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notesSlides/notesSlide16.xml" ContentType="application/vnd.openxmlformats-officedocument.presentationml.notesSlide+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notesSlides/notesSlide18.xml" ContentType="application/vnd.openxmlformats-officedocument.presentationml.notesSlide+xml"/>
  <Override PartName="/ppt/tags/tag42.xml" ContentType="application/vnd.openxmlformats-officedocument.presentationml.tags+xml"/>
  <Override PartName="/ppt/notesSlides/notesSlide19.xml" ContentType="application/vnd.openxmlformats-officedocument.presentationml.notesSlide+xml"/>
  <Override PartName="/ppt/tags/tag4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notesSlides/notesSlide21.xml" ContentType="application/vnd.openxmlformats-officedocument.presentationml.notesSlide+xml"/>
  <Override PartName="/ppt/tags/tag4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notesSlides/notesSlide23.xml" ContentType="application/vnd.openxmlformats-officedocument.presentationml.notesSlide+xml"/>
  <Override PartName="/ppt/tags/tag47.xml" ContentType="application/vnd.openxmlformats-officedocument.presentationml.tags+xml"/>
  <Override PartName="/ppt/notesSlides/notesSlide24.xml" ContentType="application/vnd.openxmlformats-officedocument.presentationml.notesSlide+xml"/>
  <Override PartName="/ppt/tags/tag48.xml" ContentType="application/vnd.openxmlformats-officedocument.presentationml.tags+xml"/>
  <Override PartName="/ppt/notesSlides/notesSlide25.xml" ContentType="application/vnd.openxmlformats-officedocument.presentationml.notesSlide+xml"/>
  <Override PartName="/ppt/tags/tag49.xml" ContentType="application/vnd.openxmlformats-officedocument.presentationml.tags+xml"/>
  <Override PartName="/ppt/notesSlides/notesSlide26.xml" ContentType="application/vnd.openxmlformats-officedocument.presentationml.notesSlide+xml"/>
  <Override PartName="/ppt/tags/tag50.xml" ContentType="application/vnd.openxmlformats-officedocument.presentationml.tags+xml"/>
  <Override PartName="/ppt/notesSlides/notesSlide27.xml" ContentType="application/vnd.openxmlformats-officedocument.presentationml.notesSlide+xml"/>
  <Override PartName="/ppt/tags/tag51.xml" ContentType="application/vnd.openxmlformats-officedocument.presentationml.tags+xml"/>
  <Override PartName="/ppt/notesSlides/notesSlide28.xml" ContentType="application/vnd.openxmlformats-officedocument.presentationml.notesSlide+xml"/>
  <Override PartName="/ppt/tags/tag52.xml" ContentType="application/vnd.openxmlformats-officedocument.presentationml.tags+xml"/>
  <Override PartName="/ppt/notesSlides/notesSlide29.xml" ContentType="application/vnd.openxmlformats-officedocument.presentationml.notesSlide+xml"/>
  <Override PartName="/ppt/tags/tag53.xml" ContentType="application/vnd.openxmlformats-officedocument.presentationml.tags+xml"/>
  <Override PartName="/ppt/notesSlides/notesSlide30.xml" ContentType="application/vnd.openxmlformats-officedocument.presentationml.notesSlide+xml"/>
  <Override PartName="/ppt/tags/tag54.xml" ContentType="application/vnd.openxmlformats-officedocument.presentationml.tags+xml"/>
  <Override PartName="/ppt/notesSlides/notesSlide31.xml" ContentType="application/vnd.openxmlformats-officedocument.presentationml.notesSlide+xml"/>
  <Override PartName="/ppt/tags/tag55.xml" ContentType="application/vnd.openxmlformats-officedocument.presentationml.tags+xml"/>
  <Override PartName="/ppt/notesSlides/notesSlide32.xml" ContentType="application/vnd.openxmlformats-officedocument.presentationml.notesSlide+xml"/>
  <Override PartName="/ppt/tags/tag56.xml" ContentType="application/vnd.openxmlformats-officedocument.presentationml.tags+xml"/>
  <Override PartName="/ppt/notesSlides/notesSlide33.xml" ContentType="application/vnd.openxmlformats-officedocument.presentationml.notesSlide+xml"/>
  <Override PartName="/ppt/tags/tag57.xml" ContentType="application/vnd.openxmlformats-officedocument.presentationml.tags+xml"/>
  <Override PartName="/ppt/notesSlides/notesSlide34.xml" ContentType="application/vnd.openxmlformats-officedocument.presentationml.notesSlide+xml"/>
  <Override PartName="/ppt/tags/tag58.xml" ContentType="application/vnd.openxmlformats-officedocument.presentationml.tags+xml"/>
  <Override PartName="/ppt/notesSlides/notesSlide35.xml" ContentType="application/vnd.openxmlformats-officedocument.presentationml.notesSlide+xml"/>
  <Override PartName="/ppt/tags/tag59.xml" ContentType="application/vnd.openxmlformats-officedocument.presentationml.tags+xml"/>
  <Override PartName="/ppt/notesSlides/notesSlide36.xml" ContentType="application/vnd.openxmlformats-officedocument.presentationml.notesSlide+xml"/>
  <Override PartName="/ppt/tags/tag60.xml" ContentType="application/vnd.openxmlformats-officedocument.presentationml.tags+xml"/>
  <Override PartName="/ppt/notesSlides/notesSlide37.xml" ContentType="application/vnd.openxmlformats-officedocument.presentationml.notesSlide+xml"/>
  <Override PartName="/ppt/tags/tag61.xml" ContentType="application/vnd.openxmlformats-officedocument.presentationml.tags+xml"/>
  <Override PartName="/ppt/notesSlides/notesSlide38.xml" ContentType="application/vnd.openxmlformats-officedocument.presentationml.notesSlide+xml"/>
  <Override PartName="/ppt/tags/tag62.xml" ContentType="application/vnd.openxmlformats-officedocument.presentationml.tags+xml"/>
  <Override PartName="/ppt/notesSlides/notesSlide39.xml" ContentType="application/vnd.openxmlformats-officedocument.presentationml.notesSlide+xml"/>
  <Override PartName="/ppt/tags/tag63.xml" ContentType="application/vnd.openxmlformats-officedocument.presentationml.tags+xml"/>
  <Override PartName="/ppt/notesSlides/notesSlide40.xml" ContentType="application/vnd.openxmlformats-officedocument.presentationml.notesSlide+xml"/>
  <Override PartName="/ppt/tags/tag64.xml" ContentType="application/vnd.openxmlformats-officedocument.presentationml.tags+xml"/>
  <Override PartName="/ppt/notesSlides/notesSlide41.xml" ContentType="application/vnd.openxmlformats-officedocument.presentationml.notesSlide+xml"/>
  <Override PartName="/ppt/tags/tag65.xml" ContentType="application/vnd.openxmlformats-officedocument.presentationml.tags+xml"/>
  <Override PartName="/ppt/notesSlides/notesSlide42.xml" ContentType="application/vnd.openxmlformats-officedocument.presentationml.notesSlide+xml"/>
  <Override PartName="/ppt/tags/tag66.xml" ContentType="application/vnd.openxmlformats-officedocument.presentationml.tags+xml"/>
  <Override PartName="/ppt/notesSlides/notesSlide43.xml" ContentType="application/vnd.openxmlformats-officedocument.presentationml.notesSlide+xml"/>
  <Override PartName="/ppt/tags/tag67.xml" ContentType="application/vnd.openxmlformats-officedocument.presentationml.tags+xml"/>
  <Override PartName="/ppt/notesSlides/notesSlide44.xml" ContentType="application/vnd.openxmlformats-officedocument.presentationml.notesSlide+xml"/>
  <Override PartName="/ppt/tags/tag68.xml" ContentType="application/vnd.openxmlformats-officedocument.presentationml.tags+xml"/>
  <Override PartName="/ppt/notesSlides/notesSlide45.xml" ContentType="application/vnd.openxmlformats-officedocument.presentationml.notesSlide+xml"/>
  <Override PartName="/ppt/tags/tag69.xml" ContentType="application/vnd.openxmlformats-officedocument.presentationml.tags+xml"/>
  <Override PartName="/ppt/notesSlides/notesSlide46.xml" ContentType="application/vnd.openxmlformats-officedocument.presentationml.notesSlide+xml"/>
  <Override PartName="/ppt/tags/tag70.xml" ContentType="application/vnd.openxmlformats-officedocument.presentationml.tags+xml"/>
  <Override PartName="/ppt/notesSlides/notesSlide47.xml" ContentType="application/vnd.openxmlformats-officedocument.presentationml.notesSlide+xml"/>
  <Override PartName="/ppt/tags/tag71.xml" ContentType="application/vnd.openxmlformats-officedocument.presentationml.tags+xml"/>
  <Override PartName="/ppt/notesSlides/notesSlide48.xml" ContentType="application/vnd.openxmlformats-officedocument.presentationml.notesSlide+xml"/>
  <Override PartName="/ppt/tags/tag72.xml" ContentType="application/vnd.openxmlformats-officedocument.presentationml.tags+xml"/>
  <Override PartName="/ppt/notesSlides/notesSlide49.xml" ContentType="application/vnd.openxmlformats-officedocument.presentationml.notesSlide+xml"/>
  <Override PartName="/ppt/tags/tag73.xml" ContentType="application/vnd.openxmlformats-officedocument.presentationml.tags+xml"/>
  <Override PartName="/ppt/notesSlides/notesSlide50.xml" ContentType="application/vnd.openxmlformats-officedocument.presentationml.notesSlide+xml"/>
  <Override PartName="/ppt/tags/tag74.xml" ContentType="application/vnd.openxmlformats-officedocument.presentationml.tags+xml"/>
  <Override PartName="/ppt/notesSlides/notesSlide51.xml" ContentType="application/vnd.openxmlformats-officedocument.presentationml.notesSlide+xml"/>
  <Override PartName="/ppt/tags/tag75.xml" ContentType="application/vnd.openxmlformats-officedocument.presentationml.tags+xml"/>
  <Override PartName="/ppt/notesSlides/notesSlide52.xml" ContentType="application/vnd.openxmlformats-officedocument.presentationml.notesSlide+xml"/>
  <Override PartName="/ppt/tags/tag76.xml" ContentType="application/vnd.openxmlformats-officedocument.presentationml.tags+xml"/>
  <Override PartName="/ppt/notesSlides/notesSlide53.xml" ContentType="application/vnd.openxmlformats-officedocument.presentationml.notesSlide+xml"/>
  <Override PartName="/ppt/tags/tag77.xml" ContentType="application/vnd.openxmlformats-officedocument.presentationml.tags+xml"/>
  <Override PartName="/ppt/notesSlides/notesSlide54.xml" ContentType="application/vnd.openxmlformats-officedocument.presentationml.notesSlide+xml"/>
  <Override PartName="/ppt/tags/tag78.xml" ContentType="application/vnd.openxmlformats-officedocument.presentationml.tags+xml"/>
  <Override PartName="/ppt/notesSlides/notesSlide55.xml" ContentType="application/vnd.openxmlformats-officedocument.presentationml.notesSlide+xml"/>
  <Override PartName="/ppt/tags/tag79.xml" ContentType="application/vnd.openxmlformats-officedocument.presentationml.tags+xml"/>
  <Override PartName="/ppt/notesSlides/notesSlide56.xml" ContentType="application/vnd.openxmlformats-officedocument.presentationml.notesSlide+xml"/>
  <Override PartName="/ppt/tags/tag80.xml" ContentType="application/vnd.openxmlformats-officedocument.presentationml.tags+xml"/>
  <Override PartName="/ppt/notesSlides/notesSlide57.xml" ContentType="application/vnd.openxmlformats-officedocument.presentationml.notesSlide+xml"/>
  <Override PartName="/ppt/tags/tag81.xml" ContentType="application/vnd.openxmlformats-officedocument.presentationml.tags+xml"/>
  <Override PartName="/ppt/notesSlides/notesSlide58.xml" ContentType="application/vnd.openxmlformats-officedocument.presentationml.notesSlide+xml"/>
  <Override PartName="/ppt/tags/tag82.xml" ContentType="application/vnd.openxmlformats-officedocument.presentationml.tags+xml"/>
  <Override PartName="/ppt/notesSlides/notesSlide59.xml" ContentType="application/vnd.openxmlformats-officedocument.presentationml.notesSlide+xml"/>
  <Override PartName="/ppt/tags/tag83.xml" ContentType="application/vnd.openxmlformats-officedocument.presentationml.tags+xml"/>
  <Override PartName="/ppt/notesSlides/notesSlide60.xml" ContentType="application/vnd.openxmlformats-officedocument.presentationml.notesSlide+xml"/>
  <Override PartName="/ppt/tags/tag84.xml" ContentType="application/vnd.openxmlformats-officedocument.presentationml.tags+xml"/>
  <Override PartName="/ppt/notesSlides/notesSlide61.xml" ContentType="application/vnd.openxmlformats-officedocument.presentationml.notesSlide+xml"/>
  <Override PartName="/ppt/tags/tag85.xml" ContentType="application/vnd.openxmlformats-officedocument.presentationml.tags+xml"/>
  <Override PartName="/ppt/notesSlides/notesSlide62.xml" ContentType="application/vnd.openxmlformats-officedocument.presentationml.notesSlide+xml"/>
  <Override PartName="/ppt/tags/tag86.xml" ContentType="application/vnd.openxmlformats-officedocument.presentationml.tags+xml"/>
  <Override PartName="/ppt/notesSlides/notesSlide63.xml" ContentType="application/vnd.openxmlformats-officedocument.presentationml.notesSlide+xml"/>
  <Override PartName="/ppt/tags/tag87.xml" ContentType="application/vnd.openxmlformats-officedocument.presentationml.tags+xml"/>
  <Override PartName="/ppt/notesSlides/notesSlide64.xml" ContentType="application/vnd.openxmlformats-officedocument.presentationml.notesSlide+xml"/>
  <Override PartName="/ppt/tags/tag88.xml" ContentType="application/vnd.openxmlformats-officedocument.presentationml.tags+xml"/>
  <Override PartName="/ppt/notesSlides/notesSlide65.xml" ContentType="application/vnd.openxmlformats-officedocument.presentationml.notesSlide+xml"/>
  <Override PartName="/ppt/tags/tag89.xml" ContentType="application/vnd.openxmlformats-officedocument.presentationml.tags+xml"/>
  <Override PartName="/ppt/notesSlides/notesSlide66.xml" ContentType="application/vnd.openxmlformats-officedocument.presentationml.notesSlide+xml"/>
  <Override PartName="/ppt/tags/tag90.xml" ContentType="application/vnd.openxmlformats-officedocument.presentationml.tags+xml"/>
  <Override PartName="/ppt/notesSlides/notesSlide67.xml" ContentType="application/vnd.openxmlformats-officedocument.presentationml.notesSlide+xml"/>
  <Override PartName="/ppt/tags/tag91.xml" ContentType="application/vnd.openxmlformats-officedocument.presentationml.tags+xml"/>
  <Override PartName="/ppt/notesSlides/notesSlide68.xml" ContentType="application/vnd.openxmlformats-officedocument.presentationml.notesSlide+xml"/>
  <Override PartName="/ppt/tags/tag92.xml" ContentType="application/vnd.openxmlformats-officedocument.presentationml.tags+xml"/>
  <Override PartName="/ppt/notesSlides/notesSlide69.xml" ContentType="application/vnd.openxmlformats-officedocument.presentationml.notesSlide+xml"/>
  <Override PartName="/ppt/tags/tag93.xml" ContentType="application/vnd.openxmlformats-officedocument.presentationml.tags+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2" r:id="rId4"/>
  </p:sldMasterIdLst>
  <p:notesMasterIdLst>
    <p:notesMasterId r:id="rId75"/>
  </p:notesMasterIdLst>
  <p:handoutMasterIdLst>
    <p:handoutMasterId r:id="rId76"/>
  </p:handoutMasterIdLst>
  <p:sldIdLst>
    <p:sldId id="447" r:id="rId5"/>
    <p:sldId id="311" r:id="rId6"/>
    <p:sldId id="312" r:id="rId7"/>
    <p:sldId id="314" r:id="rId8"/>
    <p:sldId id="442" r:id="rId9"/>
    <p:sldId id="443" r:id="rId10"/>
    <p:sldId id="315" r:id="rId11"/>
    <p:sldId id="316" r:id="rId12"/>
    <p:sldId id="317" r:id="rId13"/>
    <p:sldId id="318" r:id="rId14"/>
    <p:sldId id="446" r:id="rId15"/>
    <p:sldId id="368" r:id="rId16"/>
    <p:sldId id="369" r:id="rId17"/>
    <p:sldId id="370" r:id="rId18"/>
    <p:sldId id="371" r:id="rId19"/>
    <p:sldId id="372" r:id="rId20"/>
    <p:sldId id="374" r:id="rId21"/>
    <p:sldId id="258" r:id="rId22"/>
    <p:sldId id="321" r:id="rId23"/>
    <p:sldId id="444" r:id="rId24"/>
    <p:sldId id="411" r:id="rId25"/>
    <p:sldId id="445" r:id="rId26"/>
    <p:sldId id="325" r:id="rId27"/>
    <p:sldId id="329" r:id="rId28"/>
    <p:sldId id="272" r:id="rId29"/>
    <p:sldId id="412" r:id="rId30"/>
    <p:sldId id="401" r:id="rId31"/>
    <p:sldId id="264" r:id="rId32"/>
    <p:sldId id="332" r:id="rId33"/>
    <p:sldId id="273" r:id="rId34"/>
    <p:sldId id="413" r:id="rId35"/>
    <p:sldId id="402" r:id="rId36"/>
    <p:sldId id="265" r:id="rId37"/>
    <p:sldId id="335" r:id="rId38"/>
    <p:sldId id="275" r:id="rId39"/>
    <p:sldId id="414" r:id="rId40"/>
    <p:sldId id="403" r:id="rId41"/>
    <p:sldId id="266" r:id="rId42"/>
    <p:sldId id="338" r:id="rId43"/>
    <p:sldId id="276" r:id="rId44"/>
    <p:sldId id="415" r:id="rId45"/>
    <p:sldId id="404" r:id="rId46"/>
    <p:sldId id="267" r:id="rId47"/>
    <p:sldId id="347" r:id="rId48"/>
    <p:sldId id="279" r:id="rId49"/>
    <p:sldId id="430" r:id="rId50"/>
    <p:sldId id="405" r:id="rId51"/>
    <p:sldId id="268" r:id="rId52"/>
    <p:sldId id="350" r:id="rId53"/>
    <p:sldId id="280" r:id="rId54"/>
    <p:sldId id="417" r:id="rId55"/>
    <p:sldId id="406" r:id="rId56"/>
    <p:sldId id="269" r:id="rId57"/>
    <p:sldId id="355" r:id="rId58"/>
    <p:sldId id="281" r:id="rId59"/>
    <p:sldId id="418" r:id="rId60"/>
    <p:sldId id="407" r:id="rId61"/>
    <p:sldId id="270" r:id="rId62"/>
    <p:sldId id="359" r:id="rId63"/>
    <p:sldId id="286" r:id="rId64"/>
    <p:sldId id="419" r:id="rId65"/>
    <p:sldId id="408" r:id="rId66"/>
    <p:sldId id="376" r:id="rId67"/>
    <p:sldId id="448" r:id="rId68"/>
    <p:sldId id="377" r:id="rId69"/>
    <p:sldId id="379" r:id="rId70"/>
    <p:sldId id="420" r:id="rId71"/>
    <p:sldId id="409" r:id="rId72"/>
    <p:sldId id="438" r:id="rId73"/>
    <p:sldId id="386" r:id="rId7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Diana Kreklow" initials="DK" lastIdx="10" clrIdx="4">
    <p:extLst>
      <p:ext uri="{19B8F6BF-5375-455C-9EA6-DF929625EA0E}">
        <p15:presenceInfo xmlns:p15="http://schemas.microsoft.com/office/powerpoint/2012/main" userId="ee321998b3c51611" providerId="Windows Live"/>
      </p:ext>
    </p:extLst>
  </p:cmAuthor>
  <p:cmAuthor id="5" name="Katie Stewart (The Spur Group Inc)" initials="KS " lastIdx="12" clrIdx="5">
    <p:extLst>
      <p:ext uri="{19B8F6BF-5375-455C-9EA6-DF929625EA0E}">
        <p15:presenceInfo xmlns:p15="http://schemas.microsoft.com/office/powerpoint/2012/main" userId="Katie Stewart (The Spur Group In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EEC"/>
    <a:srgbClr val="EFFFFD"/>
    <a:srgbClr val="003C6C"/>
    <a:srgbClr val="005AA1"/>
    <a:srgbClr val="4EB1FF"/>
    <a:srgbClr val="FFF6F3"/>
    <a:srgbClr val="E9DFF5"/>
    <a:srgbClr val="E8FCE8"/>
    <a:srgbClr val="FFEFFD"/>
    <a:srgbClr val="DDF0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83014" autoAdjust="0"/>
  </p:normalViewPr>
  <p:slideViewPr>
    <p:cSldViewPr snapToGrid="0">
      <p:cViewPr varScale="1">
        <p:scale>
          <a:sx n="67" d="100"/>
          <a:sy n="67" d="100"/>
        </p:scale>
        <p:origin x="1498" y="53"/>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6330"/>
    </p:cViewPr>
  </p:sorterViewPr>
  <p:notesViewPr>
    <p:cSldViewPr snapToGrid="0"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2C0498-9313-460D-9442-8D5BFAFFBCA0}" type="datetime8">
              <a:rPr lang="en-US" smtClean="0">
                <a:latin typeface="Segoe UI" pitchFamily="34" charset="0"/>
              </a:rPr>
              <a:t>2/3/2016 9:07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BEDB9227-0779-4628-A791-FCD13DC013F8}" type="datetime8">
              <a:rPr lang="en-US" smtClean="0"/>
              <a:t>2/3/2016 9:07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890384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01140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pPr>
              <a:lnSpc>
                <a:spcPct val="90000"/>
              </a:lnSpc>
            </a:pPr>
            <a:endParaRPr lang="en-US" sz="800" dirty="0">
              <a:gradFill>
                <a:gsLst>
                  <a:gs pos="0">
                    <a:srgbClr val="525051"/>
                  </a:gs>
                  <a:gs pos="100000">
                    <a:srgbClr val="525051"/>
                  </a:gs>
                </a:gsLst>
                <a:lin ang="18900000" scaled="1"/>
              </a:gradFill>
            </a:endParaRPr>
          </a:p>
        </p:txBody>
      </p:sp>
      <p:sp>
        <p:nvSpPr>
          <p:cNvPr id="4" name="Slide Number Placeholder 3"/>
          <p:cNvSpPr>
            <a:spLocks noGrp="1"/>
          </p:cNvSpPr>
          <p:nvPr>
            <p:ph type="sldNum" sz="quarter" idx="10"/>
          </p:nvPr>
        </p:nvSpPr>
        <p:spPr/>
        <p:txBody>
          <a:bodyPr/>
          <a:lstStyle/>
          <a:p>
            <a:fld id="{9F2EDA20-B8B9-4C26-BB28-07F5580F4AB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947063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110296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055413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465717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714160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18677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991958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606752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Ensure you have leadership buy in from the partner organization.</a:t>
            </a:r>
          </a:p>
          <a:p>
            <a:r>
              <a:rPr lang="en-US" sz="900" dirty="0" smtClean="0"/>
              <a:t>Have you defined your joint value proposition?</a:t>
            </a:r>
          </a:p>
          <a:p>
            <a:r>
              <a:rPr lang="en-US" sz="900" dirty="0" smtClean="0"/>
              <a:t>Is</a:t>
            </a:r>
            <a:r>
              <a:rPr lang="en-US" sz="900" baseline="0" dirty="0" smtClean="0"/>
              <a:t> this partner willing to share leads?</a:t>
            </a:r>
          </a:p>
          <a:p>
            <a:r>
              <a:rPr lang="en-US" sz="900" baseline="0" dirty="0" smtClean="0"/>
              <a:t>Have you defined joint sales motions?</a:t>
            </a:r>
          </a:p>
          <a:p>
            <a:r>
              <a:rPr lang="en-US" sz="900" baseline="0" dirty="0" smtClean="0"/>
              <a:t>Put governance in place to ensure success.</a:t>
            </a:r>
            <a:endParaRPr lang="en-US" sz="900"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238836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445912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144342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891154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38746-AC16-4250-849B-17E1657A2381}" type="slidenum">
              <a:rPr lang="en-US" smtClean="0"/>
              <a:t>22</a:t>
            </a:fld>
            <a:endParaRPr lang="en-US"/>
          </a:p>
        </p:txBody>
      </p:sp>
    </p:spTree>
    <p:extLst>
      <p:ext uri="{BB962C8B-B14F-4D97-AF65-F5344CB8AC3E}">
        <p14:creationId xmlns:p14="http://schemas.microsoft.com/office/powerpoint/2010/main" val="3833214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732032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264571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610085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4263664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38746-AC16-4250-849B-17E1657A2381}" type="slidenum">
              <a:rPr lang="en-US" smtClean="0"/>
              <a:t>27</a:t>
            </a:fld>
            <a:endParaRPr lang="en-US"/>
          </a:p>
        </p:txBody>
      </p:sp>
    </p:spTree>
    <p:extLst>
      <p:ext uri="{BB962C8B-B14F-4D97-AF65-F5344CB8AC3E}">
        <p14:creationId xmlns:p14="http://schemas.microsoft.com/office/powerpoint/2010/main" val="2068615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632368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684613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351327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2688296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1941361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38746-AC16-4250-849B-17E1657A2381}" type="slidenum">
              <a:rPr lang="en-US" smtClean="0"/>
              <a:t>32</a:t>
            </a:fld>
            <a:endParaRPr lang="en-US"/>
          </a:p>
        </p:txBody>
      </p:sp>
    </p:spTree>
    <p:extLst>
      <p:ext uri="{BB962C8B-B14F-4D97-AF65-F5344CB8AC3E}">
        <p14:creationId xmlns:p14="http://schemas.microsoft.com/office/powerpoint/2010/main" val="147416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2957170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1478055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24211710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1478047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Add Per comment about commitment versus</a:t>
            </a:r>
            <a:r>
              <a:rPr lang="en-US" baseline="0" dirty="0" smtClean="0"/>
              <a:t> pay – you owe them something--</a:t>
            </a:r>
            <a:endParaRPr lang="en-US" dirty="0" smtClean="0"/>
          </a:p>
        </p:txBody>
      </p:sp>
      <p:sp>
        <p:nvSpPr>
          <p:cNvPr id="4" name="Slide Number Placeholder 3"/>
          <p:cNvSpPr>
            <a:spLocks noGrp="1"/>
          </p:cNvSpPr>
          <p:nvPr>
            <p:ph type="sldNum" sz="quarter" idx="10"/>
          </p:nvPr>
        </p:nvSpPr>
        <p:spPr/>
        <p:txBody>
          <a:bodyPr/>
          <a:lstStyle/>
          <a:p>
            <a:fld id="{F6338746-AC16-4250-849B-17E1657A2381}" type="slidenum">
              <a:rPr lang="en-US" smtClean="0"/>
              <a:t>37</a:t>
            </a:fld>
            <a:endParaRPr lang="en-US"/>
          </a:p>
        </p:txBody>
      </p:sp>
    </p:spTree>
    <p:extLst>
      <p:ext uri="{BB962C8B-B14F-4D97-AF65-F5344CB8AC3E}">
        <p14:creationId xmlns:p14="http://schemas.microsoft.com/office/powerpoint/2010/main" val="20182810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850135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1154612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4236167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28462034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15326702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6338746-AC16-4250-849B-17E1657A2381}" type="slidenum">
              <a:rPr lang="en-US" smtClean="0"/>
              <a:t>42</a:t>
            </a:fld>
            <a:endParaRPr lang="en-US"/>
          </a:p>
        </p:txBody>
      </p:sp>
    </p:spTree>
    <p:extLst>
      <p:ext uri="{BB962C8B-B14F-4D97-AF65-F5344CB8AC3E}">
        <p14:creationId xmlns:p14="http://schemas.microsoft.com/office/powerpoint/2010/main" val="40194519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29318960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6271212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19102734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24670512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6338746-AC16-4250-849B-17E1657A2381}" type="slidenum">
              <a:rPr lang="en-US" smtClean="0"/>
              <a:t>47</a:t>
            </a:fld>
            <a:endParaRPr lang="en-US"/>
          </a:p>
        </p:txBody>
      </p:sp>
    </p:spTree>
    <p:extLst>
      <p:ext uri="{BB962C8B-B14F-4D97-AF65-F5344CB8AC3E}">
        <p14:creationId xmlns:p14="http://schemas.microsoft.com/office/powerpoint/2010/main" val="30802741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28881938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301267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solidFill>
                  <a:prstClr val="black"/>
                </a:solidFill>
              </a:rPr>
              <a:pPr/>
              <a:t>2/3/2016 9:07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2569411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40216995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219704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6338746-AC16-4250-849B-17E1657A2381}" type="slidenum">
              <a:rPr lang="en-US" smtClean="0"/>
              <a:t>52</a:t>
            </a:fld>
            <a:endParaRPr lang="en-US"/>
          </a:p>
        </p:txBody>
      </p:sp>
    </p:spTree>
    <p:extLst>
      <p:ext uri="{BB962C8B-B14F-4D97-AF65-F5344CB8AC3E}">
        <p14:creationId xmlns:p14="http://schemas.microsoft.com/office/powerpoint/2010/main" val="10609350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53</a:t>
            </a:fld>
            <a:endParaRPr lang="en-US" dirty="0"/>
          </a:p>
        </p:txBody>
      </p:sp>
    </p:spTree>
    <p:extLst>
      <p:ext uri="{BB962C8B-B14F-4D97-AF65-F5344CB8AC3E}">
        <p14:creationId xmlns:p14="http://schemas.microsoft.com/office/powerpoint/2010/main" val="15391027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54</a:t>
            </a:fld>
            <a:endParaRPr lang="en-US" dirty="0"/>
          </a:p>
        </p:txBody>
      </p:sp>
    </p:spTree>
    <p:extLst>
      <p:ext uri="{BB962C8B-B14F-4D97-AF65-F5344CB8AC3E}">
        <p14:creationId xmlns:p14="http://schemas.microsoft.com/office/powerpoint/2010/main" val="38063602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55</a:t>
            </a:fld>
            <a:endParaRPr lang="en-US" dirty="0"/>
          </a:p>
        </p:txBody>
      </p:sp>
    </p:spTree>
    <p:extLst>
      <p:ext uri="{BB962C8B-B14F-4D97-AF65-F5344CB8AC3E}">
        <p14:creationId xmlns:p14="http://schemas.microsoft.com/office/powerpoint/2010/main" val="27503207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29557485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6338746-AC16-4250-849B-17E1657A2381}" type="slidenum">
              <a:rPr lang="en-US" smtClean="0"/>
              <a:t>57</a:t>
            </a:fld>
            <a:endParaRPr lang="en-US"/>
          </a:p>
        </p:txBody>
      </p:sp>
    </p:spTree>
    <p:extLst>
      <p:ext uri="{BB962C8B-B14F-4D97-AF65-F5344CB8AC3E}">
        <p14:creationId xmlns:p14="http://schemas.microsoft.com/office/powerpoint/2010/main" val="29236784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58</a:t>
            </a:fld>
            <a:endParaRPr lang="en-US" dirty="0"/>
          </a:p>
        </p:txBody>
      </p:sp>
    </p:spTree>
    <p:extLst>
      <p:ext uri="{BB962C8B-B14F-4D97-AF65-F5344CB8AC3E}">
        <p14:creationId xmlns:p14="http://schemas.microsoft.com/office/powerpoint/2010/main" val="30500439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59</a:t>
            </a:fld>
            <a:endParaRPr lang="en-US" dirty="0"/>
          </a:p>
        </p:txBody>
      </p:sp>
    </p:spTree>
    <p:extLst>
      <p:ext uri="{BB962C8B-B14F-4D97-AF65-F5344CB8AC3E}">
        <p14:creationId xmlns:p14="http://schemas.microsoft.com/office/powerpoint/2010/main" val="1226198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solidFill>
                  <a:prstClr val="black"/>
                </a:solidFill>
              </a:rPr>
              <a:pPr/>
              <a:t>2/3/2016 9:07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5603115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60</a:t>
            </a:fld>
            <a:endParaRPr lang="en-US" dirty="0"/>
          </a:p>
        </p:txBody>
      </p:sp>
    </p:spTree>
    <p:extLst>
      <p:ext uri="{BB962C8B-B14F-4D97-AF65-F5344CB8AC3E}">
        <p14:creationId xmlns:p14="http://schemas.microsoft.com/office/powerpoint/2010/main" val="32586629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61</a:t>
            </a:fld>
            <a:endParaRPr lang="en-US" dirty="0"/>
          </a:p>
        </p:txBody>
      </p:sp>
    </p:spTree>
    <p:extLst>
      <p:ext uri="{BB962C8B-B14F-4D97-AF65-F5344CB8AC3E}">
        <p14:creationId xmlns:p14="http://schemas.microsoft.com/office/powerpoint/2010/main" val="34210586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6338746-AC16-4250-849B-17E1657A2381}" type="slidenum">
              <a:rPr lang="en-US" smtClean="0"/>
              <a:t>62</a:t>
            </a:fld>
            <a:endParaRPr lang="en-US"/>
          </a:p>
        </p:txBody>
      </p:sp>
    </p:spTree>
    <p:extLst>
      <p:ext uri="{BB962C8B-B14F-4D97-AF65-F5344CB8AC3E}">
        <p14:creationId xmlns:p14="http://schemas.microsoft.com/office/powerpoint/2010/main" val="15713111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686AEAD-0C61-4B20-A3A3-8A9A18E36FAC}"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63</a:t>
            </a:fld>
            <a:endParaRPr lang="en-US" dirty="0"/>
          </a:p>
        </p:txBody>
      </p:sp>
    </p:spTree>
    <p:extLst>
      <p:ext uri="{BB962C8B-B14F-4D97-AF65-F5344CB8AC3E}">
        <p14:creationId xmlns:p14="http://schemas.microsoft.com/office/powerpoint/2010/main" val="6855379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EDB9227-0779-4628-A791-FCD13DC013F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2/3/2016 9:07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623977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65</a:t>
            </a:fld>
            <a:endParaRPr lang="en-US" dirty="0"/>
          </a:p>
        </p:txBody>
      </p:sp>
    </p:spTree>
    <p:extLst>
      <p:ext uri="{BB962C8B-B14F-4D97-AF65-F5344CB8AC3E}">
        <p14:creationId xmlns:p14="http://schemas.microsoft.com/office/powerpoint/2010/main" val="15952507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66</a:t>
            </a:fld>
            <a:endParaRPr lang="en-US" dirty="0"/>
          </a:p>
        </p:txBody>
      </p:sp>
    </p:spTree>
    <p:extLst>
      <p:ext uri="{BB962C8B-B14F-4D97-AF65-F5344CB8AC3E}">
        <p14:creationId xmlns:p14="http://schemas.microsoft.com/office/powerpoint/2010/main" val="34757577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67</a:t>
            </a:fld>
            <a:endParaRPr lang="en-US" dirty="0"/>
          </a:p>
        </p:txBody>
      </p:sp>
    </p:spTree>
    <p:extLst>
      <p:ext uri="{BB962C8B-B14F-4D97-AF65-F5344CB8AC3E}">
        <p14:creationId xmlns:p14="http://schemas.microsoft.com/office/powerpoint/2010/main" val="4185915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6338746-AC16-4250-849B-17E1657A2381}" type="slidenum">
              <a:rPr lang="en-US" smtClean="0"/>
              <a:t>68</a:t>
            </a:fld>
            <a:endParaRPr lang="en-US"/>
          </a:p>
        </p:txBody>
      </p:sp>
    </p:spTree>
    <p:extLst>
      <p:ext uri="{BB962C8B-B14F-4D97-AF65-F5344CB8AC3E}">
        <p14:creationId xmlns:p14="http://schemas.microsoft.com/office/powerpoint/2010/main" val="39662788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69</a:t>
            </a:fld>
            <a:endParaRPr lang="en-US" dirty="0"/>
          </a:p>
        </p:txBody>
      </p:sp>
    </p:spTree>
    <p:extLst>
      <p:ext uri="{BB962C8B-B14F-4D97-AF65-F5344CB8AC3E}">
        <p14:creationId xmlns:p14="http://schemas.microsoft.com/office/powerpoint/2010/main" val="3350704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7438566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70</a:t>
            </a:fld>
            <a:endParaRPr lang="en-US" dirty="0"/>
          </a:p>
        </p:txBody>
      </p:sp>
    </p:spTree>
    <p:extLst>
      <p:ext uri="{BB962C8B-B14F-4D97-AF65-F5344CB8AC3E}">
        <p14:creationId xmlns:p14="http://schemas.microsoft.com/office/powerpoint/2010/main" val="3254676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80977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EDB9227-0779-4628-A791-FCD13DC013F8}" type="datetime8">
              <a:rPr lang="en-US" smtClean="0"/>
              <a:t>2/3/2016 9:07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344982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039645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778"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1"/>
          <p:cNvSpPr>
            <a:spLocks noGrp="1"/>
          </p:cNvSpPr>
          <p:nvPr>
            <p:ph type="title" hasCustomPrompt="1"/>
          </p:nvPr>
        </p:nvSpPr>
        <p:spPr bwMode="auto">
          <a:xfrm>
            <a:off x="274702" y="2125677"/>
            <a:ext cx="6402388" cy="1828800"/>
          </a:xfrm>
          <a:noFill/>
        </p:spPr>
        <p:txBody>
          <a:bodyPr lIns="146304" tIns="91440" rIns="146304" bIns="91440" anchor="t" anchorCtr="0"/>
          <a:lstStyle>
            <a:lvl1pPr>
              <a:defRPr sz="5400" spc="-100" baseline="0">
                <a:solidFill>
                  <a:schemeClr val="tx1"/>
                </a:soli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auto">
          <a:xfrm>
            <a:off x="273050" y="3954457"/>
            <a:ext cx="6402388" cy="1825625"/>
          </a:xfrm>
        </p:spPr>
        <p:txBody>
          <a:bodyPr tIns="109728" bIns="109728">
            <a:noAutofit/>
          </a:bodyPr>
          <a:lstStyle>
            <a:lvl1pPr marL="0" indent="0">
              <a:spcBef>
                <a:spcPts val="0"/>
              </a:spcBef>
              <a:buNone/>
              <a:defRPr sz="3200">
                <a:solidFill>
                  <a:schemeClr val="tx1"/>
                </a:solidFill>
              </a:defRPr>
            </a:lvl1pPr>
          </a:lstStyle>
          <a:p>
            <a:pPr lvl="0"/>
            <a:r>
              <a:rPr lang="en-US" dirty="0" smtClean="0"/>
              <a:t>Speaker Name</a:t>
            </a:r>
          </a:p>
        </p:txBody>
      </p:sp>
      <p:pic>
        <p:nvPicPr>
          <p:cNvPr id="7" name="Picture 6"/>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bwMode="invGray">
          <a:xfrm>
            <a:off x="457518" y="6161442"/>
            <a:ext cx="1645920" cy="353658"/>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604698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93"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261880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017"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814203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041"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470657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065"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480939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89"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646969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113"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066879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137"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48234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161"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88381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185"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630357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209"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319164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801"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2" y="2117165"/>
            <a:ext cx="8229535" cy="1837298"/>
          </a:xfrm>
          <a:noFill/>
        </p:spPr>
        <p:txBody>
          <a:bodyPr lIns="146304" tIns="91440" rIns="146304" bIns="91440" anchor="t" anchorCtr="0"/>
          <a:lstStyle>
            <a:lvl1pPr>
              <a:defRPr sz="54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bwMode="invGray">
          <a:xfrm>
            <a:off x="457518" y="6161442"/>
            <a:ext cx="1645920" cy="353658"/>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546457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233"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72051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257"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anose="020B0502040204020203" pitchFamily="34" charset="0"/>
                <a:cs typeface="Segoe UI" panose="020B0502040204020203" pitchFamily="34" charset="0"/>
              </a:defRPr>
            </a:lvl1pPr>
            <a:lvl2pPr marL="346553" indent="0">
              <a:buNone/>
              <a:defRPr>
                <a:gradFill>
                  <a:gsLst>
                    <a:gs pos="1250">
                      <a:srgbClr val="000000"/>
                    </a:gs>
                    <a:gs pos="100000">
                      <a:srgbClr val="000000"/>
                    </a:gs>
                  </a:gsLst>
                  <a:lin ang="5400000" scaled="0"/>
                </a:gradFill>
                <a:latin typeface="Segoe UI" panose="020B0502040204020203" pitchFamily="34" charset="0"/>
                <a:cs typeface="Segoe UI" panose="020B0502040204020203" pitchFamily="34" charset="0"/>
              </a:defRPr>
            </a:lvl2pPr>
            <a:lvl3pPr marL="584607" indent="0">
              <a:buNone/>
              <a:defRPr>
                <a:gradFill>
                  <a:gsLst>
                    <a:gs pos="1250">
                      <a:srgbClr val="000000"/>
                    </a:gs>
                    <a:gs pos="100000">
                      <a:srgbClr val="000000"/>
                    </a:gs>
                  </a:gsLst>
                  <a:lin ang="5400000" scaled="0"/>
                </a:gradFill>
                <a:latin typeface="Segoe UI" panose="020B0502040204020203" pitchFamily="34" charset="0"/>
                <a:cs typeface="Segoe UI" panose="020B0502040204020203" pitchFamily="34" charset="0"/>
              </a:defRPr>
            </a:lvl3pPr>
            <a:lvl4pPr marL="814563" indent="0">
              <a:buNone/>
              <a:defRPr>
                <a:gradFill>
                  <a:gsLst>
                    <a:gs pos="1250">
                      <a:srgbClr val="000000"/>
                    </a:gs>
                    <a:gs pos="100000">
                      <a:srgbClr val="000000"/>
                    </a:gs>
                  </a:gsLst>
                  <a:lin ang="5400000" scaled="0"/>
                </a:gradFill>
                <a:latin typeface="Segoe UI" panose="020B0502040204020203" pitchFamily="34" charset="0"/>
                <a:cs typeface="Segoe UI" panose="020B0502040204020203" pitchFamily="34" charset="0"/>
              </a:defRPr>
            </a:lvl4pPr>
            <a:lvl5pPr marL="1050997" indent="0">
              <a:buNone/>
              <a:defRPr>
                <a:gradFill>
                  <a:gsLst>
                    <a:gs pos="1250">
                      <a:srgbClr val="000000"/>
                    </a:gs>
                    <a:gs pos="100000">
                      <a:srgbClr val="000000"/>
                    </a:gs>
                  </a:gsLst>
                  <a:lin ang="5400000" scaled="0"/>
                </a:gradFill>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3400946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81"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ext Box 3"/>
          <p:cNvSpPr txBox="1">
            <a:spLocks noChangeArrowheads="1"/>
          </p:cNvSpPr>
          <p:nvPr userDrawn="1"/>
        </p:nvSpPr>
        <p:spPr bwMode="blackWhite">
          <a:xfrm>
            <a:off x="274638" y="6292888"/>
            <a:ext cx="11856403"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3" name="Picture 2"/>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bwMode="invGray">
          <a:xfrm>
            <a:off x="459230" y="3145040"/>
            <a:ext cx="3288506" cy="704444"/>
          </a:xfrm>
          <a:prstGeom prst="rect">
            <a:avLst/>
          </a:prstGeom>
        </p:spPr>
      </p:pic>
    </p:spTree>
    <p:extLst>
      <p:ext uri="{BB962C8B-B14F-4D97-AF65-F5344CB8AC3E}">
        <p14:creationId xmlns:p14="http://schemas.microsoft.com/office/powerpoint/2010/main" val="392835873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3633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305"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121974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825"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chemeClr val="accent1"/>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33030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849"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chemeClr val="tx1"/>
                </a:solidFill>
              </a:defRPr>
            </a:lvl1pPr>
            <a:lvl2pPr marL="0" indent="0">
              <a:buFontTx/>
              <a:buNone/>
              <a:defRPr sz="2000">
                <a:solidFill>
                  <a:schemeClr val="tx1"/>
                </a:solidFill>
              </a:defRPr>
            </a:lvl2pPr>
            <a:lvl3pPr marL="228600" indent="0">
              <a:buNone/>
              <a:defRPr>
                <a:solidFill>
                  <a:schemeClr val="tx1"/>
                </a:solidFill>
              </a:defRPr>
            </a:lvl3pPr>
            <a:lvl4pPr marL="457200" indent="0">
              <a:buNone/>
              <a:defRPr>
                <a:solidFill>
                  <a:schemeClr val="tx1"/>
                </a:solidFill>
              </a:defRPr>
            </a:lvl4pPr>
            <a:lvl5pPr marL="685800" indent="0">
              <a:buNone/>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05710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873"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sz="quarter" idx="10"/>
          </p:nvPr>
        </p:nvSpPr>
        <p:spPr>
          <a:xfrm>
            <a:off x="274638" y="1212850"/>
            <a:ext cx="11887200" cy="2025170"/>
          </a:xfrm>
        </p:spPr>
        <p:txBody>
          <a:bodyPr>
            <a:spAutoFit/>
          </a:bodyPr>
          <a:lstStyle>
            <a:lvl1pPr>
              <a:defRPr sz="3600">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812749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97"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sz="quarter" idx="10"/>
          </p:nvPr>
        </p:nvSpPr>
        <p:spPr>
          <a:xfrm>
            <a:off x="274638" y="1212850"/>
            <a:ext cx="11887200" cy="2025170"/>
          </a:xfrm>
        </p:spPr>
        <p:txBody>
          <a:bodyPr>
            <a:spAutoFit/>
          </a:bodyPr>
          <a:lstStyle>
            <a:lvl1pPr>
              <a:defRPr sz="3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190355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921"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21282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945"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470052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969"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6"/>
            </p:custDataLst>
            <p:extLst>
              <p:ext uri="{D42A27DB-BD31-4B8C-83A1-F6EECF244321}">
                <p14:modId xmlns:p14="http://schemas.microsoft.com/office/powerpoint/2010/main" val="14868991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 name="think-cell Slide" r:id="rId27" imgW="377" imgH="377" progId="TCLayout.ActiveDocument.1">
                  <p:embed/>
                </p:oleObj>
              </mc:Choice>
              <mc:Fallback>
                <p:oleObj name="think-cell Slide" r:id="rId27" imgW="377" imgH="377" progId="TCLayout.ActiveDocument.1">
                  <p:embed/>
                  <p:pic>
                    <p:nvPicPr>
                      <p:cNvPr id="0" name=""/>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70" r:id="rId1"/>
    <p:sldLayoutId id="2147484167" r:id="rId2"/>
    <p:sldLayoutId id="2147484087" r:id="rId3"/>
    <p:sldLayoutId id="2147484098" r:id="rId4"/>
    <p:sldLayoutId id="2147484107" r:id="rId5"/>
    <p:sldLayoutId id="2147484086" r:id="rId6"/>
    <p:sldLayoutId id="2147484099" r:id="rId7"/>
    <p:sldLayoutId id="2147484100" r:id="rId8"/>
    <p:sldLayoutId id="2147484106" r:id="rId9"/>
    <p:sldLayoutId id="2147484089" r:id="rId10"/>
    <p:sldLayoutId id="2147484092" r:id="rId11"/>
    <p:sldLayoutId id="2147484105" r:id="rId12"/>
    <p:sldLayoutId id="2147484182" r:id="rId13"/>
    <p:sldLayoutId id="2147484130" r:id="rId14"/>
    <p:sldLayoutId id="2147484101" r:id="rId15"/>
    <p:sldLayoutId id="2147484102" r:id="rId16"/>
    <p:sldLayoutId id="2147484093" r:id="rId17"/>
    <p:sldLayoutId id="2147484127" r:id="rId18"/>
    <p:sldLayoutId id="2147484128" r:id="rId19"/>
    <p:sldLayoutId id="2147484129" r:id="rId20"/>
    <p:sldLayoutId id="2147484094" r:id="rId21"/>
    <p:sldLayoutId id="2147484195" r:id="rId22"/>
    <p:sldLayoutId id="2147484096" r:id="rId23"/>
  </p:sldLayoutIdLst>
  <p:transition>
    <p:fade/>
  </p:transition>
  <p:hf hdr="0" ftr="0" dt="0"/>
  <p:txStyles>
    <p:titleStyle>
      <a:lvl1pPr algn="l" defTabSz="932742" rtl="0" eaLnBrk="1" latinLnBrk="0" hangingPunct="1">
        <a:lnSpc>
          <a:spcPct val="90000"/>
        </a:lnSpc>
        <a:spcBef>
          <a:spcPct val="0"/>
        </a:spcBef>
        <a:buNone/>
        <a:defRPr lang="en-US" sz="4800" b="0" kern="1200" cap="none" spc="-102" baseline="0" dirty="0" smtClean="0">
          <a:ln w="3175">
            <a:noFill/>
          </a:ln>
          <a:solidFill>
            <a:schemeClr val="tx1"/>
          </a:soli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chemeClr val="tx1"/>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chemeClr val="tx1"/>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1"/>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1"/>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guide id="27" orient="horz" pos="763" userDrawn="1">
          <p15:clr>
            <a:srgbClr val="C35E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image" Target="../media/image5.tiff"/><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6.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1.png"/><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1.png"/><Relationship Id="rId2" Type="http://schemas.openxmlformats.org/officeDocument/2006/relationships/tags" Target="../tags/tag38.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9.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0.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1.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slideLayout" Target="../slideLayouts/slideLayout11.xml"/><Relationship Id="rId7" Type="http://schemas.openxmlformats.org/officeDocument/2006/relationships/image" Target="../media/image12.emf"/><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9.emf"/><Relationship Id="rId5" Type="http://schemas.openxmlformats.org/officeDocument/2006/relationships/oleObject" Target="../embeddings/oleObject42.bin"/><Relationship Id="rId4" Type="http://schemas.openxmlformats.org/officeDocument/2006/relationships/notesSlide" Target="../notesSlides/notesSlide19.xml"/><Relationship Id="rId9"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1.png"/><Relationship Id="rId2" Type="http://schemas.openxmlformats.org/officeDocument/2006/relationships/tags" Target="../tags/tag43.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4.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hyperlink" Target="https://channel9.msdn.com/series/ProfitabilityIPServices/5--10-step-Partner-Recruitment-Program?ocid=EntriesInArea" TargetMode="External"/><Relationship Id="rId3" Type="http://schemas.openxmlformats.org/officeDocument/2006/relationships/slideLayout" Target="../slideLayouts/slideLayout11.xml"/><Relationship Id="rId7" Type="http://schemas.openxmlformats.org/officeDocument/2006/relationships/hyperlink" Target="https://channel9.msdn.com/series/ProfitabilityIPServices/4--The-Keys-to-a-Successful-Cloud-Channel-Program" TargetMode="External"/><Relationship Id="rId2" Type="http://schemas.openxmlformats.org/officeDocument/2006/relationships/tags" Target="../tags/tag45.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notesSlide" Target="../notesSlides/notesSlide22.xml"/><Relationship Id="rId9" Type="http://schemas.openxmlformats.org/officeDocument/2006/relationships/hyperlink" Target="http://www.joiniamcp.org/p2p-maturity-model-playbook.html" TargetMode="Externa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6.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1.xml"/><Relationship Id="rId7" Type="http://schemas.openxmlformats.org/officeDocument/2006/relationships/image" Target="../media/image15.emf"/><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9.emf"/><Relationship Id="rId5" Type="http://schemas.openxmlformats.org/officeDocument/2006/relationships/oleObject" Target="../embeddings/oleObject47.bin"/><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7.png"/><Relationship Id="rId2" Type="http://schemas.openxmlformats.org/officeDocument/2006/relationships/tags" Target="../tags/tag48.xml"/><Relationship Id="rId1" Type="http://schemas.openxmlformats.org/officeDocument/2006/relationships/vmlDrawing" Target="../drawings/vmlDrawing48.v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9.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49.bin"/><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hyperlink" Target="https://psx.partner.microsoft.com/PSX/Signin.aspx?wa=wsignin1.0" TargetMode="External"/><Relationship Id="rId3" Type="http://schemas.openxmlformats.org/officeDocument/2006/relationships/slideLayout" Target="../slideLayouts/slideLayout11.xml"/><Relationship Id="rId7" Type="http://schemas.openxmlformats.org/officeDocument/2006/relationships/hyperlink" Target="http://www.joiniamcp.org/p2p-maturity-model-playbook.html" TargetMode="External"/><Relationship Id="rId2" Type="http://schemas.openxmlformats.org/officeDocument/2006/relationships/tags" Target="../tags/tag50.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notesSlide" Target="../notesSlides/notesSlide27.xml"/><Relationship Id="rId9" Type="http://schemas.openxmlformats.org/officeDocument/2006/relationships/hyperlink" Target="https://mspartner.microsoft.com/en/us/Pages/Solutions/microsoft-dynamics.aspx" TargetMode="Externa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1.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51.bin"/><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9.emf"/><Relationship Id="rId5" Type="http://schemas.openxmlformats.org/officeDocument/2006/relationships/oleObject" Target="../embeddings/oleObject52.bin"/><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8.jpeg"/><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3.xml"/><Relationship Id="rId1" Type="http://schemas.openxmlformats.org/officeDocument/2006/relationships/vmlDrawing" Target="../drawings/vmlDrawing53.vml"/><Relationship Id="rId6" Type="http://schemas.openxmlformats.org/officeDocument/2006/relationships/image" Target="../media/image1.emf"/><Relationship Id="rId5" Type="http://schemas.openxmlformats.org/officeDocument/2006/relationships/oleObject" Target="../embeddings/oleObject53.bin"/><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4.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8" Type="http://schemas.openxmlformats.org/officeDocument/2006/relationships/hyperlink" Target="https://mspartner.microsoft.com/en/us/Pages/Membership/Maximizing-your-Membership.aspx#Profile" TargetMode="External"/><Relationship Id="rId3" Type="http://schemas.openxmlformats.org/officeDocument/2006/relationships/slideLayout" Target="../slideLayouts/slideLayout11.xml"/><Relationship Id="rId7" Type="http://schemas.openxmlformats.org/officeDocument/2006/relationships/hyperlink" Target="http://www.joiniamcp.org/p2p-maturity-model-playbook.html" TargetMode="External"/><Relationship Id="rId2" Type="http://schemas.openxmlformats.org/officeDocument/2006/relationships/tags" Target="../tags/tag55.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55.bin"/><Relationship Id="rId10" Type="http://schemas.openxmlformats.org/officeDocument/2006/relationships/hyperlink" Target="https://channel9.msdn.com/series/ProfitabilityIPServices/7--Legal-Issues" TargetMode="External"/><Relationship Id="rId4" Type="http://schemas.openxmlformats.org/officeDocument/2006/relationships/notesSlide" Target="../notesSlides/notesSlide32.xml"/><Relationship Id="rId9" Type="http://schemas.openxmlformats.org/officeDocument/2006/relationships/hyperlink" Target="https://www.microsoft.com/en-us/microsoftservices/support.aspx" TargetMode="Externa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6.xml"/><Relationship Id="rId1" Type="http://schemas.openxmlformats.org/officeDocument/2006/relationships/vmlDrawing" Target="../drawings/vmlDrawing56.vml"/><Relationship Id="rId6" Type="http://schemas.openxmlformats.org/officeDocument/2006/relationships/image" Target="../media/image1.emf"/><Relationship Id="rId5" Type="http://schemas.openxmlformats.org/officeDocument/2006/relationships/oleObject" Target="../embeddings/oleObject56.bin"/><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8.emf"/><Relationship Id="rId2" Type="http://schemas.openxmlformats.org/officeDocument/2006/relationships/tags" Target="../tags/tag57.xml"/><Relationship Id="rId1" Type="http://schemas.openxmlformats.org/officeDocument/2006/relationships/vmlDrawing" Target="../drawings/vmlDrawing57.vml"/><Relationship Id="rId6" Type="http://schemas.openxmlformats.org/officeDocument/2006/relationships/image" Target="../media/image9.emf"/><Relationship Id="rId5" Type="http://schemas.openxmlformats.org/officeDocument/2006/relationships/oleObject" Target="../embeddings/oleObject57.bin"/><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8.xml"/><Relationship Id="rId1" Type="http://schemas.openxmlformats.org/officeDocument/2006/relationships/vmlDrawing" Target="../drawings/vmlDrawing58.vml"/><Relationship Id="rId6" Type="http://schemas.openxmlformats.org/officeDocument/2006/relationships/image" Target="../media/image1.emf"/><Relationship Id="rId5" Type="http://schemas.openxmlformats.org/officeDocument/2006/relationships/oleObject" Target="../embeddings/oleObject58.bin"/><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9.xml"/><Relationship Id="rId1" Type="http://schemas.openxmlformats.org/officeDocument/2006/relationships/vmlDrawing" Target="../drawings/vmlDrawing59.vml"/><Relationship Id="rId6" Type="http://schemas.openxmlformats.org/officeDocument/2006/relationships/image" Target="../media/image1.emf"/><Relationship Id="rId5" Type="http://schemas.openxmlformats.org/officeDocument/2006/relationships/oleObject" Target="../embeddings/oleObject59.bin"/><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8" Type="http://schemas.openxmlformats.org/officeDocument/2006/relationships/hyperlink" Target="https://mspartnerlp.mspartner.microsoft.com/LearningPath/LearningPath/DLPaths?trackId=1651&amp;rowId=2208&amp;trackPathId=8831" TargetMode="External"/><Relationship Id="rId3" Type="http://schemas.openxmlformats.org/officeDocument/2006/relationships/slideLayout" Target="../slideLayouts/slideLayout11.xml"/><Relationship Id="rId7" Type="http://schemas.openxmlformats.org/officeDocument/2006/relationships/hyperlink" Target="https://mspartner.microsoft.com/en/us/Pages/Membership/Premium/partner-incentives.aspx#pip" TargetMode="External"/><Relationship Id="rId2" Type="http://schemas.openxmlformats.org/officeDocument/2006/relationships/tags" Target="../tags/tag60.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60.bin"/><Relationship Id="rId10" Type="http://schemas.openxmlformats.org/officeDocument/2006/relationships/hyperlink" Target="https://channel9.msdn.com/series/ProfitabilityIPServices/4--The-Keys-to-a-Successful-Cloud-Channel-Program" TargetMode="External"/><Relationship Id="rId4" Type="http://schemas.openxmlformats.org/officeDocument/2006/relationships/notesSlide" Target="../notesSlides/notesSlide37.xml"/><Relationship Id="rId9" Type="http://schemas.openxmlformats.org/officeDocument/2006/relationships/hyperlink" Target="https://mspartner.microsoft.com/en/us/Pages/Solutions/cloud-surestep/build-your-business.aspx#building-your-business-sell" TargetMode="Externa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61.xml"/><Relationship Id="rId1" Type="http://schemas.openxmlformats.org/officeDocument/2006/relationships/vmlDrawing" Target="../drawings/vmlDrawing61.vml"/><Relationship Id="rId6" Type="http://schemas.openxmlformats.org/officeDocument/2006/relationships/image" Target="../media/image1.emf"/><Relationship Id="rId5" Type="http://schemas.openxmlformats.org/officeDocument/2006/relationships/oleObject" Target="../embeddings/oleObject61.bin"/><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slideLayout" Target="../slideLayouts/slideLayout11.xml"/><Relationship Id="rId7" Type="http://schemas.openxmlformats.org/officeDocument/2006/relationships/image" Target="../media/image19.emf"/><Relationship Id="rId2" Type="http://schemas.openxmlformats.org/officeDocument/2006/relationships/tags" Target="../tags/tag62.xml"/><Relationship Id="rId1" Type="http://schemas.openxmlformats.org/officeDocument/2006/relationships/vmlDrawing" Target="../drawings/vmlDrawing62.vml"/><Relationship Id="rId6" Type="http://schemas.openxmlformats.org/officeDocument/2006/relationships/image" Target="../media/image9.emf"/><Relationship Id="rId5" Type="http://schemas.openxmlformats.org/officeDocument/2006/relationships/oleObject" Target="../embeddings/oleObject62.bin"/><Relationship Id="rId10" Type="http://schemas.openxmlformats.org/officeDocument/2006/relationships/image" Target="../media/image22.png"/><Relationship Id="rId4" Type="http://schemas.openxmlformats.org/officeDocument/2006/relationships/notesSlide" Target="../notesSlides/notesSlide39.xml"/><Relationship Id="rId9" Type="http://schemas.openxmlformats.org/officeDocument/2006/relationships/image" Target="../media/image21.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9.emf"/><Relationship Id="rId5" Type="http://schemas.openxmlformats.org/officeDocument/2006/relationships/oleObject" Target="../embeddings/oleObject28.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63.xml"/><Relationship Id="rId1" Type="http://schemas.openxmlformats.org/officeDocument/2006/relationships/vmlDrawing" Target="../drawings/vmlDrawing63.vml"/><Relationship Id="rId6" Type="http://schemas.openxmlformats.org/officeDocument/2006/relationships/image" Target="../media/image1.emf"/><Relationship Id="rId5" Type="http://schemas.openxmlformats.org/officeDocument/2006/relationships/oleObject" Target="../embeddings/oleObject63.bin"/><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64.xml"/><Relationship Id="rId1" Type="http://schemas.openxmlformats.org/officeDocument/2006/relationships/vmlDrawing" Target="../drawings/vmlDrawing64.vml"/><Relationship Id="rId6" Type="http://schemas.openxmlformats.org/officeDocument/2006/relationships/image" Target="../media/image1.emf"/><Relationship Id="rId5" Type="http://schemas.openxmlformats.org/officeDocument/2006/relationships/oleObject" Target="../embeddings/oleObject64.bin"/><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8" Type="http://schemas.openxmlformats.org/officeDocument/2006/relationships/hyperlink" Target="http://www.microsoftgotomarket.com/Home/Resources#a2" TargetMode="External"/><Relationship Id="rId3" Type="http://schemas.openxmlformats.org/officeDocument/2006/relationships/slideLayout" Target="../slideLayouts/slideLayout11.xml"/><Relationship Id="rId7" Type="http://schemas.openxmlformats.org/officeDocument/2006/relationships/hyperlink" Target="https://pinpoint.microsoft.com/en-US/" TargetMode="External"/><Relationship Id="rId2" Type="http://schemas.openxmlformats.org/officeDocument/2006/relationships/tags" Target="../tags/tag65.xml"/><Relationship Id="rId1" Type="http://schemas.openxmlformats.org/officeDocument/2006/relationships/vmlDrawing" Target="../drawings/vmlDrawing65.vml"/><Relationship Id="rId6" Type="http://schemas.openxmlformats.org/officeDocument/2006/relationships/image" Target="../media/image1.emf"/><Relationship Id="rId11" Type="http://schemas.openxmlformats.org/officeDocument/2006/relationships/hyperlink" Target="https://mspartner.microsoft.com/en/us/Pages/Solutions/cloud-surestep/build-your-business.aspx#building-your-business-market" TargetMode="External"/><Relationship Id="rId5" Type="http://schemas.openxmlformats.org/officeDocument/2006/relationships/oleObject" Target="../embeddings/oleObject65.bin"/><Relationship Id="rId10" Type="http://schemas.openxmlformats.org/officeDocument/2006/relationships/hyperlink" Target="http://www.microsoftgotomarket.com/Home/Resources" TargetMode="External"/><Relationship Id="rId4" Type="http://schemas.openxmlformats.org/officeDocument/2006/relationships/notesSlide" Target="../notesSlides/notesSlide42.xml"/><Relationship Id="rId9" Type="http://schemas.openxmlformats.org/officeDocument/2006/relationships/hyperlink" Target="http://smartpartnermarketing.microsoft.com/" TargetMode="Externa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66.xml"/><Relationship Id="rId1" Type="http://schemas.openxmlformats.org/officeDocument/2006/relationships/vmlDrawing" Target="../drawings/vmlDrawing66.vml"/><Relationship Id="rId6" Type="http://schemas.openxmlformats.org/officeDocument/2006/relationships/image" Target="../media/image1.emf"/><Relationship Id="rId5" Type="http://schemas.openxmlformats.org/officeDocument/2006/relationships/oleObject" Target="../embeddings/oleObject66.bin"/><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slideLayout" Target="../slideLayouts/slideLayout11.xml"/><Relationship Id="rId7" Type="http://schemas.openxmlformats.org/officeDocument/2006/relationships/image" Target="../media/image23.png"/><Relationship Id="rId2" Type="http://schemas.openxmlformats.org/officeDocument/2006/relationships/tags" Target="../tags/tag67.xml"/><Relationship Id="rId1" Type="http://schemas.openxmlformats.org/officeDocument/2006/relationships/vmlDrawing" Target="../drawings/vmlDrawing67.vml"/><Relationship Id="rId6" Type="http://schemas.openxmlformats.org/officeDocument/2006/relationships/image" Target="../media/image9.emf"/><Relationship Id="rId5" Type="http://schemas.openxmlformats.org/officeDocument/2006/relationships/oleObject" Target="../embeddings/oleObject67.bin"/><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68.xml"/><Relationship Id="rId1" Type="http://schemas.openxmlformats.org/officeDocument/2006/relationships/vmlDrawing" Target="../drawings/vmlDrawing68.vml"/><Relationship Id="rId6" Type="http://schemas.openxmlformats.org/officeDocument/2006/relationships/image" Target="../media/image1.emf"/><Relationship Id="rId5" Type="http://schemas.openxmlformats.org/officeDocument/2006/relationships/oleObject" Target="../embeddings/oleObject68.bin"/><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69.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69.bin"/><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8" Type="http://schemas.openxmlformats.org/officeDocument/2006/relationships/hyperlink" Target="https://channel9.msdn.com/series/ProfitabilityIPServices/4--The-Keys-to-a-Successful-Cloud-Channel-Program" TargetMode="External"/><Relationship Id="rId13" Type="http://schemas.openxmlformats.org/officeDocument/2006/relationships/hyperlink" Target="https://channel9.msdn.com/series/ProfitabilityIPServices/2-Selecting-Target-Markets-for-Your-Cloud-Solution" TargetMode="External"/><Relationship Id="rId3" Type="http://schemas.openxmlformats.org/officeDocument/2006/relationships/slideLayout" Target="../slideLayouts/slideLayout11.xml"/><Relationship Id="rId7" Type="http://schemas.openxmlformats.org/officeDocument/2006/relationships/hyperlink" Target="https://iamcp-ww.site-ym.com/" TargetMode="External"/><Relationship Id="rId12" Type="http://schemas.openxmlformats.org/officeDocument/2006/relationships/hyperlink" Target="https://mspartner.microsoft.com/en/us/Pages/WPC/overview.aspx#fbid=99EYpuvujob" TargetMode="External"/><Relationship Id="rId2" Type="http://schemas.openxmlformats.org/officeDocument/2006/relationships/tags" Target="../tags/tag70.xml"/><Relationship Id="rId1" Type="http://schemas.openxmlformats.org/officeDocument/2006/relationships/vmlDrawing" Target="../drawings/vmlDrawing70.vml"/><Relationship Id="rId6" Type="http://schemas.openxmlformats.org/officeDocument/2006/relationships/image" Target="../media/image1.emf"/><Relationship Id="rId11" Type="http://schemas.openxmlformats.org/officeDocument/2006/relationships/hyperlink" Target="https://mspartner.microsoft.com/en/us/Pages/Community/overview.aspx" TargetMode="External"/><Relationship Id="rId5" Type="http://schemas.openxmlformats.org/officeDocument/2006/relationships/oleObject" Target="../embeddings/oleObject70.bin"/><Relationship Id="rId10" Type="http://schemas.openxmlformats.org/officeDocument/2006/relationships/hyperlink" Target="https://channel9.msdn.com/series/ProfitabilityIPServices/5--10-step-Partner-Recruitment-Program?ocid=EntriesInArea" TargetMode="External"/><Relationship Id="rId4" Type="http://schemas.openxmlformats.org/officeDocument/2006/relationships/notesSlide" Target="../notesSlides/notesSlide47.xml"/><Relationship Id="rId9" Type="http://schemas.openxmlformats.org/officeDocument/2006/relationships/hyperlink" Target="https://pinpoint.microsoft.com/en-US/" TargetMode="Externa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71.xml"/><Relationship Id="rId1" Type="http://schemas.openxmlformats.org/officeDocument/2006/relationships/vmlDrawing" Target="../drawings/vmlDrawing71.vml"/><Relationship Id="rId6" Type="http://schemas.openxmlformats.org/officeDocument/2006/relationships/image" Target="../media/image1.emf"/><Relationship Id="rId5" Type="http://schemas.openxmlformats.org/officeDocument/2006/relationships/oleObject" Target="../embeddings/oleObject71.bin"/><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72.xml"/><Relationship Id="rId1" Type="http://schemas.openxmlformats.org/officeDocument/2006/relationships/vmlDrawing" Target="../drawings/vmlDrawing72.vml"/><Relationship Id="rId6" Type="http://schemas.openxmlformats.org/officeDocument/2006/relationships/image" Target="../media/image1.emf"/><Relationship Id="rId5" Type="http://schemas.openxmlformats.org/officeDocument/2006/relationships/oleObject" Target="../embeddings/oleObject72.bin"/><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hyperlink" Target="http://www.joiniamcp.org/index.html" TargetMode="Externa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73.xml"/><Relationship Id="rId1" Type="http://schemas.openxmlformats.org/officeDocument/2006/relationships/vmlDrawing" Target="../drawings/vmlDrawing73.vml"/><Relationship Id="rId6" Type="http://schemas.openxmlformats.org/officeDocument/2006/relationships/image" Target="../media/image1.emf"/><Relationship Id="rId5" Type="http://schemas.openxmlformats.org/officeDocument/2006/relationships/oleObject" Target="../embeddings/oleObject73.bin"/><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74.xml"/><Relationship Id="rId1" Type="http://schemas.openxmlformats.org/officeDocument/2006/relationships/vmlDrawing" Target="../drawings/vmlDrawing74.v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hyperlink" Target="http://www.joiniamcp.org/p2p-maturity-model-playbook.html" TargetMode="External"/><Relationship Id="rId2" Type="http://schemas.openxmlformats.org/officeDocument/2006/relationships/tags" Target="../tags/tag75.xml"/><Relationship Id="rId1" Type="http://schemas.openxmlformats.org/officeDocument/2006/relationships/vmlDrawing" Target="../drawings/vmlDrawing75.vml"/><Relationship Id="rId6" Type="http://schemas.openxmlformats.org/officeDocument/2006/relationships/image" Target="../media/image1.emf"/><Relationship Id="rId5" Type="http://schemas.openxmlformats.org/officeDocument/2006/relationships/oleObject" Target="../embeddings/oleObject75.bin"/><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76.xml"/><Relationship Id="rId1" Type="http://schemas.openxmlformats.org/officeDocument/2006/relationships/vmlDrawing" Target="../drawings/vmlDrawing76.v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77.xml"/><Relationship Id="rId1" Type="http://schemas.openxmlformats.org/officeDocument/2006/relationships/vmlDrawing" Target="../drawings/vmlDrawing77.vml"/><Relationship Id="rId6" Type="http://schemas.openxmlformats.org/officeDocument/2006/relationships/image" Target="../media/image1.emf"/><Relationship Id="rId5" Type="http://schemas.openxmlformats.org/officeDocument/2006/relationships/oleObject" Target="../embeddings/oleObject77.bin"/><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78.xml"/><Relationship Id="rId1" Type="http://schemas.openxmlformats.org/officeDocument/2006/relationships/vmlDrawing" Target="../drawings/vmlDrawing78.vml"/><Relationship Id="rId6" Type="http://schemas.openxmlformats.org/officeDocument/2006/relationships/image" Target="../media/image1.emf"/><Relationship Id="rId5" Type="http://schemas.openxmlformats.org/officeDocument/2006/relationships/oleObject" Target="../embeddings/oleObject78.bin"/><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79.xml"/><Relationship Id="rId1" Type="http://schemas.openxmlformats.org/officeDocument/2006/relationships/vmlDrawing" Target="../drawings/vmlDrawing79.vml"/><Relationship Id="rId6" Type="http://schemas.openxmlformats.org/officeDocument/2006/relationships/image" Target="../media/image1.emf"/><Relationship Id="rId5" Type="http://schemas.openxmlformats.org/officeDocument/2006/relationships/oleObject" Target="../embeddings/oleObject79.bin"/><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8" Type="http://schemas.openxmlformats.org/officeDocument/2006/relationships/hyperlink" Target="https://mspartner.microsoft.com/en/us/Pages/community/IAMCP.aspx" TargetMode="External"/><Relationship Id="rId3" Type="http://schemas.openxmlformats.org/officeDocument/2006/relationships/slideLayout" Target="../slideLayouts/slideLayout11.xml"/><Relationship Id="rId7" Type="http://schemas.openxmlformats.org/officeDocument/2006/relationships/hyperlink" Target="https://mspartner.microsoft.com/en/us/Pages/Training/Training-overview.aspx" TargetMode="External"/><Relationship Id="rId2" Type="http://schemas.openxmlformats.org/officeDocument/2006/relationships/tags" Target="../tags/tag80.xml"/><Relationship Id="rId1" Type="http://schemas.openxmlformats.org/officeDocument/2006/relationships/vmlDrawing" Target="../drawings/vmlDrawing80.vml"/><Relationship Id="rId6" Type="http://schemas.openxmlformats.org/officeDocument/2006/relationships/image" Target="../media/image1.emf"/><Relationship Id="rId5" Type="http://schemas.openxmlformats.org/officeDocument/2006/relationships/oleObject" Target="../embeddings/oleObject80.bin"/><Relationship Id="rId10" Type="http://schemas.openxmlformats.org/officeDocument/2006/relationships/hyperlink" Target="https://pinpoint.microsoft.com/en-us/Companies/4295020667?id=searchresult" TargetMode="External"/><Relationship Id="rId4" Type="http://schemas.openxmlformats.org/officeDocument/2006/relationships/notesSlide" Target="../notesSlides/notesSlide57.xml"/><Relationship Id="rId9" Type="http://schemas.openxmlformats.org/officeDocument/2006/relationships/hyperlink" Target="https://www.microsoft.com/en-us/learning/default.aspx" TargetMode="Externa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81.xml"/><Relationship Id="rId1" Type="http://schemas.openxmlformats.org/officeDocument/2006/relationships/vmlDrawing" Target="../drawings/vmlDrawing81.vml"/><Relationship Id="rId6" Type="http://schemas.openxmlformats.org/officeDocument/2006/relationships/image" Target="../media/image1.emf"/><Relationship Id="rId5" Type="http://schemas.openxmlformats.org/officeDocument/2006/relationships/oleObject" Target="../embeddings/oleObject81.bin"/><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slideLayout" Target="../slideLayouts/slideLayout11.xml"/><Relationship Id="rId7" Type="http://schemas.openxmlformats.org/officeDocument/2006/relationships/image" Target="../media/image25.emf"/><Relationship Id="rId2" Type="http://schemas.openxmlformats.org/officeDocument/2006/relationships/tags" Target="../tags/tag82.xml"/><Relationship Id="rId1" Type="http://schemas.openxmlformats.org/officeDocument/2006/relationships/vmlDrawing" Target="../drawings/vmlDrawing82.vml"/><Relationship Id="rId6" Type="http://schemas.openxmlformats.org/officeDocument/2006/relationships/image" Target="../media/image9.emf"/><Relationship Id="rId5" Type="http://schemas.openxmlformats.org/officeDocument/2006/relationships/oleObject" Target="../embeddings/oleObject82.bin"/><Relationship Id="rId4"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83.xml"/><Relationship Id="rId1" Type="http://schemas.openxmlformats.org/officeDocument/2006/relationships/vmlDrawing" Target="../drawings/vmlDrawing83.vml"/><Relationship Id="rId6" Type="http://schemas.openxmlformats.org/officeDocument/2006/relationships/image" Target="../media/image27.emf"/><Relationship Id="rId5" Type="http://schemas.openxmlformats.org/officeDocument/2006/relationships/oleObject" Target="../embeddings/oleObject83.bin"/><Relationship Id="rId4"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84.xml"/><Relationship Id="rId1" Type="http://schemas.openxmlformats.org/officeDocument/2006/relationships/vmlDrawing" Target="../drawings/vmlDrawing84.vml"/><Relationship Id="rId6" Type="http://schemas.openxmlformats.org/officeDocument/2006/relationships/image" Target="../media/image1.emf"/><Relationship Id="rId5" Type="http://schemas.openxmlformats.org/officeDocument/2006/relationships/oleObject" Target="../embeddings/oleObject84.bin"/><Relationship Id="rId4"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8" Type="http://schemas.openxmlformats.org/officeDocument/2006/relationships/hyperlink" Target="https://pinpoint.microsoft.com/en-US/" TargetMode="External"/><Relationship Id="rId3" Type="http://schemas.openxmlformats.org/officeDocument/2006/relationships/slideLayout" Target="../slideLayouts/slideLayout11.xml"/><Relationship Id="rId7" Type="http://schemas.openxmlformats.org/officeDocument/2006/relationships/hyperlink" Target="https://www.microsoft.com/en-us/microsoftservices/support.aspx" TargetMode="External"/><Relationship Id="rId2" Type="http://schemas.openxmlformats.org/officeDocument/2006/relationships/tags" Target="../tags/tag85.xml"/><Relationship Id="rId1" Type="http://schemas.openxmlformats.org/officeDocument/2006/relationships/vmlDrawing" Target="../drawings/vmlDrawing85.vml"/><Relationship Id="rId6" Type="http://schemas.openxmlformats.org/officeDocument/2006/relationships/image" Target="../media/image1.emf"/><Relationship Id="rId5" Type="http://schemas.openxmlformats.org/officeDocument/2006/relationships/oleObject" Target="../embeddings/oleObject85.bin"/><Relationship Id="rId4" Type="http://schemas.openxmlformats.org/officeDocument/2006/relationships/notesSlide" Target="../notesSlides/notesSlide62.xml"/><Relationship Id="rId9" Type="http://schemas.openxmlformats.org/officeDocument/2006/relationships/hyperlink" Target="https://www.microsoft.com/en-us/dynamics/default.aspx?CR_CC=200470741&amp;WT.mc_ID=DynGB_en_us_SEM_BING&amp;DYNCRM-SEARCH&amp;WT.srch=1" TargetMode="Externa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86.xml"/><Relationship Id="rId1" Type="http://schemas.openxmlformats.org/officeDocument/2006/relationships/vmlDrawing" Target="../drawings/vmlDrawing86.vml"/><Relationship Id="rId6" Type="http://schemas.openxmlformats.org/officeDocument/2006/relationships/image" Target="../media/image1.emf"/><Relationship Id="rId5" Type="http://schemas.openxmlformats.org/officeDocument/2006/relationships/oleObject" Target="../embeddings/oleObject86.bin"/><Relationship Id="rId4"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87.xml"/><Relationship Id="rId1" Type="http://schemas.openxmlformats.org/officeDocument/2006/relationships/vmlDrawing" Target="../drawings/vmlDrawing87.vml"/><Relationship Id="rId6" Type="http://schemas.openxmlformats.org/officeDocument/2006/relationships/image" Target="../media/image1.emf"/><Relationship Id="rId5" Type="http://schemas.openxmlformats.org/officeDocument/2006/relationships/oleObject" Target="../embeddings/oleObject87.bin"/><Relationship Id="rId4"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88.xml"/><Relationship Id="rId1" Type="http://schemas.openxmlformats.org/officeDocument/2006/relationships/vmlDrawing" Target="../drawings/vmlDrawing88.vml"/><Relationship Id="rId6" Type="http://schemas.openxmlformats.org/officeDocument/2006/relationships/image" Target="../media/image27.emf"/><Relationship Id="rId5" Type="http://schemas.openxmlformats.org/officeDocument/2006/relationships/oleObject" Target="../embeddings/oleObject88.bin"/><Relationship Id="rId4"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Layout" Target="../slideLayouts/slideLayout11.xml"/><Relationship Id="rId7" Type="http://schemas.openxmlformats.org/officeDocument/2006/relationships/image" Target="../media/image28.png"/><Relationship Id="rId2" Type="http://schemas.openxmlformats.org/officeDocument/2006/relationships/tags" Target="../tags/tag89.xml"/><Relationship Id="rId1" Type="http://schemas.openxmlformats.org/officeDocument/2006/relationships/vmlDrawing" Target="../drawings/vmlDrawing89.vml"/><Relationship Id="rId6" Type="http://schemas.openxmlformats.org/officeDocument/2006/relationships/image" Target="../media/image1.emf"/><Relationship Id="rId5" Type="http://schemas.openxmlformats.org/officeDocument/2006/relationships/oleObject" Target="../embeddings/oleObject89.bin"/><Relationship Id="rId4"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90.xml"/><Relationship Id="rId1" Type="http://schemas.openxmlformats.org/officeDocument/2006/relationships/vmlDrawing" Target="../drawings/vmlDrawing90.vml"/><Relationship Id="rId6" Type="http://schemas.openxmlformats.org/officeDocument/2006/relationships/image" Target="../media/image1.emf"/><Relationship Id="rId5" Type="http://schemas.openxmlformats.org/officeDocument/2006/relationships/oleObject" Target="../embeddings/oleObject90.bin"/><Relationship Id="rId4"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8" Type="http://schemas.openxmlformats.org/officeDocument/2006/relationships/hyperlink" Target="https://mspp.tns-online.com/MSPortal/Home/Dashboard.aspx" TargetMode="External"/><Relationship Id="rId3" Type="http://schemas.openxmlformats.org/officeDocument/2006/relationships/slideLayout" Target="../slideLayouts/slideLayout11.xml"/><Relationship Id="rId7" Type="http://schemas.openxmlformats.org/officeDocument/2006/relationships/hyperlink" Target="https://mspartner.microsoft.com/en/us/pages/membership/customer-reference-sample-email.aspx" TargetMode="External"/><Relationship Id="rId2" Type="http://schemas.openxmlformats.org/officeDocument/2006/relationships/tags" Target="../tags/tag91.xml"/><Relationship Id="rId1" Type="http://schemas.openxmlformats.org/officeDocument/2006/relationships/vmlDrawing" Target="../drawings/vmlDrawing91.vml"/><Relationship Id="rId6" Type="http://schemas.openxmlformats.org/officeDocument/2006/relationships/image" Target="../media/image1.emf"/><Relationship Id="rId5" Type="http://schemas.openxmlformats.org/officeDocument/2006/relationships/oleObject" Target="../embeddings/oleObject91.bin"/><Relationship Id="rId4"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92.xml"/><Relationship Id="rId1" Type="http://schemas.openxmlformats.org/officeDocument/2006/relationships/vmlDrawing" Target="../drawings/vmlDrawing92.vml"/><Relationship Id="rId6" Type="http://schemas.openxmlformats.org/officeDocument/2006/relationships/image" Target="../media/image1.emf"/><Relationship Id="rId5" Type="http://schemas.openxmlformats.org/officeDocument/2006/relationships/oleObject" Target="../embeddings/oleObject92.bin"/><Relationship Id="rId4"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1.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8" Type="http://schemas.openxmlformats.org/officeDocument/2006/relationships/hyperlink" Target="http://www.joiniamcp.org/index.html" TargetMode="External"/><Relationship Id="rId3" Type="http://schemas.openxmlformats.org/officeDocument/2006/relationships/slideLayout" Target="../slideLayouts/slideLayout11.xml"/><Relationship Id="rId7" Type="http://schemas.openxmlformats.org/officeDocument/2006/relationships/image" Target="../media/image30.jpeg"/><Relationship Id="rId12" Type="http://schemas.openxmlformats.org/officeDocument/2006/relationships/image" Target="../media/image8.jpeg"/><Relationship Id="rId2" Type="http://schemas.openxmlformats.org/officeDocument/2006/relationships/tags" Target="../tags/tag93.xml"/><Relationship Id="rId1" Type="http://schemas.openxmlformats.org/officeDocument/2006/relationships/vmlDrawing" Target="../drawings/vmlDrawing93.vml"/><Relationship Id="rId6" Type="http://schemas.openxmlformats.org/officeDocument/2006/relationships/image" Target="../media/image1.emf"/><Relationship Id="rId11" Type="http://schemas.openxmlformats.org/officeDocument/2006/relationships/image" Target="../media/image33.png"/><Relationship Id="rId5" Type="http://schemas.openxmlformats.org/officeDocument/2006/relationships/oleObject" Target="../embeddings/oleObject93.bin"/><Relationship Id="rId10" Type="http://schemas.openxmlformats.org/officeDocument/2006/relationships/image" Target="../media/image32.jpeg"/><Relationship Id="rId4" Type="http://schemas.openxmlformats.org/officeDocument/2006/relationships/notesSlide" Target="../notesSlides/notesSlide70.xml"/><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0.emf"/><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1" y="-24845"/>
            <a:ext cx="12483549" cy="7029409"/>
          </a:xfrm>
          <a:prstGeom prst="rect">
            <a:avLst/>
          </a:prstGeom>
        </p:spPr>
      </p:pic>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21" name="think-cell Slide" r:id="rId6" imgW="377" imgH="377" progId="TCLayout.ActiveDocument.1">
                  <p:embed/>
                </p:oleObj>
              </mc:Choice>
              <mc:Fallback>
                <p:oleObj name="think-cell Slide" r:id="rId6" imgW="377" imgH="377"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5260" y="2036225"/>
            <a:ext cx="6402388" cy="1828800"/>
          </a:xfrm>
        </p:spPr>
        <p:txBody>
          <a:bodyPr/>
          <a:lstStyle/>
          <a:p>
            <a:r>
              <a:rPr lang="en-US" dirty="0">
                <a:solidFill>
                  <a:srgbClr val="EDEEEC"/>
                </a:solidFill>
              </a:rPr>
              <a:t>P2P Maturity </a:t>
            </a:r>
            <a:r>
              <a:rPr lang="en-US" dirty="0" smtClean="0">
                <a:solidFill>
                  <a:srgbClr val="EDEEEC"/>
                </a:solidFill>
              </a:rPr>
              <a:t/>
            </a:r>
            <a:br>
              <a:rPr lang="en-US" dirty="0" smtClean="0">
                <a:solidFill>
                  <a:srgbClr val="EDEEEC"/>
                </a:solidFill>
              </a:rPr>
            </a:br>
            <a:r>
              <a:rPr lang="en-US" dirty="0" smtClean="0">
                <a:solidFill>
                  <a:srgbClr val="EDEEEC"/>
                </a:solidFill>
              </a:rPr>
              <a:t>Model </a:t>
            </a:r>
            <a:r>
              <a:rPr lang="en-US" dirty="0">
                <a:solidFill>
                  <a:srgbClr val="EDEEEC"/>
                </a:solidFill>
              </a:rPr>
              <a:t>Playbook</a:t>
            </a:r>
          </a:p>
        </p:txBody>
      </p:sp>
      <p:pic>
        <p:nvPicPr>
          <p:cNvPr id="8" name="Picture 7"/>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bwMode="invGray">
          <a:xfrm>
            <a:off x="449291" y="6250411"/>
            <a:ext cx="1644208" cy="352213"/>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33" y="4425606"/>
            <a:ext cx="3968332" cy="1009188"/>
          </a:xfrm>
          <a:prstGeom prst="rect">
            <a:avLst/>
          </a:prstGeom>
        </p:spPr>
      </p:pic>
    </p:spTree>
    <p:extLst>
      <p:ext uri="{BB962C8B-B14F-4D97-AF65-F5344CB8AC3E}">
        <p14:creationId xmlns:p14="http://schemas.microsoft.com/office/powerpoint/2010/main" val="69081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5203566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11"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4" name="Rectangle 93"/>
          <p:cNvSpPr/>
          <p:nvPr/>
        </p:nvSpPr>
        <p:spPr bwMode="auto">
          <a:xfrm>
            <a:off x="790183" y="1212849"/>
            <a:ext cx="5777529" cy="5559012"/>
          </a:xfrm>
          <a:prstGeom prst="rect">
            <a:avLst/>
          </a:prstGeom>
          <a:solidFill>
            <a:schemeClr val="bg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lvl="0" algn="ctr"/>
            <a:r>
              <a:rPr lang="en-US" sz="2000" dirty="0">
                <a:solidFill>
                  <a:schemeClr val="tx1"/>
                </a:solidFill>
                <a:latin typeface="Segoe UI Semibold" panose="020B0702040204020203" pitchFamily="34" charset="0"/>
                <a:cs typeface="Segoe UI Semibold" panose="020B0702040204020203" pitchFamily="34" charset="0"/>
              </a:rPr>
              <a:t>Microsoft</a:t>
            </a:r>
          </a:p>
        </p:txBody>
      </p:sp>
      <p:sp>
        <p:nvSpPr>
          <p:cNvPr id="3" name="Title 2"/>
          <p:cNvSpPr>
            <a:spLocks noGrp="1"/>
          </p:cNvSpPr>
          <p:nvPr>
            <p:ph type="title"/>
          </p:nvPr>
        </p:nvSpPr>
        <p:spPr/>
        <p:txBody>
          <a:bodyPr/>
          <a:lstStyle/>
          <a:p>
            <a:r>
              <a:rPr lang="en-US" dirty="0" smtClean="0"/>
              <a:t>The Partner Ecosystem</a:t>
            </a:r>
            <a:endParaRPr lang="en-US" dirty="0"/>
          </a:p>
        </p:txBody>
      </p:sp>
      <p:sp>
        <p:nvSpPr>
          <p:cNvPr id="8" name="Rectangle 7"/>
          <p:cNvSpPr/>
          <p:nvPr/>
        </p:nvSpPr>
        <p:spPr>
          <a:xfrm>
            <a:off x="6675438" y="1563614"/>
            <a:ext cx="5303837" cy="5208247"/>
          </a:xfrm>
          <a:prstGeom prst="rect">
            <a:avLst/>
          </a:prstGeom>
          <a:solidFill>
            <a:schemeClr val="bg1">
              <a:lumMod val="95000"/>
            </a:schemeClr>
          </a:solidFill>
          <a:ln>
            <a:noFill/>
          </a:ln>
        </p:spPr>
        <p:txBody>
          <a:bodyPr wrap="square">
            <a:noAutofit/>
          </a:bodyPr>
          <a:lstStyle/>
          <a:p>
            <a:pPr marL="219075" indent="-219075">
              <a:spcBef>
                <a:spcPts val="600"/>
              </a:spcBef>
              <a:buFont typeface="Arial" panose="020B0604020202020204" pitchFamily="34" charset="0"/>
              <a:buChar char="•"/>
            </a:pPr>
            <a:r>
              <a:rPr lang="en-IN" sz="1600" dirty="0"/>
              <a:t>Independent Software Vendors (ISV) – specialize in making or selling software, designed for mass or </a:t>
            </a:r>
            <a:r>
              <a:rPr lang="en-IN" sz="1600" dirty="0" smtClean="0"/>
              <a:t>niche markets</a:t>
            </a:r>
          </a:p>
          <a:p>
            <a:pPr marL="219075" indent="-219075">
              <a:spcBef>
                <a:spcPts val="600"/>
              </a:spcBef>
              <a:buFont typeface="Arial" panose="020B0604020202020204" pitchFamily="34" charset="0"/>
              <a:buChar char="•"/>
            </a:pPr>
            <a:r>
              <a:rPr lang="en-US" sz="1600" dirty="0" smtClean="0"/>
              <a:t>Licensing </a:t>
            </a:r>
            <a:r>
              <a:rPr lang="en-US" sz="1600" dirty="0"/>
              <a:t>Solution Providers </a:t>
            </a:r>
            <a:r>
              <a:rPr lang="en-US" sz="1600" dirty="0" smtClean="0"/>
              <a:t>– (LSP) provide </a:t>
            </a:r>
            <a:r>
              <a:rPr lang="en-US" sz="1600" dirty="0"/>
              <a:t>licensing expertise to enable cost-effective solutions </a:t>
            </a:r>
            <a:endParaRPr lang="en-US" sz="1600" dirty="0" smtClean="0"/>
          </a:p>
          <a:p>
            <a:pPr marL="219075" indent="-219075">
              <a:spcBef>
                <a:spcPts val="600"/>
              </a:spcBef>
              <a:buFont typeface="Arial" panose="020B0604020202020204" pitchFamily="34" charset="0"/>
              <a:buChar char="•"/>
            </a:pPr>
            <a:r>
              <a:rPr lang="en-US" sz="1600" dirty="0" smtClean="0"/>
              <a:t>Value Added Resellers (VAR) – distribute the company’s products worldwide and advise customers on </a:t>
            </a:r>
            <a:r>
              <a:rPr lang="en-US" sz="1600" dirty="0"/>
              <a:t>volume </a:t>
            </a:r>
            <a:r>
              <a:rPr lang="en-US" sz="1600" dirty="0" smtClean="0"/>
              <a:t>licensing</a:t>
            </a:r>
            <a:endParaRPr lang="en-US" sz="1600" dirty="0"/>
          </a:p>
          <a:p>
            <a:pPr marL="219075" indent="-219075">
              <a:spcBef>
                <a:spcPts val="600"/>
              </a:spcBef>
              <a:buFont typeface="Arial" panose="020B0604020202020204" pitchFamily="34" charset="0"/>
              <a:buChar char="•"/>
            </a:pPr>
            <a:r>
              <a:rPr lang="en-US" sz="1600" dirty="0" smtClean="0"/>
              <a:t>Systems </a:t>
            </a:r>
            <a:r>
              <a:rPr lang="en-US" sz="1600" dirty="0"/>
              <a:t>Integrators (</a:t>
            </a:r>
            <a:r>
              <a:rPr lang="en-US" sz="1600" dirty="0" smtClean="0"/>
              <a:t>SI) </a:t>
            </a:r>
            <a:r>
              <a:rPr lang="en-US" sz="1600" dirty="0"/>
              <a:t>– recommend, deploy, customize, and manage Microsoft-based solutions for their </a:t>
            </a:r>
            <a:r>
              <a:rPr lang="en-US" sz="1600" dirty="0" smtClean="0"/>
              <a:t>customers</a:t>
            </a:r>
            <a:endParaRPr lang="en-US" sz="1600" dirty="0"/>
          </a:p>
          <a:p>
            <a:pPr marL="219075" indent="-219075">
              <a:spcBef>
                <a:spcPts val="600"/>
              </a:spcBef>
              <a:buFont typeface="Arial" panose="020B0604020202020204" pitchFamily="34" charset="0"/>
              <a:buChar char="•"/>
            </a:pPr>
            <a:r>
              <a:rPr lang="en-IN" sz="1600" dirty="0"/>
              <a:t>Learning Partners – have taught, tested, and certified more than a million people at some level of expertise on Microsoft </a:t>
            </a:r>
            <a:r>
              <a:rPr lang="en-IN" sz="1600" dirty="0" smtClean="0"/>
              <a:t>products</a:t>
            </a:r>
          </a:p>
          <a:p>
            <a:pPr marL="219075" indent="-219075">
              <a:spcBef>
                <a:spcPts val="600"/>
              </a:spcBef>
              <a:buFont typeface="Arial" panose="020B0604020202020204" pitchFamily="34" charset="0"/>
              <a:buChar char="•"/>
            </a:pPr>
            <a:r>
              <a:rPr lang="en-US" sz="1600" dirty="0" smtClean="0"/>
              <a:t>Managed Service Providers (MSP) – deliver managed services on servers in their own or other’s datacenters (i.e. Azure)</a:t>
            </a:r>
          </a:p>
          <a:p>
            <a:pPr marL="219075" indent="-219075">
              <a:spcBef>
                <a:spcPts val="600"/>
              </a:spcBef>
              <a:buFont typeface="Arial" panose="020B0604020202020204" pitchFamily="34" charset="0"/>
              <a:buChar char="•"/>
            </a:pPr>
            <a:r>
              <a:rPr lang="en-US" sz="1600" dirty="0" smtClean="0"/>
              <a:t>Small </a:t>
            </a:r>
            <a:r>
              <a:rPr lang="en-US" sz="1600" dirty="0"/>
              <a:t>and Midmarket Cloud Solutions </a:t>
            </a:r>
            <a:r>
              <a:rPr lang="en-US" sz="1600" dirty="0" smtClean="0"/>
              <a:t>Partners </a:t>
            </a:r>
            <a:r>
              <a:rPr lang="en-US" sz="1600" dirty="0"/>
              <a:t>– address the holistic IT needs of small </a:t>
            </a:r>
            <a:r>
              <a:rPr lang="en-US" sz="1600" dirty="0" smtClean="0"/>
              <a:t>businesses</a:t>
            </a:r>
            <a:endParaRPr lang="en-US" sz="1600" dirty="0"/>
          </a:p>
        </p:txBody>
      </p:sp>
      <p:sp>
        <p:nvSpPr>
          <p:cNvPr id="10" name="Rectangle 9"/>
          <p:cNvSpPr/>
          <p:nvPr/>
        </p:nvSpPr>
        <p:spPr>
          <a:xfrm>
            <a:off x="6675438" y="1194282"/>
            <a:ext cx="5303837" cy="369332"/>
          </a:xfrm>
          <a:prstGeom prst="rect">
            <a:avLst/>
          </a:prstGeom>
          <a:solidFill>
            <a:schemeClr val="tx1"/>
          </a:solidFill>
          <a:ln w="3175">
            <a:noFill/>
          </a:ln>
        </p:spPr>
        <p:txBody>
          <a:bodyPr wrap="none">
            <a:noAutofit/>
          </a:bodyPr>
          <a:lstStyle/>
          <a:p>
            <a:pPr lvl="0" algn="ctr"/>
            <a:r>
              <a:rPr lang="en-US" dirty="0">
                <a:solidFill>
                  <a:schemeClr val="bg1"/>
                </a:solidFill>
                <a:latin typeface="Segoe UI Semibold" panose="020B0702040204020203" pitchFamily="34" charset="0"/>
                <a:cs typeface="Segoe UI Semibold" panose="020B0702040204020203" pitchFamily="34" charset="0"/>
              </a:rPr>
              <a:t>Partner </a:t>
            </a:r>
            <a:r>
              <a:rPr lang="en-US" dirty="0" smtClean="0">
                <a:solidFill>
                  <a:schemeClr val="bg1"/>
                </a:solidFill>
                <a:latin typeface="Segoe UI Semibold" panose="020B0702040204020203" pitchFamily="34" charset="0"/>
                <a:cs typeface="Segoe UI Semibold" panose="020B0702040204020203" pitchFamily="34" charset="0"/>
              </a:rPr>
              <a:t>Ecosystem</a:t>
            </a:r>
            <a:endParaRPr lang="en-US" dirty="0">
              <a:solidFill>
                <a:schemeClr val="bg1"/>
              </a:solidFill>
              <a:latin typeface="Segoe UI Semibold" panose="020B0702040204020203" pitchFamily="34" charset="0"/>
              <a:cs typeface="Segoe UI Semibold" panose="020B0702040204020203" pitchFamily="34" charset="0"/>
            </a:endParaRPr>
          </a:p>
        </p:txBody>
      </p:sp>
      <p:grpSp>
        <p:nvGrpSpPr>
          <p:cNvPr id="97" name="Group 96"/>
          <p:cNvGrpSpPr/>
          <p:nvPr/>
        </p:nvGrpSpPr>
        <p:grpSpPr>
          <a:xfrm>
            <a:off x="1468003" y="1840247"/>
            <a:ext cx="4418265" cy="4251068"/>
            <a:chOff x="1225100" y="1804804"/>
            <a:chExt cx="4418265" cy="4251068"/>
          </a:xfrm>
        </p:grpSpPr>
        <p:sp>
          <p:nvSpPr>
            <p:cNvPr id="36" name="Hexagon 35"/>
            <p:cNvSpPr/>
            <p:nvPr/>
          </p:nvSpPr>
          <p:spPr bwMode="auto">
            <a:xfrm>
              <a:off x="2605610" y="3241785"/>
              <a:ext cx="1660870" cy="1377107"/>
            </a:xfrm>
            <a:prstGeom prst="hexagon">
              <a:avLst/>
            </a:prstGeom>
            <a:solidFill>
              <a:schemeClr val="accent1"/>
            </a:solidFill>
            <a:ln w="9525" cap="rnd"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400">
                <a:defRPr/>
              </a:pPr>
              <a:r>
                <a:rPr lang="en-US" sz="1600" kern="0" dirty="0">
                  <a:solidFill>
                    <a:schemeClr val="bg1"/>
                  </a:solidFill>
                </a:rPr>
                <a:t>Customer</a:t>
              </a:r>
            </a:p>
          </p:txBody>
        </p:sp>
        <p:sp>
          <p:nvSpPr>
            <p:cNvPr id="44" name="Hexagon 43"/>
            <p:cNvSpPr/>
            <p:nvPr/>
          </p:nvSpPr>
          <p:spPr bwMode="auto">
            <a:xfrm>
              <a:off x="1225100" y="3954332"/>
              <a:ext cx="1660870" cy="1377107"/>
            </a:xfrm>
            <a:prstGeom prst="hexagon">
              <a:avLst/>
            </a:prstGeom>
            <a:solidFill>
              <a:schemeClr val="accent5"/>
            </a:solidFill>
            <a:ln w="9525" cap="rnd"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400">
                <a:defRPr/>
              </a:pPr>
              <a:r>
                <a:rPr lang="en-US" sz="1600" kern="0" dirty="0">
                  <a:solidFill>
                    <a:schemeClr val="bg1"/>
                  </a:solidFill>
                </a:rPr>
                <a:t>MSP</a:t>
              </a:r>
            </a:p>
          </p:txBody>
        </p:sp>
        <p:sp>
          <p:nvSpPr>
            <p:cNvPr id="59" name="Hexagon 58"/>
            <p:cNvSpPr/>
            <p:nvPr/>
          </p:nvSpPr>
          <p:spPr bwMode="auto">
            <a:xfrm>
              <a:off x="2610147" y="4678765"/>
              <a:ext cx="1660870" cy="1377107"/>
            </a:xfrm>
            <a:prstGeom prst="hexagon">
              <a:avLst/>
            </a:prstGeom>
            <a:solidFill>
              <a:schemeClr val="bg2"/>
            </a:solidFill>
            <a:ln w="9525" cap="rnd"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400">
                <a:defRPr/>
              </a:pPr>
              <a:r>
                <a:rPr lang="en-US" sz="1600" kern="0" dirty="0">
                  <a:solidFill>
                    <a:schemeClr val="bg1"/>
                  </a:solidFill>
                </a:rPr>
                <a:t>Small and Mid-market Cloud Solutions </a:t>
              </a:r>
            </a:p>
          </p:txBody>
        </p:sp>
        <p:sp>
          <p:nvSpPr>
            <p:cNvPr id="61" name="Hexagon 60"/>
            <p:cNvSpPr/>
            <p:nvPr/>
          </p:nvSpPr>
          <p:spPr bwMode="auto">
            <a:xfrm>
              <a:off x="3982495" y="3962011"/>
              <a:ext cx="1660870" cy="1377107"/>
            </a:xfrm>
            <a:prstGeom prst="hexagon">
              <a:avLst/>
            </a:prstGeom>
            <a:solidFill>
              <a:schemeClr val="accent4"/>
            </a:solidFill>
            <a:ln w="9525" cap="rnd"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400">
                <a:defRPr/>
              </a:pPr>
              <a:r>
                <a:rPr lang="en-US" sz="1600" kern="0" dirty="0">
                  <a:solidFill>
                    <a:schemeClr val="bg1"/>
                  </a:solidFill>
                </a:rPr>
                <a:t>LSP &amp;</a:t>
              </a:r>
            </a:p>
            <a:p>
              <a:pPr lvl="0" algn="ctr" defTabSz="914400">
                <a:defRPr/>
              </a:pPr>
              <a:r>
                <a:rPr lang="en-US" sz="1600" kern="0" dirty="0">
                  <a:solidFill>
                    <a:schemeClr val="bg1"/>
                  </a:solidFill>
                </a:rPr>
                <a:t>distributor</a:t>
              </a:r>
            </a:p>
          </p:txBody>
        </p:sp>
        <p:sp>
          <p:nvSpPr>
            <p:cNvPr id="62" name="Hexagon 61"/>
            <p:cNvSpPr/>
            <p:nvPr/>
          </p:nvSpPr>
          <p:spPr bwMode="auto">
            <a:xfrm>
              <a:off x="3982495" y="2528386"/>
              <a:ext cx="1660870" cy="1377107"/>
            </a:xfrm>
            <a:prstGeom prst="hexagon">
              <a:avLst/>
            </a:prstGeom>
            <a:solidFill>
              <a:schemeClr val="accent3"/>
            </a:solidFill>
            <a:ln w="9525" cap="rnd"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400">
                <a:defRPr/>
              </a:pPr>
              <a:r>
                <a:rPr lang="en-US" sz="1600" kern="0" dirty="0" smtClean="0">
                  <a:solidFill>
                    <a:schemeClr val="bg1"/>
                  </a:solidFill>
                </a:rPr>
                <a:t>System</a:t>
              </a:r>
            </a:p>
            <a:p>
              <a:pPr lvl="0" algn="ctr" defTabSz="914400">
                <a:defRPr/>
              </a:pPr>
              <a:r>
                <a:rPr lang="en-US" sz="1600" kern="0" dirty="0" smtClean="0">
                  <a:solidFill>
                    <a:schemeClr val="bg1"/>
                  </a:solidFill>
                </a:rPr>
                <a:t>Integrator/</a:t>
              </a:r>
            </a:p>
            <a:p>
              <a:pPr lvl="0" algn="ctr" defTabSz="914400">
                <a:defRPr/>
              </a:pPr>
              <a:r>
                <a:rPr lang="en-US" sz="1600" kern="0" dirty="0" smtClean="0">
                  <a:solidFill>
                    <a:schemeClr val="bg1"/>
                  </a:solidFill>
                </a:rPr>
                <a:t>VAR</a:t>
              </a:r>
              <a:endParaRPr lang="en-US" sz="1600" kern="0" dirty="0">
                <a:solidFill>
                  <a:schemeClr val="bg1"/>
                </a:solidFill>
              </a:endParaRPr>
            </a:p>
          </p:txBody>
        </p:sp>
        <p:sp>
          <p:nvSpPr>
            <p:cNvPr id="63" name="Hexagon 62"/>
            <p:cNvSpPr/>
            <p:nvPr/>
          </p:nvSpPr>
          <p:spPr bwMode="auto">
            <a:xfrm>
              <a:off x="2609208" y="1804804"/>
              <a:ext cx="1660870" cy="1377107"/>
            </a:xfrm>
            <a:prstGeom prst="hexagon">
              <a:avLst/>
            </a:prstGeom>
            <a:solidFill>
              <a:schemeClr val="accent2"/>
            </a:solidFill>
            <a:ln w="9525" cap="rnd"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400">
                <a:defRPr/>
              </a:pPr>
              <a:r>
                <a:rPr lang="en-US" sz="1600" kern="0" dirty="0">
                  <a:solidFill>
                    <a:schemeClr val="bg1"/>
                  </a:solidFill>
                </a:rPr>
                <a:t>Learning</a:t>
              </a:r>
            </a:p>
          </p:txBody>
        </p:sp>
        <p:sp>
          <p:nvSpPr>
            <p:cNvPr id="64" name="Hexagon 63"/>
            <p:cNvSpPr/>
            <p:nvPr/>
          </p:nvSpPr>
          <p:spPr bwMode="auto">
            <a:xfrm>
              <a:off x="1228725" y="2520707"/>
              <a:ext cx="1660870" cy="1377107"/>
            </a:xfrm>
            <a:prstGeom prst="hexagon">
              <a:avLst/>
            </a:prstGeom>
            <a:solidFill>
              <a:schemeClr val="accent6"/>
            </a:solidFill>
            <a:ln w="9525" cap="rnd"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400">
                <a:defRPr/>
              </a:pPr>
              <a:r>
                <a:rPr lang="en-US" sz="1600" kern="0" dirty="0">
                  <a:solidFill>
                    <a:schemeClr val="bg1"/>
                  </a:solidFill>
                </a:rPr>
                <a:t>ISV</a:t>
              </a:r>
            </a:p>
          </p:txBody>
        </p:sp>
      </p:grpSp>
    </p:spTree>
    <p:extLst>
      <p:ext uri="{BB962C8B-B14F-4D97-AF65-F5344CB8AC3E}">
        <p14:creationId xmlns:p14="http://schemas.microsoft.com/office/powerpoint/2010/main" val="287812411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85749"/>
            <a:ext cx="11889564" cy="917575"/>
          </a:xfrm>
        </p:spPr>
        <p:txBody>
          <a:bodyPr>
            <a:noAutofit/>
          </a:bodyPr>
          <a:lstStyle/>
          <a:p>
            <a:r>
              <a:rPr lang="en-US" sz="3600" dirty="0"/>
              <a:t>The value of the Microsoft Partner Network</a:t>
            </a:r>
          </a:p>
        </p:txBody>
      </p:sp>
      <p:sp>
        <p:nvSpPr>
          <p:cNvPr id="6" name="Rectangle 5"/>
          <p:cNvSpPr/>
          <p:nvPr/>
        </p:nvSpPr>
        <p:spPr>
          <a:xfrm>
            <a:off x="3712971" y="3498131"/>
            <a:ext cx="2560320" cy="2560320"/>
          </a:xfrm>
          <a:prstGeom prst="rect">
            <a:avLst/>
          </a:prstGeom>
          <a:solidFill>
            <a:srgbClr val="248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smtClean="0">
                <a:gradFill>
                  <a:gsLst>
                    <a:gs pos="0">
                      <a:srgbClr val="FFFFFF"/>
                    </a:gs>
                    <a:gs pos="100000">
                      <a:srgbClr val="FFFFFF"/>
                    </a:gs>
                  </a:gsLst>
                  <a:lin ang="18900000" scaled="1"/>
                </a:gradFill>
                <a:latin typeface="Segoe UI Light" pitchFamily="34" charset="0"/>
                <a:ea typeface="Calibri"/>
              </a:rPr>
              <a:t>Opportunities</a:t>
            </a:r>
          </a:p>
          <a:p>
            <a:endParaRPr lang="en-US" sz="2800" dirty="0" smtClean="0">
              <a:gradFill>
                <a:gsLst>
                  <a:gs pos="0">
                    <a:srgbClr val="FFFFFF"/>
                  </a:gs>
                  <a:gs pos="100000">
                    <a:srgbClr val="FFFFFF"/>
                  </a:gs>
                </a:gsLst>
                <a:lin ang="18900000" scaled="1"/>
              </a:gradFill>
              <a:latin typeface="Segoe UI Light" pitchFamily="34" charset="0"/>
              <a:ea typeface="Calibri"/>
            </a:endParaRPr>
          </a:p>
          <a:p>
            <a:r>
              <a:rPr lang="en-US" sz="2400" dirty="0" smtClean="0">
                <a:gradFill>
                  <a:gsLst>
                    <a:gs pos="0">
                      <a:srgbClr val="FFFFFF"/>
                    </a:gs>
                    <a:gs pos="100000">
                      <a:srgbClr val="FFFFFF"/>
                    </a:gs>
                  </a:gsLst>
                  <a:lin ang="18900000" scaled="1"/>
                </a:gradFill>
                <a:latin typeface="Segoe UI Light" pitchFamily="34" charset="0"/>
                <a:ea typeface="Calibri"/>
              </a:rPr>
              <a:t>Strengthen </a:t>
            </a:r>
            <a:r>
              <a:rPr lang="en-US" sz="2400" dirty="0">
                <a:gradFill>
                  <a:gsLst>
                    <a:gs pos="0">
                      <a:srgbClr val="FFFFFF"/>
                    </a:gs>
                    <a:gs pos="100000">
                      <a:srgbClr val="FFFFFF"/>
                    </a:gs>
                  </a:gsLst>
                  <a:lin ang="18900000" scaled="1"/>
                </a:gradFill>
                <a:latin typeface="Segoe UI Light" pitchFamily="34" charset="0"/>
                <a:ea typeface="Calibri"/>
              </a:rPr>
              <a:t>your capabilities</a:t>
            </a:r>
          </a:p>
        </p:txBody>
      </p:sp>
      <p:sp>
        <p:nvSpPr>
          <p:cNvPr id="7" name="Rectangle 6"/>
          <p:cNvSpPr>
            <a:spLocks noChangeAspect="1"/>
          </p:cNvSpPr>
          <p:nvPr/>
        </p:nvSpPr>
        <p:spPr>
          <a:xfrm>
            <a:off x="939418" y="3500674"/>
            <a:ext cx="2560320" cy="2560320"/>
          </a:xfrm>
          <a:prstGeom prst="rect">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a:gradFill>
                  <a:gsLst>
                    <a:gs pos="0">
                      <a:srgbClr val="FFFFFF"/>
                    </a:gs>
                    <a:gs pos="100000">
                      <a:srgbClr val="FFFFFF"/>
                    </a:gs>
                  </a:gsLst>
                  <a:lin ang="18900000" scaled="1"/>
                </a:gradFill>
                <a:latin typeface="Segoe UI Light" pitchFamily="34" charset="0"/>
                <a:ea typeface="Calibri"/>
              </a:rPr>
              <a:t>Expertise</a:t>
            </a:r>
          </a:p>
          <a:p>
            <a:endParaRPr lang="en-US" sz="2800" b="1" dirty="0">
              <a:gradFill>
                <a:gsLst>
                  <a:gs pos="0">
                    <a:srgbClr val="FFFFFF"/>
                  </a:gs>
                  <a:gs pos="100000">
                    <a:srgbClr val="FFFFFF"/>
                  </a:gs>
                </a:gsLst>
                <a:lin ang="18900000" scaled="1"/>
              </a:gradFill>
              <a:latin typeface="Segoe UI Light" pitchFamily="34" charset="0"/>
              <a:ea typeface="Calibri"/>
            </a:endParaRPr>
          </a:p>
          <a:p>
            <a:r>
              <a:rPr lang="en-US" sz="2400" dirty="0">
                <a:gradFill>
                  <a:gsLst>
                    <a:gs pos="0">
                      <a:srgbClr val="FFFFFF"/>
                    </a:gs>
                    <a:gs pos="100000">
                      <a:srgbClr val="FFFFFF"/>
                    </a:gs>
                  </a:gsLst>
                  <a:lin ang="18900000" scaled="1"/>
                </a:gradFill>
                <a:latin typeface="Segoe UI Light" pitchFamily="34" charset="0"/>
                <a:ea typeface="Calibri"/>
              </a:rPr>
              <a:t>Better serve your customers</a:t>
            </a:r>
          </a:p>
        </p:txBody>
      </p:sp>
      <p:sp>
        <p:nvSpPr>
          <p:cNvPr id="8" name="Rectangle 7"/>
          <p:cNvSpPr/>
          <p:nvPr/>
        </p:nvSpPr>
        <p:spPr>
          <a:xfrm>
            <a:off x="9220517" y="3494652"/>
            <a:ext cx="2560320" cy="2560320"/>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a:gradFill>
                  <a:gsLst>
                    <a:gs pos="0">
                      <a:srgbClr val="FFFFFF"/>
                    </a:gs>
                    <a:gs pos="100000">
                      <a:srgbClr val="FFFFFF"/>
                    </a:gs>
                  </a:gsLst>
                  <a:lin ang="18900000" scaled="1"/>
                </a:gradFill>
                <a:latin typeface="Segoe UI Light" pitchFamily="34" charset="0"/>
                <a:ea typeface="Calibri"/>
              </a:rPr>
              <a:t>Communities </a:t>
            </a:r>
          </a:p>
          <a:p>
            <a:endParaRPr lang="en-US" sz="2800" b="1" dirty="0">
              <a:gradFill>
                <a:gsLst>
                  <a:gs pos="0">
                    <a:srgbClr val="FFFFFF"/>
                  </a:gs>
                  <a:gs pos="100000">
                    <a:srgbClr val="FFFFFF"/>
                  </a:gs>
                </a:gsLst>
                <a:lin ang="18900000" scaled="1"/>
              </a:gradFill>
              <a:latin typeface="Segoe UI Light" pitchFamily="34" charset="0"/>
              <a:ea typeface="Calibri"/>
            </a:endParaRPr>
          </a:p>
          <a:p>
            <a:r>
              <a:rPr lang="en-US" sz="2400" dirty="0">
                <a:gradFill>
                  <a:gsLst>
                    <a:gs pos="0">
                      <a:srgbClr val="FFFFFF"/>
                    </a:gs>
                    <a:gs pos="100000">
                      <a:srgbClr val="FFFFFF"/>
                    </a:gs>
                  </a:gsLst>
                  <a:lin ang="18900000" scaled="1"/>
                </a:gradFill>
                <a:latin typeface="Segoe UI Light" pitchFamily="34" charset="0"/>
                <a:ea typeface="Calibri"/>
              </a:rPr>
              <a:t>Spark innovation and connection</a:t>
            </a:r>
          </a:p>
        </p:txBody>
      </p:sp>
      <p:sp>
        <p:nvSpPr>
          <p:cNvPr id="14" name="Rectangle 13"/>
          <p:cNvSpPr/>
          <p:nvPr/>
        </p:nvSpPr>
        <p:spPr>
          <a:xfrm>
            <a:off x="6467414" y="3497262"/>
            <a:ext cx="2560320" cy="2560320"/>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a:gradFill>
                  <a:gsLst>
                    <a:gs pos="0">
                      <a:srgbClr val="FFFFFF"/>
                    </a:gs>
                    <a:gs pos="100000">
                      <a:srgbClr val="FFFFFF"/>
                    </a:gs>
                  </a:gsLst>
                  <a:lin ang="18900000" scaled="1"/>
                </a:gradFill>
                <a:latin typeface="Segoe UI Light" pitchFamily="34" charset="0"/>
                <a:ea typeface="Calibri"/>
              </a:rPr>
              <a:t>Tools </a:t>
            </a:r>
          </a:p>
          <a:p>
            <a:endParaRPr lang="en-US" sz="2800" b="1" dirty="0">
              <a:gradFill>
                <a:gsLst>
                  <a:gs pos="0">
                    <a:srgbClr val="FFFFFF"/>
                  </a:gs>
                  <a:gs pos="100000">
                    <a:srgbClr val="FFFFFF"/>
                  </a:gs>
                </a:gsLst>
                <a:lin ang="18900000" scaled="1"/>
              </a:gradFill>
              <a:latin typeface="Segoe UI Light" pitchFamily="34" charset="0"/>
              <a:ea typeface="Calibri"/>
            </a:endParaRPr>
          </a:p>
          <a:p>
            <a:r>
              <a:rPr lang="en-US" sz="2400" dirty="0">
                <a:gradFill>
                  <a:gsLst>
                    <a:gs pos="0">
                      <a:srgbClr val="FFFFFF"/>
                    </a:gs>
                    <a:gs pos="100000">
                      <a:srgbClr val="FFFFFF"/>
                    </a:gs>
                  </a:gsLst>
                  <a:lin ang="18900000" scaled="1"/>
                </a:gradFill>
                <a:latin typeface="Segoe UI Light" pitchFamily="34" charset="0"/>
                <a:ea typeface="Calibri"/>
              </a:rPr>
              <a:t>Build a profitable </a:t>
            </a:r>
            <a:r>
              <a:rPr lang="en-US" sz="2400" dirty="0" smtClean="0">
                <a:gradFill>
                  <a:gsLst>
                    <a:gs pos="0">
                      <a:srgbClr val="FFFFFF"/>
                    </a:gs>
                    <a:gs pos="100000">
                      <a:srgbClr val="FFFFFF"/>
                    </a:gs>
                  </a:gsLst>
                  <a:lin ang="18900000" scaled="1"/>
                </a:gradFill>
                <a:latin typeface="Segoe UI Light" pitchFamily="34" charset="0"/>
                <a:ea typeface="Calibri"/>
              </a:rPr>
              <a:t>business</a:t>
            </a:r>
            <a:endParaRPr lang="en-US" sz="2400" dirty="0">
              <a:gradFill>
                <a:gsLst>
                  <a:gs pos="0">
                    <a:srgbClr val="FFFFFF"/>
                  </a:gs>
                  <a:gs pos="100000">
                    <a:srgbClr val="FFFFFF"/>
                  </a:gs>
                </a:gsLst>
                <a:lin ang="18900000" scaled="1"/>
              </a:gradFill>
              <a:latin typeface="Segoe UI Light" pitchFamily="34" charset="0"/>
              <a:ea typeface="Calibri"/>
            </a:endParaRPr>
          </a:p>
        </p:txBody>
      </p:sp>
      <p:sp>
        <p:nvSpPr>
          <p:cNvPr id="10" name="Rectangle 9"/>
          <p:cNvSpPr/>
          <p:nvPr/>
        </p:nvSpPr>
        <p:spPr>
          <a:xfrm>
            <a:off x="494411" y="1167164"/>
            <a:ext cx="11669792" cy="2171520"/>
          </a:xfrm>
          <a:prstGeom prst="rect">
            <a:avLst/>
          </a:prstGeom>
          <a:solidFill>
            <a:srgbClr val="32145A"/>
          </a:solidFill>
          <a:ln w="25400">
            <a:noFill/>
          </a:ln>
        </p:spPr>
        <p:txBody>
          <a:bodyPr wrap="square" anchor="ctr" anchorCtr="0">
            <a:noAutofit/>
          </a:bodyPr>
          <a:lstStyle/>
          <a:p>
            <a:pPr>
              <a:lnSpc>
                <a:spcPct val="90000"/>
              </a:lnSpc>
            </a:pPr>
            <a:r>
              <a:rPr lang="en-US" sz="2800" dirty="0" smtClean="0">
                <a:solidFill>
                  <a:schemeClr val="bg1"/>
                </a:solidFill>
                <a:latin typeface="Segoe UI Light" pitchFamily="34" charset="0"/>
              </a:rPr>
              <a:t>The </a:t>
            </a:r>
            <a:r>
              <a:rPr lang="en-US" sz="2800" dirty="0">
                <a:solidFill>
                  <a:schemeClr val="bg1"/>
                </a:solidFill>
                <a:latin typeface="Segoe UI Light" pitchFamily="34" charset="0"/>
              </a:rPr>
              <a:t>Microsoft Partner Network </a:t>
            </a:r>
            <a:r>
              <a:rPr lang="en-US" sz="2800" dirty="0" smtClean="0">
                <a:solidFill>
                  <a:schemeClr val="bg1"/>
                </a:solidFill>
                <a:latin typeface="Segoe UI Light" pitchFamily="34" charset="0"/>
              </a:rPr>
              <a:t>enables you to</a:t>
            </a:r>
          </a:p>
          <a:p>
            <a:pPr lvl="0">
              <a:lnSpc>
                <a:spcPct val="90000"/>
              </a:lnSpc>
              <a:spcAft>
                <a:spcPts val="687"/>
              </a:spcAft>
              <a:buSzPct val="90000"/>
            </a:pPr>
            <a:endParaRPr lang="en-US" sz="2000" spc="-102" dirty="0" smtClean="0">
              <a:solidFill>
                <a:schemeClr val="bg1"/>
              </a:solidFill>
              <a:latin typeface="Segoe UI" panose="020B0502040204020203" pitchFamily="34" charset="0"/>
              <a:cs typeface="Segoe UI" panose="020B0502040204020203" pitchFamily="34" charset="0"/>
            </a:endParaRPr>
          </a:p>
          <a:p>
            <a:pPr marL="694971" lvl="1" indent="-228600">
              <a:lnSpc>
                <a:spcPct val="90000"/>
              </a:lnSpc>
              <a:spcAft>
                <a:spcPts val="687"/>
              </a:spcAft>
              <a:buSzPct val="90000"/>
              <a:buFont typeface="Arial" panose="020B0604020202020204" pitchFamily="34" charset="0"/>
              <a:buChar char="•"/>
            </a:pPr>
            <a:r>
              <a:rPr lang="en-US" sz="2000" spc="-102" dirty="0" smtClean="0">
                <a:solidFill>
                  <a:schemeClr val="bg1"/>
                </a:solidFill>
                <a:cs typeface="Segoe UI Light" panose="020B0502040204020203" pitchFamily="34" charset="0"/>
              </a:rPr>
              <a:t>Be </a:t>
            </a:r>
            <a:r>
              <a:rPr lang="en-US" sz="2000" spc="-102" dirty="0">
                <a:solidFill>
                  <a:schemeClr val="bg1"/>
                </a:solidFill>
                <a:cs typeface="Segoe UI Light" panose="020B0502040204020203" pitchFamily="34" charset="0"/>
              </a:rPr>
              <a:t>market ready</a:t>
            </a:r>
          </a:p>
          <a:p>
            <a:pPr marL="694971" lvl="1" indent="-228600">
              <a:lnSpc>
                <a:spcPct val="90000"/>
              </a:lnSpc>
              <a:spcAft>
                <a:spcPts val="687"/>
              </a:spcAft>
              <a:buSzPct val="90000"/>
              <a:buFont typeface="Arial" panose="020B0604020202020204" pitchFamily="34" charset="0"/>
              <a:buChar char="•"/>
            </a:pPr>
            <a:r>
              <a:rPr lang="en-US" sz="2000" spc="-102" dirty="0">
                <a:solidFill>
                  <a:schemeClr val="bg1"/>
                </a:solidFill>
                <a:cs typeface="Segoe UI Light" panose="020B0502040204020203" pitchFamily="34" charset="0"/>
              </a:rPr>
              <a:t>Connect with your customers and prospects</a:t>
            </a:r>
          </a:p>
          <a:p>
            <a:pPr marL="694971" lvl="1" indent="-228600">
              <a:lnSpc>
                <a:spcPct val="90000"/>
              </a:lnSpc>
              <a:spcAft>
                <a:spcPts val="687"/>
              </a:spcAft>
              <a:buSzPct val="90000"/>
              <a:buFont typeface="Arial" panose="020B0604020202020204" pitchFamily="34" charset="0"/>
              <a:buChar char="•"/>
            </a:pPr>
            <a:r>
              <a:rPr lang="en-US" sz="2000" spc="-102" dirty="0">
                <a:solidFill>
                  <a:schemeClr val="bg1"/>
                </a:solidFill>
                <a:cs typeface="Segoe UI Light" panose="020B0502040204020203" pitchFamily="34" charset="0"/>
              </a:rPr>
              <a:t>Differentiate your </a:t>
            </a:r>
            <a:r>
              <a:rPr lang="en-US" sz="2000" spc="-102" dirty="0" smtClean="0">
                <a:solidFill>
                  <a:schemeClr val="bg1"/>
                </a:solidFill>
                <a:cs typeface="Segoe UI Light" panose="020B0502040204020203" pitchFamily="34" charset="0"/>
              </a:rPr>
              <a:t>business</a:t>
            </a:r>
            <a:endParaRPr lang="en-US" sz="2000" spc="-102" dirty="0">
              <a:solidFill>
                <a:schemeClr val="bg1"/>
              </a:solidFill>
              <a:cs typeface="Segoe UI Light" panose="020B0502040204020203" pitchFamily="34" charset="0"/>
            </a:endParaRPr>
          </a:p>
        </p:txBody>
      </p:sp>
    </p:spTree>
    <p:extLst>
      <p:ext uri="{BB962C8B-B14F-4D97-AF65-F5344CB8AC3E}">
        <p14:creationId xmlns:p14="http://schemas.microsoft.com/office/powerpoint/2010/main" val="1384427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7448825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35"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P2P Maturity Model Framework</a:t>
            </a:r>
            <a:endParaRPr lang="en-US" dirty="0"/>
          </a:p>
        </p:txBody>
      </p:sp>
    </p:spTree>
    <p:extLst>
      <p:ext uri="{BB962C8B-B14F-4D97-AF65-F5344CB8AC3E}">
        <p14:creationId xmlns:p14="http://schemas.microsoft.com/office/powerpoint/2010/main" val="123751091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9442446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79"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P2P Maturity Model Framework</a:t>
            </a:r>
            <a:endParaRPr lang="en-US" dirty="0"/>
          </a:p>
        </p:txBody>
      </p:sp>
      <p:graphicFrame>
        <p:nvGraphicFramePr>
          <p:cNvPr id="5" name="Content Placeholder 6"/>
          <p:cNvGraphicFramePr>
            <a:graphicFrameLocks/>
          </p:cNvGraphicFramePr>
          <p:nvPr>
            <p:extLst>
              <p:ext uri="{D42A27DB-BD31-4B8C-83A1-F6EECF244321}">
                <p14:modId xmlns:p14="http://schemas.microsoft.com/office/powerpoint/2010/main" val="812557487"/>
              </p:ext>
            </p:extLst>
          </p:nvPr>
        </p:nvGraphicFramePr>
        <p:xfrm>
          <a:off x="457198" y="1212849"/>
          <a:ext cx="11522074" cy="4843272"/>
        </p:xfrm>
        <a:graphic>
          <a:graphicData uri="http://schemas.openxmlformats.org/drawingml/2006/table">
            <a:tbl>
              <a:tblPr firstRow="1" bandRow="1">
                <a:tableStyleId>{5C22544A-7EE6-4342-B048-85BDC9FD1C3A}</a:tableStyleId>
              </a:tblPr>
              <a:tblGrid>
                <a:gridCol w="1917702">
                  <a:extLst>
                    <a:ext uri="{9D8B030D-6E8A-4147-A177-3AD203B41FA5}">
                      <a16:colId xmlns:a16="http://schemas.microsoft.com/office/drawing/2014/main" val="20000"/>
                    </a:ext>
                  </a:extLst>
                </a:gridCol>
                <a:gridCol w="1506436">
                  <a:extLst>
                    <a:ext uri="{9D8B030D-6E8A-4147-A177-3AD203B41FA5}">
                      <a16:colId xmlns:a16="http://schemas.microsoft.com/office/drawing/2014/main" val="20001"/>
                    </a:ext>
                  </a:extLst>
                </a:gridCol>
                <a:gridCol w="2757678">
                  <a:extLst>
                    <a:ext uri="{9D8B030D-6E8A-4147-A177-3AD203B41FA5}">
                      <a16:colId xmlns:a16="http://schemas.microsoft.com/office/drawing/2014/main" val="20002"/>
                    </a:ext>
                  </a:extLst>
                </a:gridCol>
                <a:gridCol w="2670129">
                  <a:extLst>
                    <a:ext uri="{9D8B030D-6E8A-4147-A177-3AD203B41FA5}">
                      <a16:colId xmlns:a16="http://schemas.microsoft.com/office/drawing/2014/main" val="20003"/>
                    </a:ext>
                  </a:extLst>
                </a:gridCol>
                <a:gridCol w="2670129">
                  <a:extLst>
                    <a:ext uri="{9D8B030D-6E8A-4147-A177-3AD203B41FA5}">
                      <a16:colId xmlns:a16="http://schemas.microsoft.com/office/drawing/2014/main" val="20004"/>
                    </a:ext>
                  </a:extLst>
                </a:gridCol>
              </a:tblGrid>
              <a:tr h="0">
                <a:tc>
                  <a:txBody>
                    <a:bodyPr/>
                    <a:lstStyle/>
                    <a:p>
                      <a:endParaRPr lang="sv-SE" sz="2000" dirty="0">
                        <a:solidFill>
                          <a:schemeClr val="tx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Basic</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60000"/>
                        <a:lumOff val="40000"/>
                      </a:schemeClr>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Reactive</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Proactive</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75000"/>
                      </a:schemeClr>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Dynamic</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0">
                <a:tc>
                  <a:txBody>
                    <a:bodyPr/>
                    <a:lstStyle/>
                    <a:p>
                      <a:r>
                        <a:rPr lang="sv-SE" sz="1200" b="0" dirty="0" smtClean="0">
                          <a:solidFill>
                            <a:schemeClr val="tx1"/>
                          </a:solidFill>
                          <a:latin typeface="Segoe UI Semibold" panose="020B0702040204020203" pitchFamily="34" charset="0"/>
                          <a:cs typeface="Segoe UI Semibold" panose="020B0702040204020203" pitchFamily="34" charset="0"/>
                        </a:rPr>
                        <a:t>Joint</a:t>
                      </a:r>
                      <a:r>
                        <a:rPr lang="sv-SE" sz="1200" b="0" baseline="0" dirty="0" smtClean="0">
                          <a:solidFill>
                            <a:schemeClr val="tx1"/>
                          </a:solidFill>
                          <a:latin typeface="Segoe UI Semibold" panose="020B0702040204020203" pitchFamily="34" charset="0"/>
                          <a:cs typeface="Segoe UI Semibold" panose="020B0702040204020203" pitchFamily="34" charset="0"/>
                        </a:rPr>
                        <a:t> b</a:t>
                      </a:r>
                      <a:r>
                        <a:rPr lang="sv-SE" sz="1200" b="0" dirty="0" smtClean="0">
                          <a:solidFill>
                            <a:schemeClr val="tx1"/>
                          </a:solidFill>
                          <a:latin typeface="Segoe UI Semibold" panose="020B0702040204020203" pitchFamily="34" charset="0"/>
                          <a:cs typeface="Segoe UI Semibold" panose="020B0702040204020203" pitchFamily="34" charset="0"/>
                        </a:rPr>
                        <a:t>usiness</a:t>
                      </a:r>
                      <a:r>
                        <a:rPr lang="sv-SE" sz="1200" b="0" baseline="0" dirty="0" smtClean="0">
                          <a:solidFill>
                            <a:schemeClr val="tx1"/>
                          </a:solidFill>
                          <a:latin typeface="Segoe UI Semibold" panose="020B0702040204020203" pitchFamily="34" charset="0"/>
                          <a:cs typeface="Segoe UI Semibold" panose="020B0702040204020203" pitchFamily="34" charset="0"/>
                        </a:rPr>
                        <a:t> planning</a:t>
                      </a:r>
                      <a:endParaRPr lang="sv-SE" sz="1200" b="0" dirty="0">
                        <a:solidFill>
                          <a:schemeClr val="tx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tx1"/>
                          </a:solidFill>
                          <a:latin typeface="+mn-lt"/>
                          <a:ea typeface="+mn-ea"/>
                          <a:cs typeface="+mn-cs"/>
                        </a:rPr>
                        <a:t>None</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tx1"/>
                          </a:solidFill>
                          <a:latin typeface="+mn-lt"/>
                          <a:ea typeface="+mn-ea"/>
                          <a:cs typeface="+mn-cs"/>
                        </a:rPr>
                        <a:t>Ad hoc</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tx1"/>
                          </a:solidFill>
                          <a:latin typeface="+mn-lt"/>
                          <a:ea typeface="+mn-ea"/>
                          <a:cs typeface="+mn-cs"/>
                        </a:rPr>
                        <a:t>Activity based</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mn-lt"/>
                          <a:ea typeface="+mn-ea"/>
                          <a:cs typeface="+mn-cs"/>
                        </a:rPr>
                        <a:t>Annual plan with regular follow-up</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200" b="0" dirty="0" smtClean="0">
                          <a:solidFill>
                            <a:schemeClr val="tx1"/>
                          </a:solidFill>
                          <a:latin typeface="Segoe UI Semibold" panose="020B0702040204020203" pitchFamily="34" charset="0"/>
                          <a:cs typeface="Segoe UI Semibold" panose="020B0702040204020203" pitchFamily="34" charset="0"/>
                        </a:rPr>
                        <a:t>Leads and pipeline</a:t>
                      </a: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tx1"/>
                          </a:solidFill>
                          <a:latin typeface="+mn-lt"/>
                          <a:ea typeface="+mn-ea"/>
                          <a:cs typeface="+mn-cs"/>
                        </a:rPr>
                        <a:t>No sharing</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tx1"/>
                          </a:solidFill>
                          <a:latin typeface="+mn-lt"/>
                          <a:ea typeface="+mn-ea"/>
                          <a:cs typeface="+mn-cs"/>
                        </a:rPr>
                        <a:t>Ad hoc, no structure</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mn-lt"/>
                          <a:ea typeface="+mn-ea"/>
                          <a:cs typeface="+mn-cs"/>
                        </a:rPr>
                        <a:t>Share specific campaigns, some</a:t>
                      </a:r>
                    </a:p>
                    <a:p>
                      <a:pPr marL="0" algn="l" defTabSz="932742" rtl="0" eaLnBrk="1" latinLnBrk="0" hangingPunct="1"/>
                      <a:r>
                        <a:rPr lang="en-US" sz="1100" kern="1200" dirty="0" smtClean="0">
                          <a:solidFill>
                            <a:schemeClr val="tx1"/>
                          </a:solidFill>
                          <a:latin typeface="+mn-lt"/>
                          <a:ea typeface="+mn-ea"/>
                          <a:cs typeface="+mn-cs"/>
                        </a:rPr>
                        <a:t>structure but outcome not measured</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mn-lt"/>
                          <a:ea typeface="+mn-ea"/>
                          <a:cs typeface="+mn-cs"/>
                        </a:rPr>
                        <a:t>Shared process to generate leads,</a:t>
                      </a:r>
                    </a:p>
                    <a:p>
                      <a:pPr marL="0" algn="l" defTabSz="932742" rtl="0" eaLnBrk="1" latinLnBrk="0" hangingPunct="1"/>
                      <a:r>
                        <a:rPr lang="en-US" sz="1100" kern="1200" dirty="0" smtClean="0">
                          <a:solidFill>
                            <a:schemeClr val="tx1"/>
                          </a:solidFill>
                          <a:latin typeface="+mn-lt"/>
                          <a:ea typeface="+mn-ea"/>
                          <a:cs typeface="+mn-cs"/>
                        </a:rPr>
                        <a:t>scheduled pipeline reviews,</a:t>
                      </a:r>
                      <a:br>
                        <a:rPr lang="en-US" sz="1100" kern="1200" dirty="0" smtClean="0">
                          <a:solidFill>
                            <a:schemeClr val="tx1"/>
                          </a:solidFill>
                          <a:latin typeface="+mn-lt"/>
                          <a:ea typeface="+mn-ea"/>
                          <a:cs typeface="+mn-cs"/>
                        </a:rPr>
                      </a:br>
                      <a:r>
                        <a:rPr lang="en-US" sz="1100" kern="1200" dirty="0" smtClean="0">
                          <a:solidFill>
                            <a:schemeClr val="tx1"/>
                          </a:solidFill>
                          <a:latin typeface="+mn-lt"/>
                          <a:ea typeface="+mn-ea"/>
                          <a:cs typeface="+mn-cs"/>
                        </a:rPr>
                        <a:t>in-person meetings</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sv-SE" sz="1200" b="0" dirty="0" smtClean="0">
                          <a:solidFill>
                            <a:schemeClr val="tx1"/>
                          </a:solidFill>
                          <a:latin typeface="Segoe UI Semibold" panose="020B0702040204020203" pitchFamily="34" charset="0"/>
                          <a:cs typeface="Segoe UI Semibold" panose="020B0702040204020203" pitchFamily="34" charset="0"/>
                        </a:rPr>
                        <a:t>Agreement</a:t>
                      </a: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tx1"/>
                          </a:solidFill>
                          <a:latin typeface="+mn-lt"/>
                          <a:ea typeface="+mn-ea"/>
                          <a:cs typeface="+mn-cs"/>
                        </a:rPr>
                        <a:t>No template</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mn-lt"/>
                          <a:ea typeface="+mn-ea"/>
                          <a:cs typeface="+mn-cs"/>
                        </a:rPr>
                        <a:t>Rely on handshake or deal-specific contract</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tx1"/>
                          </a:solidFill>
                          <a:latin typeface="+mn-lt"/>
                          <a:ea typeface="+mn-ea"/>
                          <a:cs typeface="+mn-cs"/>
                        </a:rPr>
                        <a:t>Letter of intent</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mn-lt"/>
                          <a:ea typeface="+mn-ea"/>
                          <a:cs typeface="+mn-cs"/>
                        </a:rPr>
                        <a:t>Formal contract that defines all </a:t>
                      </a:r>
                      <a:br>
                        <a:rPr lang="en-US" sz="1100" kern="1200" dirty="0" smtClean="0">
                          <a:solidFill>
                            <a:schemeClr val="tx1"/>
                          </a:solidFill>
                          <a:latin typeface="+mn-lt"/>
                          <a:ea typeface="+mn-ea"/>
                          <a:cs typeface="+mn-cs"/>
                        </a:rPr>
                      </a:br>
                      <a:r>
                        <a:rPr lang="en-US" sz="1100" kern="1200" dirty="0" smtClean="0">
                          <a:solidFill>
                            <a:schemeClr val="tx1"/>
                          </a:solidFill>
                          <a:latin typeface="+mn-lt"/>
                          <a:ea typeface="+mn-ea"/>
                          <a:cs typeface="+mn-cs"/>
                        </a:rPr>
                        <a:t>aspects of the relationship</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0">
                <a:tc>
                  <a:txBody>
                    <a:bodyPr/>
                    <a:lstStyle/>
                    <a:p>
                      <a:r>
                        <a:rPr lang="sv-SE" sz="1200" b="0" dirty="0" smtClean="0">
                          <a:solidFill>
                            <a:schemeClr val="tx1"/>
                          </a:solidFill>
                          <a:latin typeface="Segoe UI Semibold" panose="020B0702040204020203" pitchFamily="34" charset="0"/>
                          <a:cs typeface="Segoe UI Semibold" panose="020B0702040204020203" pitchFamily="34" charset="0"/>
                        </a:rPr>
                        <a:t>Sales</a:t>
                      </a:r>
                      <a:r>
                        <a:rPr lang="sv-SE" sz="1200" b="0" baseline="0" dirty="0" smtClean="0">
                          <a:solidFill>
                            <a:schemeClr val="tx1"/>
                          </a:solidFill>
                          <a:latin typeface="Segoe UI Semibold" panose="020B0702040204020203" pitchFamily="34" charset="0"/>
                          <a:cs typeface="Segoe UI Semibold" panose="020B0702040204020203" pitchFamily="34" charset="0"/>
                        </a:rPr>
                        <a:t> compensation</a:t>
                      </a:r>
                      <a:endParaRPr lang="sv-SE" sz="1200" b="0" dirty="0">
                        <a:solidFill>
                          <a:schemeClr val="tx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tx1"/>
                          </a:solidFill>
                          <a:latin typeface="+mn-lt"/>
                          <a:ea typeface="+mn-ea"/>
                          <a:cs typeface="+mn-cs"/>
                        </a:rPr>
                        <a:t>No compensation for partnering</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tx1"/>
                          </a:solidFill>
                          <a:latin typeface="+mn-lt"/>
                          <a:ea typeface="+mn-ea"/>
                          <a:cs typeface="+mn-cs"/>
                        </a:rPr>
                        <a:t>Ad hoc compensation for partnering</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tx1"/>
                          </a:solidFill>
                          <a:latin typeface="+mn-lt"/>
                          <a:ea typeface="+mn-ea"/>
                          <a:cs typeface="+mn-cs"/>
                        </a:rPr>
                        <a:t>Alignment of referral and project-based compensation</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latin typeface="+mn-lt"/>
                          <a:ea typeface="+mn-ea"/>
                          <a:cs typeface="+mn-cs"/>
                        </a:rPr>
                        <a:t>Rationalized campaign-based</a:t>
                      </a:r>
                    </a:p>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latin typeface="+mn-lt"/>
                          <a:ea typeface="+mn-ea"/>
                          <a:cs typeface="+mn-cs"/>
                        </a:rPr>
                        <a:t>compensation</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sv-SE" sz="1200" b="0" dirty="0" smtClean="0">
                          <a:solidFill>
                            <a:schemeClr val="tx1"/>
                          </a:solidFill>
                          <a:latin typeface="Segoe UI Semibold" panose="020B0702040204020203" pitchFamily="34" charset="0"/>
                          <a:cs typeface="Segoe UI Semibold" panose="020B0702040204020203" pitchFamily="34" charset="0"/>
                        </a:rPr>
                        <a:t>Market messaging</a:t>
                      </a:r>
                      <a:endParaRPr lang="sv-SE" sz="1200" b="0" dirty="0">
                        <a:solidFill>
                          <a:schemeClr val="tx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tx1"/>
                          </a:solidFill>
                          <a:latin typeface="+mn-lt"/>
                          <a:ea typeface="+mn-ea"/>
                          <a:cs typeface="+mn-cs"/>
                        </a:rPr>
                        <a:t>None</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mn-lt"/>
                          <a:ea typeface="+mn-ea"/>
                          <a:cs typeface="+mn-cs"/>
                        </a:rPr>
                        <a:t>Only when asked or in response </a:t>
                      </a:r>
                      <a:br>
                        <a:rPr lang="en-US" sz="1100" kern="1200" dirty="0" smtClean="0">
                          <a:solidFill>
                            <a:schemeClr val="tx1"/>
                          </a:solidFill>
                          <a:latin typeface="+mn-lt"/>
                          <a:ea typeface="+mn-ea"/>
                          <a:cs typeface="+mn-cs"/>
                        </a:rPr>
                      </a:br>
                      <a:r>
                        <a:rPr lang="en-US" sz="1100" kern="1200" dirty="0" smtClean="0">
                          <a:solidFill>
                            <a:schemeClr val="tx1"/>
                          </a:solidFill>
                          <a:latin typeface="+mn-lt"/>
                          <a:ea typeface="+mn-ea"/>
                          <a:cs typeface="+mn-cs"/>
                        </a:rPr>
                        <a:t>to an opportunity</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mn-lt"/>
                          <a:ea typeface="+mn-ea"/>
                          <a:cs typeface="+mn-cs"/>
                        </a:rPr>
                        <a:t>Ad hoc messaging; recognition of</a:t>
                      </a:r>
                    </a:p>
                    <a:p>
                      <a:pPr marL="0" algn="l" defTabSz="932742" rtl="0" eaLnBrk="1" latinLnBrk="0" hangingPunct="1"/>
                      <a:r>
                        <a:rPr lang="en-US" sz="1100" kern="1200" dirty="0" smtClean="0">
                          <a:solidFill>
                            <a:schemeClr val="tx1"/>
                          </a:solidFill>
                          <a:latin typeface="+mn-lt"/>
                          <a:ea typeface="+mn-ea"/>
                          <a:cs typeface="+mn-cs"/>
                        </a:rPr>
                        <a:t>partners and capabilities</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tx1"/>
                          </a:solidFill>
                          <a:latin typeface="+mn-lt"/>
                          <a:ea typeface="+mn-ea"/>
                          <a:cs typeface="+mn-cs"/>
                        </a:rPr>
                        <a:t>Fully integrated marketing</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0">
                <a:tc>
                  <a:txBody>
                    <a:bodyPr/>
                    <a:lstStyle/>
                    <a:p>
                      <a:r>
                        <a:rPr lang="sv-SE" sz="1200" b="0" dirty="0" smtClean="0">
                          <a:solidFill>
                            <a:schemeClr val="tx1"/>
                          </a:solidFill>
                          <a:latin typeface="Segoe UI Semibold" panose="020B0702040204020203" pitchFamily="34" charset="0"/>
                          <a:cs typeface="Segoe UI Semibold" panose="020B0702040204020203" pitchFamily="34" charset="0"/>
                        </a:rPr>
                        <a:t>Geography</a:t>
                      </a:r>
                      <a:endParaRPr lang="sv-SE" sz="1200" b="0" dirty="0">
                        <a:solidFill>
                          <a:schemeClr val="tx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tx1"/>
                          </a:solidFill>
                          <a:latin typeface="+mn-lt"/>
                          <a:ea typeface="+mn-ea"/>
                          <a:cs typeface="+mn-cs"/>
                        </a:rPr>
                        <a:t>Locally only</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latin typeface="+mn-lt"/>
                          <a:ea typeface="+mn-ea"/>
                          <a:cs typeface="+mn-cs"/>
                        </a:rPr>
                        <a:t>Locally only</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Gain access to markets in other</a:t>
                      </a:r>
                    </a:p>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geographies</a:t>
                      </a:r>
                      <a:endParaRPr lang="sv-SE" sz="1100" kern="1200" dirty="0" smtClean="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Strategically use partnering for broader geographical coverage</a:t>
                      </a:r>
                      <a:endParaRPr lang="sv-SE" sz="1100" kern="1200" dirty="0" smtClean="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sv-SE" sz="1200" b="0" dirty="0" smtClean="0">
                          <a:solidFill>
                            <a:schemeClr val="tx1"/>
                          </a:solidFill>
                          <a:latin typeface="Segoe UI Semibold" panose="020B0702040204020203" pitchFamily="34" charset="0"/>
                          <a:cs typeface="Segoe UI Semibold" panose="020B0702040204020203" pitchFamily="34" charset="0"/>
                        </a:rPr>
                        <a:t>Resource</a:t>
                      </a:r>
                      <a:r>
                        <a:rPr lang="sv-SE" sz="1200" b="0" baseline="0" dirty="0" smtClean="0">
                          <a:solidFill>
                            <a:schemeClr val="tx1"/>
                          </a:solidFill>
                          <a:latin typeface="Segoe UI Semibold" panose="020B0702040204020203" pitchFamily="34" charset="0"/>
                          <a:cs typeface="Segoe UI Semibold" panose="020B0702040204020203" pitchFamily="34" charset="0"/>
                        </a:rPr>
                        <a:t> utilization </a:t>
                      </a:r>
                      <a:endParaRPr lang="sv-SE" sz="1200" b="0" dirty="0">
                        <a:solidFill>
                          <a:schemeClr val="tx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tx1"/>
                          </a:solidFill>
                          <a:latin typeface="+mn-lt"/>
                          <a:ea typeface="+mn-ea"/>
                          <a:cs typeface="+mn-cs"/>
                        </a:rPr>
                        <a:t>Subcontractor</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latin typeface="+mn-lt"/>
                          <a:ea typeface="+mn-ea"/>
                          <a:cs typeface="+mn-cs"/>
                        </a:rPr>
                        <a:t>Opportunity based</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mn-lt"/>
                          <a:ea typeface="+mn-ea"/>
                          <a:cs typeface="+mn-cs"/>
                        </a:rPr>
                        <a:t>Predefined rates for shared resources; access to architects for sales activities</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mn-lt"/>
                          <a:ea typeface="+mn-ea"/>
                          <a:cs typeface="+mn-cs"/>
                        </a:rPr>
                        <a:t>Integrated resource planning covering multiple competencies</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sv-SE" sz="1200" b="0" dirty="0" smtClean="0">
                          <a:solidFill>
                            <a:schemeClr val="tx1"/>
                          </a:solidFill>
                          <a:latin typeface="Segoe UI Semibold" panose="020B0702040204020203" pitchFamily="34" charset="0"/>
                          <a:cs typeface="Segoe UI Semibold" panose="020B0702040204020203" pitchFamily="34" charset="0"/>
                        </a:rPr>
                        <a:t>Readiness and certification</a:t>
                      </a:r>
                      <a:endParaRPr lang="sv-SE" sz="1200" b="0" i="1" dirty="0" smtClean="0">
                        <a:solidFill>
                          <a:schemeClr val="tx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tx1"/>
                          </a:solidFill>
                          <a:latin typeface="+mn-lt"/>
                          <a:ea typeface="+mn-ea"/>
                          <a:cs typeface="+mn-cs"/>
                        </a:rPr>
                        <a:t>No plan</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latin typeface="+mn-lt"/>
                          <a:ea typeface="+mn-ea"/>
                          <a:cs typeface="+mn-cs"/>
                        </a:rPr>
                        <a:t>Ad hoc, opportunity based</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mn-lt"/>
                          <a:ea typeface="+mn-ea"/>
                          <a:cs typeface="+mn-cs"/>
                        </a:rPr>
                        <a:t>Joint partner training in overlapping areas, joint planning to reduce overlaps</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mn-lt"/>
                          <a:ea typeface="+mn-ea"/>
                          <a:cs typeface="+mn-cs"/>
                        </a:rPr>
                        <a:t>Formal plan to earn certifications, use strength in combined advanced certifications to win customers</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0">
                <a:tc>
                  <a:txBody>
                    <a:bodyPr/>
                    <a:lstStyle/>
                    <a:p>
                      <a:r>
                        <a:rPr lang="sv-SE" sz="1200" b="0" dirty="0" smtClean="0">
                          <a:solidFill>
                            <a:schemeClr val="tx1"/>
                          </a:solidFill>
                          <a:latin typeface="Segoe UI Semibold" panose="020B0702040204020203" pitchFamily="34" charset="0"/>
                          <a:cs typeface="Segoe UI Semibold" panose="020B0702040204020203" pitchFamily="34" charset="0"/>
                        </a:rPr>
                        <a:t>Product and </a:t>
                      </a:r>
                      <a:br>
                        <a:rPr lang="sv-SE" sz="1200" b="0" dirty="0" smtClean="0">
                          <a:solidFill>
                            <a:schemeClr val="tx1"/>
                          </a:solidFill>
                          <a:latin typeface="Segoe UI Semibold" panose="020B0702040204020203" pitchFamily="34" charset="0"/>
                          <a:cs typeface="Segoe UI Semibold" panose="020B0702040204020203" pitchFamily="34" charset="0"/>
                        </a:rPr>
                      </a:br>
                      <a:r>
                        <a:rPr lang="sv-SE" sz="1200" b="0" dirty="0" smtClean="0">
                          <a:solidFill>
                            <a:schemeClr val="tx1"/>
                          </a:solidFill>
                          <a:latin typeface="Segoe UI Semibold" panose="020B0702040204020203" pitchFamily="34" charset="0"/>
                          <a:cs typeface="Segoe UI Semibold" panose="020B0702040204020203" pitchFamily="34" charset="0"/>
                        </a:rPr>
                        <a:t>customer support</a:t>
                      </a:r>
                      <a:endParaRPr lang="sv-SE" sz="1200" b="0" dirty="0">
                        <a:solidFill>
                          <a:schemeClr val="tx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tx1"/>
                          </a:solidFill>
                          <a:latin typeface="+mn-lt"/>
                          <a:ea typeface="+mn-ea"/>
                          <a:cs typeface="+mn-cs"/>
                        </a:rPr>
                        <a:t>None</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mn-lt"/>
                          <a:ea typeface="+mn-ea"/>
                          <a:cs typeface="+mn-cs"/>
                        </a:rPr>
                        <a:t>Ad hoc as customers report problems; may have spreadsheet tracking system</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mn-lt"/>
                          <a:ea typeface="+mn-ea"/>
                          <a:cs typeface="+mn-cs"/>
                        </a:rPr>
                        <a:t>Single point of contact (SPOC) for</a:t>
                      </a:r>
                    </a:p>
                    <a:p>
                      <a:pPr marL="0" algn="l" defTabSz="932742" rtl="0" eaLnBrk="1" latinLnBrk="0" hangingPunct="1"/>
                      <a:r>
                        <a:rPr lang="en-US" sz="1100" kern="1200" dirty="0" smtClean="0">
                          <a:solidFill>
                            <a:schemeClr val="tx1"/>
                          </a:solidFill>
                          <a:latin typeface="+mn-lt"/>
                          <a:ea typeface="+mn-ea"/>
                          <a:cs typeface="+mn-cs"/>
                        </a:rPr>
                        <a:t>support; scheduled meetings to review customer and product issues</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mn-lt"/>
                          <a:ea typeface="+mn-ea"/>
                          <a:cs typeface="+mn-cs"/>
                        </a:rPr>
                        <a:t>SPOC for support with shared </a:t>
                      </a:r>
                      <a:br>
                        <a:rPr lang="en-US" sz="1100" kern="1200" dirty="0" smtClean="0">
                          <a:solidFill>
                            <a:schemeClr val="tx1"/>
                          </a:solidFill>
                          <a:latin typeface="+mn-lt"/>
                          <a:ea typeface="+mn-ea"/>
                          <a:cs typeface="+mn-cs"/>
                        </a:rPr>
                      </a:br>
                      <a:r>
                        <a:rPr lang="en-US" sz="1100" kern="1200" dirty="0" smtClean="0">
                          <a:solidFill>
                            <a:schemeClr val="tx1"/>
                          </a:solidFill>
                          <a:latin typeface="+mn-lt"/>
                          <a:ea typeface="+mn-ea"/>
                          <a:cs typeface="+mn-cs"/>
                        </a:rPr>
                        <a:t>CRM to proactively resolve and track customers and product issues</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0">
                <a:tc>
                  <a:txBody>
                    <a:bodyPr/>
                    <a:lstStyle/>
                    <a:p>
                      <a:r>
                        <a:rPr lang="sv-SE" sz="1200" b="0" dirty="0" smtClean="0">
                          <a:solidFill>
                            <a:schemeClr val="tx1"/>
                          </a:solidFill>
                          <a:latin typeface="Segoe UI Semibold" panose="020B0702040204020203" pitchFamily="34" charset="0"/>
                          <a:cs typeface="Segoe UI Semibold" panose="020B0702040204020203" pitchFamily="34" charset="0"/>
                        </a:rPr>
                        <a:t>Customer relationships</a:t>
                      </a:r>
                    </a:p>
                    <a:p>
                      <a:r>
                        <a:rPr lang="sv-SE" sz="1200" b="0" dirty="0" smtClean="0">
                          <a:solidFill>
                            <a:schemeClr val="tx1"/>
                          </a:solidFill>
                          <a:latin typeface="Segoe UI Semibold" panose="020B0702040204020203" pitchFamily="34" charset="0"/>
                          <a:cs typeface="Segoe UI Semibold" panose="020B0702040204020203" pitchFamily="34" charset="0"/>
                        </a:rPr>
                        <a:t>and satisfaction</a:t>
                      </a:r>
                      <a:endParaRPr lang="sv-SE" sz="1200" b="0" dirty="0">
                        <a:solidFill>
                          <a:schemeClr val="tx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tx1"/>
                          </a:solidFill>
                          <a:latin typeface="+mn-lt"/>
                          <a:ea typeface="+mn-ea"/>
                          <a:cs typeface="+mn-cs"/>
                        </a:rPr>
                        <a:t>None</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mn-lt"/>
                          <a:ea typeface="+mn-ea"/>
                          <a:cs typeface="+mn-cs"/>
                        </a:rPr>
                        <a:t>Ad hoc, some 1:1 customer meetings to understand experience with each partner</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mn-lt"/>
                          <a:ea typeface="+mn-ea"/>
                          <a:cs typeface="+mn-cs"/>
                        </a:rPr>
                        <a:t>Proactive management of customer satisfaction; shared references</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mn-lt"/>
                          <a:ea typeface="+mn-ea"/>
                          <a:cs typeface="+mn-cs"/>
                        </a:rPr>
                        <a:t>Shared responsibility and action for customer service regardless of fault</a:t>
                      </a:r>
                      <a:endParaRPr lang="sv-SE" sz="1100" kern="1200" dirty="0">
                        <a:solidFill>
                          <a:schemeClr val="tx1"/>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grpSp>
        <p:nvGrpSpPr>
          <p:cNvPr id="11" name="Group 10"/>
          <p:cNvGrpSpPr/>
          <p:nvPr/>
        </p:nvGrpSpPr>
        <p:grpSpPr>
          <a:xfrm>
            <a:off x="10704869" y="6129872"/>
            <a:ext cx="1731606" cy="823378"/>
            <a:chOff x="3175" y="4311650"/>
            <a:chExt cx="1749425" cy="831851"/>
          </a:xfrm>
        </p:grpSpPr>
        <p:sp>
          <p:nvSpPr>
            <p:cNvPr id="12" name="Freeform 5"/>
            <p:cNvSpPr>
              <a:spLocks/>
            </p:cNvSpPr>
            <p:nvPr/>
          </p:nvSpPr>
          <p:spPr bwMode="auto">
            <a:xfrm>
              <a:off x="3175" y="4694238"/>
              <a:ext cx="1749425" cy="449263"/>
            </a:xfrm>
            <a:custGeom>
              <a:avLst/>
              <a:gdLst>
                <a:gd name="T0" fmla="*/ 479 w 479"/>
                <a:gd name="T1" fmla="*/ 134 h 134"/>
                <a:gd name="T2" fmla="*/ 240 w 479"/>
                <a:gd name="T3" fmla="*/ 0 h 134"/>
                <a:gd name="T4" fmla="*/ 0 w 479"/>
                <a:gd name="T5" fmla="*/ 134 h 134"/>
                <a:gd name="T6" fmla="*/ 479 w 479"/>
                <a:gd name="T7" fmla="*/ 134 h 134"/>
              </a:gdLst>
              <a:ahLst/>
              <a:cxnLst>
                <a:cxn ang="0">
                  <a:pos x="T0" y="T1"/>
                </a:cxn>
                <a:cxn ang="0">
                  <a:pos x="T2" y="T3"/>
                </a:cxn>
                <a:cxn ang="0">
                  <a:pos x="T4" y="T5"/>
                </a:cxn>
                <a:cxn ang="0">
                  <a:pos x="T6" y="T7"/>
                </a:cxn>
              </a:cxnLst>
              <a:rect l="0" t="0" r="r" b="b"/>
              <a:pathLst>
                <a:path w="479" h="134">
                  <a:moveTo>
                    <a:pt x="479" y="134"/>
                  </a:moveTo>
                  <a:cubicBezTo>
                    <a:pt x="430" y="54"/>
                    <a:pt x="341" y="0"/>
                    <a:pt x="240" y="0"/>
                  </a:cubicBezTo>
                  <a:cubicBezTo>
                    <a:pt x="138" y="0"/>
                    <a:pt x="50" y="54"/>
                    <a:pt x="0" y="134"/>
                  </a:cubicBezTo>
                  <a:lnTo>
                    <a:pt x="479" y="134"/>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3" name="Freeform 6"/>
            <p:cNvSpPr>
              <a:spLocks/>
            </p:cNvSpPr>
            <p:nvPr/>
          </p:nvSpPr>
          <p:spPr bwMode="auto">
            <a:xfrm>
              <a:off x="846138" y="4311650"/>
              <a:ext cx="404813" cy="750888"/>
            </a:xfrm>
            <a:custGeom>
              <a:avLst/>
              <a:gdLst>
                <a:gd name="T0" fmla="*/ 129 w 255"/>
                <a:gd name="T1" fmla="*/ 0 h 473"/>
                <a:gd name="T2" fmla="*/ 0 w 255"/>
                <a:gd name="T3" fmla="*/ 473 h 473"/>
                <a:gd name="T4" fmla="*/ 255 w 255"/>
                <a:gd name="T5" fmla="*/ 473 h 473"/>
                <a:gd name="T6" fmla="*/ 129 w 255"/>
                <a:gd name="T7" fmla="*/ 0 h 473"/>
              </a:gdLst>
              <a:ahLst/>
              <a:cxnLst>
                <a:cxn ang="0">
                  <a:pos x="T0" y="T1"/>
                </a:cxn>
                <a:cxn ang="0">
                  <a:pos x="T2" y="T3"/>
                </a:cxn>
                <a:cxn ang="0">
                  <a:pos x="T4" y="T5"/>
                </a:cxn>
                <a:cxn ang="0">
                  <a:pos x="T6" y="T7"/>
                </a:cxn>
              </a:cxnLst>
              <a:rect l="0" t="0" r="r" b="b"/>
              <a:pathLst>
                <a:path w="255" h="473">
                  <a:moveTo>
                    <a:pt x="129" y="0"/>
                  </a:moveTo>
                  <a:lnTo>
                    <a:pt x="0" y="473"/>
                  </a:lnTo>
                  <a:lnTo>
                    <a:pt x="255" y="473"/>
                  </a:lnTo>
                  <a:lnTo>
                    <a:pt x="12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4" name="Freeform 7"/>
            <p:cNvSpPr>
              <a:spLocks/>
            </p:cNvSpPr>
            <p:nvPr/>
          </p:nvSpPr>
          <p:spPr bwMode="auto">
            <a:xfrm>
              <a:off x="333375" y="4633913"/>
              <a:ext cx="179388" cy="331788"/>
            </a:xfrm>
            <a:custGeom>
              <a:avLst/>
              <a:gdLst>
                <a:gd name="T0" fmla="*/ 57 w 113"/>
                <a:gd name="T1" fmla="*/ 0 h 209"/>
                <a:gd name="T2" fmla="*/ 0 w 113"/>
                <a:gd name="T3" fmla="*/ 209 h 209"/>
                <a:gd name="T4" fmla="*/ 113 w 113"/>
                <a:gd name="T5" fmla="*/ 209 h 209"/>
                <a:gd name="T6" fmla="*/ 57 w 113"/>
                <a:gd name="T7" fmla="*/ 0 h 209"/>
              </a:gdLst>
              <a:ahLst/>
              <a:cxnLst>
                <a:cxn ang="0">
                  <a:pos x="T0" y="T1"/>
                </a:cxn>
                <a:cxn ang="0">
                  <a:pos x="T2" y="T3"/>
                </a:cxn>
                <a:cxn ang="0">
                  <a:pos x="T4" y="T5"/>
                </a:cxn>
                <a:cxn ang="0">
                  <a:pos x="T6" y="T7"/>
                </a:cxn>
              </a:cxnLst>
              <a:rect l="0" t="0" r="r" b="b"/>
              <a:pathLst>
                <a:path w="113" h="209">
                  <a:moveTo>
                    <a:pt x="57" y="0"/>
                  </a:moveTo>
                  <a:lnTo>
                    <a:pt x="0" y="209"/>
                  </a:lnTo>
                  <a:lnTo>
                    <a:pt x="113" y="209"/>
                  </a:lnTo>
                  <a:lnTo>
                    <a:pt x="57" y="0"/>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5" name="Freeform 8"/>
            <p:cNvSpPr>
              <a:spLocks/>
            </p:cNvSpPr>
            <p:nvPr/>
          </p:nvSpPr>
          <p:spPr bwMode="auto">
            <a:xfrm>
              <a:off x="660400" y="4559300"/>
              <a:ext cx="185738" cy="295275"/>
            </a:xfrm>
            <a:custGeom>
              <a:avLst/>
              <a:gdLst>
                <a:gd name="T0" fmla="*/ 59 w 117"/>
                <a:gd name="T1" fmla="*/ 0 h 186"/>
                <a:gd name="T2" fmla="*/ 0 w 117"/>
                <a:gd name="T3" fmla="*/ 186 h 186"/>
                <a:gd name="T4" fmla="*/ 117 w 117"/>
                <a:gd name="T5" fmla="*/ 186 h 186"/>
                <a:gd name="T6" fmla="*/ 59 w 117"/>
                <a:gd name="T7" fmla="*/ 0 h 186"/>
              </a:gdLst>
              <a:ahLst/>
              <a:cxnLst>
                <a:cxn ang="0">
                  <a:pos x="T0" y="T1"/>
                </a:cxn>
                <a:cxn ang="0">
                  <a:pos x="T2" y="T3"/>
                </a:cxn>
                <a:cxn ang="0">
                  <a:pos x="T4" y="T5"/>
                </a:cxn>
                <a:cxn ang="0">
                  <a:pos x="T6" y="T7"/>
                </a:cxn>
              </a:cxnLst>
              <a:rect l="0" t="0" r="r" b="b"/>
              <a:pathLst>
                <a:path w="117" h="186">
                  <a:moveTo>
                    <a:pt x="59" y="0"/>
                  </a:moveTo>
                  <a:lnTo>
                    <a:pt x="0" y="186"/>
                  </a:lnTo>
                  <a:lnTo>
                    <a:pt x="117" y="186"/>
                  </a:lnTo>
                  <a:lnTo>
                    <a:pt x="5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6" name="Freeform 9"/>
            <p:cNvSpPr>
              <a:spLocks/>
            </p:cNvSpPr>
            <p:nvPr/>
          </p:nvSpPr>
          <p:spPr bwMode="auto">
            <a:xfrm>
              <a:off x="676275" y="4449763"/>
              <a:ext cx="153988" cy="241300"/>
            </a:xfrm>
            <a:custGeom>
              <a:avLst/>
              <a:gdLst>
                <a:gd name="T0" fmla="*/ 49 w 97"/>
                <a:gd name="T1" fmla="*/ 0 h 152"/>
                <a:gd name="T2" fmla="*/ 0 w 97"/>
                <a:gd name="T3" fmla="*/ 152 h 152"/>
                <a:gd name="T4" fmla="*/ 97 w 97"/>
                <a:gd name="T5" fmla="*/ 152 h 152"/>
                <a:gd name="T6" fmla="*/ 49 w 97"/>
                <a:gd name="T7" fmla="*/ 0 h 152"/>
              </a:gdLst>
              <a:ahLst/>
              <a:cxnLst>
                <a:cxn ang="0">
                  <a:pos x="T0" y="T1"/>
                </a:cxn>
                <a:cxn ang="0">
                  <a:pos x="T2" y="T3"/>
                </a:cxn>
                <a:cxn ang="0">
                  <a:pos x="T4" y="T5"/>
                </a:cxn>
                <a:cxn ang="0">
                  <a:pos x="T6" y="T7"/>
                </a:cxn>
              </a:cxnLst>
              <a:rect l="0" t="0" r="r" b="b"/>
              <a:pathLst>
                <a:path w="97" h="152">
                  <a:moveTo>
                    <a:pt x="49" y="0"/>
                  </a:moveTo>
                  <a:lnTo>
                    <a:pt x="0" y="152"/>
                  </a:lnTo>
                  <a:lnTo>
                    <a:pt x="97" y="152"/>
                  </a:lnTo>
                  <a:lnTo>
                    <a:pt x="4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7" name="Freeform 10"/>
            <p:cNvSpPr>
              <a:spLocks/>
            </p:cNvSpPr>
            <p:nvPr/>
          </p:nvSpPr>
          <p:spPr bwMode="auto">
            <a:xfrm>
              <a:off x="709613" y="4381500"/>
              <a:ext cx="90488" cy="144463"/>
            </a:xfrm>
            <a:custGeom>
              <a:avLst/>
              <a:gdLst>
                <a:gd name="T0" fmla="*/ 28 w 57"/>
                <a:gd name="T1" fmla="*/ 0 h 91"/>
                <a:gd name="T2" fmla="*/ 0 w 57"/>
                <a:gd name="T3" fmla="*/ 91 h 91"/>
                <a:gd name="T4" fmla="*/ 57 w 57"/>
                <a:gd name="T5" fmla="*/ 91 h 91"/>
                <a:gd name="T6" fmla="*/ 28 w 57"/>
                <a:gd name="T7" fmla="*/ 0 h 91"/>
              </a:gdLst>
              <a:ahLst/>
              <a:cxnLst>
                <a:cxn ang="0">
                  <a:pos x="T0" y="T1"/>
                </a:cxn>
                <a:cxn ang="0">
                  <a:pos x="T2" y="T3"/>
                </a:cxn>
                <a:cxn ang="0">
                  <a:pos x="T4" y="T5"/>
                </a:cxn>
                <a:cxn ang="0">
                  <a:pos x="T6" y="T7"/>
                </a:cxn>
              </a:cxnLst>
              <a:rect l="0" t="0" r="r" b="b"/>
              <a:pathLst>
                <a:path w="57" h="91">
                  <a:moveTo>
                    <a:pt x="28" y="0"/>
                  </a:moveTo>
                  <a:lnTo>
                    <a:pt x="0" y="91"/>
                  </a:lnTo>
                  <a:lnTo>
                    <a:pt x="57" y="91"/>
                  </a:lnTo>
                  <a:lnTo>
                    <a:pt x="28"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grpSp>
        <p:nvGrpSpPr>
          <p:cNvPr id="18" name="Group 17"/>
          <p:cNvGrpSpPr/>
          <p:nvPr/>
        </p:nvGrpSpPr>
        <p:grpSpPr>
          <a:xfrm>
            <a:off x="78139" y="6547743"/>
            <a:ext cx="471899" cy="393602"/>
            <a:chOff x="7363193" y="4665889"/>
            <a:chExt cx="354013" cy="295275"/>
          </a:xfrm>
        </p:grpSpPr>
        <p:sp>
          <p:nvSpPr>
            <p:cNvPr id="19"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20"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21"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22"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23"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24"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25" name="Rectangle 24"/>
          <p:cNvSpPr/>
          <p:nvPr/>
        </p:nvSpPr>
        <p:spPr bwMode="auto">
          <a:xfrm>
            <a:off x="-1" y="6939661"/>
            <a:ext cx="12436475" cy="5486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2" name="Group 31"/>
          <p:cNvGrpSpPr/>
          <p:nvPr/>
        </p:nvGrpSpPr>
        <p:grpSpPr>
          <a:xfrm>
            <a:off x="11685613" y="1289759"/>
            <a:ext cx="223706" cy="219248"/>
            <a:chOff x="2853690" y="2183383"/>
            <a:chExt cx="3152775" cy="3089945"/>
          </a:xfrm>
          <a:solidFill>
            <a:schemeClr val="bg1"/>
          </a:solidFill>
        </p:grpSpPr>
        <p:sp>
          <p:nvSpPr>
            <p:cNvPr id="33" name="Freeform 32"/>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endParaRPr>
            </a:p>
          </p:txBody>
        </p:sp>
        <p:sp>
          <p:nvSpPr>
            <p:cNvPr id="34" name="Freeform 33"/>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endParaRPr>
            </a:p>
          </p:txBody>
        </p:sp>
      </p:grpSp>
      <p:sp>
        <p:nvSpPr>
          <p:cNvPr id="35" name="Freeform 34"/>
          <p:cNvSpPr/>
          <p:nvPr/>
        </p:nvSpPr>
        <p:spPr>
          <a:xfrm>
            <a:off x="6405896" y="1264912"/>
            <a:ext cx="193040" cy="267360"/>
          </a:xfrm>
          <a:custGeom>
            <a:avLst/>
            <a:gdLst/>
            <a:ahLst/>
            <a:cxnLst/>
            <a:rect l="l" t="t" r="r" b="b"/>
            <a:pathLst>
              <a:path w="1581153" h="2189881">
                <a:moveTo>
                  <a:pt x="883116" y="734711"/>
                </a:moveTo>
                <a:cubicBezTo>
                  <a:pt x="862725" y="734711"/>
                  <a:pt x="846194" y="751242"/>
                  <a:pt x="846194" y="771633"/>
                </a:cubicBezTo>
                <a:cubicBezTo>
                  <a:pt x="846194" y="792025"/>
                  <a:pt x="862725" y="808556"/>
                  <a:pt x="883116" y="808556"/>
                </a:cubicBezTo>
                <a:cubicBezTo>
                  <a:pt x="903508" y="808556"/>
                  <a:pt x="920038" y="792025"/>
                  <a:pt x="920038" y="771633"/>
                </a:cubicBezTo>
                <a:cubicBezTo>
                  <a:pt x="920038" y="751242"/>
                  <a:pt x="903508" y="734711"/>
                  <a:pt x="883116" y="734711"/>
                </a:cubicBezTo>
                <a:close/>
                <a:moveTo>
                  <a:pt x="883116" y="712635"/>
                </a:moveTo>
                <a:cubicBezTo>
                  <a:pt x="915700" y="712635"/>
                  <a:pt x="942115" y="739049"/>
                  <a:pt x="942115" y="771633"/>
                </a:cubicBezTo>
                <a:cubicBezTo>
                  <a:pt x="942115" y="804218"/>
                  <a:pt x="915700" y="830632"/>
                  <a:pt x="883116" y="830632"/>
                </a:cubicBezTo>
                <a:cubicBezTo>
                  <a:pt x="850532" y="830632"/>
                  <a:pt x="824118" y="804218"/>
                  <a:pt x="824118" y="771633"/>
                </a:cubicBezTo>
                <a:cubicBezTo>
                  <a:pt x="824118" y="739049"/>
                  <a:pt x="850532" y="712635"/>
                  <a:pt x="883116" y="712635"/>
                </a:cubicBezTo>
                <a:close/>
                <a:moveTo>
                  <a:pt x="883116" y="690117"/>
                </a:moveTo>
                <a:cubicBezTo>
                  <a:pt x="838096" y="690117"/>
                  <a:pt x="801600" y="726613"/>
                  <a:pt x="801600" y="771633"/>
                </a:cubicBezTo>
                <a:cubicBezTo>
                  <a:pt x="801600" y="816654"/>
                  <a:pt x="838096" y="853150"/>
                  <a:pt x="883116" y="853150"/>
                </a:cubicBezTo>
                <a:cubicBezTo>
                  <a:pt x="928136" y="853150"/>
                  <a:pt x="964633" y="816654"/>
                  <a:pt x="964633" y="771633"/>
                </a:cubicBezTo>
                <a:cubicBezTo>
                  <a:pt x="964633" y="726613"/>
                  <a:pt x="928136" y="690117"/>
                  <a:pt x="883116" y="690117"/>
                </a:cubicBezTo>
                <a:close/>
                <a:moveTo>
                  <a:pt x="846736" y="631719"/>
                </a:moveTo>
                <a:cubicBezTo>
                  <a:pt x="848495" y="650106"/>
                  <a:pt x="864156" y="664229"/>
                  <a:pt x="883116" y="664229"/>
                </a:cubicBezTo>
                <a:cubicBezTo>
                  <a:pt x="901966" y="664229"/>
                  <a:pt x="917556" y="650269"/>
                  <a:pt x="919434" y="632028"/>
                </a:cubicBezTo>
                <a:cubicBezTo>
                  <a:pt x="933117" y="635454"/>
                  <a:pt x="946010" y="640847"/>
                  <a:pt x="957618" y="648200"/>
                </a:cubicBezTo>
                <a:cubicBezTo>
                  <a:pt x="945923" y="662280"/>
                  <a:pt x="946837" y="683147"/>
                  <a:pt x="959984" y="696618"/>
                </a:cubicBezTo>
                <a:cubicBezTo>
                  <a:pt x="973231" y="710192"/>
                  <a:pt x="994288" y="711531"/>
                  <a:pt x="1008677" y="699936"/>
                </a:cubicBezTo>
                <a:cubicBezTo>
                  <a:pt x="1015043" y="710845"/>
                  <a:pt x="1019971" y="722688"/>
                  <a:pt x="1023068" y="735251"/>
                </a:cubicBezTo>
                <a:cubicBezTo>
                  <a:pt x="1004666" y="736998"/>
                  <a:pt x="990525" y="752666"/>
                  <a:pt x="990525" y="771638"/>
                </a:cubicBezTo>
                <a:cubicBezTo>
                  <a:pt x="990525" y="790600"/>
                  <a:pt x="1004652" y="806263"/>
                  <a:pt x="1023043" y="808020"/>
                </a:cubicBezTo>
                <a:cubicBezTo>
                  <a:pt x="1019907" y="820418"/>
                  <a:pt x="1014948" y="832089"/>
                  <a:pt x="1008471" y="842796"/>
                </a:cubicBezTo>
                <a:cubicBezTo>
                  <a:pt x="994085" y="831502"/>
                  <a:pt x="973270" y="832980"/>
                  <a:pt x="960164" y="846473"/>
                </a:cubicBezTo>
                <a:cubicBezTo>
                  <a:pt x="947023" y="860002"/>
                  <a:pt x="946182" y="880926"/>
                  <a:pt x="957974" y="894985"/>
                </a:cubicBezTo>
                <a:cubicBezTo>
                  <a:pt x="946242" y="902441"/>
                  <a:pt x="933311" y="908110"/>
                  <a:pt x="919495" y="911547"/>
                </a:cubicBezTo>
                <a:cubicBezTo>
                  <a:pt x="917732" y="893165"/>
                  <a:pt x="902073" y="879047"/>
                  <a:pt x="883116" y="879047"/>
                </a:cubicBezTo>
                <a:cubicBezTo>
                  <a:pt x="864266" y="879047"/>
                  <a:pt x="848676" y="893007"/>
                  <a:pt x="846798" y="911248"/>
                </a:cubicBezTo>
                <a:cubicBezTo>
                  <a:pt x="833115" y="907823"/>
                  <a:pt x="820222" y="902430"/>
                  <a:pt x="808614" y="895077"/>
                </a:cubicBezTo>
                <a:cubicBezTo>
                  <a:pt x="820310" y="880996"/>
                  <a:pt x="819396" y="860129"/>
                  <a:pt x="806249" y="846658"/>
                </a:cubicBezTo>
                <a:cubicBezTo>
                  <a:pt x="793001" y="833084"/>
                  <a:pt x="771944" y="831745"/>
                  <a:pt x="757555" y="843340"/>
                </a:cubicBezTo>
                <a:cubicBezTo>
                  <a:pt x="751189" y="832430"/>
                  <a:pt x="746262" y="820588"/>
                  <a:pt x="743164" y="808025"/>
                </a:cubicBezTo>
                <a:cubicBezTo>
                  <a:pt x="761566" y="806278"/>
                  <a:pt x="775707" y="790610"/>
                  <a:pt x="775707" y="771638"/>
                </a:cubicBezTo>
                <a:cubicBezTo>
                  <a:pt x="775707" y="752788"/>
                  <a:pt x="761747" y="737198"/>
                  <a:pt x="743506" y="735320"/>
                </a:cubicBezTo>
                <a:cubicBezTo>
                  <a:pt x="746610" y="722921"/>
                  <a:pt x="751330" y="711171"/>
                  <a:pt x="757839" y="700530"/>
                </a:cubicBezTo>
                <a:cubicBezTo>
                  <a:pt x="772219" y="711769"/>
                  <a:pt x="792985" y="710273"/>
                  <a:pt x="806069" y="696803"/>
                </a:cubicBezTo>
                <a:cubicBezTo>
                  <a:pt x="819234" y="683248"/>
                  <a:pt x="820054" y="662271"/>
                  <a:pt x="808200" y="648208"/>
                </a:cubicBezTo>
                <a:cubicBezTo>
                  <a:pt x="819957" y="640798"/>
                  <a:pt x="832906" y="635148"/>
                  <a:pt x="846736" y="631719"/>
                </a:cubicBezTo>
                <a:close/>
                <a:moveTo>
                  <a:pt x="1118281" y="421960"/>
                </a:moveTo>
                <a:cubicBezTo>
                  <a:pt x="1085277" y="421960"/>
                  <a:pt x="1058522" y="448715"/>
                  <a:pt x="1058522" y="481719"/>
                </a:cubicBezTo>
                <a:cubicBezTo>
                  <a:pt x="1058522" y="514722"/>
                  <a:pt x="1085277" y="541477"/>
                  <a:pt x="1118281" y="541477"/>
                </a:cubicBezTo>
                <a:cubicBezTo>
                  <a:pt x="1151285" y="541477"/>
                  <a:pt x="1178040" y="514722"/>
                  <a:pt x="1178040" y="481719"/>
                </a:cubicBezTo>
                <a:cubicBezTo>
                  <a:pt x="1178040" y="448715"/>
                  <a:pt x="1151285" y="421960"/>
                  <a:pt x="1118281" y="421960"/>
                </a:cubicBezTo>
                <a:close/>
                <a:moveTo>
                  <a:pt x="1118281" y="386229"/>
                </a:moveTo>
                <a:cubicBezTo>
                  <a:pt x="1171019" y="386229"/>
                  <a:pt x="1213770" y="428981"/>
                  <a:pt x="1213770" y="481719"/>
                </a:cubicBezTo>
                <a:cubicBezTo>
                  <a:pt x="1213770" y="534456"/>
                  <a:pt x="1171019" y="577208"/>
                  <a:pt x="1118281" y="577208"/>
                </a:cubicBezTo>
                <a:cubicBezTo>
                  <a:pt x="1065544" y="577208"/>
                  <a:pt x="1022792" y="534456"/>
                  <a:pt x="1022792" y="481719"/>
                </a:cubicBezTo>
                <a:cubicBezTo>
                  <a:pt x="1022792" y="428981"/>
                  <a:pt x="1065544" y="386229"/>
                  <a:pt x="1118281" y="386229"/>
                </a:cubicBezTo>
                <a:close/>
                <a:moveTo>
                  <a:pt x="1118281" y="349784"/>
                </a:moveTo>
                <a:cubicBezTo>
                  <a:pt x="1045416" y="349784"/>
                  <a:pt x="986346" y="408853"/>
                  <a:pt x="986346" y="481719"/>
                </a:cubicBezTo>
                <a:cubicBezTo>
                  <a:pt x="986346" y="554584"/>
                  <a:pt x="1045416" y="613653"/>
                  <a:pt x="1118281" y="613653"/>
                </a:cubicBezTo>
                <a:cubicBezTo>
                  <a:pt x="1191147" y="613653"/>
                  <a:pt x="1250216" y="554584"/>
                  <a:pt x="1250216" y="481719"/>
                </a:cubicBezTo>
                <a:cubicBezTo>
                  <a:pt x="1250216" y="408853"/>
                  <a:pt x="1191147" y="349784"/>
                  <a:pt x="1118281" y="349784"/>
                </a:cubicBezTo>
                <a:close/>
                <a:moveTo>
                  <a:pt x="714681" y="341812"/>
                </a:moveTo>
                <a:cubicBezTo>
                  <a:pt x="690196" y="341812"/>
                  <a:pt x="670347" y="361661"/>
                  <a:pt x="670347" y="386145"/>
                </a:cubicBezTo>
                <a:cubicBezTo>
                  <a:pt x="670347" y="410630"/>
                  <a:pt x="690196" y="430479"/>
                  <a:pt x="714681" y="430479"/>
                </a:cubicBezTo>
                <a:cubicBezTo>
                  <a:pt x="739166" y="430479"/>
                  <a:pt x="759014" y="410630"/>
                  <a:pt x="759014" y="386145"/>
                </a:cubicBezTo>
                <a:cubicBezTo>
                  <a:pt x="759014" y="361661"/>
                  <a:pt x="739166" y="341812"/>
                  <a:pt x="714681" y="341812"/>
                </a:cubicBezTo>
                <a:close/>
                <a:moveTo>
                  <a:pt x="714681" y="315304"/>
                </a:moveTo>
                <a:cubicBezTo>
                  <a:pt x="753806" y="315304"/>
                  <a:pt x="785522" y="347021"/>
                  <a:pt x="785522" y="386145"/>
                </a:cubicBezTo>
                <a:cubicBezTo>
                  <a:pt x="785522" y="425270"/>
                  <a:pt x="753806" y="456987"/>
                  <a:pt x="714681" y="456987"/>
                </a:cubicBezTo>
                <a:cubicBezTo>
                  <a:pt x="675556" y="456987"/>
                  <a:pt x="643839" y="425270"/>
                  <a:pt x="643839" y="386145"/>
                </a:cubicBezTo>
                <a:cubicBezTo>
                  <a:pt x="643839" y="347021"/>
                  <a:pt x="675556" y="315304"/>
                  <a:pt x="714681" y="315304"/>
                </a:cubicBezTo>
                <a:close/>
                <a:moveTo>
                  <a:pt x="714681" y="288265"/>
                </a:moveTo>
                <a:cubicBezTo>
                  <a:pt x="660623" y="288265"/>
                  <a:pt x="616801" y="332088"/>
                  <a:pt x="616801" y="386145"/>
                </a:cubicBezTo>
                <a:cubicBezTo>
                  <a:pt x="616801" y="440203"/>
                  <a:pt x="660623" y="484025"/>
                  <a:pt x="714681" y="484025"/>
                </a:cubicBezTo>
                <a:cubicBezTo>
                  <a:pt x="768738" y="484025"/>
                  <a:pt x="812561" y="440203"/>
                  <a:pt x="812561" y="386145"/>
                </a:cubicBezTo>
                <a:cubicBezTo>
                  <a:pt x="812561" y="332088"/>
                  <a:pt x="768738" y="288265"/>
                  <a:pt x="714681" y="288265"/>
                </a:cubicBezTo>
                <a:close/>
                <a:moveTo>
                  <a:pt x="1059399" y="255267"/>
                </a:moveTo>
                <a:cubicBezTo>
                  <a:pt x="1062247" y="285026"/>
                  <a:pt x="1087594" y="307885"/>
                  <a:pt x="1118281" y="307885"/>
                </a:cubicBezTo>
                <a:cubicBezTo>
                  <a:pt x="1148790" y="307885"/>
                  <a:pt x="1174022" y="285290"/>
                  <a:pt x="1177062" y="255767"/>
                </a:cubicBezTo>
                <a:cubicBezTo>
                  <a:pt x="1199208" y="261311"/>
                  <a:pt x="1220076" y="270040"/>
                  <a:pt x="1238863" y="281941"/>
                </a:cubicBezTo>
                <a:cubicBezTo>
                  <a:pt x="1219934" y="304731"/>
                  <a:pt x="1221414" y="338503"/>
                  <a:pt x="1242692" y="360306"/>
                </a:cubicBezTo>
                <a:cubicBezTo>
                  <a:pt x="1264133" y="382275"/>
                  <a:pt x="1298213" y="384443"/>
                  <a:pt x="1321502" y="365676"/>
                </a:cubicBezTo>
                <a:cubicBezTo>
                  <a:pt x="1331806" y="383333"/>
                  <a:pt x="1339781" y="402500"/>
                  <a:pt x="1344794" y="422833"/>
                </a:cubicBezTo>
                <a:cubicBezTo>
                  <a:pt x="1315010" y="425660"/>
                  <a:pt x="1292123" y="451020"/>
                  <a:pt x="1292123" y="481726"/>
                </a:cubicBezTo>
                <a:cubicBezTo>
                  <a:pt x="1292123" y="512417"/>
                  <a:pt x="1314988" y="537767"/>
                  <a:pt x="1344753" y="540610"/>
                </a:cubicBezTo>
                <a:cubicBezTo>
                  <a:pt x="1339677" y="560676"/>
                  <a:pt x="1331652" y="579566"/>
                  <a:pt x="1321169" y="596895"/>
                </a:cubicBezTo>
                <a:cubicBezTo>
                  <a:pt x="1297885" y="578615"/>
                  <a:pt x="1264195" y="581008"/>
                  <a:pt x="1242983" y="602847"/>
                </a:cubicBezTo>
                <a:cubicBezTo>
                  <a:pt x="1221716" y="624744"/>
                  <a:pt x="1220354" y="658609"/>
                  <a:pt x="1239440" y="681363"/>
                </a:cubicBezTo>
                <a:cubicBezTo>
                  <a:pt x="1220450" y="693430"/>
                  <a:pt x="1199521" y="702605"/>
                  <a:pt x="1177160" y="708169"/>
                </a:cubicBezTo>
                <a:cubicBezTo>
                  <a:pt x="1174306" y="678418"/>
                  <a:pt x="1148963" y="655567"/>
                  <a:pt x="1118281" y="655567"/>
                </a:cubicBezTo>
                <a:cubicBezTo>
                  <a:pt x="1087772" y="655567"/>
                  <a:pt x="1062540" y="678162"/>
                  <a:pt x="1059500" y="707686"/>
                </a:cubicBezTo>
                <a:cubicBezTo>
                  <a:pt x="1037355" y="702141"/>
                  <a:pt x="1016486" y="693413"/>
                  <a:pt x="997698" y="681511"/>
                </a:cubicBezTo>
                <a:cubicBezTo>
                  <a:pt x="1016628" y="658722"/>
                  <a:pt x="1015149" y="624949"/>
                  <a:pt x="993871" y="603146"/>
                </a:cubicBezTo>
                <a:cubicBezTo>
                  <a:pt x="972429" y="581176"/>
                  <a:pt x="938348" y="579009"/>
                  <a:pt x="915060" y="597776"/>
                </a:cubicBezTo>
                <a:cubicBezTo>
                  <a:pt x="904757" y="580119"/>
                  <a:pt x="896781" y="560951"/>
                  <a:pt x="891768" y="540619"/>
                </a:cubicBezTo>
                <a:cubicBezTo>
                  <a:pt x="921552" y="537791"/>
                  <a:pt x="944439" y="512432"/>
                  <a:pt x="944439" y="481726"/>
                </a:cubicBezTo>
                <a:cubicBezTo>
                  <a:pt x="944439" y="451217"/>
                  <a:pt x="921844" y="425985"/>
                  <a:pt x="892322" y="422945"/>
                </a:cubicBezTo>
                <a:cubicBezTo>
                  <a:pt x="897345" y="402878"/>
                  <a:pt x="904984" y="383860"/>
                  <a:pt x="915520" y="366638"/>
                </a:cubicBezTo>
                <a:cubicBezTo>
                  <a:pt x="938793" y="384828"/>
                  <a:pt x="972404" y="382406"/>
                  <a:pt x="993580" y="360605"/>
                </a:cubicBezTo>
                <a:cubicBezTo>
                  <a:pt x="1014887" y="338667"/>
                  <a:pt x="1016215" y="304716"/>
                  <a:pt x="997030" y="281954"/>
                </a:cubicBezTo>
                <a:cubicBezTo>
                  <a:pt x="1016058" y="269961"/>
                  <a:pt x="1037015" y="260817"/>
                  <a:pt x="1059399" y="255267"/>
                </a:cubicBezTo>
                <a:close/>
                <a:moveTo>
                  <a:pt x="670997" y="218145"/>
                </a:moveTo>
                <a:cubicBezTo>
                  <a:pt x="673110" y="240223"/>
                  <a:pt x="691915" y="257181"/>
                  <a:pt x="714681" y="257181"/>
                </a:cubicBezTo>
                <a:cubicBezTo>
                  <a:pt x="737315" y="257181"/>
                  <a:pt x="756034" y="240418"/>
                  <a:pt x="758289" y="218516"/>
                </a:cubicBezTo>
                <a:cubicBezTo>
                  <a:pt x="774718" y="222629"/>
                  <a:pt x="790200" y="229105"/>
                  <a:pt x="804138" y="237934"/>
                </a:cubicBezTo>
                <a:cubicBezTo>
                  <a:pt x="790095" y="254841"/>
                  <a:pt x="791193" y="279896"/>
                  <a:pt x="806978" y="296071"/>
                </a:cubicBezTo>
                <a:cubicBezTo>
                  <a:pt x="822885" y="312370"/>
                  <a:pt x="848169" y="313978"/>
                  <a:pt x="865446" y="300056"/>
                </a:cubicBezTo>
                <a:cubicBezTo>
                  <a:pt x="873090" y="313155"/>
                  <a:pt x="879007" y="327375"/>
                  <a:pt x="882726" y="342459"/>
                </a:cubicBezTo>
                <a:cubicBezTo>
                  <a:pt x="860630" y="344557"/>
                  <a:pt x="843650" y="363371"/>
                  <a:pt x="843650" y="386151"/>
                </a:cubicBezTo>
                <a:cubicBezTo>
                  <a:pt x="843650" y="408920"/>
                  <a:pt x="860614" y="427727"/>
                  <a:pt x="882696" y="429836"/>
                </a:cubicBezTo>
                <a:cubicBezTo>
                  <a:pt x="878930" y="444722"/>
                  <a:pt x="872976" y="458737"/>
                  <a:pt x="865199" y="471592"/>
                </a:cubicBezTo>
                <a:cubicBezTo>
                  <a:pt x="847926" y="458031"/>
                  <a:pt x="822932" y="459806"/>
                  <a:pt x="807195" y="476008"/>
                </a:cubicBezTo>
                <a:cubicBezTo>
                  <a:pt x="791417" y="492253"/>
                  <a:pt x="790406" y="517378"/>
                  <a:pt x="804566" y="534258"/>
                </a:cubicBezTo>
                <a:cubicBezTo>
                  <a:pt x="790478" y="543211"/>
                  <a:pt x="774951" y="550017"/>
                  <a:pt x="758362" y="554145"/>
                </a:cubicBezTo>
                <a:cubicBezTo>
                  <a:pt x="756245" y="532073"/>
                  <a:pt x="737443" y="515121"/>
                  <a:pt x="714681" y="515121"/>
                </a:cubicBezTo>
                <a:cubicBezTo>
                  <a:pt x="692046" y="515121"/>
                  <a:pt x="673328" y="531884"/>
                  <a:pt x="671072" y="553786"/>
                </a:cubicBezTo>
                <a:cubicBezTo>
                  <a:pt x="654643" y="549673"/>
                  <a:pt x="639161" y="543198"/>
                  <a:pt x="625223" y="534368"/>
                </a:cubicBezTo>
                <a:cubicBezTo>
                  <a:pt x="639266" y="517461"/>
                  <a:pt x="638169" y="492406"/>
                  <a:pt x="622383" y="476230"/>
                </a:cubicBezTo>
                <a:cubicBezTo>
                  <a:pt x="606476" y="459931"/>
                  <a:pt x="581192" y="458323"/>
                  <a:pt x="563915" y="472246"/>
                </a:cubicBezTo>
                <a:cubicBezTo>
                  <a:pt x="556271" y="459147"/>
                  <a:pt x="550354" y="444927"/>
                  <a:pt x="546635" y="429843"/>
                </a:cubicBezTo>
                <a:cubicBezTo>
                  <a:pt x="568731" y="427745"/>
                  <a:pt x="585711" y="408931"/>
                  <a:pt x="585711" y="386151"/>
                </a:cubicBezTo>
                <a:cubicBezTo>
                  <a:pt x="585711" y="363517"/>
                  <a:pt x="568948" y="344798"/>
                  <a:pt x="547046" y="342542"/>
                </a:cubicBezTo>
                <a:cubicBezTo>
                  <a:pt x="550773" y="327655"/>
                  <a:pt x="556440" y="313546"/>
                  <a:pt x="564256" y="300769"/>
                </a:cubicBezTo>
                <a:cubicBezTo>
                  <a:pt x="581522" y="314264"/>
                  <a:pt x="606457" y="312467"/>
                  <a:pt x="622167" y="296293"/>
                </a:cubicBezTo>
                <a:cubicBezTo>
                  <a:pt x="637975" y="280018"/>
                  <a:pt x="638959" y="254830"/>
                  <a:pt x="624727" y="237944"/>
                </a:cubicBezTo>
                <a:cubicBezTo>
                  <a:pt x="638843" y="229046"/>
                  <a:pt x="654391" y="222263"/>
                  <a:pt x="670997" y="218145"/>
                </a:cubicBezTo>
                <a:close/>
                <a:moveTo>
                  <a:pt x="888599" y="51"/>
                </a:moveTo>
                <a:cubicBezTo>
                  <a:pt x="549309" y="4932"/>
                  <a:pt x="279179" y="203462"/>
                  <a:pt x="214901" y="405245"/>
                </a:cubicBezTo>
                <a:cubicBezTo>
                  <a:pt x="150623" y="607028"/>
                  <a:pt x="216528" y="436977"/>
                  <a:pt x="122145" y="683511"/>
                </a:cubicBezTo>
                <a:cubicBezTo>
                  <a:pt x="110754" y="788471"/>
                  <a:pt x="186423" y="773825"/>
                  <a:pt x="166082" y="849494"/>
                </a:cubicBezTo>
                <a:cubicBezTo>
                  <a:pt x="145741" y="925163"/>
                  <a:pt x="4167" y="1076501"/>
                  <a:pt x="99" y="1137524"/>
                </a:cubicBezTo>
                <a:cubicBezTo>
                  <a:pt x="-3970" y="1198547"/>
                  <a:pt x="118891" y="1183088"/>
                  <a:pt x="141673" y="1215634"/>
                </a:cubicBezTo>
                <a:cubicBezTo>
                  <a:pt x="164455" y="1248179"/>
                  <a:pt x="132723" y="1307575"/>
                  <a:pt x="136791" y="1332798"/>
                </a:cubicBezTo>
                <a:cubicBezTo>
                  <a:pt x="140859" y="1358021"/>
                  <a:pt x="163641" y="1357207"/>
                  <a:pt x="166082" y="1366971"/>
                </a:cubicBezTo>
                <a:cubicBezTo>
                  <a:pt x="168523" y="1376735"/>
                  <a:pt x="140859" y="1375108"/>
                  <a:pt x="151436" y="1391380"/>
                </a:cubicBezTo>
                <a:cubicBezTo>
                  <a:pt x="162014" y="1407653"/>
                  <a:pt x="213274" y="1415790"/>
                  <a:pt x="229546" y="1464608"/>
                </a:cubicBezTo>
                <a:cubicBezTo>
                  <a:pt x="245819" y="1513427"/>
                  <a:pt x="113195" y="1633032"/>
                  <a:pt x="249074" y="1684292"/>
                </a:cubicBezTo>
                <a:cubicBezTo>
                  <a:pt x="384952" y="1735552"/>
                  <a:pt x="562327" y="1630592"/>
                  <a:pt x="605450" y="1713583"/>
                </a:cubicBezTo>
                <a:cubicBezTo>
                  <a:pt x="648573" y="1796575"/>
                  <a:pt x="702274" y="1941403"/>
                  <a:pt x="507813" y="2182242"/>
                </a:cubicBezTo>
                <a:cubicBezTo>
                  <a:pt x="786893" y="2178987"/>
                  <a:pt x="1326340" y="2200955"/>
                  <a:pt x="1562296" y="2182242"/>
                </a:cubicBezTo>
                <a:cubicBezTo>
                  <a:pt x="1505341" y="2007308"/>
                  <a:pt x="1320644" y="1838884"/>
                  <a:pt x="1323085" y="1601300"/>
                </a:cubicBezTo>
                <a:cubicBezTo>
                  <a:pt x="1325526" y="1363716"/>
                  <a:pt x="1527310" y="1165188"/>
                  <a:pt x="1576942" y="756739"/>
                </a:cubicBezTo>
                <a:cubicBezTo>
                  <a:pt x="1626574" y="348290"/>
                  <a:pt x="1227888" y="-4832"/>
                  <a:pt x="888599" y="51"/>
                </a:cubicBezTo>
                <a:close/>
              </a:path>
            </a:pathLst>
          </a:custGeom>
          <a:solidFill>
            <a:schemeClr val="bg1"/>
          </a:solidFill>
          <a:ln w="9525">
            <a:noFill/>
            <a:round/>
            <a:headEnd/>
            <a:tailEnd/>
          </a:ln>
        </p:spPr>
        <p:txBody>
          <a:bodyPr/>
          <a:lstStyle/>
          <a:p>
            <a:endParaRPr lang="en-US" dirty="0" err="1">
              <a:ln>
                <a:solidFill>
                  <a:schemeClr val="tx1">
                    <a:alpha val="0"/>
                  </a:schemeClr>
                </a:solidFill>
              </a:ln>
              <a:solidFill>
                <a:schemeClr val="tx1"/>
              </a:solidFill>
            </a:endParaRPr>
          </a:p>
        </p:txBody>
      </p:sp>
      <p:sp>
        <p:nvSpPr>
          <p:cNvPr id="36" name="Freeform 14"/>
          <p:cNvSpPr>
            <a:spLocks noEditPoints="1"/>
          </p:cNvSpPr>
          <p:nvPr/>
        </p:nvSpPr>
        <p:spPr bwMode="black">
          <a:xfrm>
            <a:off x="9004025" y="1256526"/>
            <a:ext cx="266975" cy="282536"/>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UI" panose="020B0502040204020203" pitchFamily="34" charset="0"/>
              <a:sym typeface="Segoe UI" panose="020B0502040204020203" pitchFamily="34" charset="0"/>
            </a:endParaRPr>
          </a:p>
        </p:txBody>
      </p:sp>
      <p:sp>
        <p:nvSpPr>
          <p:cNvPr id="37" name="Freeform 36"/>
          <p:cNvSpPr/>
          <p:nvPr/>
        </p:nvSpPr>
        <p:spPr bwMode="auto">
          <a:xfrm rot="5400000">
            <a:off x="3593042" y="1291917"/>
            <a:ext cx="260217" cy="221584"/>
          </a:xfrm>
          <a:custGeom>
            <a:avLst/>
            <a:gdLst>
              <a:gd name="connsiteX0" fmla="*/ 1519205 w 4448175"/>
              <a:gd name="connsiteY0" fmla="*/ 2108202 h 3787779"/>
              <a:gd name="connsiteX1" fmla="*/ 1519205 w 4448175"/>
              <a:gd name="connsiteY1" fmla="*/ 1679577 h 3787779"/>
              <a:gd name="connsiteX2" fmla="*/ 2814605 w 4448175"/>
              <a:gd name="connsiteY2" fmla="*/ 1679577 h 3787779"/>
              <a:gd name="connsiteX3" fmla="*/ 2814605 w 4448175"/>
              <a:gd name="connsiteY3" fmla="*/ 2108202 h 3787779"/>
              <a:gd name="connsiteX4" fmla="*/ 1079818 w 4448175"/>
              <a:gd name="connsiteY4" fmla="*/ 1893890 h 3787779"/>
              <a:gd name="connsiteX5" fmla="*/ 2554286 w 4448175"/>
              <a:gd name="connsiteY5" fmla="*/ 3368358 h 3787779"/>
              <a:gd name="connsiteX6" fmla="*/ 4028754 w 4448175"/>
              <a:gd name="connsiteY6" fmla="*/ 1893890 h 3787779"/>
              <a:gd name="connsiteX7" fmla="*/ 2554286 w 4448175"/>
              <a:gd name="connsiteY7" fmla="*/ 419421 h 3787779"/>
              <a:gd name="connsiteX8" fmla="*/ 1079818 w 4448175"/>
              <a:gd name="connsiteY8" fmla="*/ 1893890 h 3787779"/>
              <a:gd name="connsiteX9" fmla="*/ 660397 w 4448175"/>
              <a:gd name="connsiteY9" fmla="*/ 1893890 h 3787779"/>
              <a:gd name="connsiteX10" fmla="*/ 983843 w 4448175"/>
              <a:gd name="connsiteY10" fmla="*/ 834998 h 3787779"/>
              <a:gd name="connsiteX11" fmla="*/ 1071549 w 4448175"/>
              <a:gd name="connsiteY11" fmla="*/ 717711 h 3787779"/>
              <a:gd name="connsiteX12" fmla="*/ 748947 w 4448175"/>
              <a:gd name="connsiteY12" fmla="*/ 377793 h 3787779"/>
              <a:gd name="connsiteX13" fmla="*/ 1059846 w 4448175"/>
              <a:gd name="connsiteY13" fmla="*/ 82732 h 3787779"/>
              <a:gd name="connsiteX14" fmla="*/ 1374264 w 4448175"/>
              <a:gd name="connsiteY14" fmla="*/ 414027 h 3787779"/>
              <a:gd name="connsiteX15" fmla="*/ 1495394 w 4448175"/>
              <a:gd name="connsiteY15" fmla="*/ 323447 h 3787779"/>
              <a:gd name="connsiteX16" fmla="*/ 2554286 w 4448175"/>
              <a:gd name="connsiteY16" fmla="*/ 0 h 3787779"/>
              <a:gd name="connsiteX17" fmla="*/ 4448175 w 4448175"/>
              <a:gd name="connsiteY17" fmla="*/ 1893890 h 3787779"/>
              <a:gd name="connsiteX18" fmla="*/ 2554286 w 4448175"/>
              <a:gd name="connsiteY18" fmla="*/ 3787779 h 3787779"/>
              <a:gd name="connsiteX19" fmla="*/ 660397 w 4448175"/>
              <a:gd name="connsiteY19" fmla="*/ 1893890 h 3787779"/>
              <a:gd name="connsiteX20" fmla="*/ 0 w 4448175"/>
              <a:gd name="connsiteY20" fmla="*/ 2536315 h 3787779"/>
              <a:gd name="connsiteX21" fmla="*/ 0 w 4448175"/>
              <a:gd name="connsiteY21" fmla="*/ 1240914 h 3787779"/>
              <a:gd name="connsiteX22" fmla="*/ 428625 w 4448175"/>
              <a:gd name="connsiteY22" fmla="*/ 1240914 h 3787779"/>
              <a:gd name="connsiteX23" fmla="*/ 428625 w 4448175"/>
              <a:gd name="connsiteY23" fmla="*/ 2536315 h 37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8175" h="3787779">
                <a:moveTo>
                  <a:pt x="1519205" y="2108202"/>
                </a:moveTo>
                <a:lnTo>
                  <a:pt x="1519205" y="1679577"/>
                </a:lnTo>
                <a:lnTo>
                  <a:pt x="2814605" y="1679577"/>
                </a:lnTo>
                <a:lnTo>
                  <a:pt x="2814605" y="2108202"/>
                </a:lnTo>
                <a:close/>
                <a:moveTo>
                  <a:pt x="1079818" y="1893890"/>
                </a:moveTo>
                <a:cubicBezTo>
                  <a:pt x="1079818" y="2708216"/>
                  <a:pt x="1739960" y="3368358"/>
                  <a:pt x="2554286" y="3368358"/>
                </a:cubicBezTo>
                <a:cubicBezTo>
                  <a:pt x="3368612" y="3368358"/>
                  <a:pt x="4028754" y="2708216"/>
                  <a:pt x="4028754" y="1893890"/>
                </a:cubicBezTo>
                <a:cubicBezTo>
                  <a:pt x="4028754" y="1079563"/>
                  <a:pt x="3368612" y="419421"/>
                  <a:pt x="2554286" y="419421"/>
                </a:cubicBezTo>
                <a:cubicBezTo>
                  <a:pt x="1739960" y="419421"/>
                  <a:pt x="1079818" y="1079563"/>
                  <a:pt x="1079818" y="1893890"/>
                </a:cubicBezTo>
                <a:close/>
                <a:moveTo>
                  <a:pt x="660397" y="1893890"/>
                </a:moveTo>
                <a:cubicBezTo>
                  <a:pt x="660397" y="1501652"/>
                  <a:pt x="779636" y="1137265"/>
                  <a:pt x="983843" y="834998"/>
                </a:cubicBezTo>
                <a:lnTo>
                  <a:pt x="1071549" y="717711"/>
                </a:lnTo>
                <a:lnTo>
                  <a:pt x="748947" y="377793"/>
                </a:lnTo>
                <a:lnTo>
                  <a:pt x="1059846" y="82732"/>
                </a:lnTo>
                <a:lnTo>
                  <a:pt x="1374264" y="414027"/>
                </a:lnTo>
                <a:lnTo>
                  <a:pt x="1495394" y="323447"/>
                </a:lnTo>
                <a:cubicBezTo>
                  <a:pt x="1797661" y="119239"/>
                  <a:pt x="2162048" y="0"/>
                  <a:pt x="2554286" y="0"/>
                </a:cubicBezTo>
                <a:cubicBezTo>
                  <a:pt x="3600252" y="0"/>
                  <a:pt x="4448175" y="847923"/>
                  <a:pt x="4448175" y="1893890"/>
                </a:cubicBezTo>
                <a:cubicBezTo>
                  <a:pt x="4448175" y="2939856"/>
                  <a:pt x="3600252" y="3787779"/>
                  <a:pt x="2554286" y="3787779"/>
                </a:cubicBezTo>
                <a:cubicBezTo>
                  <a:pt x="1508320" y="3787779"/>
                  <a:pt x="660397" y="2939856"/>
                  <a:pt x="660397" y="1893890"/>
                </a:cubicBezTo>
                <a:close/>
                <a:moveTo>
                  <a:pt x="0" y="2536315"/>
                </a:moveTo>
                <a:lnTo>
                  <a:pt x="0" y="1240914"/>
                </a:lnTo>
                <a:lnTo>
                  <a:pt x="428625" y="1240914"/>
                </a:lnTo>
                <a:lnTo>
                  <a:pt x="428625" y="2536315"/>
                </a:ln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31707573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8720625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43"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 name="Picture 1"/>
          <p:cNvPicPr>
            <a:picLocks noChangeAspect="1"/>
          </p:cNvPicPr>
          <p:nvPr/>
        </p:nvPicPr>
        <p:blipFill>
          <a:blip r:embed="rId7"/>
          <a:stretch>
            <a:fillRect/>
          </a:stretch>
        </p:blipFill>
        <p:spPr>
          <a:xfrm>
            <a:off x="13428697" y="917179"/>
            <a:ext cx="1533046" cy="1352156"/>
          </a:xfrm>
          <a:prstGeom prst="rect">
            <a:avLst/>
          </a:prstGeom>
        </p:spPr>
      </p:pic>
      <p:sp>
        <p:nvSpPr>
          <p:cNvPr id="14" name="Title 1"/>
          <p:cNvSpPr>
            <a:spLocks noGrp="1"/>
          </p:cNvSpPr>
          <p:nvPr>
            <p:ph type="title"/>
          </p:nvPr>
        </p:nvSpPr>
        <p:spPr/>
        <p:txBody>
          <a:bodyPr/>
          <a:lstStyle/>
          <a:p>
            <a:r>
              <a:rPr lang="en-US" dirty="0" smtClean="0"/>
              <a:t>Levels of P2P Maturity Model</a:t>
            </a:r>
            <a:endParaRPr lang="en-US" dirty="0"/>
          </a:p>
        </p:txBody>
      </p:sp>
      <p:grpSp>
        <p:nvGrpSpPr>
          <p:cNvPr id="348" name="Group 347"/>
          <p:cNvGrpSpPr/>
          <p:nvPr/>
        </p:nvGrpSpPr>
        <p:grpSpPr>
          <a:xfrm>
            <a:off x="115213" y="5679263"/>
            <a:ext cx="3237588" cy="1239263"/>
            <a:chOff x="305712" y="5490707"/>
            <a:chExt cx="3731853" cy="1428454"/>
          </a:xfrm>
        </p:grpSpPr>
        <p:grpSp>
          <p:nvGrpSpPr>
            <p:cNvPr id="288" name="Group 287"/>
            <p:cNvGrpSpPr/>
            <p:nvPr/>
          </p:nvGrpSpPr>
          <p:grpSpPr>
            <a:xfrm>
              <a:off x="305712" y="5490707"/>
              <a:ext cx="2568270" cy="1428454"/>
              <a:chOff x="2275889" y="5790102"/>
              <a:chExt cx="1806986" cy="1005033"/>
            </a:xfrm>
          </p:grpSpPr>
          <p:sp>
            <p:nvSpPr>
              <p:cNvPr id="289" name="Freeform 6"/>
              <p:cNvSpPr>
                <a:spLocks/>
              </p:cNvSpPr>
              <p:nvPr/>
            </p:nvSpPr>
            <p:spPr bwMode="auto">
              <a:xfrm>
                <a:off x="3100637" y="6301944"/>
                <a:ext cx="584369" cy="493191"/>
              </a:xfrm>
              <a:custGeom>
                <a:avLst/>
                <a:gdLst>
                  <a:gd name="T0" fmla="*/ 154 w 282"/>
                  <a:gd name="T1" fmla="*/ 40 h 238"/>
                  <a:gd name="T2" fmla="*/ 154 w 282"/>
                  <a:gd name="T3" fmla="*/ 0 h 238"/>
                  <a:gd name="T4" fmla="*/ 185 w 282"/>
                  <a:gd name="T5" fmla="*/ 0 h 238"/>
                  <a:gd name="T6" fmla="*/ 185 w 282"/>
                  <a:gd name="T7" fmla="*/ 40 h 238"/>
                  <a:gd name="T8" fmla="*/ 196 w 282"/>
                  <a:gd name="T9" fmla="*/ 40 h 238"/>
                  <a:gd name="T10" fmla="*/ 196 w 282"/>
                  <a:gd name="T11" fmla="*/ 0 h 238"/>
                  <a:gd name="T12" fmla="*/ 226 w 282"/>
                  <a:gd name="T13" fmla="*/ 0 h 238"/>
                  <a:gd name="T14" fmla="*/ 226 w 282"/>
                  <a:gd name="T15" fmla="*/ 40 h 238"/>
                  <a:gd name="T16" fmla="*/ 282 w 282"/>
                  <a:gd name="T17" fmla="*/ 40 h 238"/>
                  <a:gd name="T18" fmla="*/ 282 w 282"/>
                  <a:gd name="T19" fmla="*/ 50 h 238"/>
                  <a:gd name="T20" fmla="*/ 268 w 282"/>
                  <a:gd name="T21" fmla="*/ 50 h 238"/>
                  <a:gd name="T22" fmla="*/ 268 w 282"/>
                  <a:gd name="T23" fmla="*/ 238 h 238"/>
                  <a:gd name="T24" fmla="*/ 12 w 282"/>
                  <a:gd name="T25" fmla="*/ 238 h 238"/>
                  <a:gd name="T26" fmla="*/ 12 w 282"/>
                  <a:gd name="T27" fmla="*/ 50 h 238"/>
                  <a:gd name="T28" fmla="*/ 0 w 282"/>
                  <a:gd name="T29" fmla="*/ 50 h 238"/>
                  <a:gd name="T30" fmla="*/ 0 w 282"/>
                  <a:gd name="T31" fmla="*/ 40 h 238"/>
                  <a:gd name="T32" fmla="*/ 154 w 282"/>
                  <a:gd name="T33" fmla="*/ 4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238">
                    <a:moveTo>
                      <a:pt x="154" y="40"/>
                    </a:moveTo>
                    <a:lnTo>
                      <a:pt x="154" y="0"/>
                    </a:lnTo>
                    <a:lnTo>
                      <a:pt x="185" y="0"/>
                    </a:lnTo>
                    <a:lnTo>
                      <a:pt x="185" y="40"/>
                    </a:lnTo>
                    <a:lnTo>
                      <a:pt x="196" y="40"/>
                    </a:lnTo>
                    <a:lnTo>
                      <a:pt x="196" y="0"/>
                    </a:lnTo>
                    <a:lnTo>
                      <a:pt x="226" y="0"/>
                    </a:lnTo>
                    <a:lnTo>
                      <a:pt x="226" y="40"/>
                    </a:lnTo>
                    <a:lnTo>
                      <a:pt x="282" y="40"/>
                    </a:lnTo>
                    <a:lnTo>
                      <a:pt x="282" y="50"/>
                    </a:lnTo>
                    <a:lnTo>
                      <a:pt x="268" y="50"/>
                    </a:lnTo>
                    <a:lnTo>
                      <a:pt x="268" y="238"/>
                    </a:lnTo>
                    <a:lnTo>
                      <a:pt x="12" y="238"/>
                    </a:lnTo>
                    <a:lnTo>
                      <a:pt x="12" y="50"/>
                    </a:lnTo>
                    <a:lnTo>
                      <a:pt x="0" y="50"/>
                    </a:lnTo>
                    <a:lnTo>
                      <a:pt x="0" y="40"/>
                    </a:lnTo>
                    <a:lnTo>
                      <a:pt x="154" y="4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0" name="Freeform 7"/>
              <p:cNvSpPr>
                <a:spLocks/>
              </p:cNvSpPr>
              <p:nvPr/>
            </p:nvSpPr>
            <p:spPr bwMode="auto">
              <a:xfrm>
                <a:off x="2789802" y="6301944"/>
                <a:ext cx="586442" cy="493191"/>
              </a:xfrm>
              <a:custGeom>
                <a:avLst/>
                <a:gdLst>
                  <a:gd name="T0" fmla="*/ 156 w 283"/>
                  <a:gd name="T1" fmla="*/ 40 h 238"/>
                  <a:gd name="T2" fmla="*/ 156 w 283"/>
                  <a:gd name="T3" fmla="*/ 0 h 238"/>
                  <a:gd name="T4" fmla="*/ 187 w 283"/>
                  <a:gd name="T5" fmla="*/ 0 h 238"/>
                  <a:gd name="T6" fmla="*/ 187 w 283"/>
                  <a:gd name="T7" fmla="*/ 40 h 238"/>
                  <a:gd name="T8" fmla="*/ 197 w 283"/>
                  <a:gd name="T9" fmla="*/ 40 h 238"/>
                  <a:gd name="T10" fmla="*/ 197 w 283"/>
                  <a:gd name="T11" fmla="*/ 0 h 238"/>
                  <a:gd name="T12" fmla="*/ 228 w 283"/>
                  <a:gd name="T13" fmla="*/ 0 h 238"/>
                  <a:gd name="T14" fmla="*/ 228 w 283"/>
                  <a:gd name="T15" fmla="*/ 40 h 238"/>
                  <a:gd name="T16" fmla="*/ 283 w 283"/>
                  <a:gd name="T17" fmla="*/ 40 h 238"/>
                  <a:gd name="T18" fmla="*/ 283 w 283"/>
                  <a:gd name="T19" fmla="*/ 50 h 238"/>
                  <a:gd name="T20" fmla="*/ 270 w 283"/>
                  <a:gd name="T21" fmla="*/ 50 h 238"/>
                  <a:gd name="T22" fmla="*/ 270 w 283"/>
                  <a:gd name="T23" fmla="*/ 238 h 238"/>
                  <a:gd name="T24" fmla="*/ 13 w 283"/>
                  <a:gd name="T25" fmla="*/ 238 h 238"/>
                  <a:gd name="T26" fmla="*/ 13 w 283"/>
                  <a:gd name="T27" fmla="*/ 50 h 238"/>
                  <a:gd name="T28" fmla="*/ 0 w 283"/>
                  <a:gd name="T29" fmla="*/ 50 h 238"/>
                  <a:gd name="T30" fmla="*/ 0 w 283"/>
                  <a:gd name="T31" fmla="*/ 40 h 238"/>
                  <a:gd name="T32" fmla="*/ 156 w 283"/>
                  <a:gd name="T33" fmla="*/ 4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238">
                    <a:moveTo>
                      <a:pt x="156" y="40"/>
                    </a:moveTo>
                    <a:lnTo>
                      <a:pt x="156" y="0"/>
                    </a:lnTo>
                    <a:lnTo>
                      <a:pt x="187" y="0"/>
                    </a:lnTo>
                    <a:lnTo>
                      <a:pt x="187" y="40"/>
                    </a:lnTo>
                    <a:lnTo>
                      <a:pt x="197" y="40"/>
                    </a:lnTo>
                    <a:lnTo>
                      <a:pt x="197" y="0"/>
                    </a:lnTo>
                    <a:lnTo>
                      <a:pt x="228" y="0"/>
                    </a:lnTo>
                    <a:lnTo>
                      <a:pt x="228" y="40"/>
                    </a:lnTo>
                    <a:lnTo>
                      <a:pt x="283" y="40"/>
                    </a:lnTo>
                    <a:lnTo>
                      <a:pt x="283" y="50"/>
                    </a:lnTo>
                    <a:lnTo>
                      <a:pt x="270" y="50"/>
                    </a:lnTo>
                    <a:lnTo>
                      <a:pt x="270" y="238"/>
                    </a:lnTo>
                    <a:lnTo>
                      <a:pt x="13" y="238"/>
                    </a:lnTo>
                    <a:lnTo>
                      <a:pt x="13" y="50"/>
                    </a:lnTo>
                    <a:lnTo>
                      <a:pt x="0" y="50"/>
                    </a:lnTo>
                    <a:lnTo>
                      <a:pt x="0" y="40"/>
                    </a:lnTo>
                    <a:lnTo>
                      <a:pt x="156" y="4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1" name="Rectangle 9"/>
              <p:cNvSpPr>
                <a:spLocks noChangeArrowheads="1"/>
              </p:cNvSpPr>
              <p:nvPr/>
            </p:nvSpPr>
            <p:spPr bwMode="auto">
              <a:xfrm>
                <a:off x="3525445" y="6129948"/>
                <a:ext cx="532564" cy="665187"/>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2" name="Rectangle 10"/>
              <p:cNvSpPr>
                <a:spLocks noChangeArrowheads="1"/>
              </p:cNvSpPr>
              <p:nvPr/>
            </p:nvSpPr>
            <p:spPr bwMode="auto">
              <a:xfrm>
                <a:off x="3498506" y="6109226"/>
                <a:ext cx="584369" cy="2072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3" name="Rectangle 11"/>
              <p:cNvSpPr>
                <a:spLocks noChangeArrowheads="1"/>
              </p:cNvSpPr>
              <p:nvPr/>
            </p:nvSpPr>
            <p:spPr bwMode="auto">
              <a:xfrm>
                <a:off x="3817629" y="6658368"/>
                <a:ext cx="70456" cy="13676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4" name="Rectangle 12"/>
              <p:cNvSpPr>
                <a:spLocks noChangeArrowheads="1"/>
              </p:cNvSpPr>
              <p:nvPr/>
            </p:nvSpPr>
            <p:spPr bwMode="auto">
              <a:xfrm>
                <a:off x="3697440" y="6658368"/>
                <a:ext cx="70456" cy="13676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5" name="Rectangle 13"/>
              <p:cNvSpPr>
                <a:spLocks noChangeArrowheads="1"/>
              </p:cNvSpPr>
              <p:nvPr/>
            </p:nvSpPr>
            <p:spPr bwMode="auto">
              <a:xfrm>
                <a:off x="3579323" y="6190043"/>
                <a:ext cx="428953" cy="68384"/>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6" name="Rectangle 14"/>
              <p:cNvSpPr>
                <a:spLocks noChangeArrowheads="1"/>
              </p:cNvSpPr>
              <p:nvPr/>
            </p:nvSpPr>
            <p:spPr bwMode="auto">
              <a:xfrm>
                <a:off x="3579323" y="6310233"/>
                <a:ext cx="428953" cy="68384"/>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7" name="Rectangle 15"/>
              <p:cNvSpPr>
                <a:spLocks noChangeArrowheads="1"/>
              </p:cNvSpPr>
              <p:nvPr/>
            </p:nvSpPr>
            <p:spPr bwMode="auto">
              <a:xfrm>
                <a:off x="3579323" y="6428349"/>
                <a:ext cx="428953" cy="70456"/>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8" name="Rectangle 16"/>
              <p:cNvSpPr>
                <a:spLocks noChangeArrowheads="1"/>
              </p:cNvSpPr>
              <p:nvPr/>
            </p:nvSpPr>
            <p:spPr bwMode="auto">
              <a:xfrm>
                <a:off x="3579323" y="6548539"/>
                <a:ext cx="428953" cy="68384"/>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9" name="Rectangle 24"/>
              <p:cNvSpPr>
                <a:spLocks noChangeArrowheads="1"/>
              </p:cNvSpPr>
              <p:nvPr/>
            </p:nvSpPr>
            <p:spPr bwMode="auto">
              <a:xfrm>
                <a:off x="3612479" y="6026336"/>
                <a:ext cx="205152" cy="8288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0" name="Rectangle 25"/>
              <p:cNvSpPr>
                <a:spLocks noChangeArrowheads="1"/>
              </p:cNvSpPr>
              <p:nvPr/>
            </p:nvSpPr>
            <p:spPr bwMode="auto">
              <a:xfrm>
                <a:off x="2275889" y="6372400"/>
                <a:ext cx="482831" cy="422735"/>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1" name="Rectangle 26"/>
              <p:cNvSpPr>
                <a:spLocks noChangeArrowheads="1"/>
              </p:cNvSpPr>
              <p:nvPr/>
            </p:nvSpPr>
            <p:spPr bwMode="auto">
              <a:xfrm>
                <a:off x="2275889" y="6353749"/>
                <a:ext cx="509769" cy="1865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2" name="Rectangle 27"/>
              <p:cNvSpPr>
                <a:spLocks noChangeArrowheads="1"/>
              </p:cNvSpPr>
              <p:nvPr/>
            </p:nvSpPr>
            <p:spPr bwMode="auto">
              <a:xfrm>
                <a:off x="2520412" y="6658368"/>
                <a:ext cx="68384" cy="136767"/>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3" name="Rectangle 28"/>
              <p:cNvSpPr>
                <a:spLocks noChangeArrowheads="1"/>
              </p:cNvSpPr>
              <p:nvPr/>
            </p:nvSpPr>
            <p:spPr bwMode="auto">
              <a:xfrm>
                <a:off x="2398151" y="6658368"/>
                <a:ext cx="70456" cy="136767"/>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4" name="Rectangle 29"/>
              <p:cNvSpPr>
                <a:spLocks noChangeArrowheads="1"/>
              </p:cNvSpPr>
              <p:nvPr/>
            </p:nvSpPr>
            <p:spPr bwMode="auto">
              <a:xfrm>
                <a:off x="2277962" y="6428349"/>
                <a:ext cx="431024" cy="7045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5" name="Rectangle 30"/>
              <p:cNvSpPr>
                <a:spLocks noChangeArrowheads="1"/>
              </p:cNvSpPr>
              <p:nvPr/>
            </p:nvSpPr>
            <p:spPr bwMode="auto">
              <a:xfrm>
                <a:off x="2277962" y="6548539"/>
                <a:ext cx="431024" cy="68384"/>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6" name="Rectangle 31"/>
              <p:cNvSpPr>
                <a:spLocks noChangeArrowheads="1"/>
              </p:cNvSpPr>
              <p:nvPr/>
            </p:nvSpPr>
            <p:spPr bwMode="auto">
              <a:xfrm>
                <a:off x="2313189" y="6270860"/>
                <a:ext cx="207223" cy="8288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7" name="Rectangle 32"/>
              <p:cNvSpPr>
                <a:spLocks noChangeArrowheads="1"/>
              </p:cNvSpPr>
              <p:nvPr/>
            </p:nvSpPr>
            <p:spPr bwMode="auto">
              <a:xfrm>
                <a:off x="2876836" y="5893714"/>
                <a:ext cx="530491" cy="901421"/>
              </a:xfrm>
              <a:prstGeom prst="rect">
                <a:avLst/>
              </a:prstGeom>
              <a:solidFill>
                <a:schemeClr val="bg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8" name="Rectangle 33"/>
              <p:cNvSpPr>
                <a:spLocks noChangeArrowheads="1"/>
              </p:cNvSpPr>
              <p:nvPr/>
            </p:nvSpPr>
            <p:spPr bwMode="auto">
              <a:xfrm>
                <a:off x="2849898" y="5872991"/>
                <a:ext cx="584369" cy="2072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9" name="Rectangle 34"/>
              <p:cNvSpPr>
                <a:spLocks noChangeArrowheads="1"/>
              </p:cNvSpPr>
              <p:nvPr/>
            </p:nvSpPr>
            <p:spPr bwMode="auto">
              <a:xfrm>
                <a:off x="3166949" y="6658368"/>
                <a:ext cx="70456" cy="13676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0" name="Rectangle 35"/>
              <p:cNvSpPr>
                <a:spLocks noChangeArrowheads="1"/>
              </p:cNvSpPr>
              <p:nvPr/>
            </p:nvSpPr>
            <p:spPr bwMode="auto">
              <a:xfrm>
                <a:off x="3048832" y="6658368"/>
                <a:ext cx="70456" cy="13676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1" name="Rectangle 36"/>
              <p:cNvSpPr>
                <a:spLocks noChangeArrowheads="1"/>
              </p:cNvSpPr>
              <p:nvPr/>
            </p:nvSpPr>
            <p:spPr bwMode="auto">
              <a:xfrm>
                <a:off x="2928643" y="6190043"/>
                <a:ext cx="428953" cy="68384"/>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2" name="Rectangle 37"/>
              <p:cNvSpPr>
                <a:spLocks noChangeArrowheads="1"/>
              </p:cNvSpPr>
              <p:nvPr/>
            </p:nvSpPr>
            <p:spPr bwMode="auto">
              <a:xfrm>
                <a:off x="2928643" y="6310233"/>
                <a:ext cx="428953" cy="68384"/>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3" name="Rectangle 38"/>
              <p:cNvSpPr>
                <a:spLocks noChangeArrowheads="1"/>
              </p:cNvSpPr>
              <p:nvPr/>
            </p:nvSpPr>
            <p:spPr bwMode="auto">
              <a:xfrm>
                <a:off x="2928643" y="6428349"/>
                <a:ext cx="428953" cy="70456"/>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4" name="Rectangle 39"/>
              <p:cNvSpPr>
                <a:spLocks noChangeArrowheads="1"/>
              </p:cNvSpPr>
              <p:nvPr/>
            </p:nvSpPr>
            <p:spPr bwMode="auto">
              <a:xfrm>
                <a:off x="2928643" y="6548539"/>
                <a:ext cx="428953" cy="68384"/>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5" name="Rectangle 40"/>
              <p:cNvSpPr>
                <a:spLocks noChangeArrowheads="1"/>
              </p:cNvSpPr>
              <p:nvPr/>
            </p:nvSpPr>
            <p:spPr bwMode="auto">
              <a:xfrm>
                <a:off x="2928643" y="5951736"/>
                <a:ext cx="428953" cy="68384"/>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6" name="Rectangle 41"/>
              <p:cNvSpPr>
                <a:spLocks noChangeArrowheads="1"/>
              </p:cNvSpPr>
              <p:nvPr/>
            </p:nvSpPr>
            <p:spPr bwMode="auto">
              <a:xfrm>
                <a:off x="2928643" y="6069854"/>
                <a:ext cx="428953" cy="70456"/>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7" name="Rectangle 42"/>
              <p:cNvSpPr>
                <a:spLocks noChangeArrowheads="1"/>
              </p:cNvSpPr>
              <p:nvPr/>
            </p:nvSpPr>
            <p:spPr bwMode="auto">
              <a:xfrm>
                <a:off x="3256055" y="5790102"/>
                <a:ext cx="64240" cy="8288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8" name="Rectangle 43"/>
              <p:cNvSpPr>
                <a:spLocks noChangeArrowheads="1"/>
              </p:cNvSpPr>
              <p:nvPr/>
            </p:nvSpPr>
            <p:spPr bwMode="auto">
              <a:xfrm>
                <a:off x="3171093" y="5790102"/>
                <a:ext cx="64240" cy="8288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330" name="Group 329"/>
            <p:cNvGrpSpPr/>
            <p:nvPr/>
          </p:nvGrpSpPr>
          <p:grpSpPr>
            <a:xfrm>
              <a:off x="2944557" y="6403714"/>
              <a:ext cx="261191" cy="500842"/>
              <a:chOff x="2985972" y="6424222"/>
              <a:chExt cx="185395" cy="355500"/>
            </a:xfrm>
          </p:grpSpPr>
          <p:sp>
            <p:nvSpPr>
              <p:cNvPr id="331" name="Rectangle 93"/>
              <p:cNvSpPr>
                <a:spLocks noChangeArrowheads="1"/>
              </p:cNvSpPr>
              <p:nvPr/>
            </p:nvSpPr>
            <p:spPr bwMode="auto">
              <a:xfrm>
                <a:off x="3060513" y="6640198"/>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332" name="Oval 94"/>
              <p:cNvSpPr>
                <a:spLocks noChangeArrowheads="1"/>
              </p:cNvSpPr>
              <p:nvPr/>
            </p:nvSpPr>
            <p:spPr bwMode="auto">
              <a:xfrm>
                <a:off x="2985972" y="6517876"/>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333" name="Oval 95"/>
              <p:cNvSpPr>
                <a:spLocks noChangeArrowheads="1"/>
              </p:cNvSpPr>
              <p:nvPr/>
            </p:nvSpPr>
            <p:spPr bwMode="auto">
              <a:xfrm>
                <a:off x="3010819" y="6424222"/>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grpSp>
          <p:nvGrpSpPr>
            <p:cNvPr id="334" name="Group 333"/>
            <p:cNvGrpSpPr/>
            <p:nvPr/>
          </p:nvGrpSpPr>
          <p:grpSpPr>
            <a:xfrm>
              <a:off x="3264550" y="6592202"/>
              <a:ext cx="162894" cy="312354"/>
              <a:chOff x="2985972" y="6424222"/>
              <a:chExt cx="185395" cy="355500"/>
            </a:xfrm>
          </p:grpSpPr>
          <p:sp>
            <p:nvSpPr>
              <p:cNvPr id="335" name="Rectangle 93"/>
              <p:cNvSpPr>
                <a:spLocks noChangeArrowheads="1"/>
              </p:cNvSpPr>
              <p:nvPr/>
            </p:nvSpPr>
            <p:spPr bwMode="auto">
              <a:xfrm>
                <a:off x="3060513" y="6640198"/>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336" name="Oval 94"/>
              <p:cNvSpPr>
                <a:spLocks noChangeArrowheads="1"/>
              </p:cNvSpPr>
              <p:nvPr/>
            </p:nvSpPr>
            <p:spPr bwMode="auto">
              <a:xfrm>
                <a:off x="2985972" y="6517876"/>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337" name="Oval 95"/>
              <p:cNvSpPr>
                <a:spLocks noChangeArrowheads="1"/>
              </p:cNvSpPr>
              <p:nvPr/>
            </p:nvSpPr>
            <p:spPr bwMode="auto">
              <a:xfrm>
                <a:off x="3010819" y="6424222"/>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grpSp>
          <p:nvGrpSpPr>
            <p:cNvPr id="338" name="Group 337"/>
            <p:cNvGrpSpPr/>
            <p:nvPr/>
          </p:nvGrpSpPr>
          <p:grpSpPr>
            <a:xfrm>
              <a:off x="3610229" y="6085127"/>
              <a:ext cx="427336" cy="819429"/>
              <a:chOff x="2985972" y="6424222"/>
              <a:chExt cx="185395" cy="355500"/>
            </a:xfrm>
          </p:grpSpPr>
          <p:sp>
            <p:nvSpPr>
              <p:cNvPr id="339" name="Rectangle 93"/>
              <p:cNvSpPr>
                <a:spLocks noChangeArrowheads="1"/>
              </p:cNvSpPr>
              <p:nvPr/>
            </p:nvSpPr>
            <p:spPr bwMode="auto">
              <a:xfrm>
                <a:off x="3060513" y="6640198"/>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340" name="Oval 94"/>
              <p:cNvSpPr>
                <a:spLocks noChangeArrowheads="1"/>
              </p:cNvSpPr>
              <p:nvPr/>
            </p:nvSpPr>
            <p:spPr bwMode="auto">
              <a:xfrm>
                <a:off x="2985972" y="6517876"/>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341" name="Oval 95"/>
              <p:cNvSpPr>
                <a:spLocks noChangeArrowheads="1"/>
              </p:cNvSpPr>
              <p:nvPr/>
            </p:nvSpPr>
            <p:spPr bwMode="auto">
              <a:xfrm>
                <a:off x="3010819" y="6424222"/>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grpSp>
      <p:sp>
        <p:nvSpPr>
          <p:cNvPr id="319" name="Freeform 18"/>
          <p:cNvSpPr>
            <a:spLocks/>
          </p:cNvSpPr>
          <p:nvPr/>
        </p:nvSpPr>
        <p:spPr bwMode="auto">
          <a:xfrm flipH="1">
            <a:off x="8844295" y="6158607"/>
            <a:ext cx="3374902" cy="658429"/>
          </a:xfrm>
          <a:custGeom>
            <a:avLst/>
            <a:gdLst>
              <a:gd name="T0" fmla="*/ 0 w 1014"/>
              <a:gd name="T1" fmla="*/ 296 h 296"/>
              <a:gd name="T2" fmla="*/ 0 w 1014"/>
              <a:gd name="T3" fmla="*/ 296 h 296"/>
              <a:gd name="T4" fmla="*/ 1014 w 1014"/>
              <a:gd name="T5" fmla="*/ 296 h 296"/>
              <a:gd name="T6" fmla="*/ 1014 w 1014"/>
              <a:gd name="T7" fmla="*/ 238 h 296"/>
              <a:gd name="T8" fmla="*/ 0 w 1014"/>
              <a:gd name="T9" fmla="*/ 296 h 296"/>
              <a:gd name="connsiteX0" fmla="*/ 0 w 10000"/>
              <a:gd name="connsiteY0" fmla="*/ 7541 h 7541"/>
              <a:gd name="connsiteX1" fmla="*/ 0 w 10000"/>
              <a:gd name="connsiteY1" fmla="*/ 7541 h 7541"/>
              <a:gd name="connsiteX2" fmla="*/ 10000 w 10000"/>
              <a:gd name="connsiteY2" fmla="*/ 5582 h 7541"/>
              <a:gd name="connsiteX3" fmla="*/ 0 w 10000"/>
              <a:gd name="connsiteY3" fmla="*/ 7541 h 7541"/>
              <a:gd name="connsiteX0" fmla="*/ 0 w 10030"/>
              <a:gd name="connsiteY0" fmla="*/ 8523 h 8827"/>
              <a:gd name="connsiteX1" fmla="*/ 0 w 10030"/>
              <a:gd name="connsiteY1" fmla="*/ 8523 h 8827"/>
              <a:gd name="connsiteX2" fmla="*/ 10030 w 10030"/>
              <a:gd name="connsiteY2" fmla="*/ 8827 h 8827"/>
              <a:gd name="connsiteX3" fmla="*/ 0 w 10030"/>
              <a:gd name="connsiteY3" fmla="*/ 8523 h 8827"/>
              <a:gd name="connsiteX0" fmla="*/ 0 w 10000"/>
              <a:gd name="connsiteY0" fmla="*/ 15386 h 15730"/>
              <a:gd name="connsiteX1" fmla="*/ 0 w 10000"/>
              <a:gd name="connsiteY1" fmla="*/ 15386 h 15730"/>
              <a:gd name="connsiteX2" fmla="*/ 10000 w 10000"/>
              <a:gd name="connsiteY2" fmla="*/ 15730 h 15730"/>
              <a:gd name="connsiteX3" fmla="*/ 0 w 10000"/>
              <a:gd name="connsiteY3" fmla="*/ 15386 h 15730"/>
              <a:gd name="connsiteX0" fmla="*/ 0 w 10000"/>
              <a:gd name="connsiteY0" fmla="*/ 12466 h 12810"/>
              <a:gd name="connsiteX1" fmla="*/ 0 w 10000"/>
              <a:gd name="connsiteY1" fmla="*/ 12466 h 12810"/>
              <a:gd name="connsiteX2" fmla="*/ 10000 w 10000"/>
              <a:gd name="connsiteY2" fmla="*/ 12810 h 12810"/>
              <a:gd name="connsiteX3" fmla="*/ 0 w 10000"/>
              <a:gd name="connsiteY3" fmla="*/ 12466 h 12810"/>
              <a:gd name="connsiteX0" fmla="*/ 0 w 10011"/>
              <a:gd name="connsiteY0" fmla="*/ 10968 h 14189"/>
              <a:gd name="connsiteX1" fmla="*/ 11 w 10011"/>
              <a:gd name="connsiteY1" fmla="*/ 13845 h 14189"/>
              <a:gd name="connsiteX2" fmla="*/ 10011 w 10011"/>
              <a:gd name="connsiteY2" fmla="*/ 14189 h 14189"/>
              <a:gd name="connsiteX3" fmla="*/ 0 w 10011"/>
              <a:gd name="connsiteY3" fmla="*/ 10968 h 14189"/>
              <a:gd name="connsiteX0" fmla="*/ 1 w 10012"/>
              <a:gd name="connsiteY0" fmla="*/ 10968 h 14189"/>
              <a:gd name="connsiteX1" fmla="*/ 1 w 10012"/>
              <a:gd name="connsiteY1" fmla="*/ 14153 h 14189"/>
              <a:gd name="connsiteX2" fmla="*/ 10012 w 10012"/>
              <a:gd name="connsiteY2" fmla="*/ 14189 h 14189"/>
              <a:gd name="connsiteX3" fmla="*/ 1 w 10012"/>
              <a:gd name="connsiteY3" fmla="*/ 10968 h 14189"/>
              <a:gd name="connsiteX0" fmla="*/ 12 w 10012"/>
              <a:gd name="connsiteY0" fmla="*/ 12410 h 12857"/>
              <a:gd name="connsiteX1" fmla="*/ 1 w 10012"/>
              <a:gd name="connsiteY1" fmla="*/ 12821 h 12857"/>
              <a:gd name="connsiteX2" fmla="*/ 10012 w 10012"/>
              <a:gd name="connsiteY2" fmla="*/ 12857 h 12857"/>
              <a:gd name="connsiteX3" fmla="*/ 12 w 10012"/>
              <a:gd name="connsiteY3" fmla="*/ 12410 h 12857"/>
              <a:gd name="connsiteX0" fmla="*/ 0 w 10022"/>
              <a:gd name="connsiteY0" fmla="*/ 12580 h 12869"/>
              <a:gd name="connsiteX1" fmla="*/ 11 w 10022"/>
              <a:gd name="connsiteY1" fmla="*/ 12683 h 12869"/>
              <a:gd name="connsiteX2" fmla="*/ 10022 w 10022"/>
              <a:gd name="connsiteY2" fmla="*/ 12719 h 12869"/>
              <a:gd name="connsiteX3" fmla="*/ 0 w 10022"/>
              <a:gd name="connsiteY3" fmla="*/ 12580 h 12869"/>
            </a:gdLst>
            <a:ahLst/>
            <a:cxnLst>
              <a:cxn ang="0">
                <a:pos x="connsiteX0" y="connsiteY0"/>
              </a:cxn>
              <a:cxn ang="0">
                <a:pos x="connsiteX1" y="connsiteY1"/>
              </a:cxn>
              <a:cxn ang="0">
                <a:pos x="connsiteX2" y="connsiteY2"/>
              </a:cxn>
              <a:cxn ang="0">
                <a:pos x="connsiteX3" y="connsiteY3"/>
              </a:cxn>
            </a:cxnLst>
            <a:rect l="l" t="t" r="r" b="b"/>
            <a:pathLst>
              <a:path w="10022" h="12869">
                <a:moveTo>
                  <a:pt x="0" y="12580"/>
                </a:moveTo>
                <a:cubicBezTo>
                  <a:pt x="4" y="13539"/>
                  <a:pt x="7" y="11724"/>
                  <a:pt x="11" y="12683"/>
                </a:cubicBezTo>
                <a:lnTo>
                  <a:pt x="10022" y="12719"/>
                </a:lnTo>
                <a:cubicBezTo>
                  <a:pt x="5911" y="-6759"/>
                  <a:pt x="2724" y="-1478"/>
                  <a:pt x="0" y="12580"/>
                </a:cubicBezTo>
                <a:close/>
              </a:path>
            </a:pathLst>
          </a:custGeom>
          <a:solidFill>
            <a:srgbClr val="92D050"/>
          </a:solidFill>
          <a:ln>
            <a:noFill/>
          </a:ln>
          <a:extLst/>
        </p:spPr>
        <p:txBody>
          <a:bodyPr vert="horz" wrap="square" lIns="93260" tIns="46630" rIns="93260" bIns="46630" numCol="1" anchor="t" anchorCtr="0" compatLnSpc="1">
            <a:prstTxWarp prst="textNoShape">
              <a:avLst/>
            </a:prstTxWarp>
          </a:bodyPr>
          <a:lstStyle/>
          <a:p>
            <a:pPr defTabSz="1109758"/>
            <a:endParaRPr lang="en-US" sz="2244">
              <a:solidFill>
                <a:srgbClr val="505050"/>
              </a:solidFill>
              <a:latin typeface="Segoe UI"/>
            </a:endParaRPr>
          </a:p>
        </p:txBody>
      </p:sp>
      <p:sp>
        <p:nvSpPr>
          <p:cNvPr id="320" name="Freeform 319"/>
          <p:cNvSpPr>
            <a:spLocks/>
          </p:cNvSpPr>
          <p:nvPr/>
        </p:nvSpPr>
        <p:spPr bwMode="auto">
          <a:xfrm flipH="1">
            <a:off x="9695058" y="5991426"/>
            <a:ext cx="2741417" cy="990600"/>
          </a:xfrm>
          <a:custGeom>
            <a:avLst/>
            <a:gdLst>
              <a:gd name="connsiteX0" fmla="*/ 321196 w 1116041"/>
              <a:gd name="connsiteY0" fmla="*/ 973 h 381496"/>
              <a:gd name="connsiteX1" fmla="*/ 23898 w 1116041"/>
              <a:gd name="connsiteY1" fmla="*/ 39291 h 381496"/>
              <a:gd name="connsiteX2" fmla="*/ 0 w 1116041"/>
              <a:gd name="connsiteY2" fmla="*/ 48045 h 381496"/>
              <a:gd name="connsiteX3" fmla="*/ 0 w 1116041"/>
              <a:gd name="connsiteY3" fmla="*/ 380753 h 381496"/>
              <a:gd name="connsiteX4" fmla="*/ 1116041 w 1116041"/>
              <a:gd name="connsiteY4" fmla="*/ 381496 h 381496"/>
              <a:gd name="connsiteX5" fmla="*/ 321196 w 1116041"/>
              <a:gd name="connsiteY5" fmla="*/ 973 h 3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041" h="381496">
                <a:moveTo>
                  <a:pt x="321196" y="973"/>
                </a:moveTo>
                <a:cubicBezTo>
                  <a:pt x="218145" y="-3937"/>
                  <a:pt x="119209" y="9890"/>
                  <a:pt x="23898" y="39291"/>
                </a:cubicBezTo>
                <a:lnTo>
                  <a:pt x="0" y="48045"/>
                </a:lnTo>
                <a:lnTo>
                  <a:pt x="0" y="380753"/>
                </a:lnTo>
                <a:lnTo>
                  <a:pt x="1116041" y="381496"/>
                </a:lnTo>
                <a:cubicBezTo>
                  <a:pt x="824511" y="125888"/>
                  <a:pt x="561649" y="12428"/>
                  <a:pt x="321196" y="973"/>
                </a:cubicBezTo>
                <a:close/>
              </a:path>
            </a:pathLst>
          </a:custGeom>
          <a:solidFill>
            <a:schemeClr val="accent3">
              <a:lumMod val="75000"/>
            </a:schemeClr>
          </a:solidFill>
          <a:ln>
            <a:noFill/>
          </a:ln>
          <a:extLst/>
        </p:spPr>
        <p:txBody>
          <a:bodyPr vert="horz" wrap="square" lIns="91427" tIns="45713" rIns="91427" bIns="45713" numCol="1" anchor="t" anchorCtr="0" compatLnSpc="1">
            <a:prstTxWarp prst="textNoShape">
              <a:avLst/>
            </a:prstTxWarp>
            <a:noAutofit/>
          </a:bodyPr>
          <a:lstStyle/>
          <a:p>
            <a:pPr defTabSz="932137">
              <a:defRPr/>
            </a:pPr>
            <a:endParaRPr lang="en-US" sz="1800" kern="0">
              <a:solidFill>
                <a:srgbClr val="000000"/>
              </a:solidFill>
            </a:endParaRPr>
          </a:p>
        </p:txBody>
      </p:sp>
      <p:sp>
        <p:nvSpPr>
          <p:cNvPr id="321" name="Freeform 159"/>
          <p:cNvSpPr>
            <a:spLocks/>
          </p:cNvSpPr>
          <p:nvPr/>
        </p:nvSpPr>
        <p:spPr bwMode="auto">
          <a:xfrm>
            <a:off x="12122962" y="6881550"/>
            <a:ext cx="171508" cy="85753"/>
          </a:xfrm>
          <a:custGeom>
            <a:avLst/>
            <a:gdLst>
              <a:gd name="T0" fmla="*/ 25 w 50"/>
              <a:gd name="T1" fmla="*/ 0 h 25"/>
              <a:gd name="T2" fmla="*/ 0 w 50"/>
              <a:gd name="T3" fmla="*/ 25 h 25"/>
              <a:gd name="T4" fmla="*/ 50 w 50"/>
              <a:gd name="T5" fmla="*/ 25 h 25"/>
              <a:gd name="T6" fmla="*/ 25 w 50"/>
              <a:gd name="T7" fmla="*/ 0 h 25"/>
            </a:gdLst>
            <a:ahLst/>
            <a:cxnLst>
              <a:cxn ang="0">
                <a:pos x="T0" y="T1"/>
              </a:cxn>
              <a:cxn ang="0">
                <a:pos x="T2" y="T3"/>
              </a:cxn>
              <a:cxn ang="0">
                <a:pos x="T4" y="T5"/>
              </a:cxn>
              <a:cxn ang="0">
                <a:pos x="T6" y="T7"/>
              </a:cxn>
            </a:cxnLst>
            <a:rect l="0" t="0" r="r" b="b"/>
            <a:pathLst>
              <a:path w="50" h="25">
                <a:moveTo>
                  <a:pt x="25" y="0"/>
                </a:moveTo>
                <a:cubicBezTo>
                  <a:pt x="12" y="0"/>
                  <a:pt x="0" y="11"/>
                  <a:pt x="0" y="25"/>
                </a:cubicBezTo>
                <a:cubicBezTo>
                  <a:pt x="50" y="25"/>
                  <a:pt x="50" y="25"/>
                  <a:pt x="50" y="25"/>
                </a:cubicBezTo>
                <a:cubicBezTo>
                  <a:pt x="50" y="11"/>
                  <a:pt x="39" y="0"/>
                  <a:pt x="25"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 name="Freeform 160"/>
          <p:cNvSpPr>
            <a:spLocks/>
          </p:cNvSpPr>
          <p:nvPr/>
        </p:nvSpPr>
        <p:spPr bwMode="auto">
          <a:xfrm>
            <a:off x="10777848" y="6874200"/>
            <a:ext cx="1286312" cy="88204"/>
          </a:xfrm>
          <a:custGeom>
            <a:avLst/>
            <a:gdLst>
              <a:gd name="T0" fmla="*/ 525 w 525"/>
              <a:gd name="T1" fmla="*/ 36 h 36"/>
              <a:gd name="T2" fmla="*/ 0 w 525"/>
              <a:gd name="T3" fmla="*/ 36 h 36"/>
              <a:gd name="T4" fmla="*/ 0 w 525"/>
              <a:gd name="T5" fmla="*/ 21 h 36"/>
              <a:gd name="T6" fmla="*/ 55 w 525"/>
              <a:gd name="T7" fmla="*/ 0 h 36"/>
              <a:gd name="T8" fmla="*/ 472 w 525"/>
              <a:gd name="T9" fmla="*/ 0 h 36"/>
              <a:gd name="T10" fmla="*/ 525 w 525"/>
              <a:gd name="T11" fmla="*/ 21 h 36"/>
              <a:gd name="T12" fmla="*/ 525 w 52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525" h="36">
                <a:moveTo>
                  <a:pt x="525" y="36"/>
                </a:moveTo>
                <a:lnTo>
                  <a:pt x="0" y="36"/>
                </a:lnTo>
                <a:lnTo>
                  <a:pt x="0" y="21"/>
                </a:lnTo>
                <a:lnTo>
                  <a:pt x="55" y="0"/>
                </a:lnTo>
                <a:lnTo>
                  <a:pt x="472" y="0"/>
                </a:lnTo>
                <a:lnTo>
                  <a:pt x="525" y="21"/>
                </a:lnTo>
                <a:lnTo>
                  <a:pt x="525" y="3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 name="Freeform 161"/>
          <p:cNvSpPr>
            <a:spLocks/>
          </p:cNvSpPr>
          <p:nvPr/>
        </p:nvSpPr>
        <p:spPr bwMode="auto">
          <a:xfrm>
            <a:off x="11784845" y="6820297"/>
            <a:ext cx="428771" cy="124955"/>
          </a:xfrm>
          <a:custGeom>
            <a:avLst/>
            <a:gdLst>
              <a:gd name="T0" fmla="*/ 123 w 125"/>
              <a:gd name="T1" fmla="*/ 37 h 37"/>
              <a:gd name="T2" fmla="*/ 0 w 125"/>
              <a:gd name="T3" fmla="*/ 4 h 37"/>
              <a:gd name="T4" fmla="*/ 0 w 125"/>
              <a:gd name="T5" fmla="*/ 0 h 37"/>
              <a:gd name="T6" fmla="*/ 125 w 125"/>
              <a:gd name="T7" fmla="*/ 34 h 37"/>
              <a:gd name="T8" fmla="*/ 123 w 125"/>
              <a:gd name="T9" fmla="*/ 37 h 37"/>
            </a:gdLst>
            <a:ahLst/>
            <a:cxnLst>
              <a:cxn ang="0">
                <a:pos x="T0" y="T1"/>
              </a:cxn>
              <a:cxn ang="0">
                <a:pos x="T2" y="T3"/>
              </a:cxn>
              <a:cxn ang="0">
                <a:pos x="T4" y="T5"/>
              </a:cxn>
              <a:cxn ang="0">
                <a:pos x="T6" y="T7"/>
              </a:cxn>
              <a:cxn ang="0">
                <a:pos x="T8" y="T9"/>
              </a:cxn>
            </a:cxnLst>
            <a:rect l="0" t="0" r="r" b="b"/>
            <a:pathLst>
              <a:path w="125" h="37">
                <a:moveTo>
                  <a:pt x="123" y="37"/>
                </a:moveTo>
                <a:cubicBezTo>
                  <a:pt x="86" y="16"/>
                  <a:pt x="43" y="4"/>
                  <a:pt x="0" y="4"/>
                </a:cubicBezTo>
                <a:cubicBezTo>
                  <a:pt x="0" y="0"/>
                  <a:pt x="0" y="0"/>
                  <a:pt x="0" y="0"/>
                </a:cubicBezTo>
                <a:cubicBezTo>
                  <a:pt x="44" y="1"/>
                  <a:pt x="87" y="12"/>
                  <a:pt x="125" y="34"/>
                </a:cubicBezTo>
                <a:lnTo>
                  <a:pt x="123" y="3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Freeform 18"/>
          <p:cNvSpPr>
            <a:spLocks/>
          </p:cNvSpPr>
          <p:nvPr/>
        </p:nvSpPr>
        <p:spPr bwMode="auto">
          <a:xfrm flipH="1">
            <a:off x="8161625" y="6665421"/>
            <a:ext cx="4274849" cy="253745"/>
          </a:xfrm>
          <a:custGeom>
            <a:avLst/>
            <a:gdLst>
              <a:gd name="T0" fmla="*/ 0 w 1014"/>
              <a:gd name="T1" fmla="*/ 296 h 296"/>
              <a:gd name="T2" fmla="*/ 0 w 1014"/>
              <a:gd name="T3" fmla="*/ 296 h 296"/>
              <a:gd name="T4" fmla="*/ 1014 w 1014"/>
              <a:gd name="T5" fmla="*/ 296 h 296"/>
              <a:gd name="T6" fmla="*/ 1014 w 1014"/>
              <a:gd name="T7" fmla="*/ 238 h 296"/>
              <a:gd name="T8" fmla="*/ 0 w 1014"/>
              <a:gd name="T9" fmla="*/ 296 h 296"/>
              <a:gd name="connsiteX0" fmla="*/ 0 w 10000"/>
              <a:gd name="connsiteY0" fmla="*/ 7541 h 7541"/>
              <a:gd name="connsiteX1" fmla="*/ 0 w 10000"/>
              <a:gd name="connsiteY1" fmla="*/ 7541 h 7541"/>
              <a:gd name="connsiteX2" fmla="*/ 10000 w 10000"/>
              <a:gd name="connsiteY2" fmla="*/ 5582 h 7541"/>
              <a:gd name="connsiteX3" fmla="*/ 0 w 10000"/>
              <a:gd name="connsiteY3" fmla="*/ 7541 h 7541"/>
              <a:gd name="connsiteX0" fmla="*/ 0 w 10030"/>
              <a:gd name="connsiteY0" fmla="*/ 8523 h 8827"/>
              <a:gd name="connsiteX1" fmla="*/ 0 w 10030"/>
              <a:gd name="connsiteY1" fmla="*/ 8523 h 8827"/>
              <a:gd name="connsiteX2" fmla="*/ 10030 w 10030"/>
              <a:gd name="connsiteY2" fmla="*/ 8827 h 8827"/>
              <a:gd name="connsiteX3" fmla="*/ 0 w 10030"/>
              <a:gd name="connsiteY3" fmla="*/ 8523 h 8827"/>
              <a:gd name="connsiteX0" fmla="*/ 0 w 10000"/>
              <a:gd name="connsiteY0" fmla="*/ 15386 h 15730"/>
              <a:gd name="connsiteX1" fmla="*/ 0 w 10000"/>
              <a:gd name="connsiteY1" fmla="*/ 15386 h 15730"/>
              <a:gd name="connsiteX2" fmla="*/ 10000 w 10000"/>
              <a:gd name="connsiteY2" fmla="*/ 15730 h 15730"/>
              <a:gd name="connsiteX3" fmla="*/ 0 w 10000"/>
              <a:gd name="connsiteY3" fmla="*/ 15386 h 15730"/>
              <a:gd name="connsiteX0" fmla="*/ 0 w 10000"/>
              <a:gd name="connsiteY0" fmla="*/ 12466 h 12810"/>
              <a:gd name="connsiteX1" fmla="*/ 0 w 10000"/>
              <a:gd name="connsiteY1" fmla="*/ 12466 h 12810"/>
              <a:gd name="connsiteX2" fmla="*/ 10000 w 10000"/>
              <a:gd name="connsiteY2" fmla="*/ 12810 h 12810"/>
              <a:gd name="connsiteX3" fmla="*/ 0 w 10000"/>
              <a:gd name="connsiteY3" fmla="*/ 12466 h 12810"/>
              <a:gd name="connsiteX0" fmla="*/ 0 w 10011"/>
              <a:gd name="connsiteY0" fmla="*/ 10968 h 14189"/>
              <a:gd name="connsiteX1" fmla="*/ 11 w 10011"/>
              <a:gd name="connsiteY1" fmla="*/ 13845 h 14189"/>
              <a:gd name="connsiteX2" fmla="*/ 10011 w 10011"/>
              <a:gd name="connsiteY2" fmla="*/ 14189 h 14189"/>
              <a:gd name="connsiteX3" fmla="*/ 0 w 10011"/>
              <a:gd name="connsiteY3" fmla="*/ 10968 h 14189"/>
              <a:gd name="connsiteX0" fmla="*/ 1 w 10012"/>
              <a:gd name="connsiteY0" fmla="*/ 10968 h 14189"/>
              <a:gd name="connsiteX1" fmla="*/ 1 w 10012"/>
              <a:gd name="connsiteY1" fmla="*/ 14153 h 14189"/>
              <a:gd name="connsiteX2" fmla="*/ 10012 w 10012"/>
              <a:gd name="connsiteY2" fmla="*/ 14189 h 14189"/>
              <a:gd name="connsiteX3" fmla="*/ 1 w 10012"/>
              <a:gd name="connsiteY3" fmla="*/ 10968 h 14189"/>
              <a:gd name="connsiteX0" fmla="*/ 12 w 10012"/>
              <a:gd name="connsiteY0" fmla="*/ 12410 h 12857"/>
              <a:gd name="connsiteX1" fmla="*/ 1 w 10012"/>
              <a:gd name="connsiteY1" fmla="*/ 12821 h 12857"/>
              <a:gd name="connsiteX2" fmla="*/ 10012 w 10012"/>
              <a:gd name="connsiteY2" fmla="*/ 12857 h 12857"/>
              <a:gd name="connsiteX3" fmla="*/ 12 w 10012"/>
              <a:gd name="connsiteY3" fmla="*/ 12410 h 12857"/>
              <a:gd name="connsiteX0" fmla="*/ 0 w 10022"/>
              <a:gd name="connsiteY0" fmla="*/ 12580 h 12869"/>
              <a:gd name="connsiteX1" fmla="*/ 11 w 10022"/>
              <a:gd name="connsiteY1" fmla="*/ 12683 h 12869"/>
              <a:gd name="connsiteX2" fmla="*/ 10022 w 10022"/>
              <a:gd name="connsiteY2" fmla="*/ 12719 h 12869"/>
              <a:gd name="connsiteX3" fmla="*/ 0 w 10022"/>
              <a:gd name="connsiteY3" fmla="*/ 12580 h 12869"/>
            </a:gdLst>
            <a:ahLst/>
            <a:cxnLst>
              <a:cxn ang="0">
                <a:pos x="connsiteX0" y="connsiteY0"/>
              </a:cxn>
              <a:cxn ang="0">
                <a:pos x="connsiteX1" y="connsiteY1"/>
              </a:cxn>
              <a:cxn ang="0">
                <a:pos x="connsiteX2" y="connsiteY2"/>
              </a:cxn>
              <a:cxn ang="0">
                <a:pos x="connsiteX3" y="connsiteY3"/>
              </a:cxn>
            </a:cxnLst>
            <a:rect l="l" t="t" r="r" b="b"/>
            <a:pathLst>
              <a:path w="10022" h="12869">
                <a:moveTo>
                  <a:pt x="0" y="12580"/>
                </a:moveTo>
                <a:cubicBezTo>
                  <a:pt x="4" y="13539"/>
                  <a:pt x="7" y="11724"/>
                  <a:pt x="11" y="12683"/>
                </a:cubicBezTo>
                <a:lnTo>
                  <a:pt x="10022" y="12719"/>
                </a:lnTo>
                <a:cubicBezTo>
                  <a:pt x="5911" y="-6759"/>
                  <a:pt x="2724" y="-1478"/>
                  <a:pt x="0" y="12580"/>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1109758"/>
            <a:endParaRPr lang="en-US" sz="2244">
              <a:solidFill>
                <a:srgbClr val="505050"/>
              </a:solidFill>
              <a:latin typeface="Segoe UI"/>
            </a:endParaRPr>
          </a:p>
        </p:txBody>
      </p:sp>
      <p:grpSp>
        <p:nvGrpSpPr>
          <p:cNvPr id="326" name="Group 325"/>
          <p:cNvGrpSpPr/>
          <p:nvPr/>
        </p:nvGrpSpPr>
        <p:grpSpPr>
          <a:xfrm>
            <a:off x="8423867" y="6657419"/>
            <a:ext cx="104115" cy="199644"/>
            <a:chOff x="2985972" y="6424222"/>
            <a:chExt cx="185395" cy="355500"/>
          </a:xfrm>
        </p:grpSpPr>
        <p:sp>
          <p:nvSpPr>
            <p:cNvPr id="327" name="Rectangle 93"/>
            <p:cNvSpPr>
              <a:spLocks noChangeArrowheads="1"/>
            </p:cNvSpPr>
            <p:nvPr/>
          </p:nvSpPr>
          <p:spPr bwMode="auto">
            <a:xfrm>
              <a:off x="3060513" y="6640198"/>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328" name="Oval 94"/>
            <p:cNvSpPr>
              <a:spLocks noChangeArrowheads="1"/>
            </p:cNvSpPr>
            <p:nvPr/>
          </p:nvSpPr>
          <p:spPr bwMode="auto">
            <a:xfrm>
              <a:off x="2985972" y="6517876"/>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329" name="Oval 95"/>
            <p:cNvSpPr>
              <a:spLocks noChangeArrowheads="1"/>
            </p:cNvSpPr>
            <p:nvPr/>
          </p:nvSpPr>
          <p:spPr bwMode="auto">
            <a:xfrm>
              <a:off x="3010819" y="6424222"/>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grpSp>
        <p:nvGrpSpPr>
          <p:cNvPr id="342" name="Group 341"/>
          <p:cNvGrpSpPr/>
          <p:nvPr/>
        </p:nvGrpSpPr>
        <p:grpSpPr>
          <a:xfrm>
            <a:off x="11826633" y="5597693"/>
            <a:ext cx="237527" cy="455465"/>
            <a:chOff x="2985972" y="6424222"/>
            <a:chExt cx="185395" cy="355500"/>
          </a:xfrm>
        </p:grpSpPr>
        <p:sp>
          <p:nvSpPr>
            <p:cNvPr id="343" name="Rectangle 93"/>
            <p:cNvSpPr>
              <a:spLocks noChangeArrowheads="1"/>
            </p:cNvSpPr>
            <p:nvPr/>
          </p:nvSpPr>
          <p:spPr bwMode="auto">
            <a:xfrm>
              <a:off x="3060513" y="6640198"/>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344" name="Oval 94"/>
            <p:cNvSpPr>
              <a:spLocks noChangeArrowheads="1"/>
            </p:cNvSpPr>
            <p:nvPr/>
          </p:nvSpPr>
          <p:spPr bwMode="auto">
            <a:xfrm>
              <a:off x="2985972" y="6517876"/>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345" name="Oval 95"/>
            <p:cNvSpPr>
              <a:spLocks noChangeArrowheads="1"/>
            </p:cNvSpPr>
            <p:nvPr/>
          </p:nvSpPr>
          <p:spPr bwMode="auto">
            <a:xfrm>
              <a:off x="3010819" y="6424222"/>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324" name="Rectangle 323"/>
          <p:cNvSpPr/>
          <p:nvPr/>
        </p:nvSpPr>
        <p:spPr bwMode="auto">
          <a:xfrm>
            <a:off x="0" y="6903085"/>
            <a:ext cx="12435840" cy="91440"/>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9" name="Rectangle 68"/>
          <p:cNvSpPr/>
          <p:nvPr/>
        </p:nvSpPr>
        <p:spPr bwMode="auto">
          <a:xfrm>
            <a:off x="457199" y="1792940"/>
            <a:ext cx="5683744" cy="2488774"/>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54864" rIns="109728" bIns="54864" numCol="1" spcCol="0" rtlCol="0" fromWordArt="0" anchor="t" anchorCtr="0" forceAA="0" compatLnSpc="1">
            <a:prstTxWarp prst="textNoShape">
              <a:avLst/>
            </a:prstTxWarp>
            <a:noAutofit/>
          </a:bodyPr>
          <a:lstStyle/>
          <a:p>
            <a:pPr defTabSz="932472" fontAlgn="base">
              <a:spcBef>
                <a:spcPts val="800"/>
              </a:spcBef>
              <a:spcAft>
                <a:spcPct val="0"/>
              </a:spcAft>
            </a:pPr>
            <a:r>
              <a:rPr lang="en-US" sz="2200" dirty="0">
                <a:solidFill>
                  <a:schemeClr val="tx1"/>
                </a:solidFill>
                <a:latin typeface="+mj-lt"/>
                <a:ea typeface="Segoe UI" pitchFamily="34" charset="0"/>
                <a:cs typeface="Segoe UI" pitchFamily="34" charset="0"/>
              </a:rPr>
              <a:t>Basic is the lowest level of maturity in the model. At the basic level, organizations are subcontracting on projects if trained and available resources are available. There are no formal agreements or joint plans to target a market </a:t>
            </a:r>
            <a:r>
              <a:rPr lang="en-US" sz="2200" dirty="0" smtClean="0">
                <a:solidFill>
                  <a:schemeClr val="tx1"/>
                </a:solidFill>
                <a:latin typeface="+mj-lt"/>
                <a:ea typeface="Segoe UI" pitchFamily="34" charset="0"/>
                <a:cs typeface="Segoe UI" pitchFamily="34" charset="0"/>
              </a:rPr>
              <a:t>together.</a:t>
            </a:r>
            <a:endParaRPr lang="en-US" sz="2200" dirty="0">
              <a:solidFill>
                <a:schemeClr val="tx1"/>
              </a:solidFill>
              <a:latin typeface="+mj-lt"/>
              <a:ea typeface="Segoe UI" pitchFamily="34" charset="0"/>
              <a:cs typeface="Segoe UI" pitchFamily="34" charset="0"/>
            </a:endParaRPr>
          </a:p>
        </p:txBody>
      </p:sp>
      <p:sp>
        <p:nvSpPr>
          <p:cNvPr id="70" name="Rectangle 69"/>
          <p:cNvSpPr/>
          <p:nvPr/>
        </p:nvSpPr>
        <p:spPr bwMode="auto">
          <a:xfrm>
            <a:off x="6295530" y="1792940"/>
            <a:ext cx="5683744" cy="2488774"/>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54864" rIns="109728" bIns="54864" numCol="1" spcCol="0" rtlCol="0" fromWordArt="0" anchor="t" anchorCtr="0" forceAA="0" compatLnSpc="1">
            <a:prstTxWarp prst="textNoShape">
              <a:avLst/>
            </a:prstTxWarp>
            <a:noAutofit/>
          </a:bodyPr>
          <a:lstStyle/>
          <a:p>
            <a:pPr defTabSz="932472" fontAlgn="base">
              <a:spcBef>
                <a:spcPts val="800"/>
              </a:spcBef>
              <a:spcAft>
                <a:spcPct val="0"/>
              </a:spcAft>
            </a:pPr>
            <a:r>
              <a:rPr lang="en-US" sz="2200" dirty="0" smtClean="0">
                <a:solidFill>
                  <a:schemeClr val="tx1"/>
                </a:solidFill>
                <a:latin typeface="+mj-lt"/>
                <a:ea typeface="Segoe UI" pitchFamily="34" charset="0"/>
                <a:cs typeface="Segoe UI" pitchFamily="34" charset="0"/>
              </a:rPr>
              <a:t>Reactive </a:t>
            </a:r>
            <a:r>
              <a:rPr lang="en-US" sz="2200" dirty="0">
                <a:solidFill>
                  <a:schemeClr val="tx1"/>
                </a:solidFill>
                <a:latin typeface="+mj-lt"/>
                <a:ea typeface="Segoe UI" pitchFamily="34" charset="0"/>
                <a:cs typeface="Segoe UI" pitchFamily="34" charset="0"/>
              </a:rPr>
              <a:t>partnering is generally opportunistic or deal </a:t>
            </a:r>
            <a:r>
              <a:rPr lang="en-US" sz="2200" dirty="0" smtClean="0">
                <a:solidFill>
                  <a:schemeClr val="tx1"/>
                </a:solidFill>
                <a:latin typeface="+mj-lt"/>
                <a:ea typeface="Segoe UI" pitchFamily="34" charset="0"/>
                <a:cs typeface="Segoe UI" pitchFamily="34" charset="0"/>
              </a:rPr>
              <a:t>oriented. The </a:t>
            </a:r>
            <a:r>
              <a:rPr lang="en-US" sz="2200" dirty="0">
                <a:solidFill>
                  <a:schemeClr val="tx1"/>
                </a:solidFill>
                <a:latin typeface="+mj-lt"/>
                <a:ea typeface="Segoe UI" pitchFamily="34" charset="0"/>
                <a:cs typeface="Segoe UI" pitchFamily="34" charset="0"/>
              </a:rPr>
              <a:t>partners generally come together for a specific customer or project and then go their separate ways when the deal or the work is </a:t>
            </a:r>
            <a:r>
              <a:rPr lang="en-US" sz="2200" dirty="0" smtClean="0">
                <a:solidFill>
                  <a:schemeClr val="tx1"/>
                </a:solidFill>
                <a:latin typeface="+mj-lt"/>
                <a:ea typeface="Segoe UI" pitchFamily="34" charset="0"/>
                <a:cs typeface="Segoe UI" pitchFamily="34" charset="0"/>
              </a:rPr>
              <a:t>done.</a:t>
            </a:r>
            <a:endParaRPr lang="en-US" sz="2200" dirty="0">
              <a:solidFill>
                <a:schemeClr val="tx1"/>
              </a:solidFill>
              <a:latin typeface="+mj-lt"/>
              <a:ea typeface="Segoe UI" pitchFamily="34" charset="0"/>
              <a:cs typeface="Segoe UI" pitchFamily="34" charset="0"/>
            </a:endParaRPr>
          </a:p>
        </p:txBody>
      </p:sp>
      <p:sp>
        <p:nvSpPr>
          <p:cNvPr id="71" name="Rectangle 70"/>
          <p:cNvSpPr/>
          <p:nvPr/>
        </p:nvSpPr>
        <p:spPr bwMode="auto">
          <a:xfrm>
            <a:off x="457199" y="1211263"/>
            <a:ext cx="5683744" cy="581678"/>
          </a:xfrm>
          <a:prstGeom prst="rect">
            <a:avLst/>
          </a:prstGeom>
          <a:solidFill>
            <a:schemeClr val="accent1">
              <a:lumMod val="60000"/>
              <a:lumOff val="40000"/>
            </a:schemeClr>
          </a:solidFill>
          <a:ln w="31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73152" rIns="137160" bIns="73152"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a:solidFill>
                  <a:schemeClr val="bg1"/>
                </a:solidFill>
                <a:latin typeface="+mj-lt"/>
                <a:ea typeface="Segoe UI" pitchFamily="34" charset="0"/>
                <a:cs typeface="Segoe UI" pitchFamily="34" charset="0"/>
              </a:rPr>
              <a:t>Basic</a:t>
            </a:r>
          </a:p>
        </p:txBody>
      </p:sp>
      <p:sp>
        <p:nvSpPr>
          <p:cNvPr id="72" name="Rectangle 71"/>
          <p:cNvSpPr/>
          <p:nvPr/>
        </p:nvSpPr>
        <p:spPr bwMode="auto">
          <a:xfrm>
            <a:off x="6295530" y="1211263"/>
            <a:ext cx="5683744" cy="581678"/>
          </a:xfrm>
          <a:prstGeom prst="rect">
            <a:avLst/>
          </a:prstGeom>
          <a:solidFill>
            <a:schemeClr val="accent1"/>
          </a:solidFill>
          <a:ln w="31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73152" rIns="137160" bIns="73152"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a:solidFill>
                  <a:schemeClr val="bg1"/>
                </a:solidFill>
                <a:latin typeface="+mj-lt"/>
                <a:ea typeface="Segoe UI" pitchFamily="34" charset="0"/>
                <a:cs typeface="Segoe UI" pitchFamily="34" charset="0"/>
              </a:rPr>
              <a:t>Reactive</a:t>
            </a:r>
          </a:p>
        </p:txBody>
      </p:sp>
      <p:sp>
        <p:nvSpPr>
          <p:cNvPr id="73" name="Freeform 72"/>
          <p:cNvSpPr/>
          <p:nvPr/>
        </p:nvSpPr>
        <p:spPr>
          <a:xfrm>
            <a:off x="11571002" y="1273067"/>
            <a:ext cx="327474" cy="453551"/>
          </a:xfrm>
          <a:custGeom>
            <a:avLst/>
            <a:gdLst/>
            <a:ahLst/>
            <a:cxnLst/>
            <a:rect l="l" t="t" r="r" b="b"/>
            <a:pathLst>
              <a:path w="1581153" h="2189881">
                <a:moveTo>
                  <a:pt x="883116" y="734711"/>
                </a:moveTo>
                <a:cubicBezTo>
                  <a:pt x="862725" y="734711"/>
                  <a:pt x="846194" y="751242"/>
                  <a:pt x="846194" y="771633"/>
                </a:cubicBezTo>
                <a:cubicBezTo>
                  <a:pt x="846194" y="792025"/>
                  <a:pt x="862725" y="808556"/>
                  <a:pt x="883116" y="808556"/>
                </a:cubicBezTo>
                <a:cubicBezTo>
                  <a:pt x="903508" y="808556"/>
                  <a:pt x="920038" y="792025"/>
                  <a:pt x="920038" y="771633"/>
                </a:cubicBezTo>
                <a:cubicBezTo>
                  <a:pt x="920038" y="751242"/>
                  <a:pt x="903508" y="734711"/>
                  <a:pt x="883116" y="734711"/>
                </a:cubicBezTo>
                <a:close/>
                <a:moveTo>
                  <a:pt x="883116" y="712635"/>
                </a:moveTo>
                <a:cubicBezTo>
                  <a:pt x="915700" y="712635"/>
                  <a:pt x="942115" y="739049"/>
                  <a:pt x="942115" y="771633"/>
                </a:cubicBezTo>
                <a:cubicBezTo>
                  <a:pt x="942115" y="804218"/>
                  <a:pt x="915700" y="830632"/>
                  <a:pt x="883116" y="830632"/>
                </a:cubicBezTo>
                <a:cubicBezTo>
                  <a:pt x="850532" y="830632"/>
                  <a:pt x="824118" y="804218"/>
                  <a:pt x="824118" y="771633"/>
                </a:cubicBezTo>
                <a:cubicBezTo>
                  <a:pt x="824118" y="739049"/>
                  <a:pt x="850532" y="712635"/>
                  <a:pt x="883116" y="712635"/>
                </a:cubicBezTo>
                <a:close/>
                <a:moveTo>
                  <a:pt x="883116" y="690117"/>
                </a:moveTo>
                <a:cubicBezTo>
                  <a:pt x="838096" y="690117"/>
                  <a:pt x="801600" y="726613"/>
                  <a:pt x="801600" y="771633"/>
                </a:cubicBezTo>
                <a:cubicBezTo>
                  <a:pt x="801600" y="816654"/>
                  <a:pt x="838096" y="853150"/>
                  <a:pt x="883116" y="853150"/>
                </a:cubicBezTo>
                <a:cubicBezTo>
                  <a:pt x="928136" y="853150"/>
                  <a:pt x="964633" y="816654"/>
                  <a:pt x="964633" y="771633"/>
                </a:cubicBezTo>
                <a:cubicBezTo>
                  <a:pt x="964633" y="726613"/>
                  <a:pt x="928136" y="690117"/>
                  <a:pt x="883116" y="690117"/>
                </a:cubicBezTo>
                <a:close/>
                <a:moveTo>
                  <a:pt x="846736" y="631719"/>
                </a:moveTo>
                <a:cubicBezTo>
                  <a:pt x="848495" y="650106"/>
                  <a:pt x="864156" y="664229"/>
                  <a:pt x="883116" y="664229"/>
                </a:cubicBezTo>
                <a:cubicBezTo>
                  <a:pt x="901966" y="664229"/>
                  <a:pt x="917556" y="650269"/>
                  <a:pt x="919434" y="632028"/>
                </a:cubicBezTo>
                <a:cubicBezTo>
                  <a:pt x="933117" y="635454"/>
                  <a:pt x="946010" y="640847"/>
                  <a:pt x="957618" y="648200"/>
                </a:cubicBezTo>
                <a:cubicBezTo>
                  <a:pt x="945923" y="662280"/>
                  <a:pt x="946837" y="683147"/>
                  <a:pt x="959984" y="696618"/>
                </a:cubicBezTo>
                <a:cubicBezTo>
                  <a:pt x="973231" y="710192"/>
                  <a:pt x="994288" y="711531"/>
                  <a:pt x="1008677" y="699936"/>
                </a:cubicBezTo>
                <a:cubicBezTo>
                  <a:pt x="1015043" y="710845"/>
                  <a:pt x="1019971" y="722688"/>
                  <a:pt x="1023068" y="735251"/>
                </a:cubicBezTo>
                <a:cubicBezTo>
                  <a:pt x="1004666" y="736998"/>
                  <a:pt x="990525" y="752666"/>
                  <a:pt x="990525" y="771638"/>
                </a:cubicBezTo>
                <a:cubicBezTo>
                  <a:pt x="990525" y="790600"/>
                  <a:pt x="1004652" y="806263"/>
                  <a:pt x="1023043" y="808020"/>
                </a:cubicBezTo>
                <a:cubicBezTo>
                  <a:pt x="1019907" y="820418"/>
                  <a:pt x="1014948" y="832089"/>
                  <a:pt x="1008471" y="842796"/>
                </a:cubicBezTo>
                <a:cubicBezTo>
                  <a:pt x="994085" y="831502"/>
                  <a:pt x="973270" y="832980"/>
                  <a:pt x="960164" y="846473"/>
                </a:cubicBezTo>
                <a:cubicBezTo>
                  <a:pt x="947023" y="860002"/>
                  <a:pt x="946182" y="880926"/>
                  <a:pt x="957974" y="894985"/>
                </a:cubicBezTo>
                <a:cubicBezTo>
                  <a:pt x="946242" y="902441"/>
                  <a:pt x="933311" y="908110"/>
                  <a:pt x="919495" y="911547"/>
                </a:cubicBezTo>
                <a:cubicBezTo>
                  <a:pt x="917732" y="893165"/>
                  <a:pt x="902073" y="879047"/>
                  <a:pt x="883116" y="879047"/>
                </a:cubicBezTo>
                <a:cubicBezTo>
                  <a:pt x="864266" y="879047"/>
                  <a:pt x="848676" y="893007"/>
                  <a:pt x="846798" y="911248"/>
                </a:cubicBezTo>
                <a:cubicBezTo>
                  <a:pt x="833115" y="907823"/>
                  <a:pt x="820222" y="902430"/>
                  <a:pt x="808614" y="895077"/>
                </a:cubicBezTo>
                <a:cubicBezTo>
                  <a:pt x="820310" y="880996"/>
                  <a:pt x="819396" y="860129"/>
                  <a:pt x="806249" y="846658"/>
                </a:cubicBezTo>
                <a:cubicBezTo>
                  <a:pt x="793001" y="833084"/>
                  <a:pt x="771944" y="831745"/>
                  <a:pt x="757555" y="843340"/>
                </a:cubicBezTo>
                <a:cubicBezTo>
                  <a:pt x="751189" y="832430"/>
                  <a:pt x="746262" y="820588"/>
                  <a:pt x="743164" y="808025"/>
                </a:cubicBezTo>
                <a:cubicBezTo>
                  <a:pt x="761566" y="806278"/>
                  <a:pt x="775707" y="790610"/>
                  <a:pt x="775707" y="771638"/>
                </a:cubicBezTo>
                <a:cubicBezTo>
                  <a:pt x="775707" y="752788"/>
                  <a:pt x="761747" y="737198"/>
                  <a:pt x="743506" y="735320"/>
                </a:cubicBezTo>
                <a:cubicBezTo>
                  <a:pt x="746610" y="722921"/>
                  <a:pt x="751330" y="711171"/>
                  <a:pt x="757839" y="700530"/>
                </a:cubicBezTo>
                <a:cubicBezTo>
                  <a:pt x="772219" y="711769"/>
                  <a:pt x="792985" y="710273"/>
                  <a:pt x="806069" y="696803"/>
                </a:cubicBezTo>
                <a:cubicBezTo>
                  <a:pt x="819234" y="683248"/>
                  <a:pt x="820054" y="662271"/>
                  <a:pt x="808200" y="648208"/>
                </a:cubicBezTo>
                <a:cubicBezTo>
                  <a:pt x="819957" y="640798"/>
                  <a:pt x="832906" y="635148"/>
                  <a:pt x="846736" y="631719"/>
                </a:cubicBezTo>
                <a:close/>
                <a:moveTo>
                  <a:pt x="1118281" y="421960"/>
                </a:moveTo>
                <a:cubicBezTo>
                  <a:pt x="1085277" y="421960"/>
                  <a:pt x="1058522" y="448715"/>
                  <a:pt x="1058522" y="481719"/>
                </a:cubicBezTo>
                <a:cubicBezTo>
                  <a:pt x="1058522" y="514722"/>
                  <a:pt x="1085277" y="541477"/>
                  <a:pt x="1118281" y="541477"/>
                </a:cubicBezTo>
                <a:cubicBezTo>
                  <a:pt x="1151285" y="541477"/>
                  <a:pt x="1178040" y="514722"/>
                  <a:pt x="1178040" y="481719"/>
                </a:cubicBezTo>
                <a:cubicBezTo>
                  <a:pt x="1178040" y="448715"/>
                  <a:pt x="1151285" y="421960"/>
                  <a:pt x="1118281" y="421960"/>
                </a:cubicBezTo>
                <a:close/>
                <a:moveTo>
                  <a:pt x="1118281" y="386229"/>
                </a:moveTo>
                <a:cubicBezTo>
                  <a:pt x="1171019" y="386229"/>
                  <a:pt x="1213770" y="428981"/>
                  <a:pt x="1213770" y="481719"/>
                </a:cubicBezTo>
                <a:cubicBezTo>
                  <a:pt x="1213770" y="534456"/>
                  <a:pt x="1171019" y="577208"/>
                  <a:pt x="1118281" y="577208"/>
                </a:cubicBezTo>
                <a:cubicBezTo>
                  <a:pt x="1065544" y="577208"/>
                  <a:pt x="1022792" y="534456"/>
                  <a:pt x="1022792" y="481719"/>
                </a:cubicBezTo>
                <a:cubicBezTo>
                  <a:pt x="1022792" y="428981"/>
                  <a:pt x="1065544" y="386229"/>
                  <a:pt x="1118281" y="386229"/>
                </a:cubicBezTo>
                <a:close/>
                <a:moveTo>
                  <a:pt x="1118281" y="349784"/>
                </a:moveTo>
                <a:cubicBezTo>
                  <a:pt x="1045416" y="349784"/>
                  <a:pt x="986346" y="408853"/>
                  <a:pt x="986346" y="481719"/>
                </a:cubicBezTo>
                <a:cubicBezTo>
                  <a:pt x="986346" y="554584"/>
                  <a:pt x="1045416" y="613653"/>
                  <a:pt x="1118281" y="613653"/>
                </a:cubicBezTo>
                <a:cubicBezTo>
                  <a:pt x="1191147" y="613653"/>
                  <a:pt x="1250216" y="554584"/>
                  <a:pt x="1250216" y="481719"/>
                </a:cubicBezTo>
                <a:cubicBezTo>
                  <a:pt x="1250216" y="408853"/>
                  <a:pt x="1191147" y="349784"/>
                  <a:pt x="1118281" y="349784"/>
                </a:cubicBezTo>
                <a:close/>
                <a:moveTo>
                  <a:pt x="714681" y="341812"/>
                </a:moveTo>
                <a:cubicBezTo>
                  <a:pt x="690196" y="341812"/>
                  <a:pt x="670347" y="361661"/>
                  <a:pt x="670347" y="386145"/>
                </a:cubicBezTo>
                <a:cubicBezTo>
                  <a:pt x="670347" y="410630"/>
                  <a:pt x="690196" y="430479"/>
                  <a:pt x="714681" y="430479"/>
                </a:cubicBezTo>
                <a:cubicBezTo>
                  <a:pt x="739166" y="430479"/>
                  <a:pt x="759014" y="410630"/>
                  <a:pt x="759014" y="386145"/>
                </a:cubicBezTo>
                <a:cubicBezTo>
                  <a:pt x="759014" y="361661"/>
                  <a:pt x="739166" y="341812"/>
                  <a:pt x="714681" y="341812"/>
                </a:cubicBezTo>
                <a:close/>
                <a:moveTo>
                  <a:pt x="714681" y="315304"/>
                </a:moveTo>
                <a:cubicBezTo>
                  <a:pt x="753806" y="315304"/>
                  <a:pt x="785522" y="347021"/>
                  <a:pt x="785522" y="386145"/>
                </a:cubicBezTo>
                <a:cubicBezTo>
                  <a:pt x="785522" y="425270"/>
                  <a:pt x="753806" y="456987"/>
                  <a:pt x="714681" y="456987"/>
                </a:cubicBezTo>
                <a:cubicBezTo>
                  <a:pt x="675556" y="456987"/>
                  <a:pt x="643839" y="425270"/>
                  <a:pt x="643839" y="386145"/>
                </a:cubicBezTo>
                <a:cubicBezTo>
                  <a:pt x="643839" y="347021"/>
                  <a:pt x="675556" y="315304"/>
                  <a:pt x="714681" y="315304"/>
                </a:cubicBezTo>
                <a:close/>
                <a:moveTo>
                  <a:pt x="714681" y="288265"/>
                </a:moveTo>
                <a:cubicBezTo>
                  <a:pt x="660623" y="288265"/>
                  <a:pt x="616801" y="332088"/>
                  <a:pt x="616801" y="386145"/>
                </a:cubicBezTo>
                <a:cubicBezTo>
                  <a:pt x="616801" y="440203"/>
                  <a:pt x="660623" y="484025"/>
                  <a:pt x="714681" y="484025"/>
                </a:cubicBezTo>
                <a:cubicBezTo>
                  <a:pt x="768738" y="484025"/>
                  <a:pt x="812561" y="440203"/>
                  <a:pt x="812561" y="386145"/>
                </a:cubicBezTo>
                <a:cubicBezTo>
                  <a:pt x="812561" y="332088"/>
                  <a:pt x="768738" y="288265"/>
                  <a:pt x="714681" y="288265"/>
                </a:cubicBezTo>
                <a:close/>
                <a:moveTo>
                  <a:pt x="1059399" y="255267"/>
                </a:moveTo>
                <a:cubicBezTo>
                  <a:pt x="1062247" y="285026"/>
                  <a:pt x="1087594" y="307885"/>
                  <a:pt x="1118281" y="307885"/>
                </a:cubicBezTo>
                <a:cubicBezTo>
                  <a:pt x="1148790" y="307885"/>
                  <a:pt x="1174022" y="285290"/>
                  <a:pt x="1177062" y="255767"/>
                </a:cubicBezTo>
                <a:cubicBezTo>
                  <a:pt x="1199208" y="261311"/>
                  <a:pt x="1220076" y="270040"/>
                  <a:pt x="1238863" y="281941"/>
                </a:cubicBezTo>
                <a:cubicBezTo>
                  <a:pt x="1219934" y="304731"/>
                  <a:pt x="1221414" y="338503"/>
                  <a:pt x="1242692" y="360306"/>
                </a:cubicBezTo>
                <a:cubicBezTo>
                  <a:pt x="1264133" y="382275"/>
                  <a:pt x="1298213" y="384443"/>
                  <a:pt x="1321502" y="365676"/>
                </a:cubicBezTo>
                <a:cubicBezTo>
                  <a:pt x="1331806" y="383333"/>
                  <a:pt x="1339781" y="402500"/>
                  <a:pt x="1344794" y="422833"/>
                </a:cubicBezTo>
                <a:cubicBezTo>
                  <a:pt x="1315010" y="425660"/>
                  <a:pt x="1292123" y="451020"/>
                  <a:pt x="1292123" y="481726"/>
                </a:cubicBezTo>
                <a:cubicBezTo>
                  <a:pt x="1292123" y="512417"/>
                  <a:pt x="1314988" y="537767"/>
                  <a:pt x="1344753" y="540610"/>
                </a:cubicBezTo>
                <a:cubicBezTo>
                  <a:pt x="1339677" y="560676"/>
                  <a:pt x="1331652" y="579566"/>
                  <a:pt x="1321169" y="596895"/>
                </a:cubicBezTo>
                <a:cubicBezTo>
                  <a:pt x="1297885" y="578615"/>
                  <a:pt x="1264195" y="581008"/>
                  <a:pt x="1242983" y="602847"/>
                </a:cubicBezTo>
                <a:cubicBezTo>
                  <a:pt x="1221716" y="624744"/>
                  <a:pt x="1220354" y="658609"/>
                  <a:pt x="1239440" y="681363"/>
                </a:cubicBezTo>
                <a:cubicBezTo>
                  <a:pt x="1220450" y="693430"/>
                  <a:pt x="1199521" y="702605"/>
                  <a:pt x="1177160" y="708169"/>
                </a:cubicBezTo>
                <a:cubicBezTo>
                  <a:pt x="1174306" y="678418"/>
                  <a:pt x="1148963" y="655567"/>
                  <a:pt x="1118281" y="655567"/>
                </a:cubicBezTo>
                <a:cubicBezTo>
                  <a:pt x="1087772" y="655567"/>
                  <a:pt x="1062540" y="678162"/>
                  <a:pt x="1059500" y="707686"/>
                </a:cubicBezTo>
                <a:cubicBezTo>
                  <a:pt x="1037355" y="702141"/>
                  <a:pt x="1016486" y="693413"/>
                  <a:pt x="997698" y="681511"/>
                </a:cubicBezTo>
                <a:cubicBezTo>
                  <a:pt x="1016628" y="658722"/>
                  <a:pt x="1015149" y="624949"/>
                  <a:pt x="993871" y="603146"/>
                </a:cubicBezTo>
                <a:cubicBezTo>
                  <a:pt x="972429" y="581176"/>
                  <a:pt x="938348" y="579009"/>
                  <a:pt x="915060" y="597776"/>
                </a:cubicBezTo>
                <a:cubicBezTo>
                  <a:pt x="904757" y="580119"/>
                  <a:pt x="896781" y="560951"/>
                  <a:pt x="891768" y="540619"/>
                </a:cubicBezTo>
                <a:cubicBezTo>
                  <a:pt x="921552" y="537791"/>
                  <a:pt x="944439" y="512432"/>
                  <a:pt x="944439" y="481726"/>
                </a:cubicBezTo>
                <a:cubicBezTo>
                  <a:pt x="944439" y="451217"/>
                  <a:pt x="921844" y="425985"/>
                  <a:pt x="892322" y="422945"/>
                </a:cubicBezTo>
                <a:cubicBezTo>
                  <a:pt x="897345" y="402878"/>
                  <a:pt x="904984" y="383860"/>
                  <a:pt x="915520" y="366638"/>
                </a:cubicBezTo>
                <a:cubicBezTo>
                  <a:pt x="938793" y="384828"/>
                  <a:pt x="972404" y="382406"/>
                  <a:pt x="993580" y="360605"/>
                </a:cubicBezTo>
                <a:cubicBezTo>
                  <a:pt x="1014887" y="338667"/>
                  <a:pt x="1016215" y="304716"/>
                  <a:pt x="997030" y="281954"/>
                </a:cubicBezTo>
                <a:cubicBezTo>
                  <a:pt x="1016058" y="269961"/>
                  <a:pt x="1037015" y="260817"/>
                  <a:pt x="1059399" y="255267"/>
                </a:cubicBezTo>
                <a:close/>
                <a:moveTo>
                  <a:pt x="670997" y="218145"/>
                </a:moveTo>
                <a:cubicBezTo>
                  <a:pt x="673110" y="240223"/>
                  <a:pt x="691915" y="257181"/>
                  <a:pt x="714681" y="257181"/>
                </a:cubicBezTo>
                <a:cubicBezTo>
                  <a:pt x="737315" y="257181"/>
                  <a:pt x="756034" y="240418"/>
                  <a:pt x="758289" y="218516"/>
                </a:cubicBezTo>
                <a:cubicBezTo>
                  <a:pt x="774718" y="222629"/>
                  <a:pt x="790200" y="229105"/>
                  <a:pt x="804138" y="237934"/>
                </a:cubicBezTo>
                <a:cubicBezTo>
                  <a:pt x="790095" y="254841"/>
                  <a:pt x="791193" y="279896"/>
                  <a:pt x="806978" y="296071"/>
                </a:cubicBezTo>
                <a:cubicBezTo>
                  <a:pt x="822885" y="312370"/>
                  <a:pt x="848169" y="313978"/>
                  <a:pt x="865446" y="300056"/>
                </a:cubicBezTo>
                <a:cubicBezTo>
                  <a:pt x="873090" y="313155"/>
                  <a:pt x="879007" y="327375"/>
                  <a:pt x="882726" y="342459"/>
                </a:cubicBezTo>
                <a:cubicBezTo>
                  <a:pt x="860630" y="344557"/>
                  <a:pt x="843650" y="363371"/>
                  <a:pt x="843650" y="386151"/>
                </a:cubicBezTo>
                <a:cubicBezTo>
                  <a:pt x="843650" y="408920"/>
                  <a:pt x="860614" y="427727"/>
                  <a:pt x="882696" y="429836"/>
                </a:cubicBezTo>
                <a:cubicBezTo>
                  <a:pt x="878930" y="444722"/>
                  <a:pt x="872976" y="458737"/>
                  <a:pt x="865199" y="471592"/>
                </a:cubicBezTo>
                <a:cubicBezTo>
                  <a:pt x="847926" y="458031"/>
                  <a:pt x="822932" y="459806"/>
                  <a:pt x="807195" y="476008"/>
                </a:cubicBezTo>
                <a:cubicBezTo>
                  <a:pt x="791417" y="492253"/>
                  <a:pt x="790406" y="517378"/>
                  <a:pt x="804566" y="534258"/>
                </a:cubicBezTo>
                <a:cubicBezTo>
                  <a:pt x="790478" y="543211"/>
                  <a:pt x="774951" y="550017"/>
                  <a:pt x="758362" y="554145"/>
                </a:cubicBezTo>
                <a:cubicBezTo>
                  <a:pt x="756245" y="532073"/>
                  <a:pt x="737443" y="515121"/>
                  <a:pt x="714681" y="515121"/>
                </a:cubicBezTo>
                <a:cubicBezTo>
                  <a:pt x="692046" y="515121"/>
                  <a:pt x="673328" y="531884"/>
                  <a:pt x="671072" y="553786"/>
                </a:cubicBezTo>
                <a:cubicBezTo>
                  <a:pt x="654643" y="549673"/>
                  <a:pt x="639161" y="543198"/>
                  <a:pt x="625223" y="534368"/>
                </a:cubicBezTo>
                <a:cubicBezTo>
                  <a:pt x="639266" y="517461"/>
                  <a:pt x="638169" y="492406"/>
                  <a:pt x="622383" y="476230"/>
                </a:cubicBezTo>
                <a:cubicBezTo>
                  <a:pt x="606476" y="459931"/>
                  <a:pt x="581192" y="458323"/>
                  <a:pt x="563915" y="472246"/>
                </a:cubicBezTo>
                <a:cubicBezTo>
                  <a:pt x="556271" y="459147"/>
                  <a:pt x="550354" y="444927"/>
                  <a:pt x="546635" y="429843"/>
                </a:cubicBezTo>
                <a:cubicBezTo>
                  <a:pt x="568731" y="427745"/>
                  <a:pt x="585711" y="408931"/>
                  <a:pt x="585711" y="386151"/>
                </a:cubicBezTo>
                <a:cubicBezTo>
                  <a:pt x="585711" y="363517"/>
                  <a:pt x="568948" y="344798"/>
                  <a:pt x="547046" y="342542"/>
                </a:cubicBezTo>
                <a:cubicBezTo>
                  <a:pt x="550773" y="327655"/>
                  <a:pt x="556440" y="313546"/>
                  <a:pt x="564256" y="300769"/>
                </a:cubicBezTo>
                <a:cubicBezTo>
                  <a:pt x="581522" y="314264"/>
                  <a:pt x="606457" y="312467"/>
                  <a:pt x="622167" y="296293"/>
                </a:cubicBezTo>
                <a:cubicBezTo>
                  <a:pt x="637975" y="280018"/>
                  <a:pt x="638959" y="254830"/>
                  <a:pt x="624727" y="237944"/>
                </a:cubicBezTo>
                <a:cubicBezTo>
                  <a:pt x="638843" y="229046"/>
                  <a:pt x="654391" y="222263"/>
                  <a:pt x="670997" y="218145"/>
                </a:cubicBezTo>
                <a:close/>
                <a:moveTo>
                  <a:pt x="888599" y="51"/>
                </a:moveTo>
                <a:cubicBezTo>
                  <a:pt x="549309" y="4932"/>
                  <a:pt x="279179" y="203462"/>
                  <a:pt x="214901" y="405245"/>
                </a:cubicBezTo>
                <a:cubicBezTo>
                  <a:pt x="150623" y="607028"/>
                  <a:pt x="216528" y="436977"/>
                  <a:pt x="122145" y="683511"/>
                </a:cubicBezTo>
                <a:cubicBezTo>
                  <a:pt x="110754" y="788471"/>
                  <a:pt x="186423" y="773825"/>
                  <a:pt x="166082" y="849494"/>
                </a:cubicBezTo>
                <a:cubicBezTo>
                  <a:pt x="145741" y="925163"/>
                  <a:pt x="4167" y="1076501"/>
                  <a:pt x="99" y="1137524"/>
                </a:cubicBezTo>
                <a:cubicBezTo>
                  <a:pt x="-3970" y="1198547"/>
                  <a:pt x="118891" y="1183088"/>
                  <a:pt x="141673" y="1215634"/>
                </a:cubicBezTo>
                <a:cubicBezTo>
                  <a:pt x="164455" y="1248179"/>
                  <a:pt x="132723" y="1307575"/>
                  <a:pt x="136791" y="1332798"/>
                </a:cubicBezTo>
                <a:cubicBezTo>
                  <a:pt x="140859" y="1358021"/>
                  <a:pt x="163641" y="1357207"/>
                  <a:pt x="166082" y="1366971"/>
                </a:cubicBezTo>
                <a:cubicBezTo>
                  <a:pt x="168523" y="1376735"/>
                  <a:pt x="140859" y="1375108"/>
                  <a:pt x="151436" y="1391380"/>
                </a:cubicBezTo>
                <a:cubicBezTo>
                  <a:pt x="162014" y="1407653"/>
                  <a:pt x="213274" y="1415790"/>
                  <a:pt x="229546" y="1464608"/>
                </a:cubicBezTo>
                <a:cubicBezTo>
                  <a:pt x="245819" y="1513427"/>
                  <a:pt x="113195" y="1633032"/>
                  <a:pt x="249074" y="1684292"/>
                </a:cubicBezTo>
                <a:cubicBezTo>
                  <a:pt x="384952" y="1735552"/>
                  <a:pt x="562327" y="1630592"/>
                  <a:pt x="605450" y="1713583"/>
                </a:cubicBezTo>
                <a:cubicBezTo>
                  <a:pt x="648573" y="1796575"/>
                  <a:pt x="702274" y="1941403"/>
                  <a:pt x="507813" y="2182242"/>
                </a:cubicBezTo>
                <a:cubicBezTo>
                  <a:pt x="786893" y="2178987"/>
                  <a:pt x="1326340" y="2200955"/>
                  <a:pt x="1562296" y="2182242"/>
                </a:cubicBezTo>
                <a:cubicBezTo>
                  <a:pt x="1505341" y="2007308"/>
                  <a:pt x="1320644" y="1838884"/>
                  <a:pt x="1323085" y="1601300"/>
                </a:cubicBezTo>
                <a:cubicBezTo>
                  <a:pt x="1325526" y="1363716"/>
                  <a:pt x="1527310" y="1165188"/>
                  <a:pt x="1576942" y="756739"/>
                </a:cubicBezTo>
                <a:cubicBezTo>
                  <a:pt x="1626574" y="348290"/>
                  <a:pt x="1227888" y="-4832"/>
                  <a:pt x="888599" y="51"/>
                </a:cubicBezTo>
                <a:close/>
              </a:path>
            </a:pathLst>
          </a:custGeom>
          <a:solidFill>
            <a:schemeClr val="bg1"/>
          </a:solidFill>
          <a:ln w="9525">
            <a:noFill/>
            <a:round/>
            <a:headEnd/>
            <a:tailEnd/>
          </a:ln>
        </p:spPr>
        <p:txBody>
          <a:bodyPr/>
          <a:lstStyle/>
          <a:p>
            <a:endParaRPr lang="en-US" dirty="0" err="1">
              <a:ln>
                <a:solidFill>
                  <a:schemeClr val="tx1">
                    <a:alpha val="0"/>
                  </a:schemeClr>
                </a:solidFill>
              </a:ln>
              <a:solidFill>
                <a:schemeClr val="tx1"/>
              </a:solidFill>
            </a:endParaRPr>
          </a:p>
        </p:txBody>
      </p:sp>
      <p:sp>
        <p:nvSpPr>
          <p:cNvPr id="74" name="Freeform 73"/>
          <p:cNvSpPr/>
          <p:nvPr/>
        </p:nvSpPr>
        <p:spPr bwMode="auto">
          <a:xfrm rot="5400000">
            <a:off x="5662328" y="1318975"/>
            <a:ext cx="430110" cy="366254"/>
          </a:xfrm>
          <a:custGeom>
            <a:avLst/>
            <a:gdLst>
              <a:gd name="connsiteX0" fmla="*/ 1519205 w 4448175"/>
              <a:gd name="connsiteY0" fmla="*/ 2108202 h 3787779"/>
              <a:gd name="connsiteX1" fmla="*/ 1519205 w 4448175"/>
              <a:gd name="connsiteY1" fmla="*/ 1679577 h 3787779"/>
              <a:gd name="connsiteX2" fmla="*/ 2814605 w 4448175"/>
              <a:gd name="connsiteY2" fmla="*/ 1679577 h 3787779"/>
              <a:gd name="connsiteX3" fmla="*/ 2814605 w 4448175"/>
              <a:gd name="connsiteY3" fmla="*/ 2108202 h 3787779"/>
              <a:gd name="connsiteX4" fmla="*/ 1079818 w 4448175"/>
              <a:gd name="connsiteY4" fmla="*/ 1893890 h 3787779"/>
              <a:gd name="connsiteX5" fmla="*/ 2554286 w 4448175"/>
              <a:gd name="connsiteY5" fmla="*/ 3368358 h 3787779"/>
              <a:gd name="connsiteX6" fmla="*/ 4028754 w 4448175"/>
              <a:gd name="connsiteY6" fmla="*/ 1893890 h 3787779"/>
              <a:gd name="connsiteX7" fmla="*/ 2554286 w 4448175"/>
              <a:gd name="connsiteY7" fmla="*/ 419421 h 3787779"/>
              <a:gd name="connsiteX8" fmla="*/ 1079818 w 4448175"/>
              <a:gd name="connsiteY8" fmla="*/ 1893890 h 3787779"/>
              <a:gd name="connsiteX9" fmla="*/ 660397 w 4448175"/>
              <a:gd name="connsiteY9" fmla="*/ 1893890 h 3787779"/>
              <a:gd name="connsiteX10" fmla="*/ 983843 w 4448175"/>
              <a:gd name="connsiteY10" fmla="*/ 834998 h 3787779"/>
              <a:gd name="connsiteX11" fmla="*/ 1071549 w 4448175"/>
              <a:gd name="connsiteY11" fmla="*/ 717711 h 3787779"/>
              <a:gd name="connsiteX12" fmla="*/ 748947 w 4448175"/>
              <a:gd name="connsiteY12" fmla="*/ 377793 h 3787779"/>
              <a:gd name="connsiteX13" fmla="*/ 1059846 w 4448175"/>
              <a:gd name="connsiteY13" fmla="*/ 82732 h 3787779"/>
              <a:gd name="connsiteX14" fmla="*/ 1374264 w 4448175"/>
              <a:gd name="connsiteY14" fmla="*/ 414027 h 3787779"/>
              <a:gd name="connsiteX15" fmla="*/ 1495394 w 4448175"/>
              <a:gd name="connsiteY15" fmla="*/ 323447 h 3787779"/>
              <a:gd name="connsiteX16" fmla="*/ 2554286 w 4448175"/>
              <a:gd name="connsiteY16" fmla="*/ 0 h 3787779"/>
              <a:gd name="connsiteX17" fmla="*/ 4448175 w 4448175"/>
              <a:gd name="connsiteY17" fmla="*/ 1893890 h 3787779"/>
              <a:gd name="connsiteX18" fmla="*/ 2554286 w 4448175"/>
              <a:gd name="connsiteY18" fmla="*/ 3787779 h 3787779"/>
              <a:gd name="connsiteX19" fmla="*/ 660397 w 4448175"/>
              <a:gd name="connsiteY19" fmla="*/ 1893890 h 3787779"/>
              <a:gd name="connsiteX20" fmla="*/ 0 w 4448175"/>
              <a:gd name="connsiteY20" fmla="*/ 2536315 h 3787779"/>
              <a:gd name="connsiteX21" fmla="*/ 0 w 4448175"/>
              <a:gd name="connsiteY21" fmla="*/ 1240914 h 3787779"/>
              <a:gd name="connsiteX22" fmla="*/ 428625 w 4448175"/>
              <a:gd name="connsiteY22" fmla="*/ 1240914 h 3787779"/>
              <a:gd name="connsiteX23" fmla="*/ 428625 w 4448175"/>
              <a:gd name="connsiteY23" fmla="*/ 2536315 h 37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8175" h="3787779">
                <a:moveTo>
                  <a:pt x="1519205" y="2108202"/>
                </a:moveTo>
                <a:lnTo>
                  <a:pt x="1519205" y="1679577"/>
                </a:lnTo>
                <a:lnTo>
                  <a:pt x="2814605" y="1679577"/>
                </a:lnTo>
                <a:lnTo>
                  <a:pt x="2814605" y="2108202"/>
                </a:lnTo>
                <a:close/>
                <a:moveTo>
                  <a:pt x="1079818" y="1893890"/>
                </a:moveTo>
                <a:cubicBezTo>
                  <a:pt x="1079818" y="2708216"/>
                  <a:pt x="1739960" y="3368358"/>
                  <a:pt x="2554286" y="3368358"/>
                </a:cubicBezTo>
                <a:cubicBezTo>
                  <a:pt x="3368612" y="3368358"/>
                  <a:pt x="4028754" y="2708216"/>
                  <a:pt x="4028754" y="1893890"/>
                </a:cubicBezTo>
                <a:cubicBezTo>
                  <a:pt x="4028754" y="1079563"/>
                  <a:pt x="3368612" y="419421"/>
                  <a:pt x="2554286" y="419421"/>
                </a:cubicBezTo>
                <a:cubicBezTo>
                  <a:pt x="1739960" y="419421"/>
                  <a:pt x="1079818" y="1079563"/>
                  <a:pt x="1079818" y="1893890"/>
                </a:cubicBezTo>
                <a:close/>
                <a:moveTo>
                  <a:pt x="660397" y="1893890"/>
                </a:moveTo>
                <a:cubicBezTo>
                  <a:pt x="660397" y="1501652"/>
                  <a:pt x="779636" y="1137265"/>
                  <a:pt x="983843" y="834998"/>
                </a:cubicBezTo>
                <a:lnTo>
                  <a:pt x="1071549" y="717711"/>
                </a:lnTo>
                <a:lnTo>
                  <a:pt x="748947" y="377793"/>
                </a:lnTo>
                <a:lnTo>
                  <a:pt x="1059846" y="82732"/>
                </a:lnTo>
                <a:lnTo>
                  <a:pt x="1374264" y="414027"/>
                </a:lnTo>
                <a:lnTo>
                  <a:pt x="1495394" y="323447"/>
                </a:lnTo>
                <a:cubicBezTo>
                  <a:pt x="1797661" y="119239"/>
                  <a:pt x="2162048" y="0"/>
                  <a:pt x="2554286" y="0"/>
                </a:cubicBezTo>
                <a:cubicBezTo>
                  <a:pt x="3600252" y="0"/>
                  <a:pt x="4448175" y="847923"/>
                  <a:pt x="4448175" y="1893890"/>
                </a:cubicBezTo>
                <a:cubicBezTo>
                  <a:pt x="4448175" y="2939856"/>
                  <a:pt x="3600252" y="3787779"/>
                  <a:pt x="2554286" y="3787779"/>
                </a:cubicBezTo>
                <a:cubicBezTo>
                  <a:pt x="1508320" y="3787779"/>
                  <a:pt x="660397" y="2939856"/>
                  <a:pt x="660397" y="1893890"/>
                </a:cubicBezTo>
                <a:close/>
                <a:moveTo>
                  <a:pt x="0" y="2536315"/>
                </a:moveTo>
                <a:lnTo>
                  <a:pt x="0" y="1240914"/>
                </a:lnTo>
                <a:lnTo>
                  <a:pt x="428625" y="1240914"/>
                </a:lnTo>
                <a:lnTo>
                  <a:pt x="428625" y="2536315"/>
                </a:ln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408927730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1659186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587"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4" name="Title 1"/>
          <p:cNvSpPr>
            <a:spLocks noGrp="1"/>
          </p:cNvSpPr>
          <p:nvPr>
            <p:ph type="title"/>
          </p:nvPr>
        </p:nvSpPr>
        <p:spPr/>
        <p:txBody>
          <a:bodyPr/>
          <a:lstStyle/>
          <a:p>
            <a:r>
              <a:rPr lang="en-US" dirty="0" smtClean="0"/>
              <a:t>Levels of P2P Maturity Model</a:t>
            </a:r>
            <a:endParaRPr lang="en-US" dirty="0"/>
          </a:p>
        </p:txBody>
      </p:sp>
      <p:sp>
        <p:nvSpPr>
          <p:cNvPr id="26" name="Rectangle 25"/>
          <p:cNvSpPr/>
          <p:nvPr/>
        </p:nvSpPr>
        <p:spPr bwMode="auto">
          <a:xfrm>
            <a:off x="457199" y="1792940"/>
            <a:ext cx="5683744" cy="4506260"/>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54864" rIns="109728" bIns="54864" numCol="1" spcCol="0" rtlCol="0" fromWordArt="0" anchor="t" anchorCtr="0" forceAA="0" compatLnSpc="1">
            <a:prstTxWarp prst="textNoShape">
              <a:avLst/>
            </a:prstTxWarp>
            <a:noAutofit/>
          </a:bodyPr>
          <a:lstStyle/>
          <a:p>
            <a:pPr defTabSz="932472" fontAlgn="base">
              <a:spcBef>
                <a:spcPts val="800"/>
              </a:spcBef>
              <a:spcAft>
                <a:spcPct val="0"/>
              </a:spcAft>
            </a:pPr>
            <a:r>
              <a:rPr lang="en-US" sz="2200" dirty="0">
                <a:solidFill>
                  <a:schemeClr val="tx1"/>
                </a:solidFill>
                <a:latin typeface="+mj-lt"/>
                <a:ea typeface="Segoe UI" pitchFamily="34" charset="0"/>
                <a:cs typeface="Segoe UI" pitchFamily="34" charset="0"/>
              </a:rPr>
              <a:t>Proactive partnering is when the partners start working together more frequently. They may hold some ad hoc meetings to review market plans and project resourcing. Proactive partners may develop and execute a marketing campaign together and informally share leads and develop a sales pipeline. </a:t>
            </a:r>
            <a:r>
              <a:rPr lang="en-US" sz="2200" dirty="0" smtClean="0">
                <a:solidFill>
                  <a:schemeClr val="tx1"/>
                </a:solidFill>
                <a:latin typeface="+mj-lt"/>
                <a:ea typeface="Segoe UI" pitchFamily="34" charset="0"/>
                <a:cs typeface="Segoe UI" pitchFamily="34" charset="0"/>
              </a:rPr>
              <a:t/>
            </a:r>
            <a:br>
              <a:rPr lang="en-US" sz="2200" dirty="0" smtClean="0">
                <a:solidFill>
                  <a:schemeClr val="tx1"/>
                </a:solidFill>
                <a:latin typeface="+mj-lt"/>
                <a:ea typeface="Segoe UI" pitchFamily="34" charset="0"/>
                <a:cs typeface="Segoe UI" pitchFamily="34" charset="0"/>
              </a:rPr>
            </a:br>
            <a:r>
              <a:rPr lang="en-US" sz="2200" dirty="0" smtClean="0">
                <a:solidFill>
                  <a:schemeClr val="tx1"/>
                </a:solidFill>
                <a:latin typeface="+mj-lt"/>
                <a:ea typeface="Segoe UI" pitchFamily="34" charset="0"/>
                <a:cs typeface="Segoe UI" pitchFamily="34" charset="0"/>
              </a:rPr>
              <a:t>At </a:t>
            </a:r>
            <a:r>
              <a:rPr lang="en-US" sz="2200" dirty="0">
                <a:solidFill>
                  <a:schemeClr val="tx1"/>
                </a:solidFill>
                <a:latin typeface="+mj-lt"/>
                <a:ea typeface="Segoe UI" pitchFamily="34" charset="0"/>
                <a:cs typeface="Segoe UI" pitchFamily="34" charset="0"/>
              </a:rPr>
              <a:t>most, the partners sign a letter of intent that describes their working </a:t>
            </a:r>
            <a:r>
              <a:rPr lang="en-US" sz="2200" dirty="0" smtClean="0">
                <a:solidFill>
                  <a:schemeClr val="tx1"/>
                </a:solidFill>
                <a:latin typeface="+mj-lt"/>
                <a:ea typeface="Segoe UI" pitchFamily="34" charset="0"/>
                <a:cs typeface="Segoe UI" pitchFamily="34" charset="0"/>
              </a:rPr>
              <a:t>relationship.</a:t>
            </a:r>
            <a:endParaRPr lang="en-US" sz="2200" dirty="0">
              <a:solidFill>
                <a:schemeClr val="tx1"/>
              </a:solidFill>
              <a:latin typeface="+mj-lt"/>
              <a:ea typeface="Segoe UI" pitchFamily="34" charset="0"/>
              <a:cs typeface="Segoe UI" pitchFamily="34" charset="0"/>
            </a:endParaRPr>
          </a:p>
        </p:txBody>
      </p:sp>
      <p:sp>
        <p:nvSpPr>
          <p:cNvPr id="27" name="Rectangle 26"/>
          <p:cNvSpPr/>
          <p:nvPr/>
        </p:nvSpPr>
        <p:spPr bwMode="auto">
          <a:xfrm>
            <a:off x="6295530" y="1792940"/>
            <a:ext cx="5683744" cy="4506260"/>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54864" rIns="109728" bIns="54864" numCol="1" spcCol="0" rtlCol="0" fromWordArt="0" anchor="t" anchorCtr="0" forceAA="0" compatLnSpc="1">
            <a:prstTxWarp prst="textNoShape">
              <a:avLst/>
            </a:prstTxWarp>
            <a:noAutofit/>
          </a:bodyPr>
          <a:lstStyle/>
          <a:p>
            <a:pPr defTabSz="932472" fontAlgn="base">
              <a:spcBef>
                <a:spcPts val="800"/>
              </a:spcBef>
              <a:spcAft>
                <a:spcPct val="0"/>
              </a:spcAft>
            </a:pPr>
            <a:r>
              <a:rPr lang="en-US" sz="2200" dirty="0" smtClean="0">
                <a:solidFill>
                  <a:schemeClr val="tx1"/>
                </a:solidFill>
                <a:latin typeface="+mj-lt"/>
                <a:ea typeface="Segoe UI" pitchFamily="34" charset="0"/>
                <a:cs typeface="Segoe UI" pitchFamily="34" charset="0"/>
              </a:rPr>
              <a:t>Dynamic </a:t>
            </a:r>
            <a:r>
              <a:rPr lang="en-US" sz="2200" dirty="0">
                <a:solidFill>
                  <a:schemeClr val="tx1"/>
                </a:solidFill>
                <a:latin typeface="+mj-lt"/>
                <a:ea typeface="Segoe UI" pitchFamily="34" charset="0"/>
                <a:cs typeface="Segoe UI" pitchFamily="34" charset="0"/>
              </a:rPr>
              <a:t>is the highest level of maturity in the model. At the dynamic level, partners work together strategically to expand the scope of their mutual businesses. Partners are developing joint business plans to develop products and solutions, strategically broaden geographic or industry coverage, execute on joint marketing plans, and train or staff resources. There is generally a defined process to resolve customer or product issues. These partners often have a contract or other agreement that clearly defines the relationship between their </a:t>
            </a:r>
            <a:r>
              <a:rPr lang="en-US" sz="2200" dirty="0" smtClean="0">
                <a:solidFill>
                  <a:schemeClr val="tx1"/>
                </a:solidFill>
                <a:latin typeface="+mj-lt"/>
                <a:ea typeface="Segoe UI" pitchFamily="34" charset="0"/>
                <a:cs typeface="Segoe UI" pitchFamily="34" charset="0"/>
              </a:rPr>
              <a:t>companies.</a:t>
            </a:r>
            <a:endParaRPr lang="en-US" sz="2200" dirty="0">
              <a:solidFill>
                <a:schemeClr val="tx1"/>
              </a:solidFill>
              <a:latin typeface="+mj-lt"/>
              <a:ea typeface="Segoe UI" pitchFamily="34" charset="0"/>
              <a:cs typeface="Segoe UI" pitchFamily="34" charset="0"/>
            </a:endParaRPr>
          </a:p>
        </p:txBody>
      </p:sp>
      <p:sp>
        <p:nvSpPr>
          <p:cNvPr id="28" name="Rectangle 27"/>
          <p:cNvSpPr/>
          <p:nvPr/>
        </p:nvSpPr>
        <p:spPr bwMode="auto">
          <a:xfrm>
            <a:off x="457199" y="1211263"/>
            <a:ext cx="5683744" cy="581678"/>
          </a:xfrm>
          <a:prstGeom prst="rect">
            <a:avLst/>
          </a:prstGeom>
          <a:solidFill>
            <a:schemeClr val="accent1">
              <a:lumMod val="75000"/>
            </a:schemeClr>
          </a:solidFill>
          <a:ln w="3175">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73152" rIns="137160" bIns="73152"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solidFill>
                  <a:schemeClr val="bg1"/>
                </a:solidFill>
                <a:latin typeface="+mj-lt"/>
                <a:ea typeface="Segoe UI" pitchFamily="34" charset="0"/>
                <a:cs typeface="Segoe UI" pitchFamily="34" charset="0"/>
              </a:rPr>
              <a:t>Proactive</a:t>
            </a:r>
            <a:endParaRPr lang="en-US" sz="2800" dirty="0">
              <a:solidFill>
                <a:schemeClr val="bg1"/>
              </a:solidFill>
              <a:latin typeface="+mj-lt"/>
              <a:ea typeface="Segoe UI" pitchFamily="34" charset="0"/>
              <a:cs typeface="Segoe UI" pitchFamily="34" charset="0"/>
            </a:endParaRPr>
          </a:p>
        </p:txBody>
      </p:sp>
      <p:sp>
        <p:nvSpPr>
          <p:cNvPr id="29" name="Rectangle 28"/>
          <p:cNvSpPr/>
          <p:nvPr/>
        </p:nvSpPr>
        <p:spPr bwMode="auto">
          <a:xfrm>
            <a:off x="6295530" y="1211263"/>
            <a:ext cx="5683744" cy="581678"/>
          </a:xfrm>
          <a:prstGeom prst="rect">
            <a:avLst/>
          </a:prstGeom>
          <a:solidFill>
            <a:schemeClr val="accent1">
              <a:lumMod val="50000"/>
            </a:schemeClr>
          </a:solidFill>
          <a:ln w="3175">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73152" rIns="137160" bIns="73152"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solidFill>
                  <a:schemeClr val="bg1"/>
                </a:solidFill>
                <a:latin typeface="+mj-lt"/>
                <a:ea typeface="Segoe UI" pitchFamily="34" charset="0"/>
                <a:cs typeface="Segoe UI" pitchFamily="34" charset="0"/>
              </a:rPr>
              <a:t>Dynamic</a:t>
            </a:r>
            <a:endParaRPr lang="en-US" sz="2800" dirty="0">
              <a:solidFill>
                <a:schemeClr val="bg1"/>
              </a:solidFill>
              <a:latin typeface="+mj-lt"/>
              <a:ea typeface="Segoe UI" pitchFamily="34" charset="0"/>
              <a:cs typeface="Segoe UI" pitchFamily="34" charset="0"/>
            </a:endParaRPr>
          </a:p>
        </p:txBody>
      </p:sp>
      <p:grpSp>
        <p:nvGrpSpPr>
          <p:cNvPr id="32" name="Group 31"/>
          <p:cNvGrpSpPr/>
          <p:nvPr/>
        </p:nvGrpSpPr>
        <p:grpSpPr>
          <a:xfrm>
            <a:off x="11469975" y="1289868"/>
            <a:ext cx="433099" cy="424468"/>
            <a:chOff x="2853690" y="2183383"/>
            <a:chExt cx="3152775" cy="3089945"/>
          </a:xfrm>
          <a:solidFill>
            <a:schemeClr val="bg1"/>
          </a:solidFill>
        </p:grpSpPr>
        <p:sp>
          <p:nvSpPr>
            <p:cNvPr id="33" name="Freeform 32"/>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sp>
          <p:nvSpPr>
            <p:cNvPr id="34" name="Freeform 33"/>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grpSp>
      <p:grpSp>
        <p:nvGrpSpPr>
          <p:cNvPr id="154" name="Group 153"/>
          <p:cNvGrpSpPr/>
          <p:nvPr/>
        </p:nvGrpSpPr>
        <p:grpSpPr>
          <a:xfrm>
            <a:off x="2761820" y="6548247"/>
            <a:ext cx="185395" cy="355500"/>
            <a:chOff x="2761820" y="6424222"/>
            <a:chExt cx="185395" cy="355500"/>
          </a:xfrm>
        </p:grpSpPr>
        <p:sp>
          <p:nvSpPr>
            <p:cNvPr id="155" name="Rectangle 90"/>
            <p:cNvSpPr>
              <a:spLocks noChangeArrowheads="1"/>
            </p:cNvSpPr>
            <p:nvPr/>
          </p:nvSpPr>
          <p:spPr bwMode="auto">
            <a:xfrm>
              <a:off x="2836361" y="6640198"/>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56" name="Oval 91"/>
            <p:cNvSpPr>
              <a:spLocks noChangeArrowheads="1"/>
            </p:cNvSpPr>
            <p:nvPr/>
          </p:nvSpPr>
          <p:spPr bwMode="auto">
            <a:xfrm>
              <a:off x="2761820" y="6517876"/>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57" name="Oval 92"/>
            <p:cNvSpPr>
              <a:spLocks noChangeArrowheads="1"/>
            </p:cNvSpPr>
            <p:nvPr/>
          </p:nvSpPr>
          <p:spPr bwMode="auto">
            <a:xfrm>
              <a:off x="2786667" y="6424222"/>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grpSp>
        <p:nvGrpSpPr>
          <p:cNvPr id="158" name="Group 157"/>
          <p:cNvGrpSpPr/>
          <p:nvPr/>
        </p:nvGrpSpPr>
        <p:grpSpPr>
          <a:xfrm>
            <a:off x="4098350" y="6704103"/>
            <a:ext cx="104115" cy="199644"/>
            <a:chOff x="2985972" y="6424222"/>
            <a:chExt cx="185395" cy="355500"/>
          </a:xfrm>
        </p:grpSpPr>
        <p:sp>
          <p:nvSpPr>
            <p:cNvPr id="159" name="Rectangle 93"/>
            <p:cNvSpPr>
              <a:spLocks noChangeArrowheads="1"/>
            </p:cNvSpPr>
            <p:nvPr/>
          </p:nvSpPr>
          <p:spPr bwMode="auto">
            <a:xfrm>
              <a:off x="3060513" y="6640198"/>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60" name="Oval 94"/>
            <p:cNvSpPr>
              <a:spLocks noChangeArrowheads="1"/>
            </p:cNvSpPr>
            <p:nvPr/>
          </p:nvSpPr>
          <p:spPr bwMode="auto">
            <a:xfrm>
              <a:off x="2985972" y="6517876"/>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61" name="Oval 95"/>
            <p:cNvSpPr>
              <a:spLocks noChangeArrowheads="1"/>
            </p:cNvSpPr>
            <p:nvPr/>
          </p:nvSpPr>
          <p:spPr bwMode="auto">
            <a:xfrm>
              <a:off x="3010819" y="6424222"/>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grpSp>
        <p:nvGrpSpPr>
          <p:cNvPr id="166" name="Group 165"/>
          <p:cNvGrpSpPr/>
          <p:nvPr/>
        </p:nvGrpSpPr>
        <p:grpSpPr>
          <a:xfrm>
            <a:off x="8161626" y="6509791"/>
            <a:ext cx="4274849" cy="399850"/>
            <a:chOff x="7917151" y="6509791"/>
            <a:chExt cx="4274849" cy="399850"/>
          </a:xfrm>
        </p:grpSpPr>
        <p:sp>
          <p:nvSpPr>
            <p:cNvPr id="145" name="Freeform 18"/>
            <p:cNvSpPr>
              <a:spLocks/>
            </p:cNvSpPr>
            <p:nvPr/>
          </p:nvSpPr>
          <p:spPr bwMode="auto">
            <a:xfrm flipH="1">
              <a:off x="7917151" y="6716824"/>
              <a:ext cx="4274849" cy="192817"/>
            </a:xfrm>
            <a:custGeom>
              <a:avLst/>
              <a:gdLst>
                <a:gd name="T0" fmla="*/ 0 w 1014"/>
                <a:gd name="T1" fmla="*/ 296 h 296"/>
                <a:gd name="T2" fmla="*/ 0 w 1014"/>
                <a:gd name="T3" fmla="*/ 296 h 296"/>
                <a:gd name="T4" fmla="*/ 1014 w 1014"/>
                <a:gd name="T5" fmla="*/ 296 h 296"/>
                <a:gd name="T6" fmla="*/ 1014 w 1014"/>
                <a:gd name="T7" fmla="*/ 238 h 296"/>
                <a:gd name="T8" fmla="*/ 0 w 1014"/>
                <a:gd name="T9" fmla="*/ 296 h 296"/>
                <a:gd name="connsiteX0" fmla="*/ 0 w 10000"/>
                <a:gd name="connsiteY0" fmla="*/ 7541 h 7541"/>
                <a:gd name="connsiteX1" fmla="*/ 0 w 10000"/>
                <a:gd name="connsiteY1" fmla="*/ 7541 h 7541"/>
                <a:gd name="connsiteX2" fmla="*/ 10000 w 10000"/>
                <a:gd name="connsiteY2" fmla="*/ 5582 h 7541"/>
                <a:gd name="connsiteX3" fmla="*/ 0 w 10000"/>
                <a:gd name="connsiteY3" fmla="*/ 7541 h 7541"/>
                <a:gd name="connsiteX0" fmla="*/ 0 w 10030"/>
                <a:gd name="connsiteY0" fmla="*/ 8523 h 8827"/>
                <a:gd name="connsiteX1" fmla="*/ 0 w 10030"/>
                <a:gd name="connsiteY1" fmla="*/ 8523 h 8827"/>
                <a:gd name="connsiteX2" fmla="*/ 10030 w 10030"/>
                <a:gd name="connsiteY2" fmla="*/ 8827 h 8827"/>
                <a:gd name="connsiteX3" fmla="*/ 0 w 10030"/>
                <a:gd name="connsiteY3" fmla="*/ 8523 h 8827"/>
                <a:gd name="connsiteX0" fmla="*/ 0 w 10000"/>
                <a:gd name="connsiteY0" fmla="*/ 15386 h 15730"/>
                <a:gd name="connsiteX1" fmla="*/ 0 w 10000"/>
                <a:gd name="connsiteY1" fmla="*/ 15386 h 15730"/>
                <a:gd name="connsiteX2" fmla="*/ 10000 w 10000"/>
                <a:gd name="connsiteY2" fmla="*/ 15730 h 15730"/>
                <a:gd name="connsiteX3" fmla="*/ 0 w 10000"/>
                <a:gd name="connsiteY3" fmla="*/ 15386 h 15730"/>
                <a:gd name="connsiteX0" fmla="*/ 0 w 10000"/>
                <a:gd name="connsiteY0" fmla="*/ 12466 h 12810"/>
                <a:gd name="connsiteX1" fmla="*/ 0 w 10000"/>
                <a:gd name="connsiteY1" fmla="*/ 12466 h 12810"/>
                <a:gd name="connsiteX2" fmla="*/ 10000 w 10000"/>
                <a:gd name="connsiteY2" fmla="*/ 12810 h 12810"/>
                <a:gd name="connsiteX3" fmla="*/ 0 w 10000"/>
                <a:gd name="connsiteY3" fmla="*/ 12466 h 12810"/>
                <a:gd name="connsiteX0" fmla="*/ 0 w 10011"/>
                <a:gd name="connsiteY0" fmla="*/ 10968 h 14189"/>
                <a:gd name="connsiteX1" fmla="*/ 11 w 10011"/>
                <a:gd name="connsiteY1" fmla="*/ 13845 h 14189"/>
                <a:gd name="connsiteX2" fmla="*/ 10011 w 10011"/>
                <a:gd name="connsiteY2" fmla="*/ 14189 h 14189"/>
                <a:gd name="connsiteX3" fmla="*/ 0 w 10011"/>
                <a:gd name="connsiteY3" fmla="*/ 10968 h 14189"/>
                <a:gd name="connsiteX0" fmla="*/ 1 w 10012"/>
                <a:gd name="connsiteY0" fmla="*/ 10968 h 14189"/>
                <a:gd name="connsiteX1" fmla="*/ 1 w 10012"/>
                <a:gd name="connsiteY1" fmla="*/ 14153 h 14189"/>
                <a:gd name="connsiteX2" fmla="*/ 10012 w 10012"/>
                <a:gd name="connsiteY2" fmla="*/ 14189 h 14189"/>
                <a:gd name="connsiteX3" fmla="*/ 1 w 10012"/>
                <a:gd name="connsiteY3" fmla="*/ 10968 h 14189"/>
                <a:gd name="connsiteX0" fmla="*/ 12 w 10012"/>
                <a:gd name="connsiteY0" fmla="*/ 12410 h 12857"/>
                <a:gd name="connsiteX1" fmla="*/ 1 w 10012"/>
                <a:gd name="connsiteY1" fmla="*/ 12821 h 12857"/>
                <a:gd name="connsiteX2" fmla="*/ 10012 w 10012"/>
                <a:gd name="connsiteY2" fmla="*/ 12857 h 12857"/>
                <a:gd name="connsiteX3" fmla="*/ 12 w 10012"/>
                <a:gd name="connsiteY3" fmla="*/ 12410 h 12857"/>
                <a:gd name="connsiteX0" fmla="*/ 0 w 10022"/>
                <a:gd name="connsiteY0" fmla="*/ 12580 h 12869"/>
                <a:gd name="connsiteX1" fmla="*/ 11 w 10022"/>
                <a:gd name="connsiteY1" fmla="*/ 12683 h 12869"/>
                <a:gd name="connsiteX2" fmla="*/ 10022 w 10022"/>
                <a:gd name="connsiteY2" fmla="*/ 12719 h 12869"/>
                <a:gd name="connsiteX3" fmla="*/ 0 w 10022"/>
                <a:gd name="connsiteY3" fmla="*/ 12580 h 12869"/>
              </a:gdLst>
              <a:ahLst/>
              <a:cxnLst>
                <a:cxn ang="0">
                  <a:pos x="connsiteX0" y="connsiteY0"/>
                </a:cxn>
                <a:cxn ang="0">
                  <a:pos x="connsiteX1" y="connsiteY1"/>
                </a:cxn>
                <a:cxn ang="0">
                  <a:pos x="connsiteX2" y="connsiteY2"/>
                </a:cxn>
                <a:cxn ang="0">
                  <a:pos x="connsiteX3" y="connsiteY3"/>
                </a:cxn>
              </a:cxnLst>
              <a:rect l="l" t="t" r="r" b="b"/>
              <a:pathLst>
                <a:path w="10022" h="12869">
                  <a:moveTo>
                    <a:pt x="0" y="12580"/>
                  </a:moveTo>
                  <a:cubicBezTo>
                    <a:pt x="4" y="13539"/>
                    <a:pt x="7" y="11724"/>
                    <a:pt x="11" y="12683"/>
                  </a:cubicBezTo>
                  <a:lnTo>
                    <a:pt x="10022" y="12719"/>
                  </a:lnTo>
                  <a:cubicBezTo>
                    <a:pt x="5911" y="-6759"/>
                    <a:pt x="2724" y="-1478"/>
                    <a:pt x="0" y="12580"/>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1109758"/>
              <a:endParaRPr lang="en-US" sz="2244">
                <a:solidFill>
                  <a:srgbClr val="505050"/>
                </a:solidFill>
                <a:latin typeface="Segoe UI"/>
              </a:endParaRPr>
            </a:p>
          </p:txBody>
        </p:sp>
        <p:sp>
          <p:nvSpPr>
            <p:cNvPr id="146" name="Freeform 145"/>
            <p:cNvSpPr>
              <a:spLocks/>
            </p:cNvSpPr>
            <p:nvPr/>
          </p:nvSpPr>
          <p:spPr bwMode="auto">
            <a:xfrm flipH="1">
              <a:off x="11226660" y="6628773"/>
              <a:ext cx="965339" cy="276369"/>
            </a:xfrm>
            <a:custGeom>
              <a:avLst/>
              <a:gdLst>
                <a:gd name="connsiteX0" fmla="*/ 321196 w 1116041"/>
                <a:gd name="connsiteY0" fmla="*/ 973 h 381496"/>
                <a:gd name="connsiteX1" fmla="*/ 23898 w 1116041"/>
                <a:gd name="connsiteY1" fmla="*/ 39291 h 381496"/>
                <a:gd name="connsiteX2" fmla="*/ 0 w 1116041"/>
                <a:gd name="connsiteY2" fmla="*/ 48045 h 381496"/>
                <a:gd name="connsiteX3" fmla="*/ 0 w 1116041"/>
                <a:gd name="connsiteY3" fmla="*/ 380753 h 381496"/>
                <a:gd name="connsiteX4" fmla="*/ 1116041 w 1116041"/>
                <a:gd name="connsiteY4" fmla="*/ 381496 h 381496"/>
                <a:gd name="connsiteX5" fmla="*/ 321196 w 1116041"/>
                <a:gd name="connsiteY5" fmla="*/ 973 h 3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041" h="381496">
                  <a:moveTo>
                    <a:pt x="321196" y="973"/>
                  </a:moveTo>
                  <a:cubicBezTo>
                    <a:pt x="218145" y="-3937"/>
                    <a:pt x="119209" y="9890"/>
                    <a:pt x="23898" y="39291"/>
                  </a:cubicBezTo>
                  <a:lnTo>
                    <a:pt x="0" y="48045"/>
                  </a:lnTo>
                  <a:lnTo>
                    <a:pt x="0" y="380753"/>
                  </a:lnTo>
                  <a:lnTo>
                    <a:pt x="1116041" y="381496"/>
                  </a:lnTo>
                  <a:cubicBezTo>
                    <a:pt x="824511" y="125888"/>
                    <a:pt x="561649" y="12428"/>
                    <a:pt x="321196" y="973"/>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noAutofit/>
            </a:bodyPr>
            <a:lstStyle/>
            <a:p>
              <a:pPr defTabSz="932137">
                <a:defRPr/>
              </a:pPr>
              <a:endParaRPr lang="en-US" sz="1800" kern="0">
                <a:solidFill>
                  <a:srgbClr val="000000"/>
                </a:solidFill>
              </a:endParaRPr>
            </a:p>
          </p:txBody>
        </p:sp>
        <p:grpSp>
          <p:nvGrpSpPr>
            <p:cNvPr id="147" name="Group 146"/>
            <p:cNvGrpSpPr/>
            <p:nvPr/>
          </p:nvGrpSpPr>
          <p:grpSpPr>
            <a:xfrm>
              <a:off x="11933948" y="6509791"/>
              <a:ext cx="158037" cy="131816"/>
              <a:chOff x="7363193" y="4665889"/>
              <a:chExt cx="354013" cy="295275"/>
            </a:xfrm>
          </p:grpSpPr>
          <p:sp>
            <p:nvSpPr>
              <p:cNvPr id="148"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49"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50"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51"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52"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53"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grpSp>
          <p:nvGrpSpPr>
            <p:cNvPr id="162" name="Group 161"/>
            <p:cNvGrpSpPr/>
            <p:nvPr/>
          </p:nvGrpSpPr>
          <p:grpSpPr>
            <a:xfrm>
              <a:off x="8179392" y="6657419"/>
              <a:ext cx="104115" cy="199644"/>
              <a:chOff x="2985972" y="6424222"/>
              <a:chExt cx="185395" cy="355500"/>
            </a:xfrm>
          </p:grpSpPr>
          <p:sp>
            <p:nvSpPr>
              <p:cNvPr id="163" name="Rectangle 93"/>
              <p:cNvSpPr>
                <a:spLocks noChangeArrowheads="1"/>
              </p:cNvSpPr>
              <p:nvPr/>
            </p:nvSpPr>
            <p:spPr bwMode="auto">
              <a:xfrm>
                <a:off x="3060513" y="6640198"/>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64" name="Oval 94"/>
              <p:cNvSpPr>
                <a:spLocks noChangeArrowheads="1"/>
              </p:cNvSpPr>
              <p:nvPr/>
            </p:nvSpPr>
            <p:spPr bwMode="auto">
              <a:xfrm>
                <a:off x="2985972" y="6517876"/>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65" name="Oval 95"/>
              <p:cNvSpPr>
                <a:spLocks noChangeArrowheads="1"/>
              </p:cNvSpPr>
              <p:nvPr/>
            </p:nvSpPr>
            <p:spPr bwMode="auto">
              <a:xfrm>
                <a:off x="3010819" y="6424222"/>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grpSp>
      <p:sp>
        <p:nvSpPr>
          <p:cNvPr id="144" name="Rectangle 143"/>
          <p:cNvSpPr/>
          <p:nvPr/>
        </p:nvSpPr>
        <p:spPr bwMode="auto">
          <a:xfrm>
            <a:off x="0" y="6903085"/>
            <a:ext cx="12435840" cy="91440"/>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6" name="Picture 35"/>
          <p:cNvPicPr>
            <a:picLocks noChangeAspect="1"/>
          </p:cNvPicPr>
          <p:nvPr/>
        </p:nvPicPr>
        <p:blipFill>
          <a:blip r:embed="rId7"/>
          <a:stretch>
            <a:fillRect/>
          </a:stretch>
        </p:blipFill>
        <p:spPr>
          <a:xfrm>
            <a:off x="13428697" y="917179"/>
            <a:ext cx="1533046" cy="1352156"/>
          </a:xfrm>
          <a:prstGeom prst="rect">
            <a:avLst/>
          </a:prstGeom>
        </p:spPr>
      </p:pic>
      <p:sp>
        <p:nvSpPr>
          <p:cNvPr id="40" name="Freeform 14"/>
          <p:cNvSpPr>
            <a:spLocks noEditPoints="1"/>
          </p:cNvSpPr>
          <p:nvPr/>
        </p:nvSpPr>
        <p:spPr bwMode="black">
          <a:xfrm>
            <a:off x="5685927" y="1289868"/>
            <a:ext cx="392118" cy="414973"/>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103100670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7771935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47"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404" name="Group 403"/>
          <p:cNvGrpSpPr/>
          <p:nvPr/>
        </p:nvGrpSpPr>
        <p:grpSpPr>
          <a:xfrm>
            <a:off x="8161626" y="6188801"/>
            <a:ext cx="4274849" cy="730366"/>
            <a:chOff x="7921416" y="6188801"/>
            <a:chExt cx="4274849" cy="730366"/>
          </a:xfrm>
        </p:grpSpPr>
        <p:sp>
          <p:nvSpPr>
            <p:cNvPr id="34" name="Freeform 18"/>
            <p:cNvSpPr>
              <a:spLocks/>
            </p:cNvSpPr>
            <p:nvPr/>
          </p:nvSpPr>
          <p:spPr bwMode="auto">
            <a:xfrm flipH="1">
              <a:off x="7921416" y="6620921"/>
              <a:ext cx="4274849" cy="298246"/>
            </a:xfrm>
            <a:custGeom>
              <a:avLst/>
              <a:gdLst>
                <a:gd name="T0" fmla="*/ 0 w 1014"/>
                <a:gd name="T1" fmla="*/ 296 h 296"/>
                <a:gd name="T2" fmla="*/ 0 w 1014"/>
                <a:gd name="T3" fmla="*/ 296 h 296"/>
                <a:gd name="T4" fmla="*/ 1014 w 1014"/>
                <a:gd name="T5" fmla="*/ 296 h 296"/>
                <a:gd name="T6" fmla="*/ 1014 w 1014"/>
                <a:gd name="T7" fmla="*/ 238 h 296"/>
                <a:gd name="T8" fmla="*/ 0 w 1014"/>
                <a:gd name="T9" fmla="*/ 296 h 296"/>
                <a:gd name="connsiteX0" fmla="*/ 0 w 10000"/>
                <a:gd name="connsiteY0" fmla="*/ 7541 h 7541"/>
                <a:gd name="connsiteX1" fmla="*/ 0 w 10000"/>
                <a:gd name="connsiteY1" fmla="*/ 7541 h 7541"/>
                <a:gd name="connsiteX2" fmla="*/ 10000 w 10000"/>
                <a:gd name="connsiteY2" fmla="*/ 5582 h 7541"/>
                <a:gd name="connsiteX3" fmla="*/ 0 w 10000"/>
                <a:gd name="connsiteY3" fmla="*/ 7541 h 7541"/>
                <a:gd name="connsiteX0" fmla="*/ 0 w 10030"/>
                <a:gd name="connsiteY0" fmla="*/ 8523 h 8827"/>
                <a:gd name="connsiteX1" fmla="*/ 0 w 10030"/>
                <a:gd name="connsiteY1" fmla="*/ 8523 h 8827"/>
                <a:gd name="connsiteX2" fmla="*/ 10030 w 10030"/>
                <a:gd name="connsiteY2" fmla="*/ 8827 h 8827"/>
                <a:gd name="connsiteX3" fmla="*/ 0 w 10030"/>
                <a:gd name="connsiteY3" fmla="*/ 8523 h 8827"/>
                <a:gd name="connsiteX0" fmla="*/ 0 w 10000"/>
                <a:gd name="connsiteY0" fmla="*/ 15386 h 15730"/>
                <a:gd name="connsiteX1" fmla="*/ 0 w 10000"/>
                <a:gd name="connsiteY1" fmla="*/ 15386 h 15730"/>
                <a:gd name="connsiteX2" fmla="*/ 10000 w 10000"/>
                <a:gd name="connsiteY2" fmla="*/ 15730 h 15730"/>
                <a:gd name="connsiteX3" fmla="*/ 0 w 10000"/>
                <a:gd name="connsiteY3" fmla="*/ 15386 h 15730"/>
                <a:gd name="connsiteX0" fmla="*/ 0 w 10000"/>
                <a:gd name="connsiteY0" fmla="*/ 12466 h 12810"/>
                <a:gd name="connsiteX1" fmla="*/ 0 w 10000"/>
                <a:gd name="connsiteY1" fmla="*/ 12466 h 12810"/>
                <a:gd name="connsiteX2" fmla="*/ 10000 w 10000"/>
                <a:gd name="connsiteY2" fmla="*/ 12810 h 12810"/>
                <a:gd name="connsiteX3" fmla="*/ 0 w 10000"/>
                <a:gd name="connsiteY3" fmla="*/ 12466 h 12810"/>
                <a:gd name="connsiteX0" fmla="*/ 0 w 10011"/>
                <a:gd name="connsiteY0" fmla="*/ 10968 h 14189"/>
                <a:gd name="connsiteX1" fmla="*/ 11 w 10011"/>
                <a:gd name="connsiteY1" fmla="*/ 13845 h 14189"/>
                <a:gd name="connsiteX2" fmla="*/ 10011 w 10011"/>
                <a:gd name="connsiteY2" fmla="*/ 14189 h 14189"/>
                <a:gd name="connsiteX3" fmla="*/ 0 w 10011"/>
                <a:gd name="connsiteY3" fmla="*/ 10968 h 14189"/>
                <a:gd name="connsiteX0" fmla="*/ 1 w 10012"/>
                <a:gd name="connsiteY0" fmla="*/ 10968 h 14189"/>
                <a:gd name="connsiteX1" fmla="*/ 1 w 10012"/>
                <a:gd name="connsiteY1" fmla="*/ 14153 h 14189"/>
                <a:gd name="connsiteX2" fmla="*/ 10012 w 10012"/>
                <a:gd name="connsiteY2" fmla="*/ 14189 h 14189"/>
                <a:gd name="connsiteX3" fmla="*/ 1 w 10012"/>
                <a:gd name="connsiteY3" fmla="*/ 10968 h 14189"/>
                <a:gd name="connsiteX0" fmla="*/ 12 w 10012"/>
                <a:gd name="connsiteY0" fmla="*/ 12410 h 12857"/>
                <a:gd name="connsiteX1" fmla="*/ 1 w 10012"/>
                <a:gd name="connsiteY1" fmla="*/ 12821 h 12857"/>
                <a:gd name="connsiteX2" fmla="*/ 10012 w 10012"/>
                <a:gd name="connsiteY2" fmla="*/ 12857 h 12857"/>
                <a:gd name="connsiteX3" fmla="*/ 12 w 10012"/>
                <a:gd name="connsiteY3" fmla="*/ 12410 h 12857"/>
                <a:gd name="connsiteX0" fmla="*/ 0 w 10022"/>
                <a:gd name="connsiteY0" fmla="*/ 12580 h 12869"/>
                <a:gd name="connsiteX1" fmla="*/ 11 w 10022"/>
                <a:gd name="connsiteY1" fmla="*/ 12683 h 12869"/>
                <a:gd name="connsiteX2" fmla="*/ 10022 w 10022"/>
                <a:gd name="connsiteY2" fmla="*/ 12719 h 12869"/>
                <a:gd name="connsiteX3" fmla="*/ 0 w 10022"/>
                <a:gd name="connsiteY3" fmla="*/ 12580 h 12869"/>
              </a:gdLst>
              <a:ahLst/>
              <a:cxnLst>
                <a:cxn ang="0">
                  <a:pos x="connsiteX0" y="connsiteY0"/>
                </a:cxn>
                <a:cxn ang="0">
                  <a:pos x="connsiteX1" y="connsiteY1"/>
                </a:cxn>
                <a:cxn ang="0">
                  <a:pos x="connsiteX2" y="connsiteY2"/>
                </a:cxn>
                <a:cxn ang="0">
                  <a:pos x="connsiteX3" y="connsiteY3"/>
                </a:cxn>
              </a:cxnLst>
              <a:rect l="l" t="t" r="r" b="b"/>
              <a:pathLst>
                <a:path w="10022" h="12869">
                  <a:moveTo>
                    <a:pt x="0" y="12580"/>
                  </a:moveTo>
                  <a:cubicBezTo>
                    <a:pt x="4" y="13539"/>
                    <a:pt x="7" y="11724"/>
                    <a:pt x="11" y="12683"/>
                  </a:cubicBezTo>
                  <a:lnTo>
                    <a:pt x="10022" y="12719"/>
                  </a:lnTo>
                  <a:cubicBezTo>
                    <a:pt x="5911" y="-6759"/>
                    <a:pt x="2724" y="-1478"/>
                    <a:pt x="0" y="12580"/>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1109758"/>
              <a:endParaRPr lang="en-US" sz="2244">
                <a:solidFill>
                  <a:srgbClr val="505050"/>
                </a:solidFill>
                <a:latin typeface="Segoe UI"/>
              </a:endParaRPr>
            </a:p>
          </p:txBody>
        </p:sp>
        <p:sp>
          <p:nvSpPr>
            <p:cNvPr id="35" name="Freeform 34"/>
            <p:cNvSpPr>
              <a:spLocks/>
            </p:cNvSpPr>
            <p:nvPr/>
          </p:nvSpPr>
          <p:spPr bwMode="auto">
            <a:xfrm flipH="1">
              <a:off x="11075959" y="6523647"/>
              <a:ext cx="1116041" cy="381496"/>
            </a:xfrm>
            <a:custGeom>
              <a:avLst/>
              <a:gdLst>
                <a:gd name="connsiteX0" fmla="*/ 321196 w 1116041"/>
                <a:gd name="connsiteY0" fmla="*/ 973 h 381496"/>
                <a:gd name="connsiteX1" fmla="*/ 23898 w 1116041"/>
                <a:gd name="connsiteY1" fmla="*/ 39291 h 381496"/>
                <a:gd name="connsiteX2" fmla="*/ 0 w 1116041"/>
                <a:gd name="connsiteY2" fmla="*/ 48045 h 381496"/>
                <a:gd name="connsiteX3" fmla="*/ 0 w 1116041"/>
                <a:gd name="connsiteY3" fmla="*/ 380753 h 381496"/>
                <a:gd name="connsiteX4" fmla="*/ 1116041 w 1116041"/>
                <a:gd name="connsiteY4" fmla="*/ 381496 h 381496"/>
                <a:gd name="connsiteX5" fmla="*/ 321196 w 1116041"/>
                <a:gd name="connsiteY5" fmla="*/ 973 h 3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041" h="381496">
                  <a:moveTo>
                    <a:pt x="321196" y="973"/>
                  </a:moveTo>
                  <a:cubicBezTo>
                    <a:pt x="218145" y="-3937"/>
                    <a:pt x="119209" y="9890"/>
                    <a:pt x="23898" y="39291"/>
                  </a:cubicBezTo>
                  <a:lnTo>
                    <a:pt x="0" y="48045"/>
                  </a:lnTo>
                  <a:lnTo>
                    <a:pt x="0" y="380753"/>
                  </a:lnTo>
                  <a:lnTo>
                    <a:pt x="1116041" y="381496"/>
                  </a:lnTo>
                  <a:cubicBezTo>
                    <a:pt x="824511" y="125888"/>
                    <a:pt x="561649" y="12428"/>
                    <a:pt x="321196" y="973"/>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noAutofit/>
            </a:bodyPr>
            <a:lstStyle/>
            <a:p>
              <a:pPr defTabSz="932137">
                <a:defRPr/>
              </a:pPr>
              <a:endParaRPr lang="en-US" sz="1800" kern="0">
                <a:solidFill>
                  <a:srgbClr val="000000"/>
                </a:solidFill>
              </a:endParaRPr>
            </a:p>
          </p:txBody>
        </p:sp>
        <p:grpSp>
          <p:nvGrpSpPr>
            <p:cNvPr id="37" name="Group 36"/>
            <p:cNvGrpSpPr/>
            <p:nvPr/>
          </p:nvGrpSpPr>
          <p:grpSpPr>
            <a:xfrm>
              <a:off x="9705905" y="6291053"/>
              <a:ext cx="591977" cy="364293"/>
              <a:chOff x="6670675" y="4275930"/>
              <a:chExt cx="1224064" cy="753270"/>
            </a:xfrm>
          </p:grpSpPr>
          <p:sp>
            <p:nvSpPr>
              <p:cNvPr id="127" name="Freeform 14"/>
              <p:cNvSpPr>
                <a:spLocks/>
              </p:cNvSpPr>
              <p:nvPr/>
            </p:nvSpPr>
            <p:spPr bwMode="auto">
              <a:xfrm>
                <a:off x="6670675" y="4534582"/>
                <a:ext cx="620540" cy="494617"/>
              </a:xfrm>
              <a:custGeom>
                <a:avLst/>
                <a:gdLst>
                  <a:gd name="T0" fmla="*/ 182 w 547"/>
                  <a:gd name="T1" fmla="*/ 47 h 436"/>
                  <a:gd name="T2" fmla="*/ 182 w 547"/>
                  <a:gd name="T3" fmla="*/ 0 h 436"/>
                  <a:gd name="T4" fmla="*/ 65 w 547"/>
                  <a:gd name="T5" fmla="*/ 0 h 436"/>
                  <a:gd name="T6" fmla="*/ 65 w 547"/>
                  <a:gd name="T7" fmla="*/ 47 h 436"/>
                  <a:gd name="T8" fmla="*/ 0 w 547"/>
                  <a:gd name="T9" fmla="*/ 47 h 436"/>
                  <a:gd name="T10" fmla="*/ 0 w 547"/>
                  <a:gd name="T11" fmla="*/ 59 h 436"/>
                  <a:gd name="T12" fmla="*/ 15 w 547"/>
                  <a:gd name="T13" fmla="*/ 59 h 436"/>
                  <a:gd name="T14" fmla="*/ 15 w 547"/>
                  <a:gd name="T15" fmla="*/ 436 h 436"/>
                  <a:gd name="T16" fmla="*/ 531 w 547"/>
                  <a:gd name="T17" fmla="*/ 436 h 436"/>
                  <a:gd name="T18" fmla="*/ 531 w 547"/>
                  <a:gd name="T19" fmla="*/ 59 h 436"/>
                  <a:gd name="T20" fmla="*/ 547 w 547"/>
                  <a:gd name="T21" fmla="*/ 59 h 436"/>
                  <a:gd name="T22" fmla="*/ 547 w 547"/>
                  <a:gd name="T23" fmla="*/ 47 h 436"/>
                  <a:gd name="T24" fmla="*/ 182 w 547"/>
                  <a:gd name="T25" fmla="*/ 47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436">
                    <a:moveTo>
                      <a:pt x="182" y="47"/>
                    </a:moveTo>
                    <a:lnTo>
                      <a:pt x="182" y="0"/>
                    </a:lnTo>
                    <a:lnTo>
                      <a:pt x="65" y="0"/>
                    </a:lnTo>
                    <a:lnTo>
                      <a:pt x="65" y="47"/>
                    </a:lnTo>
                    <a:lnTo>
                      <a:pt x="0" y="47"/>
                    </a:lnTo>
                    <a:lnTo>
                      <a:pt x="0" y="59"/>
                    </a:lnTo>
                    <a:lnTo>
                      <a:pt x="15" y="59"/>
                    </a:lnTo>
                    <a:lnTo>
                      <a:pt x="15" y="436"/>
                    </a:lnTo>
                    <a:lnTo>
                      <a:pt x="531" y="436"/>
                    </a:lnTo>
                    <a:lnTo>
                      <a:pt x="531" y="59"/>
                    </a:lnTo>
                    <a:lnTo>
                      <a:pt x="547" y="59"/>
                    </a:lnTo>
                    <a:lnTo>
                      <a:pt x="547" y="47"/>
                    </a:lnTo>
                    <a:lnTo>
                      <a:pt x="182" y="4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28" name="Freeform 15"/>
              <p:cNvSpPr>
                <a:spLocks/>
              </p:cNvSpPr>
              <p:nvPr/>
            </p:nvSpPr>
            <p:spPr bwMode="auto">
              <a:xfrm>
                <a:off x="7363820" y="4606053"/>
                <a:ext cx="530919" cy="423147"/>
              </a:xfrm>
              <a:custGeom>
                <a:avLst/>
                <a:gdLst>
                  <a:gd name="T0" fmla="*/ 155 w 468"/>
                  <a:gd name="T1" fmla="*/ 40 h 373"/>
                  <a:gd name="T2" fmla="*/ 155 w 468"/>
                  <a:gd name="T3" fmla="*/ 0 h 373"/>
                  <a:gd name="T4" fmla="*/ 56 w 468"/>
                  <a:gd name="T5" fmla="*/ 0 h 373"/>
                  <a:gd name="T6" fmla="*/ 56 w 468"/>
                  <a:gd name="T7" fmla="*/ 40 h 373"/>
                  <a:gd name="T8" fmla="*/ 0 w 468"/>
                  <a:gd name="T9" fmla="*/ 40 h 373"/>
                  <a:gd name="T10" fmla="*/ 0 w 468"/>
                  <a:gd name="T11" fmla="*/ 50 h 373"/>
                  <a:gd name="T12" fmla="*/ 13 w 468"/>
                  <a:gd name="T13" fmla="*/ 50 h 373"/>
                  <a:gd name="T14" fmla="*/ 13 w 468"/>
                  <a:gd name="T15" fmla="*/ 373 h 373"/>
                  <a:gd name="T16" fmla="*/ 456 w 468"/>
                  <a:gd name="T17" fmla="*/ 373 h 373"/>
                  <a:gd name="T18" fmla="*/ 456 w 468"/>
                  <a:gd name="T19" fmla="*/ 50 h 373"/>
                  <a:gd name="T20" fmla="*/ 468 w 468"/>
                  <a:gd name="T21" fmla="*/ 50 h 373"/>
                  <a:gd name="T22" fmla="*/ 468 w 468"/>
                  <a:gd name="T23" fmla="*/ 40 h 373"/>
                  <a:gd name="T24" fmla="*/ 155 w 468"/>
                  <a:gd name="T25" fmla="*/ 4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373">
                    <a:moveTo>
                      <a:pt x="155" y="40"/>
                    </a:moveTo>
                    <a:lnTo>
                      <a:pt x="155" y="0"/>
                    </a:lnTo>
                    <a:lnTo>
                      <a:pt x="56" y="0"/>
                    </a:lnTo>
                    <a:lnTo>
                      <a:pt x="56" y="40"/>
                    </a:lnTo>
                    <a:lnTo>
                      <a:pt x="0" y="40"/>
                    </a:lnTo>
                    <a:lnTo>
                      <a:pt x="0" y="50"/>
                    </a:lnTo>
                    <a:lnTo>
                      <a:pt x="13" y="50"/>
                    </a:lnTo>
                    <a:lnTo>
                      <a:pt x="13" y="373"/>
                    </a:lnTo>
                    <a:lnTo>
                      <a:pt x="456" y="373"/>
                    </a:lnTo>
                    <a:lnTo>
                      <a:pt x="456" y="50"/>
                    </a:lnTo>
                    <a:lnTo>
                      <a:pt x="468" y="50"/>
                    </a:lnTo>
                    <a:lnTo>
                      <a:pt x="468" y="40"/>
                    </a:lnTo>
                    <a:lnTo>
                      <a:pt x="155" y="4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29" name="Freeform 24"/>
              <p:cNvSpPr>
                <a:spLocks/>
              </p:cNvSpPr>
              <p:nvPr/>
            </p:nvSpPr>
            <p:spPr bwMode="auto">
              <a:xfrm>
                <a:off x="7016680" y="4275930"/>
                <a:ext cx="574028" cy="753270"/>
              </a:xfrm>
              <a:custGeom>
                <a:avLst/>
                <a:gdLst>
                  <a:gd name="T0" fmla="*/ 277 w 506"/>
                  <a:gd name="T1" fmla="*/ 71 h 664"/>
                  <a:gd name="T2" fmla="*/ 277 w 506"/>
                  <a:gd name="T3" fmla="*/ 0 h 664"/>
                  <a:gd name="T4" fmla="*/ 98 w 506"/>
                  <a:gd name="T5" fmla="*/ 0 h 664"/>
                  <a:gd name="T6" fmla="*/ 98 w 506"/>
                  <a:gd name="T7" fmla="*/ 71 h 664"/>
                  <a:gd name="T8" fmla="*/ 0 w 506"/>
                  <a:gd name="T9" fmla="*/ 71 h 664"/>
                  <a:gd name="T10" fmla="*/ 0 w 506"/>
                  <a:gd name="T11" fmla="*/ 89 h 664"/>
                  <a:gd name="T12" fmla="*/ 22 w 506"/>
                  <a:gd name="T13" fmla="*/ 89 h 664"/>
                  <a:gd name="T14" fmla="*/ 22 w 506"/>
                  <a:gd name="T15" fmla="*/ 664 h 664"/>
                  <a:gd name="T16" fmla="*/ 484 w 506"/>
                  <a:gd name="T17" fmla="*/ 664 h 664"/>
                  <a:gd name="T18" fmla="*/ 484 w 506"/>
                  <a:gd name="T19" fmla="*/ 89 h 664"/>
                  <a:gd name="T20" fmla="*/ 506 w 506"/>
                  <a:gd name="T21" fmla="*/ 89 h 664"/>
                  <a:gd name="T22" fmla="*/ 506 w 506"/>
                  <a:gd name="T23" fmla="*/ 71 h 664"/>
                  <a:gd name="T24" fmla="*/ 277 w 506"/>
                  <a:gd name="T25" fmla="*/ 7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6" h="664">
                    <a:moveTo>
                      <a:pt x="277" y="71"/>
                    </a:moveTo>
                    <a:lnTo>
                      <a:pt x="277" y="0"/>
                    </a:lnTo>
                    <a:lnTo>
                      <a:pt x="98" y="0"/>
                    </a:lnTo>
                    <a:lnTo>
                      <a:pt x="98" y="71"/>
                    </a:lnTo>
                    <a:lnTo>
                      <a:pt x="0" y="71"/>
                    </a:lnTo>
                    <a:lnTo>
                      <a:pt x="0" y="89"/>
                    </a:lnTo>
                    <a:lnTo>
                      <a:pt x="22" y="89"/>
                    </a:lnTo>
                    <a:lnTo>
                      <a:pt x="22" y="664"/>
                    </a:lnTo>
                    <a:lnTo>
                      <a:pt x="484" y="664"/>
                    </a:lnTo>
                    <a:lnTo>
                      <a:pt x="484" y="89"/>
                    </a:lnTo>
                    <a:lnTo>
                      <a:pt x="506" y="89"/>
                    </a:lnTo>
                    <a:lnTo>
                      <a:pt x="506" y="71"/>
                    </a:lnTo>
                    <a:lnTo>
                      <a:pt x="277" y="71"/>
                    </a:lnTo>
                    <a:close/>
                  </a:path>
                </a:pathLst>
              </a:custGeom>
              <a:solidFill>
                <a:srgbClr val="008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30" name="Rectangle 25"/>
              <p:cNvSpPr>
                <a:spLocks noChangeArrowheads="1"/>
              </p:cNvSpPr>
              <p:nvPr/>
            </p:nvSpPr>
            <p:spPr bwMode="auto">
              <a:xfrm>
                <a:off x="7330920"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31" name="Rectangle 26"/>
              <p:cNvSpPr>
                <a:spLocks noChangeArrowheads="1"/>
              </p:cNvSpPr>
              <p:nvPr/>
            </p:nvSpPr>
            <p:spPr bwMode="auto">
              <a:xfrm>
                <a:off x="7211804"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32" name="Rectangle 27"/>
              <p:cNvSpPr>
                <a:spLocks noChangeArrowheads="1"/>
              </p:cNvSpPr>
              <p:nvPr/>
            </p:nvSpPr>
            <p:spPr bwMode="auto">
              <a:xfrm>
                <a:off x="7093822" y="4435886"/>
                <a:ext cx="422013" cy="669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33" name="Rectangle 28"/>
              <p:cNvSpPr>
                <a:spLocks noChangeArrowheads="1"/>
              </p:cNvSpPr>
              <p:nvPr/>
            </p:nvSpPr>
            <p:spPr bwMode="auto">
              <a:xfrm>
                <a:off x="7093822" y="4553868"/>
                <a:ext cx="422013" cy="6579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34" name="Rectangle 29"/>
              <p:cNvSpPr>
                <a:spLocks noChangeArrowheads="1"/>
              </p:cNvSpPr>
              <p:nvPr/>
            </p:nvSpPr>
            <p:spPr bwMode="auto">
              <a:xfrm>
                <a:off x="7093822" y="4670716"/>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35" name="Rectangle 30"/>
              <p:cNvSpPr>
                <a:spLocks noChangeArrowheads="1"/>
              </p:cNvSpPr>
              <p:nvPr/>
            </p:nvSpPr>
            <p:spPr bwMode="auto">
              <a:xfrm>
                <a:off x="7093822" y="4788698"/>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grpSp>
          <p:nvGrpSpPr>
            <p:cNvPr id="38" name="Group 37"/>
            <p:cNvGrpSpPr/>
            <p:nvPr/>
          </p:nvGrpSpPr>
          <p:grpSpPr>
            <a:xfrm>
              <a:off x="10180454" y="6188801"/>
              <a:ext cx="577580" cy="454680"/>
              <a:chOff x="3994474" y="3851208"/>
              <a:chExt cx="1293813" cy="1018510"/>
            </a:xfrm>
          </p:grpSpPr>
          <p:sp>
            <p:nvSpPr>
              <p:cNvPr id="64" name="Freeform 62"/>
              <p:cNvSpPr>
                <a:spLocks/>
              </p:cNvSpPr>
              <p:nvPr/>
            </p:nvSpPr>
            <p:spPr bwMode="auto">
              <a:xfrm>
                <a:off x="4392937" y="4367146"/>
                <a:ext cx="587375" cy="495300"/>
              </a:xfrm>
              <a:custGeom>
                <a:avLst/>
                <a:gdLst>
                  <a:gd name="T0" fmla="*/ 167 w 370"/>
                  <a:gd name="T1" fmla="*/ 53 h 312"/>
                  <a:gd name="T2" fmla="*/ 167 w 370"/>
                  <a:gd name="T3" fmla="*/ 0 h 312"/>
                  <a:gd name="T4" fmla="*/ 126 w 370"/>
                  <a:gd name="T5" fmla="*/ 0 h 312"/>
                  <a:gd name="T6" fmla="*/ 126 w 370"/>
                  <a:gd name="T7" fmla="*/ 53 h 312"/>
                  <a:gd name="T8" fmla="*/ 112 w 370"/>
                  <a:gd name="T9" fmla="*/ 53 h 312"/>
                  <a:gd name="T10" fmla="*/ 112 w 370"/>
                  <a:gd name="T11" fmla="*/ 0 h 312"/>
                  <a:gd name="T12" fmla="*/ 72 w 370"/>
                  <a:gd name="T13" fmla="*/ 0 h 312"/>
                  <a:gd name="T14" fmla="*/ 72 w 370"/>
                  <a:gd name="T15" fmla="*/ 53 h 312"/>
                  <a:gd name="T16" fmla="*/ 0 w 370"/>
                  <a:gd name="T17" fmla="*/ 53 h 312"/>
                  <a:gd name="T18" fmla="*/ 0 w 370"/>
                  <a:gd name="T19" fmla="*/ 65 h 312"/>
                  <a:gd name="T20" fmla="*/ 17 w 370"/>
                  <a:gd name="T21" fmla="*/ 65 h 312"/>
                  <a:gd name="T22" fmla="*/ 17 w 370"/>
                  <a:gd name="T23" fmla="*/ 312 h 312"/>
                  <a:gd name="T24" fmla="*/ 353 w 370"/>
                  <a:gd name="T25" fmla="*/ 312 h 312"/>
                  <a:gd name="T26" fmla="*/ 353 w 370"/>
                  <a:gd name="T27" fmla="*/ 65 h 312"/>
                  <a:gd name="T28" fmla="*/ 370 w 370"/>
                  <a:gd name="T29" fmla="*/ 65 h 312"/>
                  <a:gd name="T30" fmla="*/ 370 w 370"/>
                  <a:gd name="T31" fmla="*/ 53 h 312"/>
                  <a:gd name="T32" fmla="*/ 167 w 370"/>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312">
                    <a:moveTo>
                      <a:pt x="167" y="53"/>
                    </a:moveTo>
                    <a:lnTo>
                      <a:pt x="167" y="0"/>
                    </a:lnTo>
                    <a:lnTo>
                      <a:pt x="126" y="0"/>
                    </a:lnTo>
                    <a:lnTo>
                      <a:pt x="126" y="53"/>
                    </a:lnTo>
                    <a:lnTo>
                      <a:pt x="112" y="53"/>
                    </a:lnTo>
                    <a:lnTo>
                      <a:pt x="112" y="0"/>
                    </a:lnTo>
                    <a:lnTo>
                      <a:pt x="72" y="0"/>
                    </a:lnTo>
                    <a:lnTo>
                      <a:pt x="72" y="53"/>
                    </a:lnTo>
                    <a:lnTo>
                      <a:pt x="0" y="53"/>
                    </a:lnTo>
                    <a:lnTo>
                      <a:pt x="0" y="65"/>
                    </a:lnTo>
                    <a:lnTo>
                      <a:pt x="17" y="65"/>
                    </a:lnTo>
                    <a:lnTo>
                      <a:pt x="17" y="312"/>
                    </a:lnTo>
                    <a:lnTo>
                      <a:pt x="353" y="312"/>
                    </a:lnTo>
                    <a:lnTo>
                      <a:pt x="353" y="65"/>
                    </a:lnTo>
                    <a:lnTo>
                      <a:pt x="370" y="65"/>
                    </a:lnTo>
                    <a:lnTo>
                      <a:pt x="370" y="53"/>
                    </a:lnTo>
                    <a:lnTo>
                      <a:pt x="167"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65" name="Freeform 63"/>
              <p:cNvSpPr>
                <a:spLocks/>
              </p:cNvSpPr>
              <p:nvPr/>
            </p:nvSpPr>
            <p:spPr bwMode="auto">
              <a:xfrm>
                <a:off x="4702499" y="4367146"/>
                <a:ext cx="585788" cy="495300"/>
              </a:xfrm>
              <a:custGeom>
                <a:avLst/>
                <a:gdLst>
                  <a:gd name="T0" fmla="*/ 166 w 369"/>
                  <a:gd name="T1" fmla="*/ 53 h 312"/>
                  <a:gd name="T2" fmla="*/ 166 w 369"/>
                  <a:gd name="T3" fmla="*/ 0 h 312"/>
                  <a:gd name="T4" fmla="*/ 126 w 369"/>
                  <a:gd name="T5" fmla="*/ 0 h 312"/>
                  <a:gd name="T6" fmla="*/ 126 w 369"/>
                  <a:gd name="T7" fmla="*/ 53 h 312"/>
                  <a:gd name="T8" fmla="*/ 112 w 369"/>
                  <a:gd name="T9" fmla="*/ 53 h 312"/>
                  <a:gd name="T10" fmla="*/ 112 w 369"/>
                  <a:gd name="T11" fmla="*/ 0 h 312"/>
                  <a:gd name="T12" fmla="*/ 73 w 369"/>
                  <a:gd name="T13" fmla="*/ 0 h 312"/>
                  <a:gd name="T14" fmla="*/ 73 w 369"/>
                  <a:gd name="T15" fmla="*/ 53 h 312"/>
                  <a:gd name="T16" fmla="*/ 0 w 369"/>
                  <a:gd name="T17" fmla="*/ 53 h 312"/>
                  <a:gd name="T18" fmla="*/ 0 w 369"/>
                  <a:gd name="T19" fmla="*/ 65 h 312"/>
                  <a:gd name="T20" fmla="*/ 17 w 369"/>
                  <a:gd name="T21" fmla="*/ 65 h 312"/>
                  <a:gd name="T22" fmla="*/ 17 w 369"/>
                  <a:gd name="T23" fmla="*/ 312 h 312"/>
                  <a:gd name="T24" fmla="*/ 353 w 369"/>
                  <a:gd name="T25" fmla="*/ 312 h 312"/>
                  <a:gd name="T26" fmla="*/ 353 w 369"/>
                  <a:gd name="T27" fmla="*/ 65 h 312"/>
                  <a:gd name="T28" fmla="*/ 369 w 369"/>
                  <a:gd name="T29" fmla="*/ 65 h 312"/>
                  <a:gd name="T30" fmla="*/ 369 w 369"/>
                  <a:gd name="T31" fmla="*/ 53 h 312"/>
                  <a:gd name="T32" fmla="*/ 166 w 369"/>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12">
                    <a:moveTo>
                      <a:pt x="166" y="53"/>
                    </a:moveTo>
                    <a:lnTo>
                      <a:pt x="166" y="0"/>
                    </a:lnTo>
                    <a:lnTo>
                      <a:pt x="126" y="0"/>
                    </a:lnTo>
                    <a:lnTo>
                      <a:pt x="126" y="53"/>
                    </a:lnTo>
                    <a:lnTo>
                      <a:pt x="112" y="53"/>
                    </a:lnTo>
                    <a:lnTo>
                      <a:pt x="112" y="0"/>
                    </a:lnTo>
                    <a:lnTo>
                      <a:pt x="73" y="0"/>
                    </a:lnTo>
                    <a:lnTo>
                      <a:pt x="73" y="53"/>
                    </a:lnTo>
                    <a:lnTo>
                      <a:pt x="0" y="53"/>
                    </a:lnTo>
                    <a:lnTo>
                      <a:pt x="0" y="65"/>
                    </a:lnTo>
                    <a:lnTo>
                      <a:pt x="17" y="65"/>
                    </a:lnTo>
                    <a:lnTo>
                      <a:pt x="17" y="312"/>
                    </a:lnTo>
                    <a:lnTo>
                      <a:pt x="353" y="312"/>
                    </a:lnTo>
                    <a:lnTo>
                      <a:pt x="353" y="65"/>
                    </a:lnTo>
                    <a:lnTo>
                      <a:pt x="369" y="65"/>
                    </a:lnTo>
                    <a:lnTo>
                      <a:pt x="369" y="53"/>
                    </a:lnTo>
                    <a:lnTo>
                      <a:pt x="166"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66" name="Rectangle 65"/>
              <p:cNvSpPr>
                <a:spLocks noChangeArrowheads="1"/>
              </p:cNvSpPr>
              <p:nvPr/>
            </p:nvSpPr>
            <p:spPr bwMode="auto">
              <a:xfrm>
                <a:off x="4019874" y="4192521"/>
                <a:ext cx="531813" cy="669925"/>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67" name="Rectangle 66"/>
              <p:cNvSpPr>
                <a:spLocks noChangeArrowheads="1"/>
              </p:cNvSpPr>
              <p:nvPr/>
            </p:nvSpPr>
            <p:spPr bwMode="auto">
              <a:xfrm>
                <a:off x="3994474" y="4173471"/>
                <a:ext cx="584200" cy="190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68" name="Rectangle 67"/>
              <p:cNvSpPr>
                <a:spLocks noChangeArrowheads="1"/>
              </p:cNvSpPr>
              <p:nvPr/>
            </p:nvSpPr>
            <p:spPr bwMode="auto">
              <a:xfrm>
                <a:off x="4069087"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69" name="Rectangle 68"/>
              <p:cNvSpPr>
                <a:spLocks noChangeArrowheads="1"/>
              </p:cNvSpPr>
              <p:nvPr/>
            </p:nvSpPr>
            <p:spPr bwMode="auto">
              <a:xfrm>
                <a:off x="4069087" y="4252846"/>
                <a:ext cx="69850" cy="3651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70" name="Rectangle 69"/>
              <p:cNvSpPr>
                <a:spLocks noChangeArrowheads="1"/>
              </p:cNvSpPr>
              <p:nvPr/>
            </p:nvSpPr>
            <p:spPr bwMode="auto">
              <a:xfrm>
                <a:off x="4189737" y="425284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71" name="Rectangle 70"/>
              <p:cNvSpPr>
                <a:spLocks noChangeArrowheads="1"/>
              </p:cNvSpPr>
              <p:nvPr/>
            </p:nvSpPr>
            <p:spPr bwMode="auto">
              <a:xfrm>
                <a:off x="4308799"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72" name="Rectangle 71"/>
              <p:cNvSpPr>
                <a:spLocks noChangeArrowheads="1"/>
              </p:cNvSpPr>
              <p:nvPr/>
            </p:nvSpPr>
            <p:spPr bwMode="auto">
              <a:xfrm>
                <a:off x="4189737" y="4725921"/>
                <a:ext cx="68263"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73" name="Rectangle 72"/>
              <p:cNvSpPr>
                <a:spLocks noChangeArrowheads="1"/>
              </p:cNvSpPr>
              <p:nvPr/>
            </p:nvSpPr>
            <p:spPr bwMode="auto">
              <a:xfrm>
                <a:off x="4308799" y="4725921"/>
                <a:ext cx="71438"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74" name="Rectangle 73"/>
              <p:cNvSpPr>
                <a:spLocks noChangeArrowheads="1"/>
              </p:cNvSpPr>
              <p:nvPr/>
            </p:nvSpPr>
            <p:spPr bwMode="auto">
              <a:xfrm>
                <a:off x="4431037" y="4252846"/>
                <a:ext cx="69850"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75" name="Rectangle 74"/>
              <p:cNvSpPr>
                <a:spLocks noChangeArrowheads="1"/>
              </p:cNvSpPr>
              <p:nvPr/>
            </p:nvSpPr>
            <p:spPr bwMode="auto">
              <a:xfrm>
                <a:off x="4069087"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76" name="Rectangle 75"/>
              <p:cNvSpPr>
                <a:spLocks noChangeArrowheads="1"/>
              </p:cNvSpPr>
              <p:nvPr/>
            </p:nvSpPr>
            <p:spPr bwMode="auto">
              <a:xfrm>
                <a:off x="4189737" y="437349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77" name="Rectangle 76"/>
              <p:cNvSpPr>
                <a:spLocks noChangeArrowheads="1"/>
              </p:cNvSpPr>
              <p:nvPr/>
            </p:nvSpPr>
            <p:spPr bwMode="auto">
              <a:xfrm>
                <a:off x="4308799" y="4373496"/>
                <a:ext cx="71438"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78" name="Rectangle 77"/>
              <p:cNvSpPr>
                <a:spLocks noChangeArrowheads="1"/>
              </p:cNvSpPr>
              <p:nvPr/>
            </p:nvSpPr>
            <p:spPr bwMode="auto">
              <a:xfrm>
                <a:off x="4431037"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79" name="Rectangle 78"/>
              <p:cNvSpPr>
                <a:spLocks noChangeArrowheads="1"/>
              </p:cNvSpPr>
              <p:nvPr/>
            </p:nvSpPr>
            <p:spPr bwMode="auto">
              <a:xfrm>
                <a:off x="406908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0" name="Rectangle 79"/>
              <p:cNvSpPr>
                <a:spLocks noChangeArrowheads="1"/>
              </p:cNvSpPr>
              <p:nvPr/>
            </p:nvSpPr>
            <p:spPr bwMode="auto">
              <a:xfrm>
                <a:off x="4189737"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1" name="Rectangle 80"/>
              <p:cNvSpPr>
                <a:spLocks noChangeArrowheads="1"/>
              </p:cNvSpPr>
              <p:nvPr/>
            </p:nvSpPr>
            <p:spPr bwMode="auto">
              <a:xfrm>
                <a:off x="4308799" y="4495733"/>
                <a:ext cx="71438" cy="6826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2" name="Rectangle 81"/>
              <p:cNvSpPr>
                <a:spLocks noChangeArrowheads="1"/>
              </p:cNvSpPr>
              <p:nvPr/>
            </p:nvSpPr>
            <p:spPr bwMode="auto">
              <a:xfrm>
                <a:off x="443103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3" name="Rectangle 82"/>
              <p:cNvSpPr>
                <a:spLocks noChangeArrowheads="1"/>
              </p:cNvSpPr>
              <p:nvPr/>
            </p:nvSpPr>
            <p:spPr bwMode="auto">
              <a:xfrm>
                <a:off x="406908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4" name="Rectangle 83"/>
              <p:cNvSpPr>
                <a:spLocks noChangeArrowheads="1"/>
              </p:cNvSpPr>
              <p:nvPr/>
            </p:nvSpPr>
            <p:spPr bwMode="auto">
              <a:xfrm>
                <a:off x="4189737" y="4614796"/>
                <a:ext cx="68263"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5" name="Rectangle 84"/>
              <p:cNvSpPr>
                <a:spLocks noChangeArrowheads="1"/>
              </p:cNvSpPr>
              <p:nvPr/>
            </p:nvSpPr>
            <p:spPr bwMode="auto">
              <a:xfrm>
                <a:off x="4308799"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6" name="Rectangle 85"/>
              <p:cNvSpPr>
                <a:spLocks noChangeArrowheads="1"/>
              </p:cNvSpPr>
              <p:nvPr/>
            </p:nvSpPr>
            <p:spPr bwMode="auto">
              <a:xfrm>
                <a:off x="443103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7" name="Rectangle 86"/>
              <p:cNvSpPr>
                <a:spLocks noChangeArrowheads="1"/>
              </p:cNvSpPr>
              <p:nvPr/>
            </p:nvSpPr>
            <p:spPr bwMode="auto">
              <a:xfrm>
                <a:off x="406908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8" name="Rectangle 87"/>
              <p:cNvSpPr>
                <a:spLocks noChangeArrowheads="1"/>
              </p:cNvSpPr>
              <p:nvPr/>
            </p:nvSpPr>
            <p:spPr bwMode="auto">
              <a:xfrm>
                <a:off x="443103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9" name="Rectangle 88"/>
              <p:cNvSpPr>
                <a:spLocks noChangeArrowheads="1"/>
              </p:cNvSpPr>
              <p:nvPr/>
            </p:nvSpPr>
            <p:spPr bwMode="auto">
              <a:xfrm>
                <a:off x="4431037" y="4373496"/>
                <a:ext cx="69850" cy="349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90" name="Rectangle 96"/>
              <p:cNvSpPr>
                <a:spLocks noChangeArrowheads="1"/>
              </p:cNvSpPr>
              <p:nvPr/>
            </p:nvSpPr>
            <p:spPr bwMode="auto">
              <a:xfrm>
                <a:off x="4257999" y="4089333"/>
                <a:ext cx="206375" cy="841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91" name="Rectangle 112"/>
              <p:cNvSpPr>
                <a:spLocks noChangeArrowheads="1"/>
              </p:cNvSpPr>
              <p:nvPr/>
            </p:nvSpPr>
            <p:spPr bwMode="auto">
              <a:xfrm>
                <a:off x="4639861" y="3963256"/>
                <a:ext cx="531813" cy="906462"/>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92" name="Rectangle 113"/>
              <p:cNvSpPr>
                <a:spLocks noChangeArrowheads="1"/>
              </p:cNvSpPr>
              <p:nvPr/>
            </p:nvSpPr>
            <p:spPr bwMode="auto">
              <a:xfrm>
                <a:off x="4645349" y="3933758"/>
                <a:ext cx="584200" cy="222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93" name="Rectangle 114"/>
              <p:cNvSpPr>
                <a:spLocks noChangeArrowheads="1"/>
              </p:cNvSpPr>
              <p:nvPr/>
            </p:nvSpPr>
            <p:spPr bwMode="auto">
              <a:xfrm>
                <a:off x="4719962"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94" name="Rectangle 115"/>
              <p:cNvSpPr>
                <a:spLocks noChangeArrowheads="1"/>
              </p:cNvSpPr>
              <p:nvPr/>
            </p:nvSpPr>
            <p:spPr bwMode="auto">
              <a:xfrm>
                <a:off x="4719962" y="4252846"/>
                <a:ext cx="69850" cy="3651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95" name="Rectangle 116"/>
              <p:cNvSpPr>
                <a:spLocks noChangeArrowheads="1"/>
              </p:cNvSpPr>
              <p:nvPr/>
            </p:nvSpPr>
            <p:spPr bwMode="auto">
              <a:xfrm>
                <a:off x="4840612" y="425284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96" name="Rectangle 117"/>
              <p:cNvSpPr>
                <a:spLocks noChangeArrowheads="1"/>
              </p:cNvSpPr>
              <p:nvPr/>
            </p:nvSpPr>
            <p:spPr bwMode="auto">
              <a:xfrm>
                <a:off x="4959674"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97" name="Rectangle 118"/>
              <p:cNvSpPr>
                <a:spLocks noChangeArrowheads="1"/>
              </p:cNvSpPr>
              <p:nvPr/>
            </p:nvSpPr>
            <p:spPr bwMode="auto">
              <a:xfrm>
                <a:off x="4840612" y="4725921"/>
                <a:ext cx="68263"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98" name="Rectangle 119"/>
              <p:cNvSpPr>
                <a:spLocks noChangeArrowheads="1"/>
              </p:cNvSpPr>
              <p:nvPr/>
            </p:nvSpPr>
            <p:spPr bwMode="auto">
              <a:xfrm>
                <a:off x="4959674" y="4725921"/>
                <a:ext cx="71438"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99" name="Rectangle 120"/>
              <p:cNvSpPr>
                <a:spLocks noChangeArrowheads="1"/>
              </p:cNvSpPr>
              <p:nvPr/>
            </p:nvSpPr>
            <p:spPr bwMode="auto">
              <a:xfrm>
                <a:off x="5081912" y="4252846"/>
                <a:ext cx="69850"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0" name="Rectangle 121"/>
              <p:cNvSpPr>
                <a:spLocks noChangeArrowheads="1"/>
              </p:cNvSpPr>
              <p:nvPr/>
            </p:nvSpPr>
            <p:spPr bwMode="auto">
              <a:xfrm>
                <a:off x="4719962"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1" name="Rectangle 122"/>
              <p:cNvSpPr>
                <a:spLocks noChangeArrowheads="1"/>
              </p:cNvSpPr>
              <p:nvPr/>
            </p:nvSpPr>
            <p:spPr bwMode="auto">
              <a:xfrm>
                <a:off x="4840612" y="437349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2" name="Rectangle 123"/>
              <p:cNvSpPr>
                <a:spLocks noChangeArrowheads="1"/>
              </p:cNvSpPr>
              <p:nvPr/>
            </p:nvSpPr>
            <p:spPr bwMode="auto">
              <a:xfrm>
                <a:off x="4959674" y="4373496"/>
                <a:ext cx="71438"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3" name="Rectangle 124"/>
              <p:cNvSpPr>
                <a:spLocks noChangeArrowheads="1"/>
              </p:cNvSpPr>
              <p:nvPr/>
            </p:nvSpPr>
            <p:spPr bwMode="auto">
              <a:xfrm>
                <a:off x="5081912"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4" name="Rectangle 125"/>
              <p:cNvSpPr>
                <a:spLocks noChangeArrowheads="1"/>
              </p:cNvSpPr>
              <p:nvPr/>
            </p:nvSpPr>
            <p:spPr bwMode="auto">
              <a:xfrm>
                <a:off x="471996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5" name="Rectangle 126"/>
              <p:cNvSpPr>
                <a:spLocks noChangeArrowheads="1"/>
              </p:cNvSpPr>
              <p:nvPr/>
            </p:nvSpPr>
            <p:spPr bwMode="auto">
              <a:xfrm>
                <a:off x="4840612"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6" name="Rectangle 127"/>
              <p:cNvSpPr>
                <a:spLocks noChangeArrowheads="1"/>
              </p:cNvSpPr>
              <p:nvPr/>
            </p:nvSpPr>
            <p:spPr bwMode="auto">
              <a:xfrm>
                <a:off x="4959674" y="449573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7" name="Rectangle 128"/>
              <p:cNvSpPr>
                <a:spLocks noChangeArrowheads="1"/>
              </p:cNvSpPr>
              <p:nvPr/>
            </p:nvSpPr>
            <p:spPr bwMode="auto">
              <a:xfrm>
                <a:off x="508191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8" name="Rectangle 129"/>
              <p:cNvSpPr>
                <a:spLocks noChangeArrowheads="1"/>
              </p:cNvSpPr>
              <p:nvPr/>
            </p:nvSpPr>
            <p:spPr bwMode="auto">
              <a:xfrm>
                <a:off x="471996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9" name="Rectangle 130"/>
              <p:cNvSpPr>
                <a:spLocks noChangeArrowheads="1"/>
              </p:cNvSpPr>
              <p:nvPr/>
            </p:nvSpPr>
            <p:spPr bwMode="auto">
              <a:xfrm>
                <a:off x="4840612" y="4614796"/>
                <a:ext cx="68263"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0" name="Rectangle 131"/>
              <p:cNvSpPr>
                <a:spLocks noChangeArrowheads="1"/>
              </p:cNvSpPr>
              <p:nvPr/>
            </p:nvSpPr>
            <p:spPr bwMode="auto">
              <a:xfrm>
                <a:off x="4959674"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1" name="Rectangle 132"/>
              <p:cNvSpPr>
                <a:spLocks noChangeArrowheads="1"/>
              </p:cNvSpPr>
              <p:nvPr/>
            </p:nvSpPr>
            <p:spPr bwMode="auto">
              <a:xfrm>
                <a:off x="508191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2" name="Rectangle 133"/>
              <p:cNvSpPr>
                <a:spLocks noChangeArrowheads="1"/>
              </p:cNvSpPr>
              <p:nvPr/>
            </p:nvSpPr>
            <p:spPr bwMode="auto">
              <a:xfrm>
                <a:off x="471996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3" name="Rectangle 134"/>
              <p:cNvSpPr>
                <a:spLocks noChangeArrowheads="1"/>
              </p:cNvSpPr>
              <p:nvPr/>
            </p:nvSpPr>
            <p:spPr bwMode="auto">
              <a:xfrm>
                <a:off x="508191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4" name="Rectangle 135"/>
              <p:cNvSpPr>
                <a:spLocks noChangeArrowheads="1"/>
              </p:cNvSpPr>
              <p:nvPr/>
            </p:nvSpPr>
            <p:spPr bwMode="auto">
              <a:xfrm>
                <a:off x="5081912" y="4373496"/>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5" name="Rectangle 136"/>
              <p:cNvSpPr>
                <a:spLocks noChangeArrowheads="1"/>
              </p:cNvSpPr>
              <p:nvPr/>
            </p:nvSpPr>
            <p:spPr bwMode="auto">
              <a:xfrm>
                <a:off x="4719962" y="40131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6" name="Rectangle 137"/>
              <p:cNvSpPr>
                <a:spLocks noChangeArrowheads="1"/>
              </p:cNvSpPr>
              <p:nvPr/>
            </p:nvSpPr>
            <p:spPr bwMode="auto">
              <a:xfrm>
                <a:off x="4719962" y="401313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7" name="Rectangle 138"/>
              <p:cNvSpPr>
                <a:spLocks noChangeArrowheads="1"/>
              </p:cNvSpPr>
              <p:nvPr/>
            </p:nvSpPr>
            <p:spPr bwMode="auto">
              <a:xfrm>
                <a:off x="4840612" y="401313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8" name="Rectangle 139"/>
              <p:cNvSpPr>
                <a:spLocks noChangeArrowheads="1"/>
              </p:cNvSpPr>
              <p:nvPr/>
            </p:nvSpPr>
            <p:spPr bwMode="auto">
              <a:xfrm>
                <a:off x="4959674" y="4013133"/>
                <a:ext cx="71438"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9" name="Rectangle 140"/>
              <p:cNvSpPr>
                <a:spLocks noChangeArrowheads="1"/>
              </p:cNvSpPr>
              <p:nvPr/>
            </p:nvSpPr>
            <p:spPr bwMode="auto">
              <a:xfrm>
                <a:off x="5081912" y="4013133"/>
                <a:ext cx="69850"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20" name="Rectangle 141"/>
              <p:cNvSpPr>
                <a:spLocks noChangeArrowheads="1"/>
              </p:cNvSpPr>
              <p:nvPr/>
            </p:nvSpPr>
            <p:spPr bwMode="auto">
              <a:xfrm>
                <a:off x="4719962" y="4133783"/>
                <a:ext cx="69850"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21" name="Rectangle 142"/>
              <p:cNvSpPr>
                <a:spLocks noChangeArrowheads="1"/>
              </p:cNvSpPr>
              <p:nvPr/>
            </p:nvSpPr>
            <p:spPr bwMode="auto">
              <a:xfrm>
                <a:off x="4840612" y="413378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22" name="Rectangle 143"/>
              <p:cNvSpPr>
                <a:spLocks noChangeArrowheads="1"/>
              </p:cNvSpPr>
              <p:nvPr/>
            </p:nvSpPr>
            <p:spPr bwMode="auto">
              <a:xfrm>
                <a:off x="4959674" y="413378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23" name="Rectangle 144"/>
              <p:cNvSpPr>
                <a:spLocks noChangeArrowheads="1"/>
              </p:cNvSpPr>
              <p:nvPr/>
            </p:nvSpPr>
            <p:spPr bwMode="auto">
              <a:xfrm>
                <a:off x="5081912" y="413378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24" name="Rectangle 145"/>
              <p:cNvSpPr>
                <a:spLocks noChangeArrowheads="1"/>
              </p:cNvSpPr>
              <p:nvPr/>
            </p:nvSpPr>
            <p:spPr bwMode="auto">
              <a:xfrm>
                <a:off x="5081912" y="413378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25" name="Rectangle 146"/>
              <p:cNvSpPr>
                <a:spLocks noChangeArrowheads="1"/>
              </p:cNvSpPr>
              <p:nvPr/>
            </p:nvSpPr>
            <p:spPr bwMode="auto">
              <a:xfrm>
                <a:off x="4758062"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26" name="Rectangle 147"/>
              <p:cNvSpPr>
                <a:spLocks noChangeArrowheads="1"/>
              </p:cNvSpPr>
              <p:nvPr/>
            </p:nvSpPr>
            <p:spPr bwMode="auto">
              <a:xfrm>
                <a:off x="4843787"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grpSp>
          <p:nvGrpSpPr>
            <p:cNvPr id="39" name="Group 38"/>
            <p:cNvGrpSpPr/>
            <p:nvPr/>
          </p:nvGrpSpPr>
          <p:grpSpPr>
            <a:xfrm>
              <a:off x="9560839" y="6507782"/>
              <a:ext cx="158037" cy="131816"/>
              <a:chOff x="7363193" y="4665889"/>
              <a:chExt cx="354013" cy="295275"/>
            </a:xfrm>
          </p:grpSpPr>
          <p:sp>
            <p:nvSpPr>
              <p:cNvPr id="58"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59"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60"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61"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62"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63"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grpSp>
          <p:nvGrpSpPr>
            <p:cNvPr id="40" name="Group 39"/>
            <p:cNvGrpSpPr/>
            <p:nvPr/>
          </p:nvGrpSpPr>
          <p:grpSpPr>
            <a:xfrm>
              <a:off x="10890978" y="6539210"/>
              <a:ext cx="158037" cy="131816"/>
              <a:chOff x="7363193" y="4665889"/>
              <a:chExt cx="354013" cy="295275"/>
            </a:xfrm>
          </p:grpSpPr>
          <p:sp>
            <p:nvSpPr>
              <p:cNvPr id="52"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53"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54"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55"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56"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57"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grpSp>
          <p:nvGrpSpPr>
            <p:cNvPr id="45" name="Group 44"/>
            <p:cNvGrpSpPr/>
            <p:nvPr/>
          </p:nvGrpSpPr>
          <p:grpSpPr>
            <a:xfrm>
              <a:off x="8162723" y="6657419"/>
              <a:ext cx="104115" cy="199644"/>
              <a:chOff x="2985972" y="6424222"/>
              <a:chExt cx="185395" cy="355500"/>
            </a:xfrm>
          </p:grpSpPr>
          <p:sp>
            <p:nvSpPr>
              <p:cNvPr id="46" name="Rectangle 93"/>
              <p:cNvSpPr>
                <a:spLocks noChangeArrowheads="1"/>
              </p:cNvSpPr>
              <p:nvPr/>
            </p:nvSpPr>
            <p:spPr bwMode="auto">
              <a:xfrm>
                <a:off x="3060513" y="6640198"/>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47" name="Oval 94"/>
              <p:cNvSpPr>
                <a:spLocks noChangeArrowheads="1"/>
              </p:cNvSpPr>
              <p:nvPr/>
            </p:nvSpPr>
            <p:spPr bwMode="auto">
              <a:xfrm>
                <a:off x="2985972" y="6517876"/>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48" name="Oval 95"/>
              <p:cNvSpPr>
                <a:spLocks noChangeArrowheads="1"/>
              </p:cNvSpPr>
              <p:nvPr/>
            </p:nvSpPr>
            <p:spPr bwMode="auto">
              <a:xfrm>
                <a:off x="3010819" y="6424222"/>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grpSp>
      <p:sp>
        <p:nvSpPr>
          <p:cNvPr id="2" name="Title 1"/>
          <p:cNvSpPr>
            <a:spLocks noGrp="1"/>
          </p:cNvSpPr>
          <p:nvPr>
            <p:ph type="title"/>
          </p:nvPr>
        </p:nvSpPr>
        <p:spPr/>
        <p:txBody>
          <a:bodyPr/>
          <a:lstStyle/>
          <a:p>
            <a:r>
              <a:rPr lang="en-US" smtClean="0"/>
              <a:t>Ten Business Functions Defined</a:t>
            </a:r>
            <a:endParaRPr lang="en-US" dirty="0"/>
          </a:p>
        </p:txBody>
      </p:sp>
      <p:sp>
        <p:nvSpPr>
          <p:cNvPr id="18" name="Rectangle 17"/>
          <p:cNvSpPr/>
          <p:nvPr/>
        </p:nvSpPr>
        <p:spPr bwMode="auto">
          <a:xfrm>
            <a:off x="457200" y="1211264"/>
            <a:ext cx="2240280" cy="2250346"/>
          </a:xfrm>
          <a:prstGeom prst="rect">
            <a:avLst/>
          </a:prstGeom>
          <a:solidFill>
            <a:schemeClr val="tx2"/>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400" dirty="0">
                <a:solidFill>
                  <a:schemeClr val="bg1"/>
                </a:solidFill>
                <a:latin typeface="+mj-lt"/>
              </a:rPr>
              <a:t>Joint Business Planning</a:t>
            </a:r>
          </a:p>
        </p:txBody>
      </p:sp>
      <p:sp>
        <p:nvSpPr>
          <p:cNvPr id="19" name="Rectangle 18"/>
          <p:cNvSpPr/>
          <p:nvPr/>
        </p:nvSpPr>
        <p:spPr bwMode="auto">
          <a:xfrm>
            <a:off x="2778982" y="1211264"/>
            <a:ext cx="2240280" cy="2250346"/>
          </a:xfrm>
          <a:prstGeom prst="rect">
            <a:avLst/>
          </a:prstGeom>
          <a:solidFill>
            <a:schemeClr val="tx2"/>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400" dirty="0">
                <a:solidFill>
                  <a:schemeClr val="bg1"/>
                </a:solidFill>
                <a:latin typeface="+mj-lt"/>
              </a:rPr>
              <a:t>Leads and </a:t>
            </a:r>
            <a:r>
              <a:rPr lang="en-US" sz="2400" dirty="0" smtClean="0">
                <a:solidFill>
                  <a:schemeClr val="bg1"/>
                </a:solidFill>
                <a:latin typeface="+mj-lt"/>
              </a:rPr>
              <a:t>Pipeline</a:t>
            </a:r>
            <a:endParaRPr lang="en-US" sz="2400" dirty="0">
              <a:solidFill>
                <a:schemeClr val="bg1"/>
              </a:solidFill>
              <a:latin typeface="+mj-lt"/>
            </a:endParaRPr>
          </a:p>
        </p:txBody>
      </p:sp>
      <p:sp>
        <p:nvSpPr>
          <p:cNvPr id="20" name="Rectangle 19"/>
          <p:cNvSpPr/>
          <p:nvPr/>
        </p:nvSpPr>
        <p:spPr bwMode="auto">
          <a:xfrm>
            <a:off x="5100764" y="1211264"/>
            <a:ext cx="2240280" cy="2250346"/>
          </a:xfrm>
          <a:prstGeom prst="rect">
            <a:avLst/>
          </a:prstGeom>
          <a:solidFill>
            <a:schemeClr val="tx2"/>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400" dirty="0">
                <a:solidFill>
                  <a:schemeClr val="bg1"/>
                </a:solidFill>
                <a:latin typeface="+mj-lt"/>
              </a:rPr>
              <a:t>Agreement</a:t>
            </a:r>
          </a:p>
        </p:txBody>
      </p:sp>
      <p:sp>
        <p:nvSpPr>
          <p:cNvPr id="21" name="Rectangle 20"/>
          <p:cNvSpPr/>
          <p:nvPr/>
        </p:nvSpPr>
        <p:spPr bwMode="auto">
          <a:xfrm>
            <a:off x="7422546" y="1211264"/>
            <a:ext cx="2240280" cy="2250346"/>
          </a:xfrm>
          <a:prstGeom prst="rect">
            <a:avLst/>
          </a:prstGeom>
          <a:solidFill>
            <a:schemeClr val="tx2"/>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400" dirty="0">
                <a:solidFill>
                  <a:schemeClr val="bg1"/>
                </a:solidFill>
                <a:latin typeface="+mj-lt"/>
              </a:rPr>
              <a:t>Sales </a:t>
            </a:r>
            <a:r>
              <a:rPr lang="en-US" sz="2400" dirty="0" smtClean="0">
                <a:solidFill>
                  <a:schemeClr val="bg1"/>
                </a:solidFill>
                <a:latin typeface="+mj-lt"/>
              </a:rPr>
              <a:t>Compensation</a:t>
            </a:r>
            <a:endParaRPr lang="en-US" sz="2400" dirty="0">
              <a:solidFill>
                <a:schemeClr val="bg1"/>
              </a:solidFill>
              <a:latin typeface="+mj-lt"/>
            </a:endParaRPr>
          </a:p>
        </p:txBody>
      </p:sp>
      <p:sp>
        <p:nvSpPr>
          <p:cNvPr id="22" name="Rectangle 21"/>
          <p:cNvSpPr/>
          <p:nvPr/>
        </p:nvSpPr>
        <p:spPr bwMode="auto">
          <a:xfrm>
            <a:off x="9744329" y="1211264"/>
            <a:ext cx="2240280" cy="2250346"/>
          </a:xfrm>
          <a:prstGeom prst="rect">
            <a:avLst/>
          </a:prstGeom>
          <a:solidFill>
            <a:schemeClr val="tx2"/>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400" dirty="0">
                <a:solidFill>
                  <a:schemeClr val="bg1"/>
                </a:solidFill>
                <a:latin typeface="+mj-lt"/>
              </a:rPr>
              <a:t>Market </a:t>
            </a:r>
            <a:r>
              <a:rPr lang="en-US" sz="2400" dirty="0" smtClean="0">
                <a:solidFill>
                  <a:schemeClr val="bg1"/>
                </a:solidFill>
                <a:latin typeface="+mj-lt"/>
              </a:rPr>
              <a:t>Messaging</a:t>
            </a:r>
            <a:endParaRPr lang="en-US" sz="2400" dirty="0">
              <a:solidFill>
                <a:schemeClr val="bg1"/>
              </a:solidFill>
              <a:latin typeface="+mj-lt"/>
            </a:endParaRPr>
          </a:p>
        </p:txBody>
      </p:sp>
      <p:sp>
        <p:nvSpPr>
          <p:cNvPr id="25" name="Rectangle 24"/>
          <p:cNvSpPr/>
          <p:nvPr/>
        </p:nvSpPr>
        <p:spPr bwMode="auto">
          <a:xfrm>
            <a:off x="457200" y="3543804"/>
            <a:ext cx="2240280" cy="2250346"/>
          </a:xfrm>
          <a:prstGeom prst="rect">
            <a:avLst/>
          </a:prstGeom>
          <a:solidFill>
            <a:schemeClr val="tx2"/>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400" dirty="0">
                <a:solidFill>
                  <a:schemeClr val="bg1"/>
                </a:solidFill>
                <a:latin typeface="+mj-lt"/>
              </a:rPr>
              <a:t>Geography</a:t>
            </a:r>
          </a:p>
        </p:txBody>
      </p:sp>
      <p:sp>
        <p:nvSpPr>
          <p:cNvPr id="26" name="Rectangle 25"/>
          <p:cNvSpPr/>
          <p:nvPr/>
        </p:nvSpPr>
        <p:spPr bwMode="auto">
          <a:xfrm>
            <a:off x="2778982" y="3543804"/>
            <a:ext cx="2240280" cy="2250346"/>
          </a:xfrm>
          <a:prstGeom prst="rect">
            <a:avLst/>
          </a:prstGeom>
          <a:solidFill>
            <a:schemeClr val="tx2"/>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400" dirty="0">
                <a:solidFill>
                  <a:schemeClr val="bg1"/>
                </a:solidFill>
                <a:latin typeface="+mj-lt"/>
              </a:rPr>
              <a:t>Resource </a:t>
            </a:r>
            <a:r>
              <a:rPr lang="en-US" sz="2400" dirty="0" smtClean="0">
                <a:solidFill>
                  <a:schemeClr val="bg1"/>
                </a:solidFill>
                <a:latin typeface="+mj-lt"/>
              </a:rPr>
              <a:t>Utilization</a:t>
            </a:r>
            <a:endParaRPr lang="en-US" sz="2400" dirty="0">
              <a:solidFill>
                <a:schemeClr val="bg1"/>
              </a:solidFill>
              <a:latin typeface="+mj-lt"/>
            </a:endParaRPr>
          </a:p>
        </p:txBody>
      </p:sp>
      <p:sp>
        <p:nvSpPr>
          <p:cNvPr id="27" name="Rectangle 26"/>
          <p:cNvSpPr/>
          <p:nvPr/>
        </p:nvSpPr>
        <p:spPr bwMode="auto">
          <a:xfrm>
            <a:off x="5100764" y="3543804"/>
            <a:ext cx="2240280" cy="2250346"/>
          </a:xfrm>
          <a:prstGeom prst="rect">
            <a:avLst/>
          </a:prstGeom>
          <a:solidFill>
            <a:schemeClr val="tx2"/>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400" dirty="0">
                <a:solidFill>
                  <a:schemeClr val="bg1"/>
                </a:solidFill>
                <a:latin typeface="+mj-lt"/>
              </a:rPr>
              <a:t>Readiness and Certification</a:t>
            </a:r>
          </a:p>
        </p:txBody>
      </p:sp>
      <p:sp>
        <p:nvSpPr>
          <p:cNvPr id="28" name="Rectangle 27"/>
          <p:cNvSpPr/>
          <p:nvPr/>
        </p:nvSpPr>
        <p:spPr bwMode="auto">
          <a:xfrm>
            <a:off x="7422546" y="3543804"/>
            <a:ext cx="2240280" cy="2250346"/>
          </a:xfrm>
          <a:prstGeom prst="rect">
            <a:avLst/>
          </a:prstGeom>
          <a:solidFill>
            <a:schemeClr val="tx2"/>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400" dirty="0">
                <a:solidFill>
                  <a:schemeClr val="bg1"/>
                </a:solidFill>
                <a:latin typeface="+mj-lt"/>
              </a:rPr>
              <a:t>Product and </a:t>
            </a:r>
            <a:r>
              <a:rPr lang="en-US" sz="2400" dirty="0" smtClean="0">
                <a:solidFill>
                  <a:schemeClr val="bg1"/>
                </a:solidFill>
                <a:latin typeface="+mj-lt"/>
              </a:rPr>
              <a:t>Customer Support</a:t>
            </a:r>
            <a:endParaRPr lang="en-US" sz="2400" dirty="0">
              <a:solidFill>
                <a:schemeClr val="bg1"/>
              </a:solidFill>
              <a:latin typeface="+mj-lt"/>
            </a:endParaRPr>
          </a:p>
        </p:txBody>
      </p:sp>
      <p:sp>
        <p:nvSpPr>
          <p:cNvPr id="29" name="Rectangle 28"/>
          <p:cNvSpPr/>
          <p:nvPr/>
        </p:nvSpPr>
        <p:spPr bwMode="auto">
          <a:xfrm>
            <a:off x="9744329" y="3543804"/>
            <a:ext cx="2240280" cy="2250346"/>
          </a:xfrm>
          <a:prstGeom prst="rect">
            <a:avLst/>
          </a:prstGeom>
          <a:solidFill>
            <a:schemeClr val="tx2"/>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400" dirty="0">
                <a:solidFill>
                  <a:schemeClr val="bg1"/>
                </a:solidFill>
                <a:latin typeface="+mj-lt"/>
              </a:rPr>
              <a:t>Customer </a:t>
            </a:r>
            <a:r>
              <a:rPr lang="en-US" sz="2400" dirty="0" smtClean="0">
                <a:solidFill>
                  <a:schemeClr val="bg1"/>
                </a:solidFill>
                <a:latin typeface="+mj-lt"/>
              </a:rPr>
              <a:t>Relationships </a:t>
            </a:r>
            <a:r>
              <a:rPr lang="en-US" sz="2400" dirty="0">
                <a:solidFill>
                  <a:schemeClr val="bg1"/>
                </a:solidFill>
                <a:latin typeface="+mj-lt"/>
              </a:rPr>
              <a:t>and </a:t>
            </a:r>
            <a:r>
              <a:rPr lang="en-US" sz="2400" dirty="0" smtClean="0">
                <a:solidFill>
                  <a:schemeClr val="bg1"/>
                </a:solidFill>
                <a:latin typeface="+mj-lt"/>
              </a:rPr>
              <a:t>Satisfaction</a:t>
            </a:r>
            <a:endParaRPr lang="en-US" sz="2400" dirty="0">
              <a:solidFill>
                <a:schemeClr val="bg1"/>
              </a:solidFill>
              <a:latin typeface="+mj-lt"/>
            </a:endParaRPr>
          </a:p>
        </p:txBody>
      </p:sp>
      <p:sp>
        <p:nvSpPr>
          <p:cNvPr id="33" name="Rectangle 32"/>
          <p:cNvSpPr/>
          <p:nvPr/>
        </p:nvSpPr>
        <p:spPr bwMode="auto">
          <a:xfrm>
            <a:off x="0" y="6903085"/>
            <a:ext cx="12435840" cy="91440"/>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 name="Rectangle 90"/>
          <p:cNvSpPr>
            <a:spLocks noChangeArrowheads="1"/>
          </p:cNvSpPr>
          <p:nvPr/>
        </p:nvSpPr>
        <p:spPr bwMode="auto">
          <a:xfrm>
            <a:off x="2819692" y="6764223"/>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42" name="Oval 91"/>
          <p:cNvSpPr>
            <a:spLocks noChangeArrowheads="1"/>
          </p:cNvSpPr>
          <p:nvPr/>
        </p:nvSpPr>
        <p:spPr bwMode="auto">
          <a:xfrm>
            <a:off x="2745151" y="6641901"/>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43" name="Oval 92"/>
          <p:cNvSpPr>
            <a:spLocks noChangeArrowheads="1"/>
          </p:cNvSpPr>
          <p:nvPr/>
        </p:nvSpPr>
        <p:spPr bwMode="auto">
          <a:xfrm>
            <a:off x="2769998" y="6548247"/>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nvGrpSpPr>
          <p:cNvPr id="44" name="Group 43"/>
          <p:cNvGrpSpPr/>
          <p:nvPr/>
        </p:nvGrpSpPr>
        <p:grpSpPr>
          <a:xfrm>
            <a:off x="4081681" y="6704103"/>
            <a:ext cx="104115" cy="199644"/>
            <a:chOff x="2985972" y="6424222"/>
            <a:chExt cx="185395" cy="355500"/>
          </a:xfrm>
        </p:grpSpPr>
        <p:sp>
          <p:nvSpPr>
            <p:cNvPr id="49" name="Rectangle 93"/>
            <p:cNvSpPr>
              <a:spLocks noChangeArrowheads="1"/>
            </p:cNvSpPr>
            <p:nvPr/>
          </p:nvSpPr>
          <p:spPr bwMode="auto">
            <a:xfrm>
              <a:off x="3060513" y="6640198"/>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50" name="Oval 94"/>
            <p:cNvSpPr>
              <a:spLocks noChangeArrowheads="1"/>
            </p:cNvSpPr>
            <p:nvPr/>
          </p:nvSpPr>
          <p:spPr bwMode="auto">
            <a:xfrm>
              <a:off x="2985972" y="6517876"/>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51" name="Oval 95"/>
            <p:cNvSpPr>
              <a:spLocks noChangeArrowheads="1"/>
            </p:cNvSpPr>
            <p:nvPr/>
          </p:nvSpPr>
          <p:spPr bwMode="auto">
            <a:xfrm>
              <a:off x="3010819" y="6424222"/>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405" name="Round Diagonal Corner Rectangle 53"/>
          <p:cNvSpPr/>
          <p:nvPr/>
        </p:nvSpPr>
        <p:spPr bwMode="auto">
          <a:xfrm flipH="1">
            <a:off x="2011512" y="2833425"/>
            <a:ext cx="597068" cy="504445"/>
          </a:xfrm>
          <a:custGeom>
            <a:avLst/>
            <a:gdLst/>
            <a:ahLst/>
            <a:cxnLst/>
            <a:rect l="l" t="t" r="r" b="b"/>
            <a:pathLst>
              <a:path w="1441360" h="1217762">
                <a:moveTo>
                  <a:pt x="1194566" y="851043"/>
                </a:moveTo>
                <a:lnTo>
                  <a:pt x="867548" y="851043"/>
                </a:lnTo>
                <a:cubicBezTo>
                  <a:pt x="843269" y="875250"/>
                  <a:pt x="820891" y="900101"/>
                  <a:pt x="800414" y="924863"/>
                </a:cubicBezTo>
                <a:lnTo>
                  <a:pt x="1194566" y="924862"/>
                </a:lnTo>
                <a:cubicBezTo>
                  <a:pt x="1214951" y="924862"/>
                  <a:pt x="1231476" y="908337"/>
                  <a:pt x="1231476" y="887953"/>
                </a:cubicBezTo>
                <a:cubicBezTo>
                  <a:pt x="1231476" y="867568"/>
                  <a:pt x="1214951" y="851043"/>
                  <a:pt x="1194566" y="851043"/>
                </a:cubicBezTo>
                <a:close/>
                <a:moveTo>
                  <a:pt x="1194566" y="679593"/>
                </a:moveTo>
                <a:lnTo>
                  <a:pt x="954925" y="679593"/>
                </a:lnTo>
                <a:cubicBezTo>
                  <a:pt x="969270" y="705888"/>
                  <a:pt x="974475" y="731855"/>
                  <a:pt x="964059" y="753413"/>
                </a:cubicBezTo>
                <a:lnTo>
                  <a:pt x="1194566" y="753412"/>
                </a:lnTo>
                <a:cubicBezTo>
                  <a:pt x="1214951" y="753412"/>
                  <a:pt x="1231476" y="736887"/>
                  <a:pt x="1231476" y="716503"/>
                </a:cubicBezTo>
                <a:cubicBezTo>
                  <a:pt x="1231476" y="696118"/>
                  <a:pt x="1214951" y="679593"/>
                  <a:pt x="1194566" y="679593"/>
                </a:cubicBezTo>
                <a:close/>
                <a:moveTo>
                  <a:pt x="1194566" y="508142"/>
                </a:moveTo>
                <a:lnTo>
                  <a:pt x="618304" y="508142"/>
                </a:lnTo>
                <a:cubicBezTo>
                  <a:pt x="597919" y="508142"/>
                  <a:pt x="581394" y="524667"/>
                  <a:pt x="581394" y="545052"/>
                </a:cubicBezTo>
                <a:lnTo>
                  <a:pt x="581395" y="545052"/>
                </a:lnTo>
                <a:cubicBezTo>
                  <a:pt x="581395" y="565437"/>
                  <a:pt x="597920" y="581962"/>
                  <a:pt x="618305" y="581962"/>
                </a:cubicBezTo>
                <a:lnTo>
                  <a:pt x="656235" y="581962"/>
                </a:lnTo>
                <a:cubicBezTo>
                  <a:pt x="700344" y="534077"/>
                  <a:pt x="756932" y="491601"/>
                  <a:pt x="803390" y="534738"/>
                </a:cubicBezTo>
                <a:cubicBezTo>
                  <a:pt x="821285" y="543215"/>
                  <a:pt x="846391" y="560209"/>
                  <a:pt x="871507" y="581962"/>
                </a:cubicBezTo>
                <a:lnTo>
                  <a:pt x="1194566" y="581961"/>
                </a:lnTo>
                <a:cubicBezTo>
                  <a:pt x="1214951" y="581961"/>
                  <a:pt x="1231476" y="565436"/>
                  <a:pt x="1231476" y="545052"/>
                </a:cubicBezTo>
                <a:cubicBezTo>
                  <a:pt x="1231476" y="524667"/>
                  <a:pt x="1214951" y="508142"/>
                  <a:pt x="1194566" y="508142"/>
                </a:cubicBezTo>
                <a:close/>
                <a:moveTo>
                  <a:pt x="942154" y="339073"/>
                </a:moveTo>
                <a:lnTo>
                  <a:pt x="618304" y="339073"/>
                </a:lnTo>
                <a:cubicBezTo>
                  <a:pt x="597919" y="339073"/>
                  <a:pt x="581394" y="355598"/>
                  <a:pt x="581394" y="375983"/>
                </a:cubicBezTo>
                <a:lnTo>
                  <a:pt x="581395" y="375983"/>
                </a:lnTo>
                <a:cubicBezTo>
                  <a:pt x="581395" y="396368"/>
                  <a:pt x="597920" y="412893"/>
                  <a:pt x="618305" y="412893"/>
                </a:cubicBezTo>
                <a:lnTo>
                  <a:pt x="942154" y="412892"/>
                </a:lnTo>
                <a:cubicBezTo>
                  <a:pt x="962539" y="412892"/>
                  <a:pt x="979064" y="396367"/>
                  <a:pt x="979064" y="375983"/>
                </a:cubicBezTo>
                <a:cubicBezTo>
                  <a:pt x="979064" y="355598"/>
                  <a:pt x="962539" y="339073"/>
                  <a:pt x="942154" y="339073"/>
                </a:cubicBezTo>
                <a:close/>
                <a:moveTo>
                  <a:pt x="129918" y="309690"/>
                </a:moveTo>
                <a:cubicBezTo>
                  <a:pt x="97981" y="307240"/>
                  <a:pt x="-10154" y="445281"/>
                  <a:pt x="772" y="476169"/>
                </a:cubicBezTo>
                <a:cubicBezTo>
                  <a:pt x="13053" y="519709"/>
                  <a:pt x="200152" y="623119"/>
                  <a:pt x="560802" y="1085270"/>
                </a:cubicBezTo>
                <a:cubicBezTo>
                  <a:pt x="560818" y="1083404"/>
                  <a:pt x="581441" y="1108922"/>
                  <a:pt x="635909" y="1048807"/>
                </a:cubicBezTo>
                <a:cubicBezTo>
                  <a:pt x="691233" y="983593"/>
                  <a:pt x="777509" y="870755"/>
                  <a:pt x="887606" y="769820"/>
                </a:cubicBezTo>
                <a:cubicBezTo>
                  <a:pt x="973798" y="713399"/>
                  <a:pt x="843296" y="599030"/>
                  <a:pt x="789787" y="576739"/>
                </a:cubicBezTo>
                <a:cubicBezTo>
                  <a:pt x="738779" y="537426"/>
                  <a:pt x="617328" y="722517"/>
                  <a:pt x="591884" y="741112"/>
                </a:cubicBezTo>
                <a:cubicBezTo>
                  <a:pt x="525959" y="659695"/>
                  <a:pt x="200256" y="304237"/>
                  <a:pt x="129918" y="309690"/>
                </a:cubicBezTo>
                <a:close/>
                <a:moveTo>
                  <a:pt x="1104930" y="0"/>
                </a:moveTo>
                <a:lnTo>
                  <a:pt x="481952" y="0"/>
                </a:lnTo>
                <a:cubicBezTo>
                  <a:pt x="420958" y="0"/>
                  <a:pt x="371512" y="49446"/>
                  <a:pt x="371512" y="110440"/>
                </a:cubicBezTo>
                <a:lnTo>
                  <a:pt x="371512" y="437795"/>
                </a:lnTo>
                <a:cubicBezTo>
                  <a:pt x="398755" y="464171"/>
                  <a:pt x="424987" y="490213"/>
                  <a:pt x="449236" y="515022"/>
                </a:cubicBezTo>
                <a:lnTo>
                  <a:pt x="449236" y="173562"/>
                </a:lnTo>
                <a:cubicBezTo>
                  <a:pt x="451617" y="89336"/>
                  <a:pt x="491498" y="77108"/>
                  <a:pt x="543629" y="77108"/>
                </a:cubicBezTo>
                <a:lnTo>
                  <a:pt x="1050725" y="74747"/>
                </a:lnTo>
                <a:lnTo>
                  <a:pt x="1050725" y="291168"/>
                </a:lnTo>
                <a:cubicBezTo>
                  <a:pt x="1050725" y="325515"/>
                  <a:pt x="1078569" y="353359"/>
                  <a:pt x="1112916" y="353359"/>
                </a:cubicBezTo>
                <a:lnTo>
                  <a:pt x="1363636" y="353359"/>
                </a:lnTo>
                <a:lnTo>
                  <a:pt x="1363636" y="1044200"/>
                </a:lnTo>
                <a:cubicBezTo>
                  <a:pt x="1363636" y="1097470"/>
                  <a:pt x="1342806" y="1150179"/>
                  <a:pt x="1269243" y="1140654"/>
                </a:cubicBezTo>
                <a:lnTo>
                  <a:pt x="449236" y="1140654"/>
                </a:lnTo>
                <a:lnTo>
                  <a:pt x="449236" y="1015722"/>
                </a:lnTo>
                <a:cubicBezTo>
                  <a:pt x="422784" y="983198"/>
                  <a:pt x="396882" y="952661"/>
                  <a:pt x="371512" y="924024"/>
                </a:cubicBezTo>
                <a:lnTo>
                  <a:pt x="371512" y="1217762"/>
                </a:lnTo>
                <a:lnTo>
                  <a:pt x="1330920" y="1217762"/>
                </a:lnTo>
                <a:cubicBezTo>
                  <a:pt x="1391914" y="1217762"/>
                  <a:pt x="1441360" y="1168316"/>
                  <a:pt x="1441360" y="1107322"/>
                </a:cubicBezTo>
                <a:lnTo>
                  <a:pt x="1441360" y="310551"/>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600"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408" name="Group 407"/>
          <p:cNvGrpSpPr/>
          <p:nvPr/>
        </p:nvGrpSpPr>
        <p:grpSpPr>
          <a:xfrm>
            <a:off x="4331125" y="2775380"/>
            <a:ext cx="599237" cy="610030"/>
            <a:chOff x="4037392" y="2666022"/>
            <a:chExt cx="637904" cy="649393"/>
          </a:xfrm>
        </p:grpSpPr>
        <p:sp>
          <p:nvSpPr>
            <p:cNvPr id="406" name="Freeform 38"/>
            <p:cNvSpPr>
              <a:spLocks noEditPoints="1"/>
            </p:cNvSpPr>
            <p:nvPr/>
          </p:nvSpPr>
          <p:spPr bwMode="black">
            <a:xfrm>
              <a:off x="4307060" y="2666022"/>
              <a:ext cx="368236" cy="578190"/>
            </a:xfrm>
            <a:custGeom>
              <a:avLst/>
              <a:gdLst>
                <a:gd name="T0" fmla="*/ 87 w 210"/>
                <a:gd name="T1" fmla="*/ 63 h 330"/>
                <a:gd name="T2" fmla="*/ 172 w 210"/>
                <a:gd name="T3" fmla="*/ 88 h 330"/>
                <a:gd name="T4" fmla="*/ 191 w 210"/>
                <a:gd name="T5" fmla="*/ 240 h 330"/>
                <a:gd name="T6" fmla="*/ 167 w 210"/>
                <a:gd name="T7" fmla="*/ 324 h 330"/>
                <a:gd name="T8" fmla="*/ 117 w 210"/>
                <a:gd name="T9" fmla="*/ 267 h 330"/>
                <a:gd name="T10" fmla="*/ 79 w 210"/>
                <a:gd name="T11" fmla="*/ 152 h 330"/>
                <a:gd name="T12" fmla="*/ 87 w 210"/>
                <a:gd name="T13" fmla="*/ 63 h 330"/>
                <a:gd name="T14" fmla="*/ 9 w 210"/>
                <a:gd name="T15" fmla="*/ 24 h 330"/>
                <a:gd name="T16" fmla="*/ 9 w 210"/>
                <a:gd name="T17" fmla="*/ 60 h 330"/>
                <a:gd name="T18" fmla="*/ 41 w 210"/>
                <a:gd name="T19" fmla="*/ 77 h 330"/>
                <a:gd name="T20" fmla="*/ 42 w 210"/>
                <a:gd name="T21" fmla="*/ 40 h 330"/>
                <a:gd name="T22" fmla="*/ 9 w 210"/>
                <a:gd name="T23" fmla="*/ 24 h 330"/>
                <a:gd name="T24" fmla="*/ 54 w 210"/>
                <a:gd name="T25" fmla="*/ 5 h 330"/>
                <a:gd name="T26" fmla="*/ 48 w 210"/>
                <a:gd name="T27" fmla="*/ 34 h 330"/>
                <a:gd name="T28" fmla="*/ 71 w 210"/>
                <a:gd name="T29" fmla="*/ 52 h 330"/>
                <a:gd name="T30" fmla="*/ 77 w 210"/>
                <a:gd name="T31" fmla="*/ 24 h 330"/>
                <a:gd name="T32" fmla="*/ 54 w 210"/>
                <a:gd name="T33" fmla="*/ 5 h 330"/>
                <a:gd name="T34" fmla="*/ 95 w 210"/>
                <a:gd name="T35" fmla="*/ 2 h 330"/>
                <a:gd name="T36" fmla="*/ 86 w 210"/>
                <a:gd name="T37" fmla="*/ 26 h 330"/>
                <a:gd name="T38" fmla="*/ 104 w 210"/>
                <a:gd name="T39" fmla="*/ 46 h 330"/>
                <a:gd name="T40" fmla="*/ 113 w 210"/>
                <a:gd name="T41" fmla="*/ 21 h 330"/>
                <a:gd name="T42" fmla="*/ 95 w 210"/>
                <a:gd name="T43" fmla="*/ 2 h 330"/>
                <a:gd name="T44" fmla="*/ 133 w 210"/>
                <a:gd name="T45" fmla="*/ 7 h 330"/>
                <a:gd name="T46" fmla="*/ 120 w 210"/>
                <a:gd name="T47" fmla="*/ 28 h 330"/>
                <a:gd name="T48" fmla="*/ 133 w 210"/>
                <a:gd name="T49" fmla="*/ 48 h 330"/>
                <a:gd name="T50" fmla="*/ 145 w 210"/>
                <a:gd name="T51" fmla="*/ 28 h 330"/>
                <a:gd name="T52" fmla="*/ 133 w 210"/>
                <a:gd name="T53" fmla="*/ 7 h 330"/>
                <a:gd name="T54" fmla="*/ 163 w 210"/>
                <a:gd name="T55" fmla="*/ 23 h 330"/>
                <a:gd name="T56" fmla="*/ 150 w 210"/>
                <a:gd name="T57" fmla="*/ 40 h 330"/>
                <a:gd name="T58" fmla="*/ 160 w 210"/>
                <a:gd name="T59" fmla="*/ 59 h 330"/>
                <a:gd name="T60" fmla="*/ 173 w 210"/>
                <a:gd name="T61" fmla="*/ 42 h 330"/>
                <a:gd name="T62" fmla="*/ 163 w 210"/>
                <a:gd name="T63" fmla="*/ 2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330">
                  <a:moveTo>
                    <a:pt x="87" y="63"/>
                  </a:moveTo>
                  <a:cubicBezTo>
                    <a:pt x="119" y="54"/>
                    <a:pt x="160" y="61"/>
                    <a:pt x="172" y="88"/>
                  </a:cubicBezTo>
                  <a:cubicBezTo>
                    <a:pt x="195" y="141"/>
                    <a:pt x="169" y="168"/>
                    <a:pt x="191" y="240"/>
                  </a:cubicBezTo>
                  <a:cubicBezTo>
                    <a:pt x="210" y="299"/>
                    <a:pt x="188" y="318"/>
                    <a:pt x="167" y="324"/>
                  </a:cubicBezTo>
                  <a:cubicBezTo>
                    <a:pt x="145" y="330"/>
                    <a:pt x="116" y="306"/>
                    <a:pt x="117" y="267"/>
                  </a:cubicBezTo>
                  <a:cubicBezTo>
                    <a:pt x="118" y="216"/>
                    <a:pt x="111" y="178"/>
                    <a:pt x="79" y="152"/>
                  </a:cubicBezTo>
                  <a:cubicBezTo>
                    <a:pt x="41" y="122"/>
                    <a:pt x="32" y="77"/>
                    <a:pt x="87" y="63"/>
                  </a:cubicBezTo>
                  <a:close/>
                  <a:moveTo>
                    <a:pt x="9" y="24"/>
                  </a:moveTo>
                  <a:cubicBezTo>
                    <a:pt x="0" y="29"/>
                    <a:pt x="0" y="46"/>
                    <a:pt x="9" y="60"/>
                  </a:cubicBezTo>
                  <a:cubicBezTo>
                    <a:pt x="17" y="75"/>
                    <a:pt x="32" y="82"/>
                    <a:pt x="41" y="77"/>
                  </a:cubicBezTo>
                  <a:cubicBezTo>
                    <a:pt x="50" y="71"/>
                    <a:pt x="50" y="55"/>
                    <a:pt x="42" y="40"/>
                  </a:cubicBezTo>
                  <a:cubicBezTo>
                    <a:pt x="33" y="26"/>
                    <a:pt x="18" y="18"/>
                    <a:pt x="9" y="24"/>
                  </a:cubicBezTo>
                  <a:close/>
                  <a:moveTo>
                    <a:pt x="54" y="5"/>
                  </a:moveTo>
                  <a:cubicBezTo>
                    <a:pt x="46" y="8"/>
                    <a:pt x="43" y="21"/>
                    <a:pt x="48" y="34"/>
                  </a:cubicBezTo>
                  <a:cubicBezTo>
                    <a:pt x="53" y="47"/>
                    <a:pt x="63" y="55"/>
                    <a:pt x="71" y="52"/>
                  </a:cubicBezTo>
                  <a:cubicBezTo>
                    <a:pt x="79" y="50"/>
                    <a:pt x="82" y="37"/>
                    <a:pt x="77" y="24"/>
                  </a:cubicBezTo>
                  <a:cubicBezTo>
                    <a:pt x="72" y="11"/>
                    <a:pt x="62" y="3"/>
                    <a:pt x="54" y="5"/>
                  </a:cubicBezTo>
                  <a:close/>
                  <a:moveTo>
                    <a:pt x="95" y="2"/>
                  </a:moveTo>
                  <a:cubicBezTo>
                    <a:pt x="88" y="3"/>
                    <a:pt x="84" y="14"/>
                    <a:pt x="86" y="26"/>
                  </a:cubicBezTo>
                  <a:cubicBezTo>
                    <a:pt x="88" y="38"/>
                    <a:pt x="96" y="47"/>
                    <a:pt x="104" y="46"/>
                  </a:cubicBezTo>
                  <a:cubicBezTo>
                    <a:pt x="111" y="44"/>
                    <a:pt x="115" y="33"/>
                    <a:pt x="113" y="21"/>
                  </a:cubicBezTo>
                  <a:cubicBezTo>
                    <a:pt x="111" y="9"/>
                    <a:pt x="103" y="0"/>
                    <a:pt x="95" y="2"/>
                  </a:cubicBezTo>
                  <a:close/>
                  <a:moveTo>
                    <a:pt x="133" y="7"/>
                  </a:moveTo>
                  <a:cubicBezTo>
                    <a:pt x="126" y="8"/>
                    <a:pt x="120" y="17"/>
                    <a:pt x="120" y="28"/>
                  </a:cubicBezTo>
                  <a:cubicBezTo>
                    <a:pt x="120" y="39"/>
                    <a:pt x="126" y="48"/>
                    <a:pt x="133" y="48"/>
                  </a:cubicBezTo>
                  <a:cubicBezTo>
                    <a:pt x="140" y="48"/>
                    <a:pt x="145" y="39"/>
                    <a:pt x="145" y="28"/>
                  </a:cubicBezTo>
                  <a:cubicBezTo>
                    <a:pt x="145" y="16"/>
                    <a:pt x="139" y="7"/>
                    <a:pt x="133" y="7"/>
                  </a:cubicBezTo>
                  <a:close/>
                  <a:moveTo>
                    <a:pt x="163" y="23"/>
                  </a:moveTo>
                  <a:cubicBezTo>
                    <a:pt x="157" y="22"/>
                    <a:pt x="151" y="30"/>
                    <a:pt x="150" y="40"/>
                  </a:cubicBezTo>
                  <a:cubicBezTo>
                    <a:pt x="149" y="50"/>
                    <a:pt x="154" y="59"/>
                    <a:pt x="160" y="59"/>
                  </a:cubicBezTo>
                  <a:cubicBezTo>
                    <a:pt x="166" y="60"/>
                    <a:pt x="172" y="52"/>
                    <a:pt x="173" y="42"/>
                  </a:cubicBezTo>
                  <a:cubicBezTo>
                    <a:pt x="173" y="32"/>
                    <a:pt x="169" y="23"/>
                    <a:pt x="163" y="23"/>
                  </a:cubicBezTo>
                  <a:close/>
                </a:path>
              </a:pathLst>
            </a:custGeom>
            <a:solidFill>
              <a:schemeClr val="bg1"/>
            </a:solidFill>
            <a:ln>
              <a:noFill/>
            </a:ln>
            <a:extLst/>
          </p:spPr>
          <p:txBody>
            <a:bodyPr vert="horz" wrap="square" lIns="82305" tIns="41153" rIns="82305" bIns="41153" numCol="1" anchor="t" anchorCtr="0" compatLnSpc="1">
              <a:prstTxWarp prst="textNoShape">
                <a:avLst/>
              </a:prstTxWarp>
            </a:bodyPr>
            <a:lstStyle/>
            <a:p>
              <a:endParaRPr lang="en-US" sz="1600"/>
            </a:p>
          </p:txBody>
        </p:sp>
        <p:sp>
          <p:nvSpPr>
            <p:cNvPr id="407" name="Freeform 38"/>
            <p:cNvSpPr>
              <a:spLocks noEditPoints="1"/>
            </p:cNvSpPr>
            <p:nvPr/>
          </p:nvSpPr>
          <p:spPr bwMode="black">
            <a:xfrm rot="19525756" flipH="1">
              <a:off x="4037392" y="2737225"/>
              <a:ext cx="368236" cy="578190"/>
            </a:xfrm>
            <a:custGeom>
              <a:avLst/>
              <a:gdLst>
                <a:gd name="T0" fmla="*/ 87 w 210"/>
                <a:gd name="T1" fmla="*/ 63 h 330"/>
                <a:gd name="T2" fmla="*/ 172 w 210"/>
                <a:gd name="T3" fmla="*/ 88 h 330"/>
                <a:gd name="T4" fmla="*/ 191 w 210"/>
                <a:gd name="T5" fmla="*/ 240 h 330"/>
                <a:gd name="T6" fmla="*/ 167 w 210"/>
                <a:gd name="T7" fmla="*/ 324 h 330"/>
                <a:gd name="T8" fmla="*/ 117 w 210"/>
                <a:gd name="T9" fmla="*/ 267 h 330"/>
                <a:gd name="T10" fmla="*/ 79 w 210"/>
                <a:gd name="T11" fmla="*/ 152 h 330"/>
                <a:gd name="T12" fmla="*/ 87 w 210"/>
                <a:gd name="T13" fmla="*/ 63 h 330"/>
                <a:gd name="T14" fmla="*/ 9 w 210"/>
                <a:gd name="T15" fmla="*/ 24 h 330"/>
                <a:gd name="T16" fmla="*/ 9 w 210"/>
                <a:gd name="T17" fmla="*/ 60 h 330"/>
                <a:gd name="T18" fmla="*/ 41 w 210"/>
                <a:gd name="T19" fmla="*/ 77 h 330"/>
                <a:gd name="T20" fmla="*/ 42 w 210"/>
                <a:gd name="T21" fmla="*/ 40 h 330"/>
                <a:gd name="T22" fmla="*/ 9 w 210"/>
                <a:gd name="T23" fmla="*/ 24 h 330"/>
                <a:gd name="T24" fmla="*/ 54 w 210"/>
                <a:gd name="T25" fmla="*/ 5 h 330"/>
                <a:gd name="T26" fmla="*/ 48 w 210"/>
                <a:gd name="T27" fmla="*/ 34 h 330"/>
                <a:gd name="T28" fmla="*/ 71 w 210"/>
                <a:gd name="T29" fmla="*/ 52 h 330"/>
                <a:gd name="T30" fmla="*/ 77 w 210"/>
                <a:gd name="T31" fmla="*/ 24 h 330"/>
                <a:gd name="T32" fmla="*/ 54 w 210"/>
                <a:gd name="T33" fmla="*/ 5 h 330"/>
                <a:gd name="T34" fmla="*/ 95 w 210"/>
                <a:gd name="T35" fmla="*/ 2 h 330"/>
                <a:gd name="T36" fmla="*/ 86 w 210"/>
                <a:gd name="T37" fmla="*/ 26 h 330"/>
                <a:gd name="T38" fmla="*/ 104 w 210"/>
                <a:gd name="T39" fmla="*/ 46 h 330"/>
                <a:gd name="T40" fmla="*/ 113 w 210"/>
                <a:gd name="T41" fmla="*/ 21 h 330"/>
                <a:gd name="T42" fmla="*/ 95 w 210"/>
                <a:gd name="T43" fmla="*/ 2 h 330"/>
                <a:gd name="T44" fmla="*/ 133 w 210"/>
                <a:gd name="T45" fmla="*/ 7 h 330"/>
                <a:gd name="T46" fmla="*/ 120 w 210"/>
                <a:gd name="T47" fmla="*/ 28 h 330"/>
                <a:gd name="T48" fmla="*/ 133 w 210"/>
                <a:gd name="T49" fmla="*/ 48 h 330"/>
                <a:gd name="T50" fmla="*/ 145 w 210"/>
                <a:gd name="T51" fmla="*/ 28 h 330"/>
                <a:gd name="T52" fmla="*/ 133 w 210"/>
                <a:gd name="T53" fmla="*/ 7 h 330"/>
                <a:gd name="T54" fmla="*/ 163 w 210"/>
                <a:gd name="T55" fmla="*/ 23 h 330"/>
                <a:gd name="T56" fmla="*/ 150 w 210"/>
                <a:gd name="T57" fmla="*/ 40 h 330"/>
                <a:gd name="T58" fmla="*/ 160 w 210"/>
                <a:gd name="T59" fmla="*/ 59 h 330"/>
                <a:gd name="T60" fmla="*/ 173 w 210"/>
                <a:gd name="T61" fmla="*/ 42 h 330"/>
                <a:gd name="T62" fmla="*/ 163 w 210"/>
                <a:gd name="T63" fmla="*/ 2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330">
                  <a:moveTo>
                    <a:pt x="87" y="63"/>
                  </a:moveTo>
                  <a:cubicBezTo>
                    <a:pt x="119" y="54"/>
                    <a:pt x="160" y="61"/>
                    <a:pt x="172" y="88"/>
                  </a:cubicBezTo>
                  <a:cubicBezTo>
                    <a:pt x="195" y="141"/>
                    <a:pt x="169" y="168"/>
                    <a:pt x="191" y="240"/>
                  </a:cubicBezTo>
                  <a:cubicBezTo>
                    <a:pt x="210" y="299"/>
                    <a:pt x="188" y="318"/>
                    <a:pt x="167" y="324"/>
                  </a:cubicBezTo>
                  <a:cubicBezTo>
                    <a:pt x="145" y="330"/>
                    <a:pt x="116" y="306"/>
                    <a:pt x="117" y="267"/>
                  </a:cubicBezTo>
                  <a:cubicBezTo>
                    <a:pt x="118" y="216"/>
                    <a:pt x="111" y="178"/>
                    <a:pt x="79" y="152"/>
                  </a:cubicBezTo>
                  <a:cubicBezTo>
                    <a:pt x="41" y="122"/>
                    <a:pt x="32" y="77"/>
                    <a:pt x="87" y="63"/>
                  </a:cubicBezTo>
                  <a:close/>
                  <a:moveTo>
                    <a:pt x="9" y="24"/>
                  </a:moveTo>
                  <a:cubicBezTo>
                    <a:pt x="0" y="29"/>
                    <a:pt x="0" y="46"/>
                    <a:pt x="9" y="60"/>
                  </a:cubicBezTo>
                  <a:cubicBezTo>
                    <a:pt x="17" y="75"/>
                    <a:pt x="32" y="82"/>
                    <a:pt x="41" y="77"/>
                  </a:cubicBezTo>
                  <a:cubicBezTo>
                    <a:pt x="50" y="71"/>
                    <a:pt x="50" y="55"/>
                    <a:pt x="42" y="40"/>
                  </a:cubicBezTo>
                  <a:cubicBezTo>
                    <a:pt x="33" y="26"/>
                    <a:pt x="18" y="18"/>
                    <a:pt x="9" y="24"/>
                  </a:cubicBezTo>
                  <a:close/>
                  <a:moveTo>
                    <a:pt x="54" y="5"/>
                  </a:moveTo>
                  <a:cubicBezTo>
                    <a:pt x="46" y="8"/>
                    <a:pt x="43" y="21"/>
                    <a:pt x="48" y="34"/>
                  </a:cubicBezTo>
                  <a:cubicBezTo>
                    <a:pt x="53" y="47"/>
                    <a:pt x="63" y="55"/>
                    <a:pt x="71" y="52"/>
                  </a:cubicBezTo>
                  <a:cubicBezTo>
                    <a:pt x="79" y="50"/>
                    <a:pt x="82" y="37"/>
                    <a:pt x="77" y="24"/>
                  </a:cubicBezTo>
                  <a:cubicBezTo>
                    <a:pt x="72" y="11"/>
                    <a:pt x="62" y="3"/>
                    <a:pt x="54" y="5"/>
                  </a:cubicBezTo>
                  <a:close/>
                  <a:moveTo>
                    <a:pt x="95" y="2"/>
                  </a:moveTo>
                  <a:cubicBezTo>
                    <a:pt x="88" y="3"/>
                    <a:pt x="84" y="14"/>
                    <a:pt x="86" y="26"/>
                  </a:cubicBezTo>
                  <a:cubicBezTo>
                    <a:pt x="88" y="38"/>
                    <a:pt x="96" y="47"/>
                    <a:pt x="104" y="46"/>
                  </a:cubicBezTo>
                  <a:cubicBezTo>
                    <a:pt x="111" y="44"/>
                    <a:pt x="115" y="33"/>
                    <a:pt x="113" y="21"/>
                  </a:cubicBezTo>
                  <a:cubicBezTo>
                    <a:pt x="111" y="9"/>
                    <a:pt x="103" y="0"/>
                    <a:pt x="95" y="2"/>
                  </a:cubicBezTo>
                  <a:close/>
                  <a:moveTo>
                    <a:pt x="133" y="7"/>
                  </a:moveTo>
                  <a:cubicBezTo>
                    <a:pt x="126" y="8"/>
                    <a:pt x="120" y="17"/>
                    <a:pt x="120" y="28"/>
                  </a:cubicBezTo>
                  <a:cubicBezTo>
                    <a:pt x="120" y="39"/>
                    <a:pt x="126" y="48"/>
                    <a:pt x="133" y="48"/>
                  </a:cubicBezTo>
                  <a:cubicBezTo>
                    <a:pt x="140" y="48"/>
                    <a:pt x="145" y="39"/>
                    <a:pt x="145" y="28"/>
                  </a:cubicBezTo>
                  <a:cubicBezTo>
                    <a:pt x="145" y="16"/>
                    <a:pt x="139" y="7"/>
                    <a:pt x="133" y="7"/>
                  </a:cubicBezTo>
                  <a:close/>
                  <a:moveTo>
                    <a:pt x="163" y="23"/>
                  </a:moveTo>
                  <a:cubicBezTo>
                    <a:pt x="157" y="22"/>
                    <a:pt x="151" y="30"/>
                    <a:pt x="150" y="40"/>
                  </a:cubicBezTo>
                  <a:cubicBezTo>
                    <a:pt x="149" y="50"/>
                    <a:pt x="154" y="59"/>
                    <a:pt x="160" y="59"/>
                  </a:cubicBezTo>
                  <a:cubicBezTo>
                    <a:pt x="166" y="60"/>
                    <a:pt x="172" y="52"/>
                    <a:pt x="173" y="42"/>
                  </a:cubicBezTo>
                  <a:cubicBezTo>
                    <a:pt x="173" y="32"/>
                    <a:pt x="169" y="23"/>
                    <a:pt x="163" y="23"/>
                  </a:cubicBezTo>
                  <a:close/>
                </a:path>
              </a:pathLst>
            </a:custGeom>
            <a:solidFill>
              <a:schemeClr val="bg1"/>
            </a:solidFill>
            <a:ln>
              <a:noFill/>
            </a:ln>
            <a:extLst/>
          </p:spPr>
          <p:txBody>
            <a:bodyPr vert="horz" wrap="square" lIns="82305" tIns="41153" rIns="82305" bIns="41153" numCol="1" anchor="t" anchorCtr="0" compatLnSpc="1">
              <a:prstTxWarp prst="textNoShape">
                <a:avLst/>
              </a:prstTxWarp>
            </a:bodyPr>
            <a:lstStyle/>
            <a:p>
              <a:endParaRPr lang="en-US" sz="1600"/>
            </a:p>
          </p:txBody>
        </p:sp>
      </p:grpSp>
      <p:grpSp>
        <p:nvGrpSpPr>
          <p:cNvPr id="409" name="Group 408"/>
          <p:cNvGrpSpPr/>
          <p:nvPr/>
        </p:nvGrpSpPr>
        <p:grpSpPr bwMode="black">
          <a:xfrm>
            <a:off x="6478288" y="2914162"/>
            <a:ext cx="773856" cy="471248"/>
            <a:chOff x="10387012" y="4179358"/>
            <a:chExt cx="974726" cy="593725"/>
          </a:xfrm>
          <a:solidFill>
            <a:srgbClr val="FFFFFF"/>
          </a:solidFill>
        </p:grpSpPr>
        <p:sp>
          <p:nvSpPr>
            <p:cNvPr id="410"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sp>
          <p:nvSpPr>
            <p:cNvPr id="411"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sp>
          <p:nvSpPr>
            <p:cNvPr id="412"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sp>
          <p:nvSpPr>
            <p:cNvPr id="413"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sp>
          <p:nvSpPr>
            <p:cNvPr id="414"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grpSp>
      <p:sp>
        <p:nvSpPr>
          <p:cNvPr id="415" name="Freeform 414"/>
          <p:cNvSpPr/>
          <p:nvPr/>
        </p:nvSpPr>
        <p:spPr>
          <a:xfrm>
            <a:off x="8941604" y="2833424"/>
            <a:ext cx="632322" cy="551985"/>
          </a:xfrm>
          <a:custGeom>
            <a:avLst/>
            <a:gdLst/>
            <a:ahLst/>
            <a:cxnLst/>
            <a:rect l="l" t="t" r="r" b="b"/>
            <a:pathLst>
              <a:path w="5259936" h="4591663">
                <a:moveTo>
                  <a:pt x="0" y="3512322"/>
                </a:moveTo>
                <a:lnTo>
                  <a:pt x="653753" y="3512322"/>
                </a:lnTo>
                <a:lnTo>
                  <a:pt x="653753" y="4591662"/>
                </a:lnTo>
                <a:lnTo>
                  <a:pt x="0" y="4591662"/>
                </a:lnTo>
                <a:close/>
                <a:moveTo>
                  <a:pt x="921237" y="3443955"/>
                </a:moveTo>
                <a:lnTo>
                  <a:pt x="1574990" y="3443955"/>
                </a:lnTo>
                <a:lnTo>
                  <a:pt x="1574990" y="4591662"/>
                </a:lnTo>
                <a:lnTo>
                  <a:pt x="921237" y="4591662"/>
                </a:lnTo>
                <a:close/>
                <a:moveTo>
                  <a:pt x="1842474" y="3187583"/>
                </a:moveTo>
                <a:lnTo>
                  <a:pt x="2496227" y="3187583"/>
                </a:lnTo>
                <a:lnTo>
                  <a:pt x="2496227" y="4591663"/>
                </a:lnTo>
                <a:lnTo>
                  <a:pt x="1842474" y="4591663"/>
                </a:lnTo>
                <a:close/>
                <a:moveTo>
                  <a:pt x="2763711" y="2820112"/>
                </a:moveTo>
                <a:lnTo>
                  <a:pt x="3417464" y="2820112"/>
                </a:lnTo>
                <a:lnTo>
                  <a:pt x="3417464" y="4591663"/>
                </a:lnTo>
                <a:lnTo>
                  <a:pt x="2763711" y="4591663"/>
                </a:lnTo>
                <a:close/>
                <a:moveTo>
                  <a:pt x="3684948" y="2187724"/>
                </a:moveTo>
                <a:lnTo>
                  <a:pt x="4338701" y="2187724"/>
                </a:lnTo>
                <a:lnTo>
                  <a:pt x="4338701" y="4591663"/>
                </a:lnTo>
                <a:lnTo>
                  <a:pt x="3684948" y="4591663"/>
                </a:lnTo>
                <a:close/>
                <a:moveTo>
                  <a:pt x="4606183" y="1828800"/>
                </a:moveTo>
                <a:lnTo>
                  <a:pt x="5259936" y="1828800"/>
                </a:lnTo>
                <a:lnTo>
                  <a:pt x="5259936" y="4591663"/>
                </a:lnTo>
                <a:lnTo>
                  <a:pt x="4606183" y="4591663"/>
                </a:lnTo>
                <a:close/>
                <a:moveTo>
                  <a:pt x="5123203" y="0"/>
                </a:moveTo>
                <a:lnTo>
                  <a:pt x="4730097" y="1683522"/>
                </a:lnTo>
                <a:lnTo>
                  <a:pt x="4379719" y="1401510"/>
                </a:lnTo>
                <a:cubicBezTo>
                  <a:pt x="2644923" y="2999574"/>
                  <a:pt x="1602336" y="3273040"/>
                  <a:pt x="12818" y="3161944"/>
                </a:cubicBezTo>
                <a:cubicBezTo>
                  <a:pt x="1397236" y="3099275"/>
                  <a:pt x="2559465" y="2498221"/>
                  <a:pt x="3832788" y="922946"/>
                </a:cubicBezTo>
                <a:lnTo>
                  <a:pt x="3490957" y="632389"/>
                </a:lnTo>
                <a:close/>
              </a:path>
            </a:pathLst>
          </a:custGeom>
          <a:solidFill>
            <a:schemeClr val="bg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err="1"/>
          </a:p>
        </p:txBody>
      </p:sp>
      <p:sp>
        <p:nvSpPr>
          <p:cNvPr id="416" name="Snip Single Corner Rectangle 2"/>
          <p:cNvSpPr/>
          <p:nvPr/>
        </p:nvSpPr>
        <p:spPr bwMode="auto">
          <a:xfrm flipH="1">
            <a:off x="11155199" y="2914162"/>
            <a:ext cx="740510" cy="471248"/>
          </a:xfrm>
          <a:custGeom>
            <a:avLst/>
            <a:gdLst/>
            <a:ahLst/>
            <a:cxnLst/>
            <a:rect l="l" t="t" r="r" b="b"/>
            <a:pathLst>
              <a:path w="1462535" h="930731">
                <a:moveTo>
                  <a:pt x="1260724" y="398456"/>
                </a:moveTo>
                <a:cubicBezTo>
                  <a:pt x="1223350" y="398456"/>
                  <a:pt x="1193053" y="428412"/>
                  <a:pt x="1193053" y="465365"/>
                </a:cubicBezTo>
                <a:cubicBezTo>
                  <a:pt x="1193053" y="502318"/>
                  <a:pt x="1223350" y="532274"/>
                  <a:pt x="1260724" y="532274"/>
                </a:cubicBezTo>
                <a:cubicBezTo>
                  <a:pt x="1298098" y="532274"/>
                  <a:pt x="1328395" y="502318"/>
                  <a:pt x="1328395" y="465365"/>
                </a:cubicBezTo>
                <a:cubicBezTo>
                  <a:pt x="1328395" y="428412"/>
                  <a:pt x="1298098" y="398456"/>
                  <a:pt x="1260724" y="398456"/>
                </a:cubicBezTo>
                <a:close/>
                <a:moveTo>
                  <a:pt x="1260724" y="347255"/>
                </a:moveTo>
                <a:cubicBezTo>
                  <a:pt x="1326375" y="347255"/>
                  <a:pt x="1379596" y="400135"/>
                  <a:pt x="1379596" y="465365"/>
                </a:cubicBezTo>
                <a:cubicBezTo>
                  <a:pt x="1379596" y="530595"/>
                  <a:pt x="1326375" y="583475"/>
                  <a:pt x="1260724" y="583475"/>
                </a:cubicBezTo>
                <a:cubicBezTo>
                  <a:pt x="1195073" y="583475"/>
                  <a:pt x="1141852" y="530595"/>
                  <a:pt x="1141852" y="465365"/>
                </a:cubicBezTo>
                <a:cubicBezTo>
                  <a:pt x="1141852" y="400135"/>
                  <a:pt x="1195073" y="347255"/>
                  <a:pt x="1260724" y="347255"/>
                </a:cubicBezTo>
                <a:close/>
                <a:moveTo>
                  <a:pt x="507046" y="169392"/>
                </a:moveTo>
                <a:lnTo>
                  <a:pt x="507046" y="240380"/>
                </a:lnTo>
                <a:cubicBezTo>
                  <a:pt x="577574" y="253252"/>
                  <a:pt x="619133" y="295232"/>
                  <a:pt x="625456" y="343380"/>
                </a:cubicBezTo>
                <a:cubicBezTo>
                  <a:pt x="659287" y="512534"/>
                  <a:pt x="407971" y="478703"/>
                  <a:pt x="422471" y="560862"/>
                </a:cubicBezTo>
                <a:cubicBezTo>
                  <a:pt x="444219" y="634968"/>
                  <a:pt x="552960" y="605164"/>
                  <a:pt x="610956" y="580194"/>
                </a:cubicBezTo>
                <a:lnTo>
                  <a:pt x="632704" y="659938"/>
                </a:lnTo>
                <a:cubicBezTo>
                  <a:pt x="583559" y="676422"/>
                  <a:pt x="542135" y="685010"/>
                  <a:pt x="507046" y="686175"/>
                </a:cubicBezTo>
                <a:lnTo>
                  <a:pt x="507046" y="761338"/>
                </a:lnTo>
                <a:lnTo>
                  <a:pt x="434552" y="761338"/>
                </a:lnTo>
                <a:lnTo>
                  <a:pt x="434552" y="683411"/>
                </a:lnTo>
                <a:cubicBezTo>
                  <a:pt x="346640" y="667131"/>
                  <a:pt x="324612" y="601592"/>
                  <a:pt x="316145" y="577778"/>
                </a:cubicBezTo>
                <a:cubicBezTo>
                  <a:pt x="275870" y="421512"/>
                  <a:pt x="520741" y="422319"/>
                  <a:pt x="521546" y="355462"/>
                </a:cubicBezTo>
                <a:cubicBezTo>
                  <a:pt x="509465" y="282163"/>
                  <a:pt x="388641" y="315187"/>
                  <a:pt x="354809" y="338546"/>
                </a:cubicBezTo>
                <a:lnTo>
                  <a:pt x="333060" y="256386"/>
                </a:lnTo>
                <a:cubicBezTo>
                  <a:pt x="369979" y="244647"/>
                  <a:pt x="403880" y="238190"/>
                  <a:pt x="434552" y="236968"/>
                </a:cubicBezTo>
                <a:lnTo>
                  <a:pt x="434552" y="169392"/>
                </a:lnTo>
                <a:close/>
                <a:moveTo>
                  <a:pt x="1191301" y="0"/>
                </a:moveTo>
                <a:lnTo>
                  <a:pt x="0" y="0"/>
                </a:lnTo>
                <a:lnTo>
                  <a:pt x="0" y="930731"/>
                </a:lnTo>
                <a:lnTo>
                  <a:pt x="1170633" y="930731"/>
                </a:lnTo>
                <a:lnTo>
                  <a:pt x="1462535" y="686936"/>
                </a:lnTo>
                <a:lnTo>
                  <a:pt x="1462535" y="271234"/>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17" name="Freeform 62"/>
          <p:cNvSpPr>
            <a:spLocks noEditPoints="1"/>
          </p:cNvSpPr>
          <p:nvPr/>
        </p:nvSpPr>
        <p:spPr bwMode="black">
          <a:xfrm>
            <a:off x="1971332" y="5080867"/>
            <a:ext cx="637248" cy="637083"/>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chemeClr val="bg1"/>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420" name="Freeform 419"/>
          <p:cNvSpPr/>
          <p:nvPr/>
        </p:nvSpPr>
        <p:spPr>
          <a:xfrm>
            <a:off x="4343903" y="5116348"/>
            <a:ext cx="586459" cy="601602"/>
          </a:xfrm>
          <a:custGeom>
            <a:avLst/>
            <a:gdLst>
              <a:gd name="connsiteX0" fmla="*/ 863699 w 1013497"/>
              <a:gd name="connsiteY0" fmla="*/ 263 h 1039666"/>
              <a:gd name="connsiteX1" fmla="*/ 949002 w 1013497"/>
              <a:gd name="connsiteY1" fmla="*/ 22775 h 1039666"/>
              <a:gd name="connsiteX2" fmla="*/ 992042 w 1013497"/>
              <a:gd name="connsiteY2" fmla="*/ 235928 h 1039666"/>
              <a:gd name="connsiteX3" fmla="*/ 900924 w 1013497"/>
              <a:gd name="connsiteY3" fmla="*/ 390882 h 1039666"/>
              <a:gd name="connsiteX4" fmla="*/ 730342 w 1013497"/>
              <a:gd name="connsiteY4" fmla="*/ 396488 h 1039666"/>
              <a:gd name="connsiteX5" fmla="*/ 621319 w 1013497"/>
              <a:gd name="connsiteY5" fmla="*/ 582356 h 1039666"/>
              <a:gd name="connsiteX6" fmla="*/ 877699 w 1013497"/>
              <a:gd name="connsiteY6" fmla="*/ 965095 h 1039666"/>
              <a:gd name="connsiteX7" fmla="*/ 802419 w 1013497"/>
              <a:gd name="connsiteY7" fmla="*/ 1021155 h 1039666"/>
              <a:gd name="connsiteX8" fmla="*/ 571771 w 1013497"/>
              <a:gd name="connsiteY8" fmla="*/ 666827 h 1039666"/>
              <a:gd name="connsiteX9" fmla="*/ 366754 w 1013497"/>
              <a:gd name="connsiteY9" fmla="*/ 1016349 h 1039666"/>
              <a:gd name="connsiteX10" fmla="*/ 285067 w 1013497"/>
              <a:gd name="connsiteY10" fmla="*/ 963493 h 1039666"/>
              <a:gd name="connsiteX11" fmla="*/ 532571 w 1013497"/>
              <a:gd name="connsiteY11" fmla="*/ 606605 h 1039666"/>
              <a:gd name="connsiteX12" fmla="*/ 360347 w 1013497"/>
              <a:gd name="connsiteY12" fmla="*/ 342030 h 1039666"/>
              <a:gd name="connsiteX13" fmla="*/ 192167 w 1013497"/>
              <a:gd name="connsiteY13" fmla="*/ 310797 h 1039666"/>
              <a:gd name="connsiteX14" fmla="*/ 28793 w 1013497"/>
              <a:gd name="connsiteY14" fmla="*/ 444539 h 1039666"/>
              <a:gd name="connsiteX15" fmla="*/ 11174 w 1013497"/>
              <a:gd name="connsiteY15" fmla="*/ 423717 h 1039666"/>
              <a:gd name="connsiteX16" fmla="*/ 185761 w 1013497"/>
              <a:gd name="connsiteY16" fmla="*/ 226707 h 1039666"/>
              <a:gd name="connsiteX17" fmla="*/ 232210 w 1013497"/>
              <a:gd name="connsiteY17" fmla="*/ 163439 h 1039666"/>
              <a:gd name="connsiteX18" fmla="*/ 313897 w 1013497"/>
              <a:gd name="connsiteY18" fmla="*/ 102574 h 1039666"/>
              <a:gd name="connsiteX19" fmla="*/ 366754 w 1013497"/>
              <a:gd name="connsiteY19" fmla="*/ 96969 h 1039666"/>
              <a:gd name="connsiteX20" fmla="*/ 655061 w 1013497"/>
              <a:gd name="connsiteY20" fmla="*/ 14481 h 1039666"/>
              <a:gd name="connsiteX21" fmla="*/ 683893 w 1013497"/>
              <a:gd name="connsiteY21" fmla="*/ 29697 h 1039666"/>
              <a:gd name="connsiteX22" fmla="*/ 454848 w 1013497"/>
              <a:gd name="connsiteY22" fmla="*/ 143418 h 1039666"/>
              <a:gd name="connsiteX23" fmla="*/ 429221 w 1013497"/>
              <a:gd name="connsiteY23" fmla="*/ 295581 h 1039666"/>
              <a:gd name="connsiteX24" fmla="*/ 585978 w 1013497"/>
              <a:gd name="connsiteY24" fmla="*/ 529596 h 1039666"/>
              <a:gd name="connsiteX25" fmla="*/ 712723 w 1013497"/>
              <a:gd name="connsiteY25" fmla="*/ 346836 h 1039666"/>
              <a:gd name="connsiteX26" fmla="*/ 683893 w 1013497"/>
              <a:gd name="connsiteY26" fmla="*/ 258741 h 1039666"/>
              <a:gd name="connsiteX27" fmla="*/ 627833 w 1013497"/>
              <a:gd name="connsiteY27" fmla="*/ 223503 h 1039666"/>
              <a:gd name="connsiteX28" fmla="*/ 735849 w 1013497"/>
              <a:gd name="connsiteY28" fmla="*/ 65815 h 1039666"/>
              <a:gd name="connsiteX29" fmla="*/ 863699 w 1013497"/>
              <a:gd name="connsiteY29" fmla="*/ 263 h 103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13497" h="1039666">
                <a:moveTo>
                  <a:pt x="863699" y="263"/>
                </a:moveTo>
                <a:cubicBezTo>
                  <a:pt x="892921" y="-1452"/>
                  <a:pt x="922472" y="5159"/>
                  <a:pt x="949002" y="22775"/>
                </a:cubicBezTo>
                <a:cubicBezTo>
                  <a:pt x="1019748" y="69750"/>
                  <a:pt x="1029407" y="159576"/>
                  <a:pt x="992042" y="235928"/>
                </a:cubicBezTo>
                <a:lnTo>
                  <a:pt x="900924" y="390882"/>
                </a:lnTo>
                <a:cubicBezTo>
                  <a:pt x="804020" y="335356"/>
                  <a:pt x="784800" y="299051"/>
                  <a:pt x="730342" y="396488"/>
                </a:cubicBezTo>
                <a:lnTo>
                  <a:pt x="621319" y="582356"/>
                </a:lnTo>
                <a:lnTo>
                  <a:pt x="877699" y="965095"/>
                </a:lnTo>
                <a:cubicBezTo>
                  <a:pt x="903327" y="1033968"/>
                  <a:pt x="826445" y="1051587"/>
                  <a:pt x="802419" y="1021155"/>
                </a:cubicBezTo>
                <a:lnTo>
                  <a:pt x="571771" y="666827"/>
                </a:lnTo>
                <a:lnTo>
                  <a:pt x="366754" y="1016349"/>
                </a:lnTo>
                <a:cubicBezTo>
                  <a:pt x="321105" y="1065202"/>
                  <a:pt x="254634" y="1032366"/>
                  <a:pt x="285067" y="963493"/>
                </a:cubicBezTo>
                <a:lnTo>
                  <a:pt x="532571" y="606605"/>
                </a:lnTo>
                <a:lnTo>
                  <a:pt x="360347" y="342030"/>
                </a:lnTo>
                <a:cubicBezTo>
                  <a:pt x="316300" y="282767"/>
                  <a:pt x="281863" y="238720"/>
                  <a:pt x="192167" y="310797"/>
                </a:cubicBezTo>
                <a:cubicBezTo>
                  <a:pt x="137175" y="354043"/>
                  <a:pt x="75777" y="394086"/>
                  <a:pt x="28793" y="444539"/>
                </a:cubicBezTo>
                <a:cubicBezTo>
                  <a:pt x="-4309" y="472836"/>
                  <a:pt x="-6979" y="462692"/>
                  <a:pt x="11174" y="423717"/>
                </a:cubicBezTo>
                <a:cubicBezTo>
                  <a:pt x="64564" y="353242"/>
                  <a:pt x="125963" y="281165"/>
                  <a:pt x="185761" y="226707"/>
                </a:cubicBezTo>
                <a:cubicBezTo>
                  <a:pt x="213924" y="204016"/>
                  <a:pt x="227405" y="199211"/>
                  <a:pt x="232210" y="163439"/>
                </a:cubicBezTo>
                <a:cubicBezTo>
                  <a:pt x="250896" y="124731"/>
                  <a:pt x="280929" y="110716"/>
                  <a:pt x="313897" y="102574"/>
                </a:cubicBezTo>
                <a:cubicBezTo>
                  <a:pt x="336588" y="99906"/>
                  <a:pt x="332051" y="115655"/>
                  <a:pt x="366754" y="96969"/>
                </a:cubicBezTo>
                <a:cubicBezTo>
                  <a:pt x="450577" y="70274"/>
                  <a:pt x="561629" y="25960"/>
                  <a:pt x="655061" y="14481"/>
                </a:cubicBezTo>
                <a:cubicBezTo>
                  <a:pt x="702045" y="8074"/>
                  <a:pt x="712990" y="16884"/>
                  <a:pt x="683893" y="29697"/>
                </a:cubicBezTo>
                <a:cubicBezTo>
                  <a:pt x="607544" y="67604"/>
                  <a:pt x="531997" y="98303"/>
                  <a:pt x="454848" y="143418"/>
                </a:cubicBezTo>
                <a:cubicBezTo>
                  <a:pt x="417475" y="167711"/>
                  <a:pt x="368889" y="198410"/>
                  <a:pt x="429221" y="295581"/>
                </a:cubicBezTo>
                <a:lnTo>
                  <a:pt x="585978" y="529596"/>
                </a:lnTo>
                <a:lnTo>
                  <a:pt x="712723" y="346836"/>
                </a:lnTo>
                <a:cubicBezTo>
                  <a:pt x="737550" y="315068"/>
                  <a:pt x="735948" y="289708"/>
                  <a:pt x="683893" y="258741"/>
                </a:cubicBezTo>
                <a:lnTo>
                  <a:pt x="627833" y="223503"/>
                </a:lnTo>
                <a:cubicBezTo>
                  <a:pt x="645302" y="193752"/>
                  <a:pt x="702144" y="113433"/>
                  <a:pt x="735849" y="65815"/>
                </a:cubicBezTo>
                <a:cubicBezTo>
                  <a:pt x="767210" y="29107"/>
                  <a:pt x="814997" y="3121"/>
                  <a:pt x="863699" y="263"/>
                </a:cubicBezTo>
                <a:close/>
              </a:path>
            </a:pathLst>
          </a:custGeom>
          <a:solidFill>
            <a:schemeClr val="bg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err="1" smtClean="0"/>
          </a:p>
        </p:txBody>
      </p:sp>
      <p:sp>
        <p:nvSpPr>
          <p:cNvPr id="421" name="Freeform 420"/>
          <p:cNvSpPr/>
          <p:nvPr/>
        </p:nvSpPr>
        <p:spPr bwMode="auto">
          <a:xfrm>
            <a:off x="6685358" y="5071523"/>
            <a:ext cx="566786" cy="646427"/>
          </a:xfrm>
          <a:custGeom>
            <a:avLst/>
            <a:gdLst/>
            <a:ahLst/>
            <a:cxnLst/>
            <a:rect l="l" t="t" r="r" b="b"/>
            <a:pathLst>
              <a:path w="4067175" h="4638675">
                <a:moveTo>
                  <a:pt x="2523868" y="2912875"/>
                </a:moveTo>
                <a:cubicBezTo>
                  <a:pt x="2500850" y="2956531"/>
                  <a:pt x="2484975" y="2997807"/>
                  <a:pt x="2476243" y="3043844"/>
                </a:cubicBezTo>
                <a:cubicBezTo>
                  <a:pt x="2469892" y="3086707"/>
                  <a:pt x="2482593" y="3100994"/>
                  <a:pt x="2500055" y="3129569"/>
                </a:cubicBezTo>
                <a:cubicBezTo>
                  <a:pt x="2636581" y="3062101"/>
                  <a:pt x="2554030" y="2944625"/>
                  <a:pt x="2523868" y="2912875"/>
                </a:cubicBezTo>
                <a:close/>
                <a:moveTo>
                  <a:pt x="1550686" y="2910494"/>
                </a:moveTo>
                <a:cubicBezTo>
                  <a:pt x="1530841" y="2966056"/>
                  <a:pt x="1439561" y="3009713"/>
                  <a:pt x="1584023" y="3134331"/>
                </a:cubicBezTo>
                <a:cubicBezTo>
                  <a:pt x="1598310" y="3120043"/>
                  <a:pt x="1629267" y="3117662"/>
                  <a:pt x="1619742" y="3055750"/>
                </a:cubicBezTo>
                <a:cubicBezTo>
                  <a:pt x="1596723" y="3007331"/>
                  <a:pt x="1571324" y="2975582"/>
                  <a:pt x="1550686" y="2910494"/>
                </a:cubicBezTo>
                <a:close/>
                <a:moveTo>
                  <a:pt x="2692998" y="2747196"/>
                </a:moveTo>
                <a:cubicBezTo>
                  <a:pt x="2671071" y="2746104"/>
                  <a:pt x="2647656" y="2750073"/>
                  <a:pt x="2625430" y="2763567"/>
                </a:cubicBezTo>
                <a:cubicBezTo>
                  <a:pt x="2592093" y="2797698"/>
                  <a:pt x="2589711" y="2850880"/>
                  <a:pt x="2525418" y="2865961"/>
                </a:cubicBezTo>
                <a:cubicBezTo>
                  <a:pt x="2688930" y="2988198"/>
                  <a:pt x="2761955" y="2827068"/>
                  <a:pt x="2751636" y="2761186"/>
                </a:cubicBezTo>
                <a:cubicBezTo>
                  <a:pt x="2735364" y="2754439"/>
                  <a:pt x="2714925" y="2748287"/>
                  <a:pt x="2692998" y="2747196"/>
                </a:cubicBezTo>
                <a:close/>
                <a:moveTo>
                  <a:pt x="1342624" y="2734579"/>
                </a:moveTo>
                <a:cubicBezTo>
                  <a:pt x="1320697" y="2735670"/>
                  <a:pt x="1300258" y="2741822"/>
                  <a:pt x="1283986" y="2748569"/>
                </a:cubicBezTo>
                <a:cubicBezTo>
                  <a:pt x="1273667" y="2814451"/>
                  <a:pt x="1346692" y="2975581"/>
                  <a:pt x="1510204" y="2853344"/>
                </a:cubicBezTo>
                <a:cubicBezTo>
                  <a:pt x="1445911" y="2838263"/>
                  <a:pt x="1443529" y="2785081"/>
                  <a:pt x="1410192" y="2750950"/>
                </a:cubicBezTo>
                <a:cubicBezTo>
                  <a:pt x="1387967" y="2737456"/>
                  <a:pt x="1364551" y="2733487"/>
                  <a:pt x="1342624" y="2734579"/>
                </a:cubicBezTo>
                <a:close/>
                <a:moveTo>
                  <a:pt x="2597686" y="2579500"/>
                </a:moveTo>
                <a:cubicBezTo>
                  <a:pt x="2555617" y="2604106"/>
                  <a:pt x="2520692" y="2612044"/>
                  <a:pt x="2550061" y="2731900"/>
                </a:cubicBezTo>
                <a:cubicBezTo>
                  <a:pt x="2570699" y="2717613"/>
                  <a:pt x="2591336" y="2717613"/>
                  <a:pt x="2611974" y="2689038"/>
                </a:cubicBezTo>
                <a:cubicBezTo>
                  <a:pt x="2628642" y="2633475"/>
                  <a:pt x="2602449" y="2616013"/>
                  <a:pt x="2597686" y="2579500"/>
                </a:cubicBezTo>
                <a:close/>
                <a:moveTo>
                  <a:pt x="1479247" y="2574738"/>
                </a:moveTo>
                <a:cubicBezTo>
                  <a:pt x="1469722" y="2619187"/>
                  <a:pt x="1417335" y="2666019"/>
                  <a:pt x="1543541" y="2750950"/>
                </a:cubicBezTo>
                <a:cubicBezTo>
                  <a:pt x="1545128" y="2709675"/>
                  <a:pt x="1551478" y="2685068"/>
                  <a:pt x="1548303" y="2627125"/>
                </a:cubicBezTo>
                <a:cubicBezTo>
                  <a:pt x="1527665" y="2585850"/>
                  <a:pt x="1502266" y="2592200"/>
                  <a:pt x="1479247" y="2574738"/>
                </a:cubicBezTo>
                <a:close/>
                <a:moveTo>
                  <a:pt x="2346678" y="2310846"/>
                </a:moveTo>
                <a:cubicBezTo>
                  <a:pt x="2076393" y="2334286"/>
                  <a:pt x="1768269" y="2520647"/>
                  <a:pt x="1610689" y="2754137"/>
                </a:cubicBezTo>
                <a:cubicBezTo>
                  <a:pt x="1610920" y="2772057"/>
                  <a:pt x="1610889" y="2789720"/>
                  <a:pt x="1610794" y="2807060"/>
                </a:cubicBezTo>
                <a:cubicBezTo>
                  <a:pt x="1613595" y="2930005"/>
                  <a:pt x="1714446" y="3182562"/>
                  <a:pt x="2031003" y="3249480"/>
                </a:cubicBezTo>
                <a:cubicBezTo>
                  <a:pt x="2320479" y="3196569"/>
                  <a:pt x="2453079" y="2927017"/>
                  <a:pt x="2454011" y="2807060"/>
                </a:cubicBezTo>
                <a:cubicBezTo>
                  <a:pt x="2454862" y="2653651"/>
                  <a:pt x="2458349" y="2469961"/>
                  <a:pt x="2459573" y="2311175"/>
                </a:cubicBezTo>
                <a:cubicBezTo>
                  <a:pt x="2423082" y="2307473"/>
                  <a:pt x="2385266" y="2307499"/>
                  <a:pt x="2346678" y="2310846"/>
                </a:cubicBezTo>
                <a:close/>
                <a:moveTo>
                  <a:pt x="2013472" y="2129752"/>
                </a:moveTo>
                <a:cubicBezTo>
                  <a:pt x="1844013" y="2133132"/>
                  <a:pt x="1681300" y="2181730"/>
                  <a:pt x="1607437" y="2265297"/>
                </a:cubicBezTo>
                <a:cubicBezTo>
                  <a:pt x="1607037" y="2338212"/>
                  <a:pt x="1607767" y="2416849"/>
                  <a:pt x="1608707" y="2496304"/>
                </a:cubicBezTo>
                <a:cubicBezTo>
                  <a:pt x="1885940" y="2333847"/>
                  <a:pt x="2106475" y="2278936"/>
                  <a:pt x="2459818" y="2284176"/>
                </a:cubicBezTo>
                <a:cubicBezTo>
                  <a:pt x="2459915" y="2277911"/>
                  <a:pt x="2459953" y="2271691"/>
                  <a:pt x="2459987" y="2265520"/>
                </a:cubicBezTo>
                <a:cubicBezTo>
                  <a:pt x="2359137" y="2168212"/>
                  <a:pt x="2182931" y="2126373"/>
                  <a:pt x="2013472" y="2129752"/>
                </a:cubicBezTo>
                <a:close/>
                <a:moveTo>
                  <a:pt x="2014482" y="2095767"/>
                </a:moveTo>
                <a:cubicBezTo>
                  <a:pt x="2196536" y="2090481"/>
                  <a:pt x="2384926" y="2139237"/>
                  <a:pt x="2483817" y="2258013"/>
                </a:cubicBezTo>
                <a:cubicBezTo>
                  <a:pt x="2482824" y="2437204"/>
                  <a:pt x="2481829" y="2631556"/>
                  <a:pt x="2480836" y="2810747"/>
                </a:cubicBezTo>
                <a:cubicBezTo>
                  <a:pt x="2479842" y="2965458"/>
                  <a:pt x="2338709" y="3218563"/>
                  <a:pt x="2030605" y="3274879"/>
                </a:cubicBezTo>
                <a:cubicBezTo>
                  <a:pt x="1693677" y="3203655"/>
                  <a:pt x="1586337" y="2941604"/>
                  <a:pt x="1583355" y="2810747"/>
                </a:cubicBezTo>
                <a:cubicBezTo>
                  <a:pt x="1584349" y="2629598"/>
                  <a:pt x="1582168" y="2438924"/>
                  <a:pt x="1583162" y="2257775"/>
                </a:cubicBezTo>
                <a:cubicBezTo>
                  <a:pt x="1656710" y="2160382"/>
                  <a:pt x="1832428" y="2101053"/>
                  <a:pt x="2014482" y="2095767"/>
                </a:cubicBezTo>
                <a:close/>
                <a:moveTo>
                  <a:pt x="2014934" y="2065751"/>
                </a:moveTo>
                <a:cubicBezTo>
                  <a:pt x="1821920" y="2072225"/>
                  <a:pt x="1635654" y="2136246"/>
                  <a:pt x="1557337" y="2239955"/>
                </a:cubicBezTo>
                <a:cubicBezTo>
                  <a:pt x="1556279" y="2432851"/>
                  <a:pt x="1555220" y="2625745"/>
                  <a:pt x="1554162" y="2818641"/>
                </a:cubicBezTo>
                <a:cubicBezTo>
                  <a:pt x="1557337" y="2957983"/>
                  <a:pt x="1671637" y="3237026"/>
                  <a:pt x="2030412" y="3312869"/>
                </a:cubicBezTo>
                <a:cubicBezTo>
                  <a:pt x="2358495" y="3252902"/>
                  <a:pt x="2508779" y="2983384"/>
                  <a:pt x="2509837" y="2818641"/>
                </a:cubicBezTo>
                <a:cubicBezTo>
                  <a:pt x="2510895" y="2627831"/>
                  <a:pt x="2511954" y="2427637"/>
                  <a:pt x="2513012" y="2236827"/>
                </a:cubicBezTo>
                <a:cubicBezTo>
                  <a:pt x="2407708" y="2110349"/>
                  <a:pt x="2207948" y="2059276"/>
                  <a:pt x="2014934" y="2065751"/>
                </a:cubicBezTo>
                <a:close/>
                <a:moveTo>
                  <a:pt x="2033587" y="1839908"/>
                </a:moveTo>
                <a:cubicBezTo>
                  <a:pt x="2502549" y="1839908"/>
                  <a:pt x="2882717" y="2220076"/>
                  <a:pt x="2882717" y="2689038"/>
                </a:cubicBezTo>
                <a:cubicBezTo>
                  <a:pt x="2882717" y="3158000"/>
                  <a:pt x="2502549" y="3538168"/>
                  <a:pt x="2033587" y="3538168"/>
                </a:cubicBezTo>
                <a:cubicBezTo>
                  <a:pt x="1564625" y="3538168"/>
                  <a:pt x="1184457" y="3158000"/>
                  <a:pt x="1184457" y="2689038"/>
                </a:cubicBezTo>
                <a:cubicBezTo>
                  <a:pt x="1184457" y="2220076"/>
                  <a:pt x="1564625" y="1839908"/>
                  <a:pt x="2033587" y="1839908"/>
                </a:cubicBezTo>
                <a:close/>
                <a:moveTo>
                  <a:pt x="2033587" y="1806642"/>
                </a:moveTo>
                <a:cubicBezTo>
                  <a:pt x="1546253" y="1806642"/>
                  <a:pt x="1151191" y="2201704"/>
                  <a:pt x="1151191" y="2689038"/>
                </a:cubicBezTo>
                <a:cubicBezTo>
                  <a:pt x="1151191" y="3176372"/>
                  <a:pt x="1546253" y="3571434"/>
                  <a:pt x="2033587" y="3571434"/>
                </a:cubicBezTo>
                <a:cubicBezTo>
                  <a:pt x="2520921" y="3571434"/>
                  <a:pt x="2915983" y="3176372"/>
                  <a:pt x="2915983" y="2689038"/>
                </a:cubicBezTo>
                <a:cubicBezTo>
                  <a:pt x="2915983" y="2201704"/>
                  <a:pt x="2520921" y="1806642"/>
                  <a:pt x="2033587" y="1806642"/>
                </a:cubicBezTo>
                <a:close/>
                <a:moveTo>
                  <a:pt x="2033587" y="1755020"/>
                </a:moveTo>
                <a:cubicBezTo>
                  <a:pt x="2549431" y="1755020"/>
                  <a:pt x="2967605" y="2173194"/>
                  <a:pt x="2967605" y="2689038"/>
                </a:cubicBezTo>
                <a:cubicBezTo>
                  <a:pt x="2967605" y="3204882"/>
                  <a:pt x="2549431" y="3623056"/>
                  <a:pt x="2033587" y="3623056"/>
                </a:cubicBezTo>
                <a:cubicBezTo>
                  <a:pt x="1517743" y="3623056"/>
                  <a:pt x="1099569" y="3204882"/>
                  <a:pt x="1099569" y="2689038"/>
                </a:cubicBezTo>
                <a:cubicBezTo>
                  <a:pt x="1099569" y="2173194"/>
                  <a:pt x="1517743" y="1755020"/>
                  <a:pt x="2033587" y="1755020"/>
                </a:cubicBezTo>
                <a:close/>
                <a:moveTo>
                  <a:pt x="2033587" y="1688912"/>
                </a:moveTo>
                <a:cubicBezTo>
                  <a:pt x="1481233" y="1688912"/>
                  <a:pt x="1033461" y="2136684"/>
                  <a:pt x="1033461" y="2689038"/>
                </a:cubicBezTo>
                <a:cubicBezTo>
                  <a:pt x="1033461" y="3241392"/>
                  <a:pt x="1481233" y="3689164"/>
                  <a:pt x="2033587" y="3689164"/>
                </a:cubicBezTo>
                <a:cubicBezTo>
                  <a:pt x="2585941" y="3689164"/>
                  <a:pt x="3033713" y="3241392"/>
                  <a:pt x="3033713" y="2689038"/>
                </a:cubicBezTo>
                <a:cubicBezTo>
                  <a:pt x="3033713" y="2136684"/>
                  <a:pt x="2585941" y="1688912"/>
                  <a:pt x="2033587" y="1688912"/>
                </a:cubicBezTo>
                <a:close/>
                <a:moveTo>
                  <a:pt x="1848409" y="1412688"/>
                </a:moveTo>
                <a:cubicBezTo>
                  <a:pt x="1917464" y="1419831"/>
                  <a:pt x="1972234" y="1479363"/>
                  <a:pt x="2034146" y="1512700"/>
                </a:cubicBezTo>
                <a:cubicBezTo>
                  <a:pt x="2103996" y="1480950"/>
                  <a:pt x="2166702" y="1432532"/>
                  <a:pt x="2243696" y="1417450"/>
                </a:cubicBezTo>
                <a:cubicBezTo>
                  <a:pt x="2311959" y="1446819"/>
                  <a:pt x="2351646" y="1528575"/>
                  <a:pt x="2405621" y="1584138"/>
                </a:cubicBezTo>
                <a:cubicBezTo>
                  <a:pt x="2480234" y="1571438"/>
                  <a:pt x="2547702" y="1534925"/>
                  <a:pt x="2629459" y="1546038"/>
                </a:cubicBezTo>
                <a:cubicBezTo>
                  <a:pt x="2695340" y="1604775"/>
                  <a:pt x="2699309" y="1682563"/>
                  <a:pt x="2734234" y="1750825"/>
                </a:cubicBezTo>
                <a:cubicBezTo>
                  <a:pt x="2807259" y="1761938"/>
                  <a:pt x="2880284" y="1751619"/>
                  <a:pt x="2953309" y="1784163"/>
                </a:cubicBezTo>
                <a:cubicBezTo>
                  <a:pt x="2992996" y="1850838"/>
                  <a:pt x="2966009" y="1936563"/>
                  <a:pt x="2972359" y="2012763"/>
                </a:cubicBezTo>
                <a:cubicBezTo>
                  <a:pt x="3042209" y="2052450"/>
                  <a:pt x="3140634" y="2073088"/>
                  <a:pt x="3181909" y="2131825"/>
                </a:cubicBezTo>
                <a:cubicBezTo>
                  <a:pt x="3193815" y="2201675"/>
                  <a:pt x="3162859" y="2271525"/>
                  <a:pt x="3153334" y="2341375"/>
                </a:cubicBezTo>
                <a:cubicBezTo>
                  <a:pt x="3202546" y="2396938"/>
                  <a:pt x="3275571" y="2438212"/>
                  <a:pt x="3300971" y="2508063"/>
                </a:cubicBezTo>
                <a:cubicBezTo>
                  <a:pt x="3293827" y="2573150"/>
                  <a:pt x="3234296" y="2638238"/>
                  <a:pt x="3200959" y="2703325"/>
                </a:cubicBezTo>
                <a:cubicBezTo>
                  <a:pt x="3232709" y="2771588"/>
                  <a:pt x="3290653" y="2827944"/>
                  <a:pt x="3296209" y="2908113"/>
                </a:cubicBezTo>
                <a:cubicBezTo>
                  <a:pt x="3266046" y="2971613"/>
                  <a:pt x="3188259" y="3006538"/>
                  <a:pt x="3134284" y="3055750"/>
                </a:cubicBezTo>
                <a:cubicBezTo>
                  <a:pt x="3145396" y="3130363"/>
                  <a:pt x="3185084" y="3212119"/>
                  <a:pt x="3167621" y="3279588"/>
                </a:cubicBezTo>
                <a:cubicBezTo>
                  <a:pt x="3126346" y="3311337"/>
                  <a:pt x="3158890" y="3324038"/>
                  <a:pt x="2972359" y="3389125"/>
                </a:cubicBezTo>
                <a:cubicBezTo>
                  <a:pt x="2959659" y="3465325"/>
                  <a:pt x="2968390" y="3555813"/>
                  <a:pt x="2934259" y="3617725"/>
                </a:cubicBezTo>
                <a:cubicBezTo>
                  <a:pt x="2852503" y="3653444"/>
                  <a:pt x="2794559" y="3627250"/>
                  <a:pt x="2724709" y="3632013"/>
                </a:cubicBezTo>
                <a:cubicBezTo>
                  <a:pt x="2683434" y="3701863"/>
                  <a:pt x="2661209" y="3795526"/>
                  <a:pt x="2600884" y="3841563"/>
                </a:cubicBezTo>
                <a:cubicBezTo>
                  <a:pt x="2527065" y="3850295"/>
                  <a:pt x="2458009" y="3816163"/>
                  <a:pt x="2386571" y="3803463"/>
                </a:cubicBezTo>
                <a:cubicBezTo>
                  <a:pt x="2329421" y="3857438"/>
                  <a:pt x="2284177" y="3939988"/>
                  <a:pt x="2215121" y="3965388"/>
                </a:cubicBezTo>
                <a:cubicBezTo>
                  <a:pt x="2141302" y="3953481"/>
                  <a:pt x="2081771" y="3898713"/>
                  <a:pt x="2015096" y="3865375"/>
                </a:cubicBezTo>
                <a:cubicBezTo>
                  <a:pt x="1948421" y="3897125"/>
                  <a:pt x="1896034" y="3959832"/>
                  <a:pt x="1815071" y="3960625"/>
                </a:cubicBezTo>
                <a:cubicBezTo>
                  <a:pt x="1751571" y="3925701"/>
                  <a:pt x="1716646" y="3862200"/>
                  <a:pt x="1667434" y="3812988"/>
                </a:cubicBezTo>
                <a:cubicBezTo>
                  <a:pt x="1591234" y="3820925"/>
                  <a:pt x="1517415" y="3847913"/>
                  <a:pt x="1438834" y="3836800"/>
                </a:cubicBezTo>
                <a:cubicBezTo>
                  <a:pt x="1370571" y="3776475"/>
                  <a:pt x="1378509" y="3706625"/>
                  <a:pt x="1348346" y="3641538"/>
                </a:cubicBezTo>
                <a:cubicBezTo>
                  <a:pt x="1276909" y="3633600"/>
                  <a:pt x="1200709" y="3642332"/>
                  <a:pt x="1134034" y="3617725"/>
                </a:cubicBezTo>
                <a:cubicBezTo>
                  <a:pt x="1076883" y="3570100"/>
                  <a:pt x="1105459" y="3465325"/>
                  <a:pt x="1091171" y="3389125"/>
                </a:cubicBezTo>
                <a:cubicBezTo>
                  <a:pt x="1022909" y="3347850"/>
                  <a:pt x="933215" y="3325625"/>
                  <a:pt x="886384" y="3265300"/>
                </a:cubicBezTo>
                <a:cubicBezTo>
                  <a:pt x="860191" y="3204976"/>
                  <a:pt x="905434" y="3116075"/>
                  <a:pt x="914959" y="3041463"/>
                </a:cubicBezTo>
                <a:cubicBezTo>
                  <a:pt x="865746" y="2992250"/>
                  <a:pt x="790340" y="2962088"/>
                  <a:pt x="767321" y="2893825"/>
                </a:cubicBezTo>
                <a:cubicBezTo>
                  <a:pt x="756208" y="2818419"/>
                  <a:pt x="830821" y="2747775"/>
                  <a:pt x="862571" y="2674750"/>
                </a:cubicBezTo>
                <a:cubicBezTo>
                  <a:pt x="830821" y="2609663"/>
                  <a:pt x="758590" y="2556481"/>
                  <a:pt x="767321" y="2479488"/>
                </a:cubicBezTo>
                <a:cubicBezTo>
                  <a:pt x="797483" y="2413607"/>
                  <a:pt x="875271" y="2371538"/>
                  <a:pt x="929246" y="2317563"/>
                </a:cubicBezTo>
                <a:cubicBezTo>
                  <a:pt x="916546" y="2244538"/>
                  <a:pt x="870509" y="2188182"/>
                  <a:pt x="891146" y="2098488"/>
                </a:cubicBezTo>
                <a:cubicBezTo>
                  <a:pt x="943534" y="2046895"/>
                  <a:pt x="1024496" y="2028638"/>
                  <a:pt x="1091171" y="1993713"/>
                </a:cubicBezTo>
                <a:cubicBezTo>
                  <a:pt x="1103871" y="1919100"/>
                  <a:pt x="1083233" y="1851631"/>
                  <a:pt x="1129271" y="1769875"/>
                </a:cubicBezTo>
                <a:cubicBezTo>
                  <a:pt x="1189596" y="1738125"/>
                  <a:pt x="1268971" y="1754000"/>
                  <a:pt x="1338821" y="1746063"/>
                </a:cubicBezTo>
                <a:cubicBezTo>
                  <a:pt x="1376921" y="1674625"/>
                  <a:pt x="1395971" y="1593663"/>
                  <a:pt x="1453121" y="1531750"/>
                </a:cubicBezTo>
                <a:cubicBezTo>
                  <a:pt x="1526940" y="1525400"/>
                  <a:pt x="1595996" y="1566675"/>
                  <a:pt x="1667434" y="1584138"/>
                </a:cubicBezTo>
                <a:cubicBezTo>
                  <a:pt x="1727759" y="1526988"/>
                  <a:pt x="1769034" y="1455551"/>
                  <a:pt x="1848409" y="1412688"/>
                </a:cubicBezTo>
                <a:close/>
                <a:moveTo>
                  <a:pt x="1462011" y="276225"/>
                </a:moveTo>
                <a:cubicBezTo>
                  <a:pt x="1458836" y="555625"/>
                  <a:pt x="1468361" y="822325"/>
                  <a:pt x="1452486" y="1108075"/>
                </a:cubicBezTo>
                <a:cubicBezTo>
                  <a:pt x="1420736" y="1276350"/>
                  <a:pt x="1360411" y="1311275"/>
                  <a:pt x="1150861" y="1327150"/>
                </a:cubicBezTo>
                <a:lnTo>
                  <a:pt x="301549" y="1325562"/>
                </a:lnTo>
                <a:cubicBezTo>
                  <a:pt x="299432" y="2241020"/>
                  <a:pt x="292553" y="3161242"/>
                  <a:pt x="290436" y="4076700"/>
                </a:cubicBezTo>
                <a:cubicBezTo>
                  <a:pt x="322186" y="4191000"/>
                  <a:pt x="325361" y="4314825"/>
                  <a:pt x="528561" y="4362450"/>
                </a:cubicBezTo>
                <a:lnTo>
                  <a:pt x="3776586" y="4343400"/>
                </a:lnTo>
                <a:lnTo>
                  <a:pt x="3776586" y="609600"/>
                </a:lnTo>
                <a:cubicBezTo>
                  <a:pt x="3779761" y="482600"/>
                  <a:pt x="3735311" y="279400"/>
                  <a:pt x="3490836" y="285750"/>
                </a:cubicBezTo>
                <a:close/>
                <a:moveTo>
                  <a:pt x="1343025" y="0"/>
                </a:moveTo>
                <a:lnTo>
                  <a:pt x="3665220" y="3810"/>
                </a:lnTo>
                <a:cubicBezTo>
                  <a:pt x="4001770" y="45085"/>
                  <a:pt x="4057650" y="279400"/>
                  <a:pt x="4067175" y="457200"/>
                </a:cubicBezTo>
                <a:lnTo>
                  <a:pt x="4057650" y="4638675"/>
                </a:lnTo>
                <a:lnTo>
                  <a:pt x="361950" y="4638675"/>
                </a:lnTo>
                <a:cubicBezTo>
                  <a:pt x="139700" y="4625975"/>
                  <a:pt x="41275" y="4460875"/>
                  <a:pt x="9525" y="4286250"/>
                </a:cubicBezTo>
                <a:lnTo>
                  <a:pt x="0" y="1190625"/>
                </a:lnTo>
                <a:close/>
              </a:path>
            </a:pathLst>
          </a:custGeom>
          <a:solidFill>
            <a:schemeClr val="bg1"/>
          </a:solidFill>
          <a:ln>
            <a:no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solidFill>
                <a:schemeClr val="bg1"/>
              </a:solidFill>
            </a:endParaRPr>
          </a:p>
        </p:txBody>
      </p:sp>
      <p:grpSp>
        <p:nvGrpSpPr>
          <p:cNvPr id="422" name="Group 421"/>
          <p:cNvGrpSpPr/>
          <p:nvPr/>
        </p:nvGrpSpPr>
        <p:grpSpPr>
          <a:xfrm>
            <a:off x="9002217" y="5146176"/>
            <a:ext cx="571709" cy="571774"/>
            <a:chOff x="879475" y="1943100"/>
            <a:chExt cx="4283075" cy="4283567"/>
          </a:xfrm>
          <a:solidFill>
            <a:schemeClr val="bg1"/>
          </a:solidFill>
        </p:grpSpPr>
        <p:sp>
          <p:nvSpPr>
            <p:cNvPr id="423" name="Freeform 422"/>
            <p:cNvSpPr>
              <a:spLocks/>
            </p:cNvSpPr>
            <p:nvPr/>
          </p:nvSpPr>
          <p:spPr bwMode="auto">
            <a:xfrm>
              <a:off x="879475" y="3667616"/>
              <a:ext cx="1878013" cy="2559050"/>
            </a:xfrm>
            <a:custGeom>
              <a:avLst/>
              <a:gdLst>
                <a:gd name="T0" fmla="*/ 1 w 674"/>
                <a:gd name="T1" fmla="*/ 273 h 919"/>
                <a:gd name="T2" fmla="*/ 1 w 674"/>
                <a:gd name="T3" fmla="*/ 69 h 919"/>
                <a:gd name="T4" fmla="*/ 46 w 674"/>
                <a:gd name="T5" fmla="*/ 6 h 919"/>
                <a:gd name="T6" fmla="*/ 119 w 674"/>
                <a:gd name="T7" fmla="*/ 46 h 919"/>
                <a:gd name="T8" fmla="*/ 126 w 674"/>
                <a:gd name="T9" fmla="*/ 129 h 919"/>
                <a:gd name="T10" fmla="*/ 136 w 674"/>
                <a:gd name="T11" fmla="*/ 326 h 919"/>
                <a:gd name="T12" fmla="*/ 169 w 674"/>
                <a:gd name="T13" fmla="*/ 434 h 919"/>
                <a:gd name="T14" fmla="*/ 174 w 674"/>
                <a:gd name="T15" fmla="*/ 441 h 919"/>
                <a:gd name="T16" fmla="*/ 355 w 674"/>
                <a:gd name="T17" fmla="*/ 621 h 919"/>
                <a:gd name="T18" fmla="*/ 419 w 674"/>
                <a:gd name="T19" fmla="*/ 617 h 919"/>
                <a:gd name="T20" fmla="*/ 415 w 674"/>
                <a:gd name="T21" fmla="*/ 551 h 919"/>
                <a:gd name="T22" fmla="*/ 254 w 674"/>
                <a:gd name="T23" fmla="*/ 390 h 919"/>
                <a:gd name="T24" fmla="*/ 265 w 674"/>
                <a:gd name="T25" fmla="*/ 266 h 919"/>
                <a:gd name="T26" fmla="*/ 350 w 674"/>
                <a:gd name="T27" fmla="*/ 278 h 919"/>
                <a:gd name="T28" fmla="*/ 614 w 674"/>
                <a:gd name="T29" fmla="*/ 542 h 919"/>
                <a:gd name="T30" fmla="*/ 673 w 674"/>
                <a:gd name="T31" fmla="*/ 692 h 919"/>
                <a:gd name="T32" fmla="*/ 673 w 674"/>
                <a:gd name="T33" fmla="*/ 898 h 919"/>
                <a:gd name="T34" fmla="*/ 653 w 674"/>
                <a:gd name="T35" fmla="*/ 918 h 919"/>
                <a:gd name="T36" fmla="*/ 307 w 674"/>
                <a:gd name="T37" fmla="*/ 918 h 919"/>
                <a:gd name="T38" fmla="*/ 288 w 674"/>
                <a:gd name="T39" fmla="*/ 909 h 919"/>
                <a:gd name="T40" fmla="*/ 230 w 674"/>
                <a:gd name="T41" fmla="*/ 822 h 919"/>
                <a:gd name="T42" fmla="*/ 42 w 674"/>
                <a:gd name="T43" fmla="*/ 579 h 919"/>
                <a:gd name="T44" fmla="*/ 1 w 674"/>
                <a:gd name="T45" fmla="*/ 455 h 919"/>
                <a:gd name="T46" fmla="*/ 1 w 674"/>
                <a:gd name="T47" fmla="*/ 273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4" h="919">
                  <a:moveTo>
                    <a:pt x="1" y="273"/>
                  </a:moveTo>
                  <a:cubicBezTo>
                    <a:pt x="1" y="205"/>
                    <a:pt x="1" y="137"/>
                    <a:pt x="1" y="69"/>
                  </a:cubicBezTo>
                  <a:cubicBezTo>
                    <a:pt x="1" y="38"/>
                    <a:pt x="20" y="11"/>
                    <a:pt x="46" y="6"/>
                  </a:cubicBezTo>
                  <a:cubicBezTo>
                    <a:pt x="76" y="0"/>
                    <a:pt x="110" y="17"/>
                    <a:pt x="119" y="46"/>
                  </a:cubicBezTo>
                  <a:cubicBezTo>
                    <a:pt x="127" y="73"/>
                    <a:pt x="124" y="101"/>
                    <a:pt x="126" y="129"/>
                  </a:cubicBezTo>
                  <a:cubicBezTo>
                    <a:pt x="129" y="195"/>
                    <a:pt x="135" y="260"/>
                    <a:pt x="136" y="326"/>
                  </a:cubicBezTo>
                  <a:cubicBezTo>
                    <a:pt x="137" y="366"/>
                    <a:pt x="147" y="402"/>
                    <a:pt x="169" y="434"/>
                  </a:cubicBezTo>
                  <a:cubicBezTo>
                    <a:pt x="171" y="436"/>
                    <a:pt x="172" y="439"/>
                    <a:pt x="174" y="441"/>
                  </a:cubicBezTo>
                  <a:cubicBezTo>
                    <a:pt x="234" y="501"/>
                    <a:pt x="294" y="562"/>
                    <a:pt x="355" y="621"/>
                  </a:cubicBezTo>
                  <a:cubicBezTo>
                    <a:pt x="370" y="636"/>
                    <a:pt x="406" y="633"/>
                    <a:pt x="419" y="617"/>
                  </a:cubicBezTo>
                  <a:cubicBezTo>
                    <a:pt x="438" y="596"/>
                    <a:pt x="437" y="573"/>
                    <a:pt x="415" y="551"/>
                  </a:cubicBezTo>
                  <a:cubicBezTo>
                    <a:pt x="361" y="497"/>
                    <a:pt x="308" y="442"/>
                    <a:pt x="254" y="390"/>
                  </a:cubicBezTo>
                  <a:cubicBezTo>
                    <a:pt x="220" y="357"/>
                    <a:pt x="219" y="297"/>
                    <a:pt x="265" y="266"/>
                  </a:cubicBezTo>
                  <a:cubicBezTo>
                    <a:pt x="287" y="252"/>
                    <a:pt x="329" y="256"/>
                    <a:pt x="350" y="278"/>
                  </a:cubicBezTo>
                  <a:cubicBezTo>
                    <a:pt x="439" y="365"/>
                    <a:pt x="528" y="452"/>
                    <a:pt x="614" y="542"/>
                  </a:cubicBezTo>
                  <a:cubicBezTo>
                    <a:pt x="653" y="583"/>
                    <a:pt x="674" y="633"/>
                    <a:pt x="673" y="692"/>
                  </a:cubicBezTo>
                  <a:cubicBezTo>
                    <a:pt x="672" y="760"/>
                    <a:pt x="673" y="829"/>
                    <a:pt x="673" y="898"/>
                  </a:cubicBezTo>
                  <a:cubicBezTo>
                    <a:pt x="673" y="913"/>
                    <a:pt x="669" y="919"/>
                    <a:pt x="653" y="918"/>
                  </a:cubicBezTo>
                  <a:cubicBezTo>
                    <a:pt x="538" y="918"/>
                    <a:pt x="422" y="918"/>
                    <a:pt x="307" y="918"/>
                  </a:cubicBezTo>
                  <a:cubicBezTo>
                    <a:pt x="299" y="918"/>
                    <a:pt x="291" y="919"/>
                    <a:pt x="288" y="909"/>
                  </a:cubicBezTo>
                  <a:cubicBezTo>
                    <a:pt x="278" y="873"/>
                    <a:pt x="251" y="849"/>
                    <a:pt x="230" y="822"/>
                  </a:cubicBezTo>
                  <a:cubicBezTo>
                    <a:pt x="168" y="740"/>
                    <a:pt x="107" y="658"/>
                    <a:pt x="42" y="579"/>
                  </a:cubicBezTo>
                  <a:cubicBezTo>
                    <a:pt x="11" y="542"/>
                    <a:pt x="0" y="502"/>
                    <a:pt x="1" y="455"/>
                  </a:cubicBezTo>
                  <a:cubicBezTo>
                    <a:pt x="2" y="394"/>
                    <a:pt x="1" y="333"/>
                    <a:pt x="1" y="2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423"/>
            <p:cNvSpPr>
              <a:spLocks/>
            </p:cNvSpPr>
            <p:nvPr/>
          </p:nvSpPr>
          <p:spPr bwMode="auto">
            <a:xfrm>
              <a:off x="3282950" y="3681904"/>
              <a:ext cx="1879600" cy="2544763"/>
            </a:xfrm>
            <a:custGeom>
              <a:avLst/>
              <a:gdLst>
                <a:gd name="T0" fmla="*/ 674 w 675"/>
                <a:gd name="T1" fmla="*/ 271 h 914"/>
                <a:gd name="T2" fmla="*/ 674 w 675"/>
                <a:gd name="T3" fmla="*/ 487 h 914"/>
                <a:gd name="T4" fmla="*/ 642 w 675"/>
                <a:gd name="T5" fmla="*/ 563 h 914"/>
                <a:gd name="T6" fmla="*/ 484 w 675"/>
                <a:gd name="T7" fmla="*/ 767 h 914"/>
                <a:gd name="T8" fmla="*/ 404 w 675"/>
                <a:gd name="T9" fmla="*/ 869 h 914"/>
                <a:gd name="T10" fmla="*/ 391 w 675"/>
                <a:gd name="T11" fmla="*/ 895 h 914"/>
                <a:gd name="T12" fmla="*/ 368 w 675"/>
                <a:gd name="T13" fmla="*/ 913 h 914"/>
                <a:gd name="T14" fmla="*/ 24 w 675"/>
                <a:gd name="T15" fmla="*/ 913 h 914"/>
                <a:gd name="T16" fmla="*/ 2 w 675"/>
                <a:gd name="T17" fmla="*/ 891 h 914"/>
                <a:gd name="T18" fmla="*/ 3 w 675"/>
                <a:gd name="T19" fmla="*/ 675 h 914"/>
                <a:gd name="T20" fmla="*/ 66 w 675"/>
                <a:gd name="T21" fmla="*/ 531 h 914"/>
                <a:gd name="T22" fmla="*/ 316 w 675"/>
                <a:gd name="T23" fmla="*/ 281 h 914"/>
                <a:gd name="T24" fmla="*/ 391 w 675"/>
                <a:gd name="T25" fmla="*/ 256 h 914"/>
                <a:gd name="T26" fmla="*/ 425 w 675"/>
                <a:gd name="T27" fmla="*/ 380 h 914"/>
                <a:gd name="T28" fmla="*/ 260 w 675"/>
                <a:gd name="T29" fmla="*/ 545 h 914"/>
                <a:gd name="T30" fmla="*/ 244 w 675"/>
                <a:gd name="T31" fmla="*/ 588 h 914"/>
                <a:gd name="T32" fmla="*/ 282 w 675"/>
                <a:gd name="T33" fmla="*/ 627 h 914"/>
                <a:gd name="T34" fmla="*/ 324 w 675"/>
                <a:gd name="T35" fmla="*/ 613 h 914"/>
                <a:gd name="T36" fmla="*/ 499 w 675"/>
                <a:gd name="T37" fmla="*/ 438 h 914"/>
                <a:gd name="T38" fmla="*/ 542 w 675"/>
                <a:gd name="T39" fmla="*/ 326 h 914"/>
                <a:gd name="T40" fmla="*/ 551 w 675"/>
                <a:gd name="T41" fmla="*/ 117 h 914"/>
                <a:gd name="T42" fmla="*/ 554 w 675"/>
                <a:gd name="T43" fmla="*/ 57 h 914"/>
                <a:gd name="T44" fmla="*/ 617 w 675"/>
                <a:gd name="T45" fmla="*/ 1 h 914"/>
                <a:gd name="T46" fmla="*/ 674 w 675"/>
                <a:gd name="T47" fmla="*/ 59 h 914"/>
                <a:gd name="T48" fmla="*/ 674 w 675"/>
                <a:gd name="T49" fmla="*/ 271 h 914"/>
                <a:gd name="T50" fmla="*/ 674 w 675"/>
                <a:gd name="T51" fmla="*/ 271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914">
                  <a:moveTo>
                    <a:pt x="674" y="271"/>
                  </a:moveTo>
                  <a:cubicBezTo>
                    <a:pt x="674" y="343"/>
                    <a:pt x="675" y="415"/>
                    <a:pt x="674" y="487"/>
                  </a:cubicBezTo>
                  <a:cubicBezTo>
                    <a:pt x="674" y="516"/>
                    <a:pt x="659" y="540"/>
                    <a:pt x="642" y="563"/>
                  </a:cubicBezTo>
                  <a:cubicBezTo>
                    <a:pt x="590" y="631"/>
                    <a:pt x="536" y="699"/>
                    <a:pt x="484" y="767"/>
                  </a:cubicBezTo>
                  <a:cubicBezTo>
                    <a:pt x="457" y="801"/>
                    <a:pt x="431" y="835"/>
                    <a:pt x="404" y="869"/>
                  </a:cubicBezTo>
                  <a:cubicBezTo>
                    <a:pt x="398" y="877"/>
                    <a:pt x="391" y="885"/>
                    <a:pt x="391" y="895"/>
                  </a:cubicBezTo>
                  <a:cubicBezTo>
                    <a:pt x="391" y="913"/>
                    <a:pt x="381" y="913"/>
                    <a:pt x="368" y="913"/>
                  </a:cubicBezTo>
                  <a:cubicBezTo>
                    <a:pt x="253" y="913"/>
                    <a:pt x="139" y="913"/>
                    <a:pt x="24" y="913"/>
                  </a:cubicBezTo>
                  <a:cubicBezTo>
                    <a:pt x="6" y="914"/>
                    <a:pt x="1" y="908"/>
                    <a:pt x="2" y="891"/>
                  </a:cubicBezTo>
                  <a:cubicBezTo>
                    <a:pt x="2" y="819"/>
                    <a:pt x="0" y="747"/>
                    <a:pt x="3" y="675"/>
                  </a:cubicBezTo>
                  <a:cubicBezTo>
                    <a:pt x="5" y="620"/>
                    <a:pt x="27" y="571"/>
                    <a:pt x="66" y="531"/>
                  </a:cubicBezTo>
                  <a:cubicBezTo>
                    <a:pt x="149" y="448"/>
                    <a:pt x="233" y="365"/>
                    <a:pt x="316" y="281"/>
                  </a:cubicBezTo>
                  <a:cubicBezTo>
                    <a:pt x="337" y="259"/>
                    <a:pt x="359" y="247"/>
                    <a:pt x="391" y="256"/>
                  </a:cubicBezTo>
                  <a:cubicBezTo>
                    <a:pt x="450" y="274"/>
                    <a:pt x="463" y="341"/>
                    <a:pt x="425" y="380"/>
                  </a:cubicBezTo>
                  <a:cubicBezTo>
                    <a:pt x="371" y="436"/>
                    <a:pt x="315" y="490"/>
                    <a:pt x="260" y="545"/>
                  </a:cubicBezTo>
                  <a:cubicBezTo>
                    <a:pt x="248" y="557"/>
                    <a:pt x="240" y="571"/>
                    <a:pt x="244" y="588"/>
                  </a:cubicBezTo>
                  <a:cubicBezTo>
                    <a:pt x="249" y="608"/>
                    <a:pt x="260" y="623"/>
                    <a:pt x="282" y="627"/>
                  </a:cubicBezTo>
                  <a:cubicBezTo>
                    <a:pt x="298" y="629"/>
                    <a:pt x="313" y="624"/>
                    <a:pt x="324" y="613"/>
                  </a:cubicBezTo>
                  <a:cubicBezTo>
                    <a:pt x="382" y="555"/>
                    <a:pt x="442" y="498"/>
                    <a:pt x="499" y="438"/>
                  </a:cubicBezTo>
                  <a:cubicBezTo>
                    <a:pt x="527" y="407"/>
                    <a:pt x="541" y="368"/>
                    <a:pt x="542" y="326"/>
                  </a:cubicBezTo>
                  <a:cubicBezTo>
                    <a:pt x="544" y="256"/>
                    <a:pt x="546" y="186"/>
                    <a:pt x="551" y="117"/>
                  </a:cubicBezTo>
                  <a:cubicBezTo>
                    <a:pt x="552" y="97"/>
                    <a:pt x="554" y="77"/>
                    <a:pt x="554" y="57"/>
                  </a:cubicBezTo>
                  <a:cubicBezTo>
                    <a:pt x="555" y="23"/>
                    <a:pt x="581" y="0"/>
                    <a:pt x="617" y="1"/>
                  </a:cubicBezTo>
                  <a:cubicBezTo>
                    <a:pt x="650" y="2"/>
                    <a:pt x="674" y="27"/>
                    <a:pt x="674" y="59"/>
                  </a:cubicBezTo>
                  <a:cubicBezTo>
                    <a:pt x="674" y="130"/>
                    <a:pt x="674" y="201"/>
                    <a:pt x="674" y="271"/>
                  </a:cubicBezTo>
                  <a:cubicBezTo>
                    <a:pt x="674" y="271"/>
                    <a:pt x="674" y="271"/>
                    <a:pt x="674" y="2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424"/>
            <p:cNvSpPr>
              <a:spLocks/>
            </p:cNvSpPr>
            <p:nvPr/>
          </p:nvSpPr>
          <p:spPr bwMode="auto">
            <a:xfrm>
              <a:off x="1949567" y="1943100"/>
              <a:ext cx="2143550" cy="2679029"/>
            </a:xfrm>
            <a:custGeom>
              <a:avLst/>
              <a:gdLst>
                <a:gd name="connsiteX0" fmla="*/ 1110780 w 2143550"/>
                <a:gd name="connsiteY0" fmla="*/ 273044 h 2679029"/>
                <a:gd name="connsiteX1" fmla="*/ 653738 w 2143550"/>
                <a:gd name="connsiteY1" fmla="*/ 394090 h 2679029"/>
                <a:gd name="connsiteX2" fmla="*/ 280586 w 2143550"/>
                <a:gd name="connsiteY2" fmla="*/ 1206627 h 2679029"/>
                <a:gd name="connsiteX3" fmla="*/ 689940 w 2143550"/>
                <a:gd name="connsiteY3" fmla="*/ 1777073 h 2679029"/>
                <a:gd name="connsiteX4" fmla="*/ 804113 w 2143550"/>
                <a:gd name="connsiteY4" fmla="*/ 1969077 h 2679029"/>
                <a:gd name="connsiteX5" fmla="*/ 804113 w 2143550"/>
                <a:gd name="connsiteY5" fmla="*/ 2102644 h 2679029"/>
                <a:gd name="connsiteX6" fmla="*/ 843099 w 2143550"/>
                <a:gd name="connsiteY6" fmla="*/ 2144384 h 2679029"/>
                <a:gd name="connsiteX7" fmla="*/ 1071446 w 2143550"/>
                <a:gd name="connsiteY7" fmla="*/ 2141602 h 2679029"/>
                <a:gd name="connsiteX8" fmla="*/ 1177265 w 2143550"/>
                <a:gd name="connsiteY8" fmla="*/ 2141602 h 2679029"/>
                <a:gd name="connsiteX9" fmla="*/ 1327640 w 2143550"/>
                <a:gd name="connsiteY9" fmla="*/ 2133254 h 2679029"/>
                <a:gd name="connsiteX10" fmla="*/ 1338779 w 2143550"/>
                <a:gd name="connsiteY10" fmla="*/ 1980207 h 2679029"/>
                <a:gd name="connsiteX11" fmla="*/ 1452952 w 2143550"/>
                <a:gd name="connsiteY11" fmla="*/ 1774290 h 2679029"/>
                <a:gd name="connsiteX12" fmla="*/ 1681299 w 2143550"/>
                <a:gd name="connsiteY12" fmla="*/ 1585069 h 2679029"/>
                <a:gd name="connsiteX13" fmla="*/ 1856737 w 2143550"/>
                <a:gd name="connsiteY13" fmla="*/ 911665 h 2679029"/>
                <a:gd name="connsiteX14" fmla="*/ 1553202 w 2143550"/>
                <a:gd name="connsiteY14" fmla="*/ 435830 h 2679029"/>
                <a:gd name="connsiteX15" fmla="*/ 1110780 w 2143550"/>
                <a:gd name="connsiteY15" fmla="*/ 273044 h 2679029"/>
                <a:gd name="connsiteX16" fmla="*/ 1076913 w 2143550"/>
                <a:gd name="connsiteY16" fmla="*/ 23 h 2679029"/>
                <a:gd name="connsiteX17" fmla="*/ 1595110 w 2143550"/>
                <a:gd name="connsiteY17" fmla="*/ 142172 h 2679029"/>
                <a:gd name="connsiteX18" fmla="*/ 2043206 w 2143550"/>
                <a:gd name="connsiteY18" fmla="*/ 629487 h 2679029"/>
                <a:gd name="connsiteX19" fmla="*/ 2143401 w 2143550"/>
                <a:gd name="connsiteY19" fmla="*/ 1033262 h 2679029"/>
                <a:gd name="connsiteX20" fmla="*/ 1812200 w 2143550"/>
                <a:gd name="connsiteY20" fmla="*/ 1851952 h 2679029"/>
                <a:gd name="connsiteX21" fmla="*/ 1645208 w 2143550"/>
                <a:gd name="connsiteY21" fmla="*/ 1982831 h 2679029"/>
                <a:gd name="connsiteX22" fmla="*/ 1606243 w 2143550"/>
                <a:gd name="connsiteY22" fmla="*/ 2052447 h 2679029"/>
                <a:gd name="connsiteX23" fmla="*/ 1583978 w 2143550"/>
                <a:gd name="connsiteY23" fmla="*/ 2308636 h 2679029"/>
                <a:gd name="connsiteX24" fmla="*/ 1080218 w 2143550"/>
                <a:gd name="connsiteY24" fmla="*/ 2678995 h 2679029"/>
                <a:gd name="connsiteX25" fmla="*/ 595941 w 2143550"/>
                <a:gd name="connsiteY25" fmla="*/ 2403314 h 2679029"/>
                <a:gd name="connsiteX26" fmla="*/ 537494 w 2143550"/>
                <a:gd name="connsiteY26" fmla="*/ 2141556 h 2679029"/>
                <a:gd name="connsiteX27" fmla="*/ 437299 w 2143550"/>
                <a:gd name="connsiteY27" fmla="*/ 1932707 h 2679029"/>
                <a:gd name="connsiteX28" fmla="*/ 14252 w 2143550"/>
                <a:gd name="connsiteY28" fmla="*/ 1244896 h 2679029"/>
                <a:gd name="connsiteX29" fmla="*/ 209076 w 2143550"/>
                <a:gd name="connsiteY29" fmla="*/ 428991 h 2679029"/>
                <a:gd name="connsiteX30" fmla="*/ 893744 w 2143550"/>
                <a:gd name="connsiteY30" fmla="*/ 14077 h 2679029"/>
                <a:gd name="connsiteX31" fmla="*/ 1076913 w 2143550"/>
                <a:gd name="connsiteY31" fmla="*/ 23 h 267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43550" h="2679029">
                  <a:moveTo>
                    <a:pt x="1110780" y="273044"/>
                  </a:moveTo>
                  <a:cubicBezTo>
                    <a:pt x="952399" y="264696"/>
                    <a:pt x="791582" y="303654"/>
                    <a:pt x="653738" y="394090"/>
                  </a:cubicBezTo>
                  <a:cubicBezTo>
                    <a:pt x="361343" y="586094"/>
                    <a:pt x="233246" y="856012"/>
                    <a:pt x="280586" y="1206627"/>
                  </a:cubicBezTo>
                  <a:cubicBezTo>
                    <a:pt x="316788" y="1465415"/>
                    <a:pt x="469947" y="1646288"/>
                    <a:pt x="689940" y="1777073"/>
                  </a:cubicBezTo>
                  <a:cubicBezTo>
                    <a:pt x="762343" y="1821595"/>
                    <a:pt x="801329" y="1882814"/>
                    <a:pt x="804113" y="1969077"/>
                  </a:cubicBezTo>
                  <a:cubicBezTo>
                    <a:pt x="804113" y="2013599"/>
                    <a:pt x="806898" y="2058122"/>
                    <a:pt x="804113" y="2102644"/>
                  </a:cubicBezTo>
                  <a:cubicBezTo>
                    <a:pt x="801329" y="2133254"/>
                    <a:pt x="809683" y="2144384"/>
                    <a:pt x="843099" y="2144384"/>
                  </a:cubicBezTo>
                  <a:cubicBezTo>
                    <a:pt x="918287" y="2141602"/>
                    <a:pt x="996259" y="2141602"/>
                    <a:pt x="1071446" y="2141602"/>
                  </a:cubicBezTo>
                  <a:cubicBezTo>
                    <a:pt x="1107647" y="2141602"/>
                    <a:pt x="1141064" y="2141602"/>
                    <a:pt x="1177265" y="2141602"/>
                  </a:cubicBezTo>
                  <a:cubicBezTo>
                    <a:pt x="1227390" y="2141602"/>
                    <a:pt x="1297008" y="2161080"/>
                    <a:pt x="1327640" y="2133254"/>
                  </a:cubicBezTo>
                  <a:cubicBezTo>
                    <a:pt x="1363842" y="2102644"/>
                    <a:pt x="1338779" y="2033078"/>
                    <a:pt x="1338779" y="1980207"/>
                  </a:cubicBezTo>
                  <a:cubicBezTo>
                    <a:pt x="1335994" y="1888379"/>
                    <a:pt x="1374980" y="1821595"/>
                    <a:pt x="1452952" y="1774290"/>
                  </a:cubicBezTo>
                  <a:cubicBezTo>
                    <a:pt x="1536494" y="1721420"/>
                    <a:pt x="1617251" y="1662984"/>
                    <a:pt x="1681299" y="1585069"/>
                  </a:cubicBezTo>
                  <a:cubicBezTo>
                    <a:pt x="1845598" y="1387500"/>
                    <a:pt x="1909646" y="1162105"/>
                    <a:pt x="1856737" y="911665"/>
                  </a:cubicBezTo>
                  <a:cubicBezTo>
                    <a:pt x="1817751" y="719662"/>
                    <a:pt x="1714716" y="561050"/>
                    <a:pt x="1553202" y="435830"/>
                  </a:cubicBezTo>
                  <a:cubicBezTo>
                    <a:pt x="1425105" y="337046"/>
                    <a:pt x="1269161" y="281392"/>
                    <a:pt x="1110780" y="273044"/>
                  </a:cubicBezTo>
                  <a:close/>
                  <a:moveTo>
                    <a:pt x="1076913" y="23"/>
                  </a:moveTo>
                  <a:cubicBezTo>
                    <a:pt x="1257473" y="1198"/>
                    <a:pt x="1430206" y="48189"/>
                    <a:pt x="1595110" y="142172"/>
                  </a:cubicBezTo>
                  <a:cubicBezTo>
                    <a:pt x="1798284" y="256343"/>
                    <a:pt x="1945794" y="415068"/>
                    <a:pt x="2043206" y="629487"/>
                  </a:cubicBezTo>
                  <a:cubicBezTo>
                    <a:pt x="2110003" y="774289"/>
                    <a:pt x="2146184" y="921876"/>
                    <a:pt x="2143401" y="1033262"/>
                  </a:cubicBezTo>
                  <a:cubicBezTo>
                    <a:pt x="2143401" y="1386914"/>
                    <a:pt x="2029290" y="1640318"/>
                    <a:pt x="1812200" y="1851952"/>
                  </a:cubicBezTo>
                  <a:cubicBezTo>
                    <a:pt x="1762102" y="1899291"/>
                    <a:pt x="1709222" y="1952200"/>
                    <a:pt x="1645208" y="1982831"/>
                  </a:cubicBezTo>
                  <a:cubicBezTo>
                    <a:pt x="1609026" y="1999539"/>
                    <a:pt x="1606243" y="2019031"/>
                    <a:pt x="1606243" y="2052447"/>
                  </a:cubicBezTo>
                  <a:cubicBezTo>
                    <a:pt x="1603460" y="2138772"/>
                    <a:pt x="1611810" y="2225096"/>
                    <a:pt x="1583978" y="2308636"/>
                  </a:cubicBezTo>
                  <a:cubicBezTo>
                    <a:pt x="1519964" y="2514701"/>
                    <a:pt x="1308441" y="2681780"/>
                    <a:pt x="1080218" y="2678995"/>
                  </a:cubicBezTo>
                  <a:cubicBezTo>
                    <a:pt x="863129" y="2676211"/>
                    <a:pt x="707269" y="2578748"/>
                    <a:pt x="595941" y="2403314"/>
                  </a:cubicBezTo>
                  <a:cubicBezTo>
                    <a:pt x="548627" y="2325344"/>
                    <a:pt x="523578" y="2233450"/>
                    <a:pt x="537494" y="2141556"/>
                  </a:cubicBezTo>
                  <a:cubicBezTo>
                    <a:pt x="554193" y="2046878"/>
                    <a:pt x="518012" y="1988400"/>
                    <a:pt x="437299" y="1932707"/>
                  </a:cubicBezTo>
                  <a:cubicBezTo>
                    <a:pt x="195160" y="1768412"/>
                    <a:pt x="58783" y="1534501"/>
                    <a:pt x="14252" y="1244896"/>
                  </a:cubicBezTo>
                  <a:cubicBezTo>
                    <a:pt x="-30279" y="946938"/>
                    <a:pt x="28168" y="671257"/>
                    <a:pt x="209076" y="428991"/>
                  </a:cubicBezTo>
                  <a:cubicBezTo>
                    <a:pt x="378852" y="200649"/>
                    <a:pt x="609857" y="58632"/>
                    <a:pt x="893744" y="14077"/>
                  </a:cubicBezTo>
                  <a:cubicBezTo>
                    <a:pt x="955670" y="4331"/>
                    <a:pt x="1016726" y="-368"/>
                    <a:pt x="1076913" y="23"/>
                  </a:cubicBez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26" name="Freeform 425"/>
            <p:cNvSpPr>
              <a:spLocks/>
            </p:cNvSpPr>
            <p:nvPr/>
          </p:nvSpPr>
          <p:spPr bwMode="auto">
            <a:xfrm>
              <a:off x="2406650" y="2777029"/>
              <a:ext cx="1227138" cy="558800"/>
            </a:xfrm>
            <a:custGeom>
              <a:avLst/>
              <a:gdLst>
                <a:gd name="T0" fmla="*/ 221 w 441"/>
                <a:gd name="T1" fmla="*/ 86 h 201"/>
                <a:gd name="T2" fmla="*/ 148 w 441"/>
                <a:gd name="T3" fmla="*/ 181 h 201"/>
                <a:gd name="T4" fmla="*/ 103 w 441"/>
                <a:gd name="T5" fmla="*/ 182 h 201"/>
                <a:gd name="T6" fmla="*/ 10 w 441"/>
                <a:gd name="T7" fmla="*/ 61 h 201"/>
                <a:gd name="T8" fmla="*/ 16 w 441"/>
                <a:gd name="T9" fmla="*/ 18 h 201"/>
                <a:gd name="T10" fmla="*/ 51 w 441"/>
                <a:gd name="T11" fmla="*/ 29 h 201"/>
                <a:gd name="T12" fmla="*/ 124 w 441"/>
                <a:gd name="T13" fmla="*/ 125 h 201"/>
                <a:gd name="T14" fmla="*/ 187 w 441"/>
                <a:gd name="T15" fmla="*/ 43 h 201"/>
                <a:gd name="T16" fmla="*/ 254 w 441"/>
                <a:gd name="T17" fmla="*/ 44 h 201"/>
                <a:gd name="T18" fmla="*/ 304 w 441"/>
                <a:gd name="T19" fmla="*/ 111 h 201"/>
                <a:gd name="T20" fmla="*/ 330 w 441"/>
                <a:gd name="T21" fmla="*/ 111 h 201"/>
                <a:gd name="T22" fmla="*/ 390 w 441"/>
                <a:gd name="T23" fmla="*/ 30 h 201"/>
                <a:gd name="T24" fmla="*/ 428 w 441"/>
                <a:gd name="T25" fmla="*/ 20 h 201"/>
                <a:gd name="T26" fmla="*/ 430 w 441"/>
                <a:gd name="T27" fmla="*/ 63 h 201"/>
                <a:gd name="T28" fmla="*/ 381 w 441"/>
                <a:gd name="T29" fmla="*/ 128 h 201"/>
                <a:gd name="T30" fmla="*/ 339 w 441"/>
                <a:gd name="T31" fmla="*/ 183 h 201"/>
                <a:gd name="T32" fmla="*/ 296 w 441"/>
                <a:gd name="T33" fmla="*/ 184 h 201"/>
                <a:gd name="T34" fmla="*/ 221 w 441"/>
                <a:gd name="T35" fmla="*/ 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201">
                  <a:moveTo>
                    <a:pt x="221" y="86"/>
                  </a:moveTo>
                  <a:cubicBezTo>
                    <a:pt x="195" y="119"/>
                    <a:pt x="172" y="151"/>
                    <a:pt x="148" y="181"/>
                  </a:cubicBezTo>
                  <a:cubicBezTo>
                    <a:pt x="133" y="201"/>
                    <a:pt x="118" y="201"/>
                    <a:pt x="103" y="182"/>
                  </a:cubicBezTo>
                  <a:cubicBezTo>
                    <a:pt x="71" y="142"/>
                    <a:pt x="41" y="102"/>
                    <a:pt x="10" y="61"/>
                  </a:cubicBezTo>
                  <a:cubicBezTo>
                    <a:pt x="0" y="48"/>
                    <a:pt x="3" y="25"/>
                    <a:pt x="16" y="18"/>
                  </a:cubicBezTo>
                  <a:cubicBezTo>
                    <a:pt x="31" y="9"/>
                    <a:pt x="41" y="16"/>
                    <a:pt x="51" y="29"/>
                  </a:cubicBezTo>
                  <a:cubicBezTo>
                    <a:pt x="74" y="61"/>
                    <a:pt x="99" y="92"/>
                    <a:pt x="124" y="125"/>
                  </a:cubicBezTo>
                  <a:cubicBezTo>
                    <a:pt x="149" y="100"/>
                    <a:pt x="169" y="71"/>
                    <a:pt x="187" y="43"/>
                  </a:cubicBezTo>
                  <a:cubicBezTo>
                    <a:pt x="217" y="0"/>
                    <a:pt x="231" y="9"/>
                    <a:pt x="254" y="44"/>
                  </a:cubicBezTo>
                  <a:cubicBezTo>
                    <a:pt x="270" y="67"/>
                    <a:pt x="288" y="88"/>
                    <a:pt x="304" y="111"/>
                  </a:cubicBezTo>
                  <a:cubicBezTo>
                    <a:pt x="313" y="123"/>
                    <a:pt x="321" y="123"/>
                    <a:pt x="330" y="111"/>
                  </a:cubicBezTo>
                  <a:cubicBezTo>
                    <a:pt x="350" y="84"/>
                    <a:pt x="370" y="57"/>
                    <a:pt x="390" y="30"/>
                  </a:cubicBezTo>
                  <a:cubicBezTo>
                    <a:pt x="403" y="13"/>
                    <a:pt x="415" y="10"/>
                    <a:pt x="428" y="20"/>
                  </a:cubicBezTo>
                  <a:cubicBezTo>
                    <a:pt x="439" y="29"/>
                    <a:pt x="441" y="49"/>
                    <a:pt x="430" y="63"/>
                  </a:cubicBezTo>
                  <a:cubicBezTo>
                    <a:pt x="414" y="85"/>
                    <a:pt x="397" y="106"/>
                    <a:pt x="381" y="128"/>
                  </a:cubicBezTo>
                  <a:cubicBezTo>
                    <a:pt x="367" y="147"/>
                    <a:pt x="353" y="165"/>
                    <a:pt x="339" y="183"/>
                  </a:cubicBezTo>
                  <a:cubicBezTo>
                    <a:pt x="325" y="200"/>
                    <a:pt x="309" y="200"/>
                    <a:pt x="296" y="184"/>
                  </a:cubicBezTo>
                  <a:cubicBezTo>
                    <a:pt x="271" y="152"/>
                    <a:pt x="247" y="120"/>
                    <a:pt x="221" y="8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29" name="Group 428"/>
          <p:cNvGrpSpPr/>
          <p:nvPr/>
        </p:nvGrpSpPr>
        <p:grpSpPr>
          <a:xfrm>
            <a:off x="11251293" y="5196976"/>
            <a:ext cx="644416" cy="495574"/>
            <a:chOff x="11340193" y="5287690"/>
            <a:chExt cx="644416" cy="495574"/>
          </a:xfrm>
        </p:grpSpPr>
        <p:sp>
          <p:nvSpPr>
            <p:cNvPr id="427" name="Freeform 426"/>
            <p:cNvSpPr>
              <a:spLocks/>
            </p:cNvSpPr>
            <p:nvPr/>
          </p:nvSpPr>
          <p:spPr bwMode="auto">
            <a:xfrm>
              <a:off x="11340193" y="5594490"/>
              <a:ext cx="644416" cy="188774"/>
            </a:xfrm>
            <a:custGeom>
              <a:avLst/>
              <a:gdLst>
                <a:gd name="connsiteX0" fmla="*/ 0 w 6654800"/>
                <a:gd name="connsiteY0" fmla="*/ 136525 h 1949450"/>
                <a:gd name="connsiteX1" fmla="*/ 736600 w 6654800"/>
                <a:gd name="connsiteY1" fmla="*/ 136525 h 1949450"/>
                <a:gd name="connsiteX2" fmla="*/ 736600 w 6654800"/>
                <a:gd name="connsiteY2" fmla="*/ 1654175 h 1949450"/>
                <a:gd name="connsiteX3" fmla="*/ 0 w 6654800"/>
                <a:gd name="connsiteY3" fmla="*/ 1654175 h 1949450"/>
                <a:gd name="connsiteX4" fmla="*/ 2120900 w 6654800"/>
                <a:gd name="connsiteY4" fmla="*/ 0 h 1949450"/>
                <a:gd name="connsiteX5" fmla="*/ 2235200 w 6654800"/>
                <a:gd name="connsiteY5" fmla="*/ 0 h 1949450"/>
                <a:gd name="connsiteX6" fmla="*/ 2349500 w 6654800"/>
                <a:gd name="connsiteY6" fmla="*/ 6350 h 1949450"/>
                <a:gd name="connsiteX7" fmla="*/ 2463800 w 6654800"/>
                <a:gd name="connsiteY7" fmla="*/ 15875 h 1949450"/>
                <a:gd name="connsiteX8" fmla="*/ 2578100 w 6654800"/>
                <a:gd name="connsiteY8" fmla="*/ 34925 h 1949450"/>
                <a:gd name="connsiteX9" fmla="*/ 2695575 w 6654800"/>
                <a:gd name="connsiteY9" fmla="*/ 60325 h 1949450"/>
                <a:gd name="connsiteX10" fmla="*/ 2813050 w 6654800"/>
                <a:gd name="connsiteY10" fmla="*/ 92075 h 1949450"/>
                <a:gd name="connsiteX11" fmla="*/ 2889250 w 6654800"/>
                <a:gd name="connsiteY11" fmla="*/ 114300 h 1949450"/>
                <a:gd name="connsiteX12" fmla="*/ 2968625 w 6654800"/>
                <a:gd name="connsiteY12" fmla="*/ 136525 h 1949450"/>
                <a:gd name="connsiteX13" fmla="*/ 3048000 w 6654800"/>
                <a:gd name="connsiteY13" fmla="*/ 152400 h 1949450"/>
                <a:gd name="connsiteX14" fmla="*/ 3133725 w 6654800"/>
                <a:gd name="connsiteY14" fmla="*/ 168275 h 1949450"/>
                <a:gd name="connsiteX15" fmla="*/ 3225800 w 6654800"/>
                <a:gd name="connsiteY15" fmla="*/ 174625 h 1949450"/>
                <a:gd name="connsiteX16" fmla="*/ 3327400 w 6654800"/>
                <a:gd name="connsiteY16" fmla="*/ 177800 h 1949450"/>
                <a:gd name="connsiteX17" fmla="*/ 3438525 w 6654800"/>
                <a:gd name="connsiteY17" fmla="*/ 171450 h 1949450"/>
                <a:gd name="connsiteX18" fmla="*/ 3559175 w 6654800"/>
                <a:gd name="connsiteY18" fmla="*/ 158750 h 1949450"/>
                <a:gd name="connsiteX19" fmla="*/ 3660775 w 6654800"/>
                <a:gd name="connsiteY19" fmla="*/ 146050 h 1949450"/>
                <a:gd name="connsiteX20" fmla="*/ 3752850 w 6654800"/>
                <a:gd name="connsiteY20" fmla="*/ 130175 h 1949450"/>
                <a:gd name="connsiteX21" fmla="*/ 3835400 w 6654800"/>
                <a:gd name="connsiteY21" fmla="*/ 114300 h 1949450"/>
                <a:gd name="connsiteX22" fmla="*/ 3921125 w 6654800"/>
                <a:gd name="connsiteY22" fmla="*/ 92075 h 1949450"/>
                <a:gd name="connsiteX23" fmla="*/ 4006850 w 6654800"/>
                <a:gd name="connsiteY23" fmla="*/ 76200 h 1949450"/>
                <a:gd name="connsiteX24" fmla="*/ 4105275 w 6654800"/>
                <a:gd name="connsiteY24" fmla="*/ 60325 h 1949450"/>
                <a:gd name="connsiteX25" fmla="*/ 4159250 w 6654800"/>
                <a:gd name="connsiteY25" fmla="*/ 53975 h 1949450"/>
                <a:gd name="connsiteX26" fmla="*/ 4216400 w 6654800"/>
                <a:gd name="connsiteY26" fmla="*/ 47625 h 1949450"/>
                <a:gd name="connsiteX27" fmla="*/ 4279900 w 6654800"/>
                <a:gd name="connsiteY27" fmla="*/ 47625 h 1949450"/>
                <a:gd name="connsiteX28" fmla="*/ 4349750 w 6654800"/>
                <a:gd name="connsiteY28" fmla="*/ 44450 h 1949450"/>
                <a:gd name="connsiteX29" fmla="*/ 4441825 w 6654800"/>
                <a:gd name="connsiteY29" fmla="*/ 47625 h 1949450"/>
                <a:gd name="connsiteX30" fmla="*/ 4527550 w 6654800"/>
                <a:gd name="connsiteY30" fmla="*/ 50800 h 1949450"/>
                <a:gd name="connsiteX31" fmla="*/ 4572000 w 6654800"/>
                <a:gd name="connsiteY31" fmla="*/ 57150 h 1949450"/>
                <a:gd name="connsiteX32" fmla="*/ 4610100 w 6654800"/>
                <a:gd name="connsiteY32" fmla="*/ 63500 h 1949450"/>
                <a:gd name="connsiteX33" fmla="*/ 4648200 w 6654800"/>
                <a:gd name="connsiteY33" fmla="*/ 76200 h 1949450"/>
                <a:gd name="connsiteX34" fmla="*/ 4679950 w 6654800"/>
                <a:gd name="connsiteY34" fmla="*/ 88900 h 1949450"/>
                <a:gd name="connsiteX35" fmla="*/ 4711700 w 6654800"/>
                <a:gd name="connsiteY35" fmla="*/ 104775 h 1949450"/>
                <a:gd name="connsiteX36" fmla="*/ 4740275 w 6654800"/>
                <a:gd name="connsiteY36" fmla="*/ 123825 h 1949450"/>
                <a:gd name="connsiteX37" fmla="*/ 4765675 w 6654800"/>
                <a:gd name="connsiteY37" fmla="*/ 146050 h 1949450"/>
                <a:gd name="connsiteX38" fmla="*/ 4784725 w 6654800"/>
                <a:gd name="connsiteY38" fmla="*/ 174625 h 1949450"/>
                <a:gd name="connsiteX39" fmla="*/ 4803775 w 6654800"/>
                <a:gd name="connsiteY39" fmla="*/ 209550 h 1949450"/>
                <a:gd name="connsiteX40" fmla="*/ 4813300 w 6654800"/>
                <a:gd name="connsiteY40" fmla="*/ 247650 h 1949450"/>
                <a:gd name="connsiteX41" fmla="*/ 4822825 w 6654800"/>
                <a:gd name="connsiteY41" fmla="*/ 288925 h 1949450"/>
                <a:gd name="connsiteX42" fmla="*/ 4826000 w 6654800"/>
                <a:gd name="connsiteY42" fmla="*/ 339725 h 1949450"/>
                <a:gd name="connsiteX43" fmla="*/ 4819650 w 6654800"/>
                <a:gd name="connsiteY43" fmla="*/ 390525 h 1949450"/>
                <a:gd name="connsiteX44" fmla="*/ 4816475 w 6654800"/>
                <a:gd name="connsiteY44" fmla="*/ 415925 h 1949450"/>
                <a:gd name="connsiteX45" fmla="*/ 4810125 w 6654800"/>
                <a:gd name="connsiteY45" fmla="*/ 441325 h 1949450"/>
                <a:gd name="connsiteX46" fmla="*/ 4800600 w 6654800"/>
                <a:gd name="connsiteY46" fmla="*/ 466725 h 1949450"/>
                <a:gd name="connsiteX47" fmla="*/ 4787900 w 6654800"/>
                <a:gd name="connsiteY47" fmla="*/ 492125 h 1949450"/>
                <a:gd name="connsiteX48" fmla="*/ 4772025 w 6654800"/>
                <a:gd name="connsiteY48" fmla="*/ 514350 h 1949450"/>
                <a:gd name="connsiteX49" fmla="*/ 4749800 w 6654800"/>
                <a:gd name="connsiteY49" fmla="*/ 539750 h 1949450"/>
                <a:gd name="connsiteX50" fmla="*/ 4727575 w 6654800"/>
                <a:gd name="connsiteY50" fmla="*/ 558800 h 1949450"/>
                <a:gd name="connsiteX51" fmla="*/ 4699000 w 6654800"/>
                <a:gd name="connsiteY51" fmla="*/ 577850 h 1949450"/>
                <a:gd name="connsiteX52" fmla="*/ 4664075 w 6654800"/>
                <a:gd name="connsiteY52" fmla="*/ 596900 h 1949450"/>
                <a:gd name="connsiteX53" fmla="*/ 4625975 w 6654800"/>
                <a:gd name="connsiteY53" fmla="*/ 612775 h 1949450"/>
                <a:gd name="connsiteX54" fmla="*/ 4581525 w 6654800"/>
                <a:gd name="connsiteY54" fmla="*/ 625475 h 1949450"/>
                <a:gd name="connsiteX55" fmla="*/ 4530725 w 6654800"/>
                <a:gd name="connsiteY55" fmla="*/ 638175 h 1949450"/>
                <a:gd name="connsiteX56" fmla="*/ 4476750 w 6654800"/>
                <a:gd name="connsiteY56" fmla="*/ 644525 h 1949450"/>
                <a:gd name="connsiteX57" fmla="*/ 4413250 w 6654800"/>
                <a:gd name="connsiteY57" fmla="*/ 650875 h 1949450"/>
                <a:gd name="connsiteX58" fmla="*/ 4295775 w 6654800"/>
                <a:gd name="connsiteY58" fmla="*/ 657225 h 1949450"/>
                <a:gd name="connsiteX59" fmla="*/ 4213225 w 6654800"/>
                <a:gd name="connsiteY59" fmla="*/ 660400 h 1949450"/>
                <a:gd name="connsiteX60" fmla="*/ 4149725 w 6654800"/>
                <a:gd name="connsiteY60" fmla="*/ 660400 h 1949450"/>
                <a:gd name="connsiteX61" fmla="*/ 4095750 w 6654800"/>
                <a:gd name="connsiteY61" fmla="*/ 660400 h 1949450"/>
                <a:gd name="connsiteX62" fmla="*/ 3984625 w 6654800"/>
                <a:gd name="connsiteY62" fmla="*/ 654050 h 1949450"/>
                <a:gd name="connsiteX63" fmla="*/ 3905250 w 6654800"/>
                <a:gd name="connsiteY63" fmla="*/ 650875 h 1949450"/>
                <a:gd name="connsiteX64" fmla="*/ 3797300 w 6654800"/>
                <a:gd name="connsiteY64" fmla="*/ 650875 h 1949450"/>
                <a:gd name="connsiteX65" fmla="*/ 3660775 w 6654800"/>
                <a:gd name="connsiteY65" fmla="*/ 654050 h 1949450"/>
                <a:gd name="connsiteX66" fmla="*/ 3562350 w 6654800"/>
                <a:gd name="connsiteY66" fmla="*/ 660400 h 1949450"/>
                <a:gd name="connsiteX67" fmla="*/ 3482975 w 6654800"/>
                <a:gd name="connsiteY67" fmla="*/ 669925 h 1949450"/>
                <a:gd name="connsiteX68" fmla="*/ 3451225 w 6654800"/>
                <a:gd name="connsiteY68" fmla="*/ 676275 h 1949450"/>
                <a:gd name="connsiteX69" fmla="*/ 3422650 w 6654800"/>
                <a:gd name="connsiteY69" fmla="*/ 685800 h 1949450"/>
                <a:gd name="connsiteX70" fmla="*/ 3368675 w 6654800"/>
                <a:gd name="connsiteY70" fmla="*/ 704850 h 1949450"/>
                <a:gd name="connsiteX71" fmla="*/ 3314700 w 6654800"/>
                <a:gd name="connsiteY71" fmla="*/ 733425 h 1949450"/>
                <a:gd name="connsiteX72" fmla="*/ 3251200 w 6654800"/>
                <a:gd name="connsiteY72" fmla="*/ 765175 h 1949450"/>
                <a:gd name="connsiteX73" fmla="*/ 3168650 w 6654800"/>
                <a:gd name="connsiteY73" fmla="*/ 803275 h 1949450"/>
                <a:gd name="connsiteX74" fmla="*/ 3340100 w 6654800"/>
                <a:gd name="connsiteY74" fmla="*/ 847725 h 1949450"/>
                <a:gd name="connsiteX75" fmla="*/ 3419475 w 6654800"/>
                <a:gd name="connsiteY75" fmla="*/ 869950 h 1949450"/>
                <a:gd name="connsiteX76" fmla="*/ 3498850 w 6654800"/>
                <a:gd name="connsiteY76" fmla="*/ 895350 h 1949450"/>
                <a:gd name="connsiteX77" fmla="*/ 3584575 w 6654800"/>
                <a:gd name="connsiteY77" fmla="*/ 923925 h 1949450"/>
                <a:gd name="connsiteX78" fmla="*/ 3676650 w 6654800"/>
                <a:gd name="connsiteY78" fmla="*/ 962025 h 1949450"/>
                <a:gd name="connsiteX79" fmla="*/ 3781425 w 6654800"/>
                <a:gd name="connsiteY79" fmla="*/ 1009650 h 1949450"/>
                <a:gd name="connsiteX80" fmla="*/ 3898900 w 6654800"/>
                <a:gd name="connsiteY80" fmla="*/ 1069975 h 1949450"/>
                <a:gd name="connsiteX81" fmla="*/ 3965575 w 6654800"/>
                <a:gd name="connsiteY81" fmla="*/ 1063625 h 1949450"/>
                <a:gd name="connsiteX82" fmla="*/ 4035425 w 6654800"/>
                <a:gd name="connsiteY82" fmla="*/ 1057275 h 1949450"/>
                <a:gd name="connsiteX83" fmla="*/ 4102100 w 6654800"/>
                <a:gd name="connsiteY83" fmla="*/ 1054100 h 1949450"/>
                <a:gd name="connsiteX84" fmla="*/ 4168775 w 6654800"/>
                <a:gd name="connsiteY84" fmla="*/ 1054100 h 1949450"/>
                <a:gd name="connsiteX85" fmla="*/ 4298950 w 6654800"/>
                <a:gd name="connsiteY85" fmla="*/ 1057275 h 1949450"/>
                <a:gd name="connsiteX86" fmla="*/ 4429125 w 6654800"/>
                <a:gd name="connsiteY86" fmla="*/ 1063625 h 1949450"/>
                <a:gd name="connsiteX87" fmla="*/ 4559300 w 6654800"/>
                <a:gd name="connsiteY87" fmla="*/ 1073150 h 1949450"/>
                <a:gd name="connsiteX88" fmla="*/ 4683125 w 6654800"/>
                <a:gd name="connsiteY88" fmla="*/ 1085850 h 1949450"/>
                <a:gd name="connsiteX89" fmla="*/ 4806950 w 6654800"/>
                <a:gd name="connsiteY89" fmla="*/ 1098550 h 1949450"/>
                <a:gd name="connsiteX90" fmla="*/ 4927600 w 6654800"/>
                <a:gd name="connsiteY90" fmla="*/ 1108075 h 1949450"/>
                <a:gd name="connsiteX91" fmla="*/ 5022850 w 6654800"/>
                <a:gd name="connsiteY91" fmla="*/ 1082675 h 1949450"/>
                <a:gd name="connsiteX92" fmla="*/ 5108575 w 6654800"/>
                <a:gd name="connsiteY92" fmla="*/ 1057275 h 1949450"/>
                <a:gd name="connsiteX93" fmla="*/ 5267325 w 6654800"/>
                <a:gd name="connsiteY93" fmla="*/ 1012825 h 1949450"/>
                <a:gd name="connsiteX94" fmla="*/ 5346700 w 6654800"/>
                <a:gd name="connsiteY94" fmla="*/ 993775 h 1949450"/>
                <a:gd name="connsiteX95" fmla="*/ 5432425 w 6654800"/>
                <a:gd name="connsiteY95" fmla="*/ 974725 h 1949450"/>
                <a:gd name="connsiteX96" fmla="*/ 5527675 w 6654800"/>
                <a:gd name="connsiteY96" fmla="*/ 962025 h 1949450"/>
                <a:gd name="connsiteX97" fmla="*/ 5638800 w 6654800"/>
                <a:gd name="connsiteY97" fmla="*/ 952500 h 1949450"/>
                <a:gd name="connsiteX98" fmla="*/ 5803900 w 6654800"/>
                <a:gd name="connsiteY98" fmla="*/ 822325 h 1949450"/>
                <a:gd name="connsiteX99" fmla="*/ 5892800 w 6654800"/>
                <a:gd name="connsiteY99" fmla="*/ 755650 h 1949450"/>
                <a:gd name="connsiteX100" fmla="*/ 5937250 w 6654800"/>
                <a:gd name="connsiteY100" fmla="*/ 723900 h 1949450"/>
                <a:gd name="connsiteX101" fmla="*/ 5984875 w 6654800"/>
                <a:gd name="connsiteY101" fmla="*/ 692150 h 1949450"/>
                <a:gd name="connsiteX102" fmla="*/ 6029325 w 6654800"/>
                <a:gd name="connsiteY102" fmla="*/ 666750 h 1949450"/>
                <a:gd name="connsiteX103" fmla="*/ 6076950 w 6654800"/>
                <a:gd name="connsiteY103" fmla="*/ 641350 h 1949450"/>
                <a:gd name="connsiteX104" fmla="*/ 6124575 w 6654800"/>
                <a:gd name="connsiteY104" fmla="*/ 622300 h 1949450"/>
                <a:gd name="connsiteX105" fmla="*/ 6172200 w 6654800"/>
                <a:gd name="connsiteY105" fmla="*/ 603250 h 1949450"/>
                <a:gd name="connsiteX106" fmla="*/ 6219825 w 6654800"/>
                <a:gd name="connsiteY106" fmla="*/ 590550 h 1949450"/>
                <a:gd name="connsiteX107" fmla="*/ 6267450 w 6654800"/>
                <a:gd name="connsiteY107" fmla="*/ 584200 h 1949450"/>
                <a:gd name="connsiteX108" fmla="*/ 6315075 w 6654800"/>
                <a:gd name="connsiteY108" fmla="*/ 584200 h 1949450"/>
                <a:gd name="connsiteX109" fmla="*/ 6362700 w 6654800"/>
                <a:gd name="connsiteY109" fmla="*/ 587375 h 1949450"/>
                <a:gd name="connsiteX110" fmla="*/ 6388100 w 6654800"/>
                <a:gd name="connsiteY110" fmla="*/ 593725 h 1949450"/>
                <a:gd name="connsiteX111" fmla="*/ 6413500 w 6654800"/>
                <a:gd name="connsiteY111" fmla="*/ 603250 h 1949450"/>
                <a:gd name="connsiteX112" fmla="*/ 6438900 w 6654800"/>
                <a:gd name="connsiteY112" fmla="*/ 612775 h 1949450"/>
                <a:gd name="connsiteX113" fmla="*/ 6464300 w 6654800"/>
                <a:gd name="connsiteY113" fmla="*/ 625475 h 1949450"/>
                <a:gd name="connsiteX114" fmla="*/ 6515100 w 6654800"/>
                <a:gd name="connsiteY114" fmla="*/ 657225 h 1949450"/>
                <a:gd name="connsiteX115" fmla="*/ 6559550 w 6654800"/>
                <a:gd name="connsiteY115" fmla="*/ 688975 h 1949450"/>
                <a:gd name="connsiteX116" fmla="*/ 6597650 w 6654800"/>
                <a:gd name="connsiteY116" fmla="*/ 717550 h 1949450"/>
                <a:gd name="connsiteX117" fmla="*/ 6629400 w 6654800"/>
                <a:gd name="connsiteY117" fmla="*/ 746125 h 1949450"/>
                <a:gd name="connsiteX118" fmla="*/ 6654800 w 6654800"/>
                <a:gd name="connsiteY118" fmla="*/ 771525 h 1949450"/>
                <a:gd name="connsiteX119" fmla="*/ 6613525 w 6654800"/>
                <a:gd name="connsiteY119" fmla="*/ 803275 h 1949450"/>
                <a:gd name="connsiteX120" fmla="*/ 6530975 w 6654800"/>
                <a:gd name="connsiteY120" fmla="*/ 866775 h 1949450"/>
                <a:gd name="connsiteX121" fmla="*/ 6384925 w 6654800"/>
                <a:gd name="connsiteY121" fmla="*/ 974725 h 1949450"/>
                <a:gd name="connsiteX122" fmla="*/ 6359525 w 6654800"/>
                <a:gd name="connsiteY122" fmla="*/ 1019175 h 1949450"/>
                <a:gd name="connsiteX123" fmla="*/ 6337300 w 6654800"/>
                <a:gd name="connsiteY123" fmla="*/ 1050925 h 1949450"/>
                <a:gd name="connsiteX124" fmla="*/ 6324600 w 6654800"/>
                <a:gd name="connsiteY124" fmla="*/ 1060450 h 1949450"/>
                <a:gd name="connsiteX125" fmla="*/ 6318250 w 6654800"/>
                <a:gd name="connsiteY125" fmla="*/ 1063625 h 1949450"/>
                <a:gd name="connsiteX126" fmla="*/ 6229350 w 6654800"/>
                <a:gd name="connsiteY126" fmla="*/ 1136650 h 1949450"/>
                <a:gd name="connsiteX127" fmla="*/ 6137275 w 6654800"/>
                <a:gd name="connsiteY127" fmla="*/ 1219200 h 1949450"/>
                <a:gd name="connsiteX128" fmla="*/ 6022975 w 6654800"/>
                <a:gd name="connsiteY128" fmla="*/ 1317625 h 1949450"/>
                <a:gd name="connsiteX129" fmla="*/ 5886450 w 6654800"/>
                <a:gd name="connsiteY129" fmla="*/ 1425575 h 1949450"/>
                <a:gd name="connsiteX130" fmla="*/ 5845175 w 6654800"/>
                <a:gd name="connsiteY130" fmla="*/ 1431925 h 1949450"/>
                <a:gd name="connsiteX131" fmla="*/ 5800725 w 6654800"/>
                <a:gd name="connsiteY131" fmla="*/ 1444625 h 1949450"/>
                <a:gd name="connsiteX132" fmla="*/ 5753100 w 6654800"/>
                <a:gd name="connsiteY132" fmla="*/ 1457325 h 1949450"/>
                <a:gd name="connsiteX133" fmla="*/ 5699125 w 6654800"/>
                <a:gd name="connsiteY133" fmla="*/ 1473200 h 1949450"/>
                <a:gd name="connsiteX134" fmla="*/ 5588000 w 6654800"/>
                <a:gd name="connsiteY134" fmla="*/ 1514475 h 1949450"/>
                <a:gd name="connsiteX135" fmla="*/ 5470525 w 6654800"/>
                <a:gd name="connsiteY135" fmla="*/ 1562100 h 1949450"/>
                <a:gd name="connsiteX136" fmla="*/ 5349875 w 6654800"/>
                <a:gd name="connsiteY136" fmla="*/ 1616075 h 1949450"/>
                <a:gd name="connsiteX137" fmla="*/ 5238750 w 6654800"/>
                <a:gd name="connsiteY137" fmla="*/ 1670050 h 1949450"/>
                <a:gd name="connsiteX138" fmla="*/ 5137150 w 6654800"/>
                <a:gd name="connsiteY138" fmla="*/ 1720850 h 1949450"/>
                <a:gd name="connsiteX139" fmla="*/ 5051425 w 6654800"/>
                <a:gd name="connsiteY139" fmla="*/ 1765300 h 1949450"/>
                <a:gd name="connsiteX140" fmla="*/ 4975225 w 6654800"/>
                <a:gd name="connsiteY140" fmla="*/ 1765300 h 1949450"/>
                <a:gd name="connsiteX141" fmla="*/ 4899025 w 6654800"/>
                <a:gd name="connsiteY141" fmla="*/ 1762125 h 1949450"/>
                <a:gd name="connsiteX142" fmla="*/ 4816475 w 6654800"/>
                <a:gd name="connsiteY142" fmla="*/ 1765300 h 1949450"/>
                <a:gd name="connsiteX143" fmla="*/ 4733925 w 6654800"/>
                <a:gd name="connsiteY143" fmla="*/ 1768475 h 1949450"/>
                <a:gd name="connsiteX144" fmla="*/ 4559300 w 6654800"/>
                <a:gd name="connsiteY144" fmla="*/ 1784350 h 1949450"/>
                <a:gd name="connsiteX145" fmla="*/ 4381500 w 6654800"/>
                <a:gd name="connsiteY145" fmla="*/ 1806575 h 1949450"/>
                <a:gd name="connsiteX146" fmla="*/ 4200525 w 6654800"/>
                <a:gd name="connsiteY146" fmla="*/ 1835150 h 1949450"/>
                <a:gd name="connsiteX147" fmla="*/ 4022725 w 6654800"/>
                <a:gd name="connsiteY147" fmla="*/ 1870075 h 1949450"/>
                <a:gd name="connsiteX148" fmla="*/ 3854450 w 6654800"/>
                <a:gd name="connsiteY148" fmla="*/ 1908175 h 1949450"/>
                <a:gd name="connsiteX149" fmla="*/ 3695700 w 6654800"/>
                <a:gd name="connsiteY149" fmla="*/ 1949450 h 1949450"/>
                <a:gd name="connsiteX150" fmla="*/ 3590925 w 6654800"/>
                <a:gd name="connsiteY150" fmla="*/ 1933575 h 1949450"/>
                <a:gd name="connsiteX151" fmla="*/ 3492500 w 6654800"/>
                <a:gd name="connsiteY151" fmla="*/ 1924050 h 1949450"/>
                <a:gd name="connsiteX152" fmla="*/ 3311525 w 6654800"/>
                <a:gd name="connsiteY152" fmla="*/ 1908175 h 1949450"/>
                <a:gd name="connsiteX153" fmla="*/ 3117850 w 6654800"/>
                <a:gd name="connsiteY153" fmla="*/ 1892300 h 1949450"/>
                <a:gd name="connsiteX154" fmla="*/ 3006725 w 6654800"/>
                <a:gd name="connsiteY154" fmla="*/ 1882775 h 1949450"/>
                <a:gd name="connsiteX155" fmla="*/ 2882900 w 6654800"/>
                <a:gd name="connsiteY155" fmla="*/ 1870075 h 1949450"/>
                <a:gd name="connsiteX156" fmla="*/ 2740025 w 6654800"/>
                <a:gd name="connsiteY156" fmla="*/ 1847850 h 1949450"/>
                <a:gd name="connsiteX157" fmla="*/ 2578100 w 6654800"/>
                <a:gd name="connsiteY157" fmla="*/ 1822450 h 1949450"/>
                <a:gd name="connsiteX158" fmla="*/ 2387600 w 6654800"/>
                <a:gd name="connsiteY158" fmla="*/ 1787525 h 1949450"/>
                <a:gd name="connsiteX159" fmla="*/ 2171700 w 6654800"/>
                <a:gd name="connsiteY159" fmla="*/ 1743075 h 1949450"/>
                <a:gd name="connsiteX160" fmla="*/ 1920875 w 6654800"/>
                <a:gd name="connsiteY160" fmla="*/ 1689100 h 1949450"/>
                <a:gd name="connsiteX161" fmla="*/ 1635125 w 6654800"/>
                <a:gd name="connsiteY161" fmla="*/ 1622425 h 1949450"/>
                <a:gd name="connsiteX162" fmla="*/ 1308100 w 6654800"/>
                <a:gd name="connsiteY162" fmla="*/ 1543050 h 1949450"/>
                <a:gd name="connsiteX163" fmla="*/ 936625 w 6654800"/>
                <a:gd name="connsiteY163" fmla="*/ 1450975 h 1949450"/>
                <a:gd name="connsiteX164" fmla="*/ 812800 w 6654800"/>
                <a:gd name="connsiteY164" fmla="*/ 1450975 h 1949450"/>
                <a:gd name="connsiteX165" fmla="*/ 812800 w 6654800"/>
                <a:gd name="connsiteY165" fmla="*/ 428625 h 1949450"/>
                <a:gd name="connsiteX166" fmla="*/ 948267 w 6654800"/>
                <a:gd name="connsiteY166" fmla="*/ 428625 h 1949450"/>
                <a:gd name="connsiteX167" fmla="*/ 1006475 w 6654800"/>
                <a:gd name="connsiteY167" fmla="*/ 412750 h 1949450"/>
                <a:gd name="connsiteX168" fmla="*/ 1069975 w 6654800"/>
                <a:gd name="connsiteY168" fmla="*/ 390525 h 1949450"/>
                <a:gd name="connsiteX169" fmla="*/ 1127125 w 6654800"/>
                <a:gd name="connsiteY169" fmla="*/ 365125 h 1949450"/>
                <a:gd name="connsiteX170" fmla="*/ 1184275 w 6654800"/>
                <a:gd name="connsiteY170" fmla="*/ 336550 h 1949450"/>
                <a:gd name="connsiteX171" fmla="*/ 1235075 w 6654800"/>
                <a:gd name="connsiteY171" fmla="*/ 307975 h 1949450"/>
                <a:gd name="connsiteX172" fmla="*/ 1285875 w 6654800"/>
                <a:gd name="connsiteY172" fmla="*/ 279400 h 1949450"/>
                <a:gd name="connsiteX173" fmla="*/ 1384300 w 6654800"/>
                <a:gd name="connsiteY173" fmla="*/ 219075 h 1949450"/>
                <a:gd name="connsiteX174" fmla="*/ 1489075 w 6654800"/>
                <a:gd name="connsiteY174" fmla="*/ 158750 h 1949450"/>
                <a:gd name="connsiteX175" fmla="*/ 1543050 w 6654800"/>
                <a:gd name="connsiteY175" fmla="*/ 130175 h 1949450"/>
                <a:gd name="connsiteX176" fmla="*/ 1600200 w 6654800"/>
                <a:gd name="connsiteY176" fmla="*/ 101600 h 1949450"/>
                <a:gd name="connsiteX177" fmla="*/ 1663700 w 6654800"/>
                <a:gd name="connsiteY177" fmla="*/ 76200 h 1949450"/>
                <a:gd name="connsiteX178" fmla="*/ 1730375 w 6654800"/>
                <a:gd name="connsiteY178" fmla="*/ 57150 h 1949450"/>
                <a:gd name="connsiteX179" fmla="*/ 1803400 w 6654800"/>
                <a:gd name="connsiteY179" fmla="*/ 38100 h 1949450"/>
                <a:gd name="connsiteX180" fmla="*/ 1885950 w 6654800"/>
                <a:gd name="connsiteY180" fmla="*/ 22225 h 1949450"/>
                <a:gd name="connsiteX181" fmla="*/ 2003425 w 6654800"/>
                <a:gd name="connsiteY181" fmla="*/ 9525 h 194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6654800" h="1949450">
                  <a:moveTo>
                    <a:pt x="0" y="136525"/>
                  </a:moveTo>
                  <a:lnTo>
                    <a:pt x="736600" y="136525"/>
                  </a:lnTo>
                  <a:lnTo>
                    <a:pt x="736600" y="1654175"/>
                  </a:lnTo>
                  <a:lnTo>
                    <a:pt x="0" y="1654175"/>
                  </a:lnTo>
                  <a:close/>
                  <a:moveTo>
                    <a:pt x="2120900" y="0"/>
                  </a:moveTo>
                  <a:lnTo>
                    <a:pt x="2235200" y="0"/>
                  </a:lnTo>
                  <a:lnTo>
                    <a:pt x="2349500" y="6350"/>
                  </a:lnTo>
                  <a:lnTo>
                    <a:pt x="2463800" y="15875"/>
                  </a:lnTo>
                  <a:lnTo>
                    <a:pt x="2578100" y="34925"/>
                  </a:lnTo>
                  <a:lnTo>
                    <a:pt x="2695575" y="60325"/>
                  </a:lnTo>
                  <a:lnTo>
                    <a:pt x="2813050" y="92075"/>
                  </a:lnTo>
                  <a:lnTo>
                    <a:pt x="2889250" y="114300"/>
                  </a:lnTo>
                  <a:lnTo>
                    <a:pt x="2968625" y="136525"/>
                  </a:lnTo>
                  <a:lnTo>
                    <a:pt x="3048000" y="152400"/>
                  </a:lnTo>
                  <a:lnTo>
                    <a:pt x="3133725" y="168275"/>
                  </a:lnTo>
                  <a:lnTo>
                    <a:pt x="3225800" y="174625"/>
                  </a:lnTo>
                  <a:lnTo>
                    <a:pt x="3327400" y="177800"/>
                  </a:lnTo>
                  <a:lnTo>
                    <a:pt x="3438525" y="171450"/>
                  </a:lnTo>
                  <a:lnTo>
                    <a:pt x="3559175" y="158750"/>
                  </a:lnTo>
                  <a:lnTo>
                    <a:pt x="3660775" y="146050"/>
                  </a:lnTo>
                  <a:lnTo>
                    <a:pt x="3752850" y="130175"/>
                  </a:lnTo>
                  <a:lnTo>
                    <a:pt x="3835400" y="114300"/>
                  </a:lnTo>
                  <a:lnTo>
                    <a:pt x="3921125" y="92075"/>
                  </a:lnTo>
                  <a:lnTo>
                    <a:pt x="4006850" y="76200"/>
                  </a:lnTo>
                  <a:lnTo>
                    <a:pt x="4105275" y="60325"/>
                  </a:lnTo>
                  <a:lnTo>
                    <a:pt x="4159250" y="53975"/>
                  </a:lnTo>
                  <a:lnTo>
                    <a:pt x="4216400" y="47625"/>
                  </a:lnTo>
                  <a:lnTo>
                    <a:pt x="4279900" y="47625"/>
                  </a:lnTo>
                  <a:lnTo>
                    <a:pt x="4349750" y="44450"/>
                  </a:lnTo>
                  <a:lnTo>
                    <a:pt x="4441825" y="47625"/>
                  </a:lnTo>
                  <a:lnTo>
                    <a:pt x="4527550" y="50800"/>
                  </a:lnTo>
                  <a:lnTo>
                    <a:pt x="4572000" y="57150"/>
                  </a:lnTo>
                  <a:lnTo>
                    <a:pt x="4610100" y="63500"/>
                  </a:lnTo>
                  <a:lnTo>
                    <a:pt x="4648200" y="76200"/>
                  </a:lnTo>
                  <a:lnTo>
                    <a:pt x="4679950" y="88900"/>
                  </a:lnTo>
                  <a:lnTo>
                    <a:pt x="4711700" y="104775"/>
                  </a:lnTo>
                  <a:lnTo>
                    <a:pt x="4740275" y="123825"/>
                  </a:lnTo>
                  <a:lnTo>
                    <a:pt x="4765675" y="146050"/>
                  </a:lnTo>
                  <a:lnTo>
                    <a:pt x="4784725" y="174625"/>
                  </a:lnTo>
                  <a:lnTo>
                    <a:pt x="4803775" y="209550"/>
                  </a:lnTo>
                  <a:lnTo>
                    <a:pt x="4813300" y="247650"/>
                  </a:lnTo>
                  <a:lnTo>
                    <a:pt x="4822825" y="288925"/>
                  </a:lnTo>
                  <a:lnTo>
                    <a:pt x="4826000" y="339725"/>
                  </a:lnTo>
                  <a:lnTo>
                    <a:pt x="4819650" y="390525"/>
                  </a:lnTo>
                  <a:lnTo>
                    <a:pt x="4816475" y="415925"/>
                  </a:lnTo>
                  <a:lnTo>
                    <a:pt x="4810125" y="441325"/>
                  </a:lnTo>
                  <a:lnTo>
                    <a:pt x="4800600" y="466725"/>
                  </a:lnTo>
                  <a:lnTo>
                    <a:pt x="4787900" y="492125"/>
                  </a:lnTo>
                  <a:lnTo>
                    <a:pt x="4772025" y="514350"/>
                  </a:lnTo>
                  <a:lnTo>
                    <a:pt x="4749800" y="539750"/>
                  </a:lnTo>
                  <a:lnTo>
                    <a:pt x="4727575" y="558800"/>
                  </a:lnTo>
                  <a:lnTo>
                    <a:pt x="4699000" y="577850"/>
                  </a:lnTo>
                  <a:lnTo>
                    <a:pt x="4664075" y="596900"/>
                  </a:lnTo>
                  <a:lnTo>
                    <a:pt x="4625975" y="612775"/>
                  </a:lnTo>
                  <a:lnTo>
                    <a:pt x="4581525" y="625475"/>
                  </a:lnTo>
                  <a:lnTo>
                    <a:pt x="4530725" y="638175"/>
                  </a:lnTo>
                  <a:lnTo>
                    <a:pt x="4476750" y="644525"/>
                  </a:lnTo>
                  <a:lnTo>
                    <a:pt x="4413250" y="650875"/>
                  </a:lnTo>
                  <a:lnTo>
                    <a:pt x="4295775" y="657225"/>
                  </a:lnTo>
                  <a:lnTo>
                    <a:pt x="4213225" y="660400"/>
                  </a:lnTo>
                  <a:lnTo>
                    <a:pt x="4149725" y="660400"/>
                  </a:lnTo>
                  <a:lnTo>
                    <a:pt x="4095750" y="660400"/>
                  </a:lnTo>
                  <a:lnTo>
                    <a:pt x="3984625" y="654050"/>
                  </a:lnTo>
                  <a:lnTo>
                    <a:pt x="3905250" y="650875"/>
                  </a:lnTo>
                  <a:lnTo>
                    <a:pt x="3797300" y="650875"/>
                  </a:lnTo>
                  <a:lnTo>
                    <a:pt x="3660775" y="654050"/>
                  </a:lnTo>
                  <a:lnTo>
                    <a:pt x="3562350" y="660400"/>
                  </a:lnTo>
                  <a:lnTo>
                    <a:pt x="3482975" y="669925"/>
                  </a:lnTo>
                  <a:lnTo>
                    <a:pt x="3451225" y="676275"/>
                  </a:lnTo>
                  <a:lnTo>
                    <a:pt x="3422650" y="685800"/>
                  </a:lnTo>
                  <a:lnTo>
                    <a:pt x="3368675" y="704850"/>
                  </a:lnTo>
                  <a:lnTo>
                    <a:pt x="3314700" y="733425"/>
                  </a:lnTo>
                  <a:lnTo>
                    <a:pt x="3251200" y="765175"/>
                  </a:lnTo>
                  <a:lnTo>
                    <a:pt x="3168650" y="803275"/>
                  </a:lnTo>
                  <a:lnTo>
                    <a:pt x="3340100" y="847725"/>
                  </a:lnTo>
                  <a:lnTo>
                    <a:pt x="3419475" y="869950"/>
                  </a:lnTo>
                  <a:lnTo>
                    <a:pt x="3498850" y="895350"/>
                  </a:lnTo>
                  <a:lnTo>
                    <a:pt x="3584575" y="923925"/>
                  </a:lnTo>
                  <a:lnTo>
                    <a:pt x="3676650" y="962025"/>
                  </a:lnTo>
                  <a:lnTo>
                    <a:pt x="3781425" y="1009650"/>
                  </a:lnTo>
                  <a:lnTo>
                    <a:pt x="3898900" y="1069975"/>
                  </a:lnTo>
                  <a:lnTo>
                    <a:pt x="3965575" y="1063625"/>
                  </a:lnTo>
                  <a:lnTo>
                    <a:pt x="4035425" y="1057275"/>
                  </a:lnTo>
                  <a:lnTo>
                    <a:pt x="4102100" y="1054100"/>
                  </a:lnTo>
                  <a:lnTo>
                    <a:pt x="4168775" y="1054100"/>
                  </a:lnTo>
                  <a:lnTo>
                    <a:pt x="4298950" y="1057275"/>
                  </a:lnTo>
                  <a:lnTo>
                    <a:pt x="4429125" y="1063625"/>
                  </a:lnTo>
                  <a:lnTo>
                    <a:pt x="4559300" y="1073150"/>
                  </a:lnTo>
                  <a:lnTo>
                    <a:pt x="4683125" y="1085850"/>
                  </a:lnTo>
                  <a:lnTo>
                    <a:pt x="4806950" y="1098550"/>
                  </a:lnTo>
                  <a:lnTo>
                    <a:pt x="4927600" y="1108075"/>
                  </a:lnTo>
                  <a:lnTo>
                    <a:pt x="5022850" y="1082675"/>
                  </a:lnTo>
                  <a:lnTo>
                    <a:pt x="5108575" y="1057275"/>
                  </a:lnTo>
                  <a:lnTo>
                    <a:pt x="5267325" y="1012825"/>
                  </a:lnTo>
                  <a:lnTo>
                    <a:pt x="5346700" y="993775"/>
                  </a:lnTo>
                  <a:lnTo>
                    <a:pt x="5432425" y="974725"/>
                  </a:lnTo>
                  <a:lnTo>
                    <a:pt x="5527675" y="962025"/>
                  </a:lnTo>
                  <a:lnTo>
                    <a:pt x="5638800" y="952500"/>
                  </a:lnTo>
                  <a:lnTo>
                    <a:pt x="5803900" y="822325"/>
                  </a:lnTo>
                  <a:lnTo>
                    <a:pt x="5892800" y="755650"/>
                  </a:lnTo>
                  <a:lnTo>
                    <a:pt x="5937250" y="723900"/>
                  </a:lnTo>
                  <a:lnTo>
                    <a:pt x="5984875" y="692150"/>
                  </a:lnTo>
                  <a:lnTo>
                    <a:pt x="6029325" y="666750"/>
                  </a:lnTo>
                  <a:lnTo>
                    <a:pt x="6076950" y="641350"/>
                  </a:lnTo>
                  <a:lnTo>
                    <a:pt x="6124575" y="622300"/>
                  </a:lnTo>
                  <a:lnTo>
                    <a:pt x="6172200" y="603250"/>
                  </a:lnTo>
                  <a:lnTo>
                    <a:pt x="6219825" y="590550"/>
                  </a:lnTo>
                  <a:lnTo>
                    <a:pt x="6267450" y="584200"/>
                  </a:lnTo>
                  <a:lnTo>
                    <a:pt x="6315075" y="584200"/>
                  </a:lnTo>
                  <a:lnTo>
                    <a:pt x="6362700" y="587375"/>
                  </a:lnTo>
                  <a:lnTo>
                    <a:pt x="6388100" y="593725"/>
                  </a:lnTo>
                  <a:lnTo>
                    <a:pt x="6413500" y="603250"/>
                  </a:lnTo>
                  <a:lnTo>
                    <a:pt x="6438900" y="612775"/>
                  </a:lnTo>
                  <a:lnTo>
                    <a:pt x="6464300" y="625475"/>
                  </a:lnTo>
                  <a:lnTo>
                    <a:pt x="6515100" y="657225"/>
                  </a:lnTo>
                  <a:lnTo>
                    <a:pt x="6559550" y="688975"/>
                  </a:lnTo>
                  <a:lnTo>
                    <a:pt x="6597650" y="717550"/>
                  </a:lnTo>
                  <a:lnTo>
                    <a:pt x="6629400" y="746125"/>
                  </a:lnTo>
                  <a:lnTo>
                    <a:pt x="6654800" y="771525"/>
                  </a:lnTo>
                  <a:lnTo>
                    <a:pt x="6613525" y="803275"/>
                  </a:lnTo>
                  <a:lnTo>
                    <a:pt x="6530975" y="866775"/>
                  </a:lnTo>
                  <a:lnTo>
                    <a:pt x="6384925" y="974725"/>
                  </a:lnTo>
                  <a:lnTo>
                    <a:pt x="6359525" y="1019175"/>
                  </a:lnTo>
                  <a:lnTo>
                    <a:pt x="6337300" y="1050925"/>
                  </a:lnTo>
                  <a:lnTo>
                    <a:pt x="6324600" y="1060450"/>
                  </a:lnTo>
                  <a:lnTo>
                    <a:pt x="6318250" y="1063625"/>
                  </a:lnTo>
                  <a:lnTo>
                    <a:pt x="6229350" y="1136650"/>
                  </a:lnTo>
                  <a:lnTo>
                    <a:pt x="6137275" y="1219200"/>
                  </a:lnTo>
                  <a:lnTo>
                    <a:pt x="6022975" y="1317625"/>
                  </a:lnTo>
                  <a:lnTo>
                    <a:pt x="5886450" y="1425575"/>
                  </a:lnTo>
                  <a:lnTo>
                    <a:pt x="5845175" y="1431925"/>
                  </a:lnTo>
                  <a:lnTo>
                    <a:pt x="5800725" y="1444625"/>
                  </a:lnTo>
                  <a:lnTo>
                    <a:pt x="5753100" y="1457325"/>
                  </a:lnTo>
                  <a:lnTo>
                    <a:pt x="5699125" y="1473200"/>
                  </a:lnTo>
                  <a:lnTo>
                    <a:pt x="5588000" y="1514475"/>
                  </a:lnTo>
                  <a:lnTo>
                    <a:pt x="5470525" y="1562100"/>
                  </a:lnTo>
                  <a:lnTo>
                    <a:pt x="5349875" y="1616075"/>
                  </a:lnTo>
                  <a:lnTo>
                    <a:pt x="5238750" y="1670050"/>
                  </a:lnTo>
                  <a:lnTo>
                    <a:pt x="5137150" y="1720850"/>
                  </a:lnTo>
                  <a:lnTo>
                    <a:pt x="5051425" y="1765300"/>
                  </a:lnTo>
                  <a:lnTo>
                    <a:pt x="4975225" y="1765300"/>
                  </a:lnTo>
                  <a:lnTo>
                    <a:pt x="4899025" y="1762125"/>
                  </a:lnTo>
                  <a:lnTo>
                    <a:pt x="4816475" y="1765300"/>
                  </a:lnTo>
                  <a:lnTo>
                    <a:pt x="4733925" y="1768475"/>
                  </a:lnTo>
                  <a:lnTo>
                    <a:pt x="4559300" y="1784350"/>
                  </a:lnTo>
                  <a:lnTo>
                    <a:pt x="4381500" y="1806575"/>
                  </a:lnTo>
                  <a:lnTo>
                    <a:pt x="4200525" y="1835150"/>
                  </a:lnTo>
                  <a:lnTo>
                    <a:pt x="4022725" y="1870075"/>
                  </a:lnTo>
                  <a:lnTo>
                    <a:pt x="3854450" y="1908175"/>
                  </a:lnTo>
                  <a:lnTo>
                    <a:pt x="3695700" y="1949450"/>
                  </a:lnTo>
                  <a:lnTo>
                    <a:pt x="3590925" y="1933575"/>
                  </a:lnTo>
                  <a:lnTo>
                    <a:pt x="3492500" y="1924050"/>
                  </a:lnTo>
                  <a:lnTo>
                    <a:pt x="3311525" y="1908175"/>
                  </a:lnTo>
                  <a:lnTo>
                    <a:pt x="3117850" y="1892300"/>
                  </a:lnTo>
                  <a:lnTo>
                    <a:pt x="3006725" y="1882775"/>
                  </a:lnTo>
                  <a:lnTo>
                    <a:pt x="2882900" y="1870075"/>
                  </a:lnTo>
                  <a:lnTo>
                    <a:pt x="2740025" y="1847850"/>
                  </a:lnTo>
                  <a:lnTo>
                    <a:pt x="2578100" y="1822450"/>
                  </a:lnTo>
                  <a:lnTo>
                    <a:pt x="2387600" y="1787525"/>
                  </a:lnTo>
                  <a:lnTo>
                    <a:pt x="2171700" y="1743075"/>
                  </a:lnTo>
                  <a:lnTo>
                    <a:pt x="1920875" y="1689100"/>
                  </a:lnTo>
                  <a:lnTo>
                    <a:pt x="1635125" y="1622425"/>
                  </a:lnTo>
                  <a:lnTo>
                    <a:pt x="1308100" y="1543050"/>
                  </a:lnTo>
                  <a:lnTo>
                    <a:pt x="936625" y="1450975"/>
                  </a:lnTo>
                  <a:lnTo>
                    <a:pt x="812800" y="1450975"/>
                  </a:lnTo>
                  <a:lnTo>
                    <a:pt x="812800" y="428625"/>
                  </a:lnTo>
                  <a:lnTo>
                    <a:pt x="948267" y="428625"/>
                  </a:lnTo>
                  <a:lnTo>
                    <a:pt x="1006475" y="412750"/>
                  </a:lnTo>
                  <a:lnTo>
                    <a:pt x="1069975" y="390525"/>
                  </a:lnTo>
                  <a:lnTo>
                    <a:pt x="1127125" y="365125"/>
                  </a:lnTo>
                  <a:lnTo>
                    <a:pt x="1184275" y="336550"/>
                  </a:lnTo>
                  <a:lnTo>
                    <a:pt x="1235075" y="307975"/>
                  </a:lnTo>
                  <a:lnTo>
                    <a:pt x="1285875" y="279400"/>
                  </a:lnTo>
                  <a:lnTo>
                    <a:pt x="1384300" y="219075"/>
                  </a:lnTo>
                  <a:lnTo>
                    <a:pt x="1489075" y="158750"/>
                  </a:lnTo>
                  <a:lnTo>
                    <a:pt x="1543050" y="130175"/>
                  </a:lnTo>
                  <a:lnTo>
                    <a:pt x="1600200" y="101600"/>
                  </a:lnTo>
                  <a:lnTo>
                    <a:pt x="1663700" y="76200"/>
                  </a:lnTo>
                  <a:lnTo>
                    <a:pt x="1730375" y="57150"/>
                  </a:lnTo>
                  <a:lnTo>
                    <a:pt x="1803400" y="38100"/>
                  </a:lnTo>
                  <a:lnTo>
                    <a:pt x="1885950" y="22225"/>
                  </a:lnTo>
                  <a:lnTo>
                    <a:pt x="2003425" y="9525"/>
                  </a:ln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en-IN"/>
            </a:p>
          </p:txBody>
        </p:sp>
        <p:sp>
          <p:nvSpPr>
            <p:cNvPr id="428" name="Freeform 91"/>
            <p:cNvSpPr>
              <a:spLocks/>
            </p:cNvSpPr>
            <p:nvPr/>
          </p:nvSpPr>
          <p:spPr bwMode="black">
            <a:xfrm>
              <a:off x="11551840" y="5287690"/>
              <a:ext cx="390044" cy="251906"/>
            </a:xfrm>
            <a:custGeom>
              <a:avLst/>
              <a:gdLst>
                <a:gd name="T0" fmla="*/ 69 w 87"/>
                <a:gd name="T1" fmla="*/ 7 h 56"/>
                <a:gd name="T2" fmla="*/ 43 w 87"/>
                <a:gd name="T3" fmla="*/ 13 h 56"/>
                <a:gd name="T4" fmla="*/ 17 w 87"/>
                <a:gd name="T5" fmla="*/ 7 h 56"/>
                <a:gd name="T6" fmla="*/ 43 w 87"/>
                <a:gd name="T7" fmla="*/ 55 h 56"/>
                <a:gd name="T8" fmla="*/ 43 w 87"/>
                <a:gd name="T9" fmla="*/ 56 h 56"/>
                <a:gd name="T10" fmla="*/ 43 w 87"/>
                <a:gd name="T11" fmla="*/ 55 h 56"/>
                <a:gd name="T12" fmla="*/ 43 w 87"/>
                <a:gd name="T13" fmla="*/ 56 h 56"/>
                <a:gd name="T14" fmla="*/ 43 w 87"/>
                <a:gd name="T15" fmla="*/ 55 h 56"/>
                <a:gd name="T16" fmla="*/ 69 w 87"/>
                <a:gd name="T17"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56">
                  <a:moveTo>
                    <a:pt x="69" y="7"/>
                  </a:moveTo>
                  <a:cubicBezTo>
                    <a:pt x="63" y="0"/>
                    <a:pt x="51" y="3"/>
                    <a:pt x="43" y="13"/>
                  </a:cubicBezTo>
                  <a:cubicBezTo>
                    <a:pt x="34" y="2"/>
                    <a:pt x="23" y="0"/>
                    <a:pt x="17" y="7"/>
                  </a:cubicBezTo>
                  <a:cubicBezTo>
                    <a:pt x="0" y="25"/>
                    <a:pt x="36" y="52"/>
                    <a:pt x="43" y="55"/>
                  </a:cubicBezTo>
                  <a:cubicBezTo>
                    <a:pt x="43" y="56"/>
                    <a:pt x="43" y="56"/>
                    <a:pt x="43" y="56"/>
                  </a:cubicBezTo>
                  <a:cubicBezTo>
                    <a:pt x="43" y="55"/>
                    <a:pt x="43" y="55"/>
                    <a:pt x="43" y="55"/>
                  </a:cubicBezTo>
                  <a:cubicBezTo>
                    <a:pt x="43" y="55"/>
                    <a:pt x="43" y="55"/>
                    <a:pt x="43" y="56"/>
                  </a:cubicBezTo>
                  <a:cubicBezTo>
                    <a:pt x="43" y="55"/>
                    <a:pt x="43" y="55"/>
                    <a:pt x="43" y="55"/>
                  </a:cubicBezTo>
                  <a:cubicBezTo>
                    <a:pt x="50" y="52"/>
                    <a:pt x="87" y="25"/>
                    <a:pt x="69" y="7"/>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6378791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0864809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683"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Ten Business Functions</a:t>
            </a:r>
            <a:endParaRPr lang="en-US" dirty="0"/>
          </a:p>
        </p:txBody>
      </p:sp>
    </p:spTree>
    <p:extLst>
      <p:ext uri="{BB962C8B-B14F-4D97-AF65-F5344CB8AC3E}">
        <p14:creationId xmlns:p14="http://schemas.microsoft.com/office/powerpoint/2010/main" val="132740670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20552574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11"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12" name="Group 11"/>
          <p:cNvGrpSpPr/>
          <p:nvPr/>
        </p:nvGrpSpPr>
        <p:grpSpPr>
          <a:xfrm>
            <a:off x="10704869" y="6129872"/>
            <a:ext cx="1731606" cy="823378"/>
            <a:chOff x="3175" y="4311650"/>
            <a:chExt cx="1749425" cy="831851"/>
          </a:xfrm>
        </p:grpSpPr>
        <p:sp>
          <p:nvSpPr>
            <p:cNvPr id="13" name="Freeform 5"/>
            <p:cNvSpPr>
              <a:spLocks/>
            </p:cNvSpPr>
            <p:nvPr/>
          </p:nvSpPr>
          <p:spPr bwMode="auto">
            <a:xfrm>
              <a:off x="3175" y="4694238"/>
              <a:ext cx="1749425" cy="449263"/>
            </a:xfrm>
            <a:custGeom>
              <a:avLst/>
              <a:gdLst>
                <a:gd name="T0" fmla="*/ 479 w 479"/>
                <a:gd name="T1" fmla="*/ 134 h 134"/>
                <a:gd name="T2" fmla="*/ 240 w 479"/>
                <a:gd name="T3" fmla="*/ 0 h 134"/>
                <a:gd name="T4" fmla="*/ 0 w 479"/>
                <a:gd name="T5" fmla="*/ 134 h 134"/>
                <a:gd name="T6" fmla="*/ 479 w 479"/>
                <a:gd name="T7" fmla="*/ 134 h 134"/>
              </a:gdLst>
              <a:ahLst/>
              <a:cxnLst>
                <a:cxn ang="0">
                  <a:pos x="T0" y="T1"/>
                </a:cxn>
                <a:cxn ang="0">
                  <a:pos x="T2" y="T3"/>
                </a:cxn>
                <a:cxn ang="0">
                  <a:pos x="T4" y="T5"/>
                </a:cxn>
                <a:cxn ang="0">
                  <a:pos x="T6" y="T7"/>
                </a:cxn>
              </a:cxnLst>
              <a:rect l="0" t="0" r="r" b="b"/>
              <a:pathLst>
                <a:path w="479" h="134">
                  <a:moveTo>
                    <a:pt x="479" y="134"/>
                  </a:moveTo>
                  <a:cubicBezTo>
                    <a:pt x="430" y="54"/>
                    <a:pt x="341" y="0"/>
                    <a:pt x="240" y="0"/>
                  </a:cubicBezTo>
                  <a:cubicBezTo>
                    <a:pt x="138" y="0"/>
                    <a:pt x="50" y="54"/>
                    <a:pt x="0" y="134"/>
                  </a:cubicBezTo>
                  <a:lnTo>
                    <a:pt x="479" y="134"/>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4" name="Freeform 6"/>
            <p:cNvSpPr>
              <a:spLocks/>
            </p:cNvSpPr>
            <p:nvPr/>
          </p:nvSpPr>
          <p:spPr bwMode="auto">
            <a:xfrm>
              <a:off x="846138" y="4311650"/>
              <a:ext cx="404813" cy="750888"/>
            </a:xfrm>
            <a:custGeom>
              <a:avLst/>
              <a:gdLst>
                <a:gd name="T0" fmla="*/ 129 w 255"/>
                <a:gd name="T1" fmla="*/ 0 h 473"/>
                <a:gd name="T2" fmla="*/ 0 w 255"/>
                <a:gd name="T3" fmla="*/ 473 h 473"/>
                <a:gd name="T4" fmla="*/ 255 w 255"/>
                <a:gd name="T5" fmla="*/ 473 h 473"/>
                <a:gd name="T6" fmla="*/ 129 w 255"/>
                <a:gd name="T7" fmla="*/ 0 h 473"/>
              </a:gdLst>
              <a:ahLst/>
              <a:cxnLst>
                <a:cxn ang="0">
                  <a:pos x="T0" y="T1"/>
                </a:cxn>
                <a:cxn ang="0">
                  <a:pos x="T2" y="T3"/>
                </a:cxn>
                <a:cxn ang="0">
                  <a:pos x="T4" y="T5"/>
                </a:cxn>
                <a:cxn ang="0">
                  <a:pos x="T6" y="T7"/>
                </a:cxn>
              </a:cxnLst>
              <a:rect l="0" t="0" r="r" b="b"/>
              <a:pathLst>
                <a:path w="255" h="473">
                  <a:moveTo>
                    <a:pt x="129" y="0"/>
                  </a:moveTo>
                  <a:lnTo>
                    <a:pt x="0" y="473"/>
                  </a:lnTo>
                  <a:lnTo>
                    <a:pt x="255" y="473"/>
                  </a:lnTo>
                  <a:lnTo>
                    <a:pt x="12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5" name="Freeform 7"/>
            <p:cNvSpPr>
              <a:spLocks/>
            </p:cNvSpPr>
            <p:nvPr/>
          </p:nvSpPr>
          <p:spPr bwMode="auto">
            <a:xfrm>
              <a:off x="333375" y="4633913"/>
              <a:ext cx="179388" cy="331788"/>
            </a:xfrm>
            <a:custGeom>
              <a:avLst/>
              <a:gdLst>
                <a:gd name="T0" fmla="*/ 57 w 113"/>
                <a:gd name="T1" fmla="*/ 0 h 209"/>
                <a:gd name="T2" fmla="*/ 0 w 113"/>
                <a:gd name="T3" fmla="*/ 209 h 209"/>
                <a:gd name="T4" fmla="*/ 113 w 113"/>
                <a:gd name="T5" fmla="*/ 209 h 209"/>
                <a:gd name="T6" fmla="*/ 57 w 113"/>
                <a:gd name="T7" fmla="*/ 0 h 209"/>
              </a:gdLst>
              <a:ahLst/>
              <a:cxnLst>
                <a:cxn ang="0">
                  <a:pos x="T0" y="T1"/>
                </a:cxn>
                <a:cxn ang="0">
                  <a:pos x="T2" y="T3"/>
                </a:cxn>
                <a:cxn ang="0">
                  <a:pos x="T4" y="T5"/>
                </a:cxn>
                <a:cxn ang="0">
                  <a:pos x="T6" y="T7"/>
                </a:cxn>
              </a:cxnLst>
              <a:rect l="0" t="0" r="r" b="b"/>
              <a:pathLst>
                <a:path w="113" h="209">
                  <a:moveTo>
                    <a:pt x="57" y="0"/>
                  </a:moveTo>
                  <a:lnTo>
                    <a:pt x="0" y="209"/>
                  </a:lnTo>
                  <a:lnTo>
                    <a:pt x="113" y="209"/>
                  </a:lnTo>
                  <a:lnTo>
                    <a:pt x="57" y="0"/>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6" name="Freeform 8"/>
            <p:cNvSpPr>
              <a:spLocks/>
            </p:cNvSpPr>
            <p:nvPr/>
          </p:nvSpPr>
          <p:spPr bwMode="auto">
            <a:xfrm>
              <a:off x="660400" y="4559300"/>
              <a:ext cx="185738" cy="295275"/>
            </a:xfrm>
            <a:custGeom>
              <a:avLst/>
              <a:gdLst>
                <a:gd name="T0" fmla="*/ 59 w 117"/>
                <a:gd name="T1" fmla="*/ 0 h 186"/>
                <a:gd name="T2" fmla="*/ 0 w 117"/>
                <a:gd name="T3" fmla="*/ 186 h 186"/>
                <a:gd name="T4" fmla="*/ 117 w 117"/>
                <a:gd name="T5" fmla="*/ 186 h 186"/>
                <a:gd name="T6" fmla="*/ 59 w 117"/>
                <a:gd name="T7" fmla="*/ 0 h 186"/>
              </a:gdLst>
              <a:ahLst/>
              <a:cxnLst>
                <a:cxn ang="0">
                  <a:pos x="T0" y="T1"/>
                </a:cxn>
                <a:cxn ang="0">
                  <a:pos x="T2" y="T3"/>
                </a:cxn>
                <a:cxn ang="0">
                  <a:pos x="T4" y="T5"/>
                </a:cxn>
                <a:cxn ang="0">
                  <a:pos x="T6" y="T7"/>
                </a:cxn>
              </a:cxnLst>
              <a:rect l="0" t="0" r="r" b="b"/>
              <a:pathLst>
                <a:path w="117" h="186">
                  <a:moveTo>
                    <a:pt x="59" y="0"/>
                  </a:moveTo>
                  <a:lnTo>
                    <a:pt x="0" y="186"/>
                  </a:lnTo>
                  <a:lnTo>
                    <a:pt x="117" y="186"/>
                  </a:lnTo>
                  <a:lnTo>
                    <a:pt x="5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7" name="Freeform 9"/>
            <p:cNvSpPr>
              <a:spLocks/>
            </p:cNvSpPr>
            <p:nvPr/>
          </p:nvSpPr>
          <p:spPr bwMode="auto">
            <a:xfrm>
              <a:off x="676275" y="4449763"/>
              <a:ext cx="153988" cy="241300"/>
            </a:xfrm>
            <a:custGeom>
              <a:avLst/>
              <a:gdLst>
                <a:gd name="T0" fmla="*/ 49 w 97"/>
                <a:gd name="T1" fmla="*/ 0 h 152"/>
                <a:gd name="T2" fmla="*/ 0 w 97"/>
                <a:gd name="T3" fmla="*/ 152 h 152"/>
                <a:gd name="T4" fmla="*/ 97 w 97"/>
                <a:gd name="T5" fmla="*/ 152 h 152"/>
                <a:gd name="T6" fmla="*/ 49 w 97"/>
                <a:gd name="T7" fmla="*/ 0 h 152"/>
              </a:gdLst>
              <a:ahLst/>
              <a:cxnLst>
                <a:cxn ang="0">
                  <a:pos x="T0" y="T1"/>
                </a:cxn>
                <a:cxn ang="0">
                  <a:pos x="T2" y="T3"/>
                </a:cxn>
                <a:cxn ang="0">
                  <a:pos x="T4" y="T5"/>
                </a:cxn>
                <a:cxn ang="0">
                  <a:pos x="T6" y="T7"/>
                </a:cxn>
              </a:cxnLst>
              <a:rect l="0" t="0" r="r" b="b"/>
              <a:pathLst>
                <a:path w="97" h="152">
                  <a:moveTo>
                    <a:pt x="49" y="0"/>
                  </a:moveTo>
                  <a:lnTo>
                    <a:pt x="0" y="152"/>
                  </a:lnTo>
                  <a:lnTo>
                    <a:pt x="97" y="152"/>
                  </a:lnTo>
                  <a:lnTo>
                    <a:pt x="4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8" name="Freeform 10"/>
            <p:cNvSpPr>
              <a:spLocks/>
            </p:cNvSpPr>
            <p:nvPr/>
          </p:nvSpPr>
          <p:spPr bwMode="auto">
            <a:xfrm>
              <a:off x="709613" y="4381500"/>
              <a:ext cx="90488" cy="144463"/>
            </a:xfrm>
            <a:custGeom>
              <a:avLst/>
              <a:gdLst>
                <a:gd name="T0" fmla="*/ 28 w 57"/>
                <a:gd name="T1" fmla="*/ 0 h 91"/>
                <a:gd name="T2" fmla="*/ 0 w 57"/>
                <a:gd name="T3" fmla="*/ 91 h 91"/>
                <a:gd name="T4" fmla="*/ 57 w 57"/>
                <a:gd name="T5" fmla="*/ 91 h 91"/>
                <a:gd name="T6" fmla="*/ 28 w 57"/>
                <a:gd name="T7" fmla="*/ 0 h 91"/>
              </a:gdLst>
              <a:ahLst/>
              <a:cxnLst>
                <a:cxn ang="0">
                  <a:pos x="T0" y="T1"/>
                </a:cxn>
                <a:cxn ang="0">
                  <a:pos x="T2" y="T3"/>
                </a:cxn>
                <a:cxn ang="0">
                  <a:pos x="T4" y="T5"/>
                </a:cxn>
                <a:cxn ang="0">
                  <a:pos x="T6" y="T7"/>
                </a:cxn>
              </a:cxnLst>
              <a:rect l="0" t="0" r="r" b="b"/>
              <a:pathLst>
                <a:path w="57" h="91">
                  <a:moveTo>
                    <a:pt x="28" y="0"/>
                  </a:moveTo>
                  <a:lnTo>
                    <a:pt x="0" y="91"/>
                  </a:lnTo>
                  <a:lnTo>
                    <a:pt x="57" y="91"/>
                  </a:lnTo>
                  <a:lnTo>
                    <a:pt x="28"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2" name="Title 1"/>
          <p:cNvSpPr>
            <a:spLocks noGrp="1"/>
          </p:cNvSpPr>
          <p:nvPr>
            <p:ph type="title"/>
          </p:nvPr>
        </p:nvSpPr>
        <p:spPr/>
        <p:txBody>
          <a:bodyPr/>
          <a:lstStyle/>
          <a:p>
            <a:r>
              <a:rPr lang="en-US" dirty="0"/>
              <a:t>P2P Maturity Model Framework</a:t>
            </a:r>
          </a:p>
        </p:txBody>
      </p:sp>
      <p:grpSp>
        <p:nvGrpSpPr>
          <p:cNvPr id="4" name="Group 3"/>
          <p:cNvGrpSpPr/>
          <p:nvPr/>
        </p:nvGrpSpPr>
        <p:grpSpPr>
          <a:xfrm>
            <a:off x="78139" y="6547743"/>
            <a:ext cx="471899" cy="393602"/>
            <a:chOff x="7363193" y="4665889"/>
            <a:chExt cx="354013" cy="295275"/>
          </a:xfrm>
        </p:grpSpPr>
        <p:sp>
          <p:nvSpPr>
            <p:cNvPr id="5"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6"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7"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9"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11" name="Rectangle 10"/>
          <p:cNvSpPr/>
          <p:nvPr/>
        </p:nvSpPr>
        <p:spPr bwMode="auto">
          <a:xfrm>
            <a:off x="-1" y="6939661"/>
            <a:ext cx="12436475" cy="5486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aphicFrame>
        <p:nvGraphicFramePr>
          <p:cNvPr id="21" name="Content Placeholder 6"/>
          <p:cNvGraphicFramePr>
            <a:graphicFrameLocks/>
          </p:cNvGraphicFramePr>
          <p:nvPr>
            <p:extLst>
              <p:ext uri="{D42A27DB-BD31-4B8C-83A1-F6EECF244321}">
                <p14:modId xmlns:p14="http://schemas.microsoft.com/office/powerpoint/2010/main" val="879280896"/>
              </p:ext>
            </p:extLst>
          </p:nvPr>
        </p:nvGraphicFramePr>
        <p:xfrm>
          <a:off x="457198" y="1212849"/>
          <a:ext cx="11522074" cy="4843272"/>
        </p:xfrm>
        <a:graphic>
          <a:graphicData uri="http://schemas.openxmlformats.org/drawingml/2006/table">
            <a:tbl>
              <a:tblPr firstRow="1" bandRow="1">
                <a:tableStyleId>{5C22544A-7EE6-4342-B048-85BDC9FD1C3A}</a:tableStyleId>
              </a:tblPr>
              <a:tblGrid>
                <a:gridCol w="1917702">
                  <a:extLst>
                    <a:ext uri="{9D8B030D-6E8A-4147-A177-3AD203B41FA5}">
                      <a16:colId xmlns:a16="http://schemas.microsoft.com/office/drawing/2014/main" val="20000"/>
                    </a:ext>
                  </a:extLst>
                </a:gridCol>
                <a:gridCol w="1506436">
                  <a:extLst>
                    <a:ext uri="{9D8B030D-6E8A-4147-A177-3AD203B41FA5}">
                      <a16:colId xmlns:a16="http://schemas.microsoft.com/office/drawing/2014/main" val="20001"/>
                    </a:ext>
                  </a:extLst>
                </a:gridCol>
                <a:gridCol w="2757678">
                  <a:extLst>
                    <a:ext uri="{9D8B030D-6E8A-4147-A177-3AD203B41FA5}">
                      <a16:colId xmlns:a16="http://schemas.microsoft.com/office/drawing/2014/main" val="20002"/>
                    </a:ext>
                  </a:extLst>
                </a:gridCol>
                <a:gridCol w="2670129">
                  <a:extLst>
                    <a:ext uri="{9D8B030D-6E8A-4147-A177-3AD203B41FA5}">
                      <a16:colId xmlns:a16="http://schemas.microsoft.com/office/drawing/2014/main" val="20003"/>
                    </a:ext>
                  </a:extLst>
                </a:gridCol>
                <a:gridCol w="2670129">
                  <a:extLst>
                    <a:ext uri="{9D8B030D-6E8A-4147-A177-3AD203B41FA5}">
                      <a16:colId xmlns:a16="http://schemas.microsoft.com/office/drawing/2014/main" val="20004"/>
                    </a:ext>
                  </a:extLst>
                </a:gridCol>
              </a:tblGrid>
              <a:tr h="0">
                <a:tc>
                  <a:txBody>
                    <a:bodyPr/>
                    <a:lstStyle/>
                    <a:p>
                      <a:endParaRPr lang="sv-SE" sz="2000" dirty="0">
                        <a:solidFill>
                          <a:schemeClr val="bg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Basic</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60000"/>
                        <a:lumOff val="40000"/>
                      </a:schemeClr>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Reactive</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Proactive</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75000"/>
                      </a:schemeClr>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Dynamic</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0">
                <a:tc>
                  <a:txBody>
                    <a:bodyPr/>
                    <a:lstStyle/>
                    <a:p>
                      <a:r>
                        <a:rPr lang="sv-SE" sz="1200" b="0" dirty="0" smtClean="0">
                          <a:solidFill>
                            <a:schemeClr val="tx1"/>
                          </a:solidFill>
                          <a:latin typeface="Segoe UI Semibold" panose="020B0702040204020203" pitchFamily="34" charset="0"/>
                          <a:cs typeface="Segoe UI Semibold" panose="020B0702040204020203" pitchFamily="34" charset="0"/>
                        </a:rPr>
                        <a:t>Joint</a:t>
                      </a:r>
                      <a:r>
                        <a:rPr lang="sv-SE" sz="1200" b="0" baseline="0" dirty="0" smtClean="0">
                          <a:solidFill>
                            <a:schemeClr val="tx1"/>
                          </a:solidFill>
                          <a:latin typeface="Segoe UI Semibold" panose="020B0702040204020203" pitchFamily="34" charset="0"/>
                          <a:cs typeface="Segoe UI Semibold" panose="020B0702040204020203" pitchFamily="34" charset="0"/>
                        </a:rPr>
                        <a:t> b</a:t>
                      </a:r>
                      <a:r>
                        <a:rPr lang="sv-SE" sz="1200" b="0" dirty="0" smtClean="0">
                          <a:solidFill>
                            <a:schemeClr val="tx1"/>
                          </a:solidFill>
                          <a:latin typeface="Segoe UI Semibold" panose="020B0702040204020203" pitchFamily="34" charset="0"/>
                          <a:cs typeface="Segoe UI Semibold" panose="020B0702040204020203" pitchFamily="34" charset="0"/>
                        </a:rPr>
                        <a:t>usiness</a:t>
                      </a:r>
                      <a:r>
                        <a:rPr lang="sv-SE" sz="1200" b="0" baseline="0" dirty="0" smtClean="0">
                          <a:solidFill>
                            <a:schemeClr val="tx1"/>
                          </a:solidFill>
                          <a:latin typeface="Segoe UI Semibold" panose="020B0702040204020203" pitchFamily="34" charset="0"/>
                          <a:cs typeface="Segoe UI Semibold" panose="020B0702040204020203" pitchFamily="34" charset="0"/>
                        </a:rPr>
                        <a:t> planning</a:t>
                      </a:r>
                      <a:endParaRPr lang="sv-SE" sz="1200" b="0" dirty="0">
                        <a:solidFill>
                          <a:schemeClr val="tx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tx1"/>
                          </a:solidFill>
                          <a:latin typeface="Segoe UI Semibold" panose="020B0702040204020203" pitchFamily="34" charset="0"/>
                          <a:ea typeface="+mn-ea"/>
                          <a:cs typeface="Segoe UI Semibold" panose="020B0702040204020203" pitchFamily="34" charset="0"/>
                        </a:rPr>
                        <a:t>None</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tx1"/>
                          </a:solidFill>
                          <a:latin typeface="Segoe UI Semibold" panose="020B0702040204020203" pitchFamily="34" charset="0"/>
                          <a:ea typeface="+mn-ea"/>
                          <a:cs typeface="Segoe UI Semibold" panose="020B0702040204020203" pitchFamily="34" charset="0"/>
                        </a:rPr>
                        <a:t>Ad hoc</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tx1"/>
                          </a:solidFill>
                          <a:latin typeface="Segoe UI Semibold" panose="020B0702040204020203" pitchFamily="34" charset="0"/>
                          <a:ea typeface="+mn-ea"/>
                          <a:cs typeface="Segoe UI Semibold" panose="020B0702040204020203" pitchFamily="34" charset="0"/>
                        </a:rPr>
                        <a:t>Activity based</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Segoe UI Semibold" panose="020B0702040204020203" pitchFamily="34" charset="0"/>
                          <a:ea typeface="+mn-ea"/>
                          <a:cs typeface="Segoe UI Semibold" panose="020B0702040204020203" pitchFamily="34" charset="0"/>
                        </a:rPr>
                        <a:t>Annual plan with regular follow-up</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Leads and pipeline</a:t>
                      </a: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sharing</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 no structure</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 specific campaigns, some</a:t>
                      </a:r>
                    </a:p>
                    <a:p>
                      <a:pPr marL="0" algn="l" defTabSz="932742" rtl="0" eaLnBrk="1" latinLnBrk="0" hangingPunct="1"/>
                      <a:r>
                        <a:rPr lang="en-US" sz="1100" kern="1200" dirty="0" smtClean="0">
                          <a:solidFill>
                            <a:schemeClr val="bg1">
                              <a:lumMod val="75000"/>
                            </a:schemeClr>
                          </a:solidFill>
                          <a:latin typeface="+mn-lt"/>
                          <a:ea typeface="+mn-ea"/>
                          <a:cs typeface="+mn-cs"/>
                        </a:rPr>
                        <a:t>structure but outcome not measured</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Shared process to generate leads,</a:t>
                      </a:r>
                    </a:p>
                    <a:p>
                      <a:pPr marL="0" algn="l" defTabSz="932742" rtl="0" eaLnBrk="1" latinLnBrk="0" hangingPunct="1"/>
                      <a:r>
                        <a:rPr lang="en-US" sz="1100" kern="1200" dirty="0" smtClean="0">
                          <a:solidFill>
                            <a:schemeClr val="bg1">
                              <a:lumMod val="75000"/>
                            </a:schemeClr>
                          </a:solidFill>
                          <a:latin typeface="+mn-lt"/>
                          <a:ea typeface="+mn-ea"/>
                          <a:cs typeface="+mn-cs"/>
                        </a:rPr>
                        <a:t>scheduled pipeline reviews,</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 in-person meetings</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Agreement</a:t>
                      </a: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template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Rely on handshake or deal-specific contract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Letter of intent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Formal contract that defines all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aspects of the relationship</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Sales</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compensation</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compensation for partnering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 compensation for partnering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Alignment of referral and project-based compensation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Rationalized campaign-based</a:t>
                      </a:r>
                    </a:p>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compensation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Market messaging</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Only when asked or in response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to an opportunity</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messaging; recognition of</a:t>
                      </a:r>
                    </a:p>
                    <a:p>
                      <a:pPr marL="0" algn="l" defTabSz="932742" rtl="0" eaLnBrk="1" latinLnBrk="0" hangingPunct="1"/>
                      <a:r>
                        <a:rPr lang="en-US" sz="1100" kern="1200" dirty="0" smtClean="0">
                          <a:solidFill>
                            <a:schemeClr val="bg1">
                              <a:lumMod val="75000"/>
                            </a:schemeClr>
                          </a:solidFill>
                          <a:latin typeface="+mn-lt"/>
                          <a:ea typeface="+mn-ea"/>
                          <a:cs typeface="+mn-cs"/>
                        </a:rPr>
                        <a:t>partners and capabilities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Fully integrated marketing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Geography</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Locally only</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Locally only</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Gain access to markets in other</a:t>
                      </a:r>
                    </a:p>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geographies</a:t>
                      </a:r>
                      <a:endParaRPr lang="sv-SE" sz="1100" kern="1200" dirty="0" smtClean="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Strategically use partnering for broader geographical coverage</a:t>
                      </a:r>
                      <a:endParaRPr lang="sv-SE" sz="1100" kern="1200" dirty="0" smtClean="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Resource</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utilization </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Subcontractor</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Opportunity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Predefined rates for shared resources; access to architects for sales activities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Integrated resource planning covering multiple competencies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Readiness and certification</a:t>
                      </a:r>
                      <a:endParaRPr lang="sv-SE" sz="1200" b="0" i="1" dirty="0" smtClean="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plan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Ad hoc, opportunity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Joint partner training in overlapping areas, joint planning to reduce overlaps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Formal plan to earn certifications, use strength in combined advanced certifications to win customers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Product and </a:t>
                      </a:r>
                      <a:b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b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customer support</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as customers report problems; may have spreadsheet tracking system</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Single point of contact (SPOC) for</a:t>
                      </a:r>
                    </a:p>
                    <a:p>
                      <a:pPr marL="0" algn="l" defTabSz="932742" rtl="0" eaLnBrk="1" latinLnBrk="0" hangingPunct="1"/>
                      <a:r>
                        <a:rPr lang="en-US" sz="1100" kern="1200" dirty="0" smtClean="0">
                          <a:solidFill>
                            <a:schemeClr val="bg1">
                              <a:lumMod val="75000"/>
                            </a:schemeClr>
                          </a:solidFill>
                          <a:latin typeface="+mn-lt"/>
                          <a:ea typeface="+mn-ea"/>
                          <a:cs typeface="+mn-cs"/>
                        </a:rPr>
                        <a:t>support; scheduled meetings to review customer and product issues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SPOC for support with shared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CRM to proactively resolve and track customers and product issues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Customer relationships</a:t>
                      </a:r>
                    </a:p>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and satisfaction</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some 1:1 customer meetings to understand experience with each Partner</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Proactive management of customer satisfaction; shared references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Shared responsibility and action for customer service regardless of fault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grpSp>
        <p:nvGrpSpPr>
          <p:cNvPr id="24" name="Group 23"/>
          <p:cNvGrpSpPr/>
          <p:nvPr/>
        </p:nvGrpSpPr>
        <p:grpSpPr>
          <a:xfrm>
            <a:off x="11685613" y="1289759"/>
            <a:ext cx="223706" cy="219248"/>
            <a:chOff x="2853690" y="2183383"/>
            <a:chExt cx="3152775" cy="3089945"/>
          </a:xfrm>
          <a:solidFill>
            <a:schemeClr val="bg1"/>
          </a:solidFill>
        </p:grpSpPr>
        <p:sp>
          <p:nvSpPr>
            <p:cNvPr id="25" name="Freeform 24"/>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endParaRPr>
            </a:p>
          </p:txBody>
        </p:sp>
        <p:sp>
          <p:nvSpPr>
            <p:cNvPr id="26" name="Freeform 25"/>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endParaRPr>
            </a:p>
          </p:txBody>
        </p:sp>
      </p:grpSp>
      <p:sp>
        <p:nvSpPr>
          <p:cNvPr id="28" name="Freeform 27"/>
          <p:cNvSpPr/>
          <p:nvPr/>
        </p:nvSpPr>
        <p:spPr>
          <a:xfrm>
            <a:off x="6405896" y="1264912"/>
            <a:ext cx="193040" cy="267360"/>
          </a:xfrm>
          <a:custGeom>
            <a:avLst/>
            <a:gdLst/>
            <a:ahLst/>
            <a:cxnLst/>
            <a:rect l="l" t="t" r="r" b="b"/>
            <a:pathLst>
              <a:path w="1581153" h="2189881">
                <a:moveTo>
                  <a:pt x="883116" y="734711"/>
                </a:moveTo>
                <a:cubicBezTo>
                  <a:pt x="862725" y="734711"/>
                  <a:pt x="846194" y="751242"/>
                  <a:pt x="846194" y="771633"/>
                </a:cubicBezTo>
                <a:cubicBezTo>
                  <a:pt x="846194" y="792025"/>
                  <a:pt x="862725" y="808556"/>
                  <a:pt x="883116" y="808556"/>
                </a:cubicBezTo>
                <a:cubicBezTo>
                  <a:pt x="903508" y="808556"/>
                  <a:pt x="920038" y="792025"/>
                  <a:pt x="920038" y="771633"/>
                </a:cubicBezTo>
                <a:cubicBezTo>
                  <a:pt x="920038" y="751242"/>
                  <a:pt x="903508" y="734711"/>
                  <a:pt x="883116" y="734711"/>
                </a:cubicBezTo>
                <a:close/>
                <a:moveTo>
                  <a:pt x="883116" y="712635"/>
                </a:moveTo>
                <a:cubicBezTo>
                  <a:pt x="915700" y="712635"/>
                  <a:pt x="942115" y="739049"/>
                  <a:pt x="942115" y="771633"/>
                </a:cubicBezTo>
                <a:cubicBezTo>
                  <a:pt x="942115" y="804218"/>
                  <a:pt x="915700" y="830632"/>
                  <a:pt x="883116" y="830632"/>
                </a:cubicBezTo>
                <a:cubicBezTo>
                  <a:pt x="850532" y="830632"/>
                  <a:pt x="824118" y="804218"/>
                  <a:pt x="824118" y="771633"/>
                </a:cubicBezTo>
                <a:cubicBezTo>
                  <a:pt x="824118" y="739049"/>
                  <a:pt x="850532" y="712635"/>
                  <a:pt x="883116" y="712635"/>
                </a:cubicBezTo>
                <a:close/>
                <a:moveTo>
                  <a:pt x="883116" y="690117"/>
                </a:moveTo>
                <a:cubicBezTo>
                  <a:pt x="838096" y="690117"/>
                  <a:pt x="801600" y="726613"/>
                  <a:pt x="801600" y="771633"/>
                </a:cubicBezTo>
                <a:cubicBezTo>
                  <a:pt x="801600" y="816654"/>
                  <a:pt x="838096" y="853150"/>
                  <a:pt x="883116" y="853150"/>
                </a:cubicBezTo>
                <a:cubicBezTo>
                  <a:pt x="928136" y="853150"/>
                  <a:pt x="964633" y="816654"/>
                  <a:pt x="964633" y="771633"/>
                </a:cubicBezTo>
                <a:cubicBezTo>
                  <a:pt x="964633" y="726613"/>
                  <a:pt x="928136" y="690117"/>
                  <a:pt x="883116" y="690117"/>
                </a:cubicBezTo>
                <a:close/>
                <a:moveTo>
                  <a:pt x="846736" y="631719"/>
                </a:moveTo>
                <a:cubicBezTo>
                  <a:pt x="848495" y="650106"/>
                  <a:pt x="864156" y="664229"/>
                  <a:pt x="883116" y="664229"/>
                </a:cubicBezTo>
                <a:cubicBezTo>
                  <a:pt x="901966" y="664229"/>
                  <a:pt x="917556" y="650269"/>
                  <a:pt x="919434" y="632028"/>
                </a:cubicBezTo>
                <a:cubicBezTo>
                  <a:pt x="933117" y="635454"/>
                  <a:pt x="946010" y="640847"/>
                  <a:pt x="957618" y="648200"/>
                </a:cubicBezTo>
                <a:cubicBezTo>
                  <a:pt x="945923" y="662280"/>
                  <a:pt x="946837" y="683147"/>
                  <a:pt x="959984" y="696618"/>
                </a:cubicBezTo>
                <a:cubicBezTo>
                  <a:pt x="973231" y="710192"/>
                  <a:pt x="994288" y="711531"/>
                  <a:pt x="1008677" y="699936"/>
                </a:cubicBezTo>
                <a:cubicBezTo>
                  <a:pt x="1015043" y="710845"/>
                  <a:pt x="1019971" y="722688"/>
                  <a:pt x="1023068" y="735251"/>
                </a:cubicBezTo>
                <a:cubicBezTo>
                  <a:pt x="1004666" y="736998"/>
                  <a:pt x="990525" y="752666"/>
                  <a:pt x="990525" y="771638"/>
                </a:cubicBezTo>
                <a:cubicBezTo>
                  <a:pt x="990525" y="790600"/>
                  <a:pt x="1004652" y="806263"/>
                  <a:pt x="1023043" y="808020"/>
                </a:cubicBezTo>
                <a:cubicBezTo>
                  <a:pt x="1019907" y="820418"/>
                  <a:pt x="1014948" y="832089"/>
                  <a:pt x="1008471" y="842796"/>
                </a:cubicBezTo>
                <a:cubicBezTo>
                  <a:pt x="994085" y="831502"/>
                  <a:pt x="973270" y="832980"/>
                  <a:pt x="960164" y="846473"/>
                </a:cubicBezTo>
                <a:cubicBezTo>
                  <a:pt x="947023" y="860002"/>
                  <a:pt x="946182" y="880926"/>
                  <a:pt x="957974" y="894985"/>
                </a:cubicBezTo>
                <a:cubicBezTo>
                  <a:pt x="946242" y="902441"/>
                  <a:pt x="933311" y="908110"/>
                  <a:pt x="919495" y="911547"/>
                </a:cubicBezTo>
                <a:cubicBezTo>
                  <a:pt x="917732" y="893165"/>
                  <a:pt x="902073" y="879047"/>
                  <a:pt x="883116" y="879047"/>
                </a:cubicBezTo>
                <a:cubicBezTo>
                  <a:pt x="864266" y="879047"/>
                  <a:pt x="848676" y="893007"/>
                  <a:pt x="846798" y="911248"/>
                </a:cubicBezTo>
                <a:cubicBezTo>
                  <a:pt x="833115" y="907823"/>
                  <a:pt x="820222" y="902430"/>
                  <a:pt x="808614" y="895077"/>
                </a:cubicBezTo>
                <a:cubicBezTo>
                  <a:pt x="820310" y="880996"/>
                  <a:pt x="819396" y="860129"/>
                  <a:pt x="806249" y="846658"/>
                </a:cubicBezTo>
                <a:cubicBezTo>
                  <a:pt x="793001" y="833084"/>
                  <a:pt x="771944" y="831745"/>
                  <a:pt x="757555" y="843340"/>
                </a:cubicBezTo>
                <a:cubicBezTo>
                  <a:pt x="751189" y="832430"/>
                  <a:pt x="746262" y="820588"/>
                  <a:pt x="743164" y="808025"/>
                </a:cubicBezTo>
                <a:cubicBezTo>
                  <a:pt x="761566" y="806278"/>
                  <a:pt x="775707" y="790610"/>
                  <a:pt x="775707" y="771638"/>
                </a:cubicBezTo>
                <a:cubicBezTo>
                  <a:pt x="775707" y="752788"/>
                  <a:pt x="761747" y="737198"/>
                  <a:pt x="743506" y="735320"/>
                </a:cubicBezTo>
                <a:cubicBezTo>
                  <a:pt x="746610" y="722921"/>
                  <a:pt x="751330" y="711171"/>
                  <a:pt x="757839" y="700530"/>
                </a:cubicBezTo>
                <a:cubicBezTo>
                  <a:pt x="772219" y="711769"/>
                  <a:pt x="792985" y="710273"/>
                  <a:pt x="806069" y="696803"/>
                </a:cubicBezTo>
                <a:cubicBezTo>
                  <a:pt x="819234" y="683248"/>
                  <a:pt x="820054" y="662271"/>
                  <a:pt x="808200" y="648208"/>
                </a:cubicBezTo>
                <a:cubicBezTo>
                  <a:pt x="819957" y="640798"/>
                  <a:pt x="832906" y="635148"/>
                  <a:pt x="846736" y="631719"/>
                </a:cubicBezTo>
                <a:close/>
                <a:moveTo>
                  <a:pt x="1118281" y="421960"/>
                </a:moveTo>
                <a:cubicBezTo>
                  <a:pt x="1085277" y="421960"/>
                  <a:pt x="1058522" y="448715"/>
                  <a:pt x="1058522" y="481719"/>
                </a:cubicBezTo>
                <a:cubicBezTo>
                  <a:pt x="1058522" y="514722"/>
                  <a:pt x="1085277" y="541477"/>
                  <a:pt x="1118281" y="541477"/>
                </a:cubicBezTo>
                <a:cubicBezTo>
                  <a:pt x="1151285" y="541477"/>
                  <a:pt x="1178040" y="514722"/>
                  <a:pt x="1178040" y="481719"/>
                </a:cubicBezTo>
                <a:cubicBezTo>
                  <a:pt x="1178040" y="448715"/>
                  <a:pt x="1151285" y="421960"/>
                  <a:pt x="1118281" y="421960"/>
                </a:cubicBezTo>
                <a:close/>
                <a:moveTo>
                  <a:pt x="1118281" y="386229"/>
                </a:moveTo>
                <a:cubicBezTo>
                  <a:pt x="1171019" y="386229"/>
                  <a:pt x="1213770" y="428981"/>
                  <a:pt x="1213770" y="481719"/>
                </a:cubicBezTo>
                <a:cubicBezTo>
                  <a:pt x="1213770" y="534456"/>
                  <a:pt x="1171019" y="577208"/>
                  <a:pt x="1118281" y="577208"/>
                </a:cubicBezTo>
                <a:cubicBezTo>
                  <a:pt x="1065544" y="577208"/>
                  <a:pt x="1022792" y="534456"/>
                  <a:pt x="1022792" y="481719"/>
                </a:cubicBezTo>
                <a:cubicBezTo>
                  <a:pt x="1022792" y="428981"/>
                  <a:pt x="1065544" y="386229"/>
                  <a:pt x="1118281" y="386229"/>
                </a:cubicBezTo>
                <a:close/>
                <a:moveTo>
                  <a:pt x="1118281" y="349784"/>
                </a:moveTo>
                <a:cubicBezTo>
                  <a:pt x="1045416" y="349784"/>
                  <a:pt x="986346" y="408853"/>
                  <a:pt x="986346" y="481719"/>
                </a:cubicBezTo>
                <a:cubicBezTo>
                  <a:pt x="986346" y="554584"/>
                  <a:pt x="1045416" y="613653"/>
                  <a:pt x="1118281" y="613653"/>
                </a:cubicBezTo>
                <a:cubicBezTo>
                  <a:pt x="1191147" y="613653"/>
                  <a:pt x="1250216" y="554584"/>
                  <a:pt x="1250216" y="481719"/>
                </a:cubicBezTo>
                <a:cubicBezTo>
                  <a:pt x="1250216" y="408853"/>
                  <a:pt x="1191147" y="349784"/>
                  <a:pt x="1118281" y="349784"/>
                </a:cubicBezTo>
                <a:close/>
                <a:moveTo>
                  <a:pt x="714681" y="341812"/>
                </a:moveTo>
                <a:cubicBezTo>
                  <a:pt x="690196" y="341812"/>
                  <a:pt x="670347" y="361661"/>
                  <a:pt x="670347" y="386145"/>
                </a:cubicBezTo>
                <a:cubicBezTo>
                  <a:pt x="670347" y="410630"/>
                  <a:pt x="690196" y="430479"/>
                  <a:pt x="714681" y="430479"/>
                </a:cubicBezTo>
                <a:cubicBezTo>
                  <a:pt x="739166" y="430479"/>
                  <a:pt x="759014" y="410630"/>
                  <a:pt x="759014" y="386145"/>
                </a:cubicBezTo>
                <a:cubicBezTo>
                  <a:pt x="759014" y="361661"/>
                  <a:pt x="739166" y="341812"/>
                  <a:pt x="714681" y="341812"/>
                </a:cubicBezTo>
                <a:close/>
                <a:moveTo>
                  <a:pt x="714681" y="315304"/>
                </a:moveTo>
                <a:cubicBezTo>
                  <a:pt x="753806" y="315304"/>
                  <a:pt x="785522" y="347021"/>
                  <a:pt x="785522" y="386145"/>
                </a:cubicBezTo>
                <a:cubicBezTo>
                  <a:pt x="785522" y="425270"/>
                  <a:pt x="753806" y="456987"/>
                  <a:pt x="714681" y="456987"/>
                </a:cubicBezTo>
                <a:cubicBezTo>
                  <a:pt x="675556" y="456987"/>
                  <a:pt x="643839" y="425270"/>
                  <a:pt x="643839" y="386145"/>
                </a:cubicBezTo>
                <a:cubicBezTo>
                  <a:pt x="643839" y="347021"/>
                  <a:pt x="675556" y="315304"/>
                  <a:pt x="714681" y="315304"/>
                </a:cubicBezTo>
                <a:close/>
                <a:moveTo>
                  <a:pt x="714681" y="288265"/>
                </a:moveTo>
                <a:cubicBezTo>
                  <a:pt x="660623" y="288265"/>
                  <a:pt x="616801" y="332088"/>
                  <a:pt x="616801" y="386145"/>
                </a:cubicBezTo>
                <a:cubicBezTo>
                  <a:pt x="616801" y="440203"/>
                  <a:pt x="660623" y="484025"/>
                  <a:pt x="714681" y="484025"/>
                </a:cubicBezTo>
                <a:cubicBezTo>
                  <a:pt x="768738" y="484025"/>
                  <a:pt x="812561" y="440203"/>
                  <a:pt x="812561" y="386145"/>
                </a:cubicBezTo>
                <a:cubicBezTo>
                  <a:pt x="812561" y="332088"/>
                  <a:pt x="768738" y="288265"/>
                  <a:pt x="714681" y="288265"/>
                </a:cubicBezTo>
                <a:close/>
                <a:moveTo>
                  <a:pt x="1059399" y="255267"/>
                </a:moveTo>
                <a:cubicBezTo>
                  <a:pt x="1062247" y="285026"/>
                  <a:pt x="1087594" y="307885"/>
                  <a:pt x="1118281" y="307885"/>
                </a:cubicBezTo>
                <a:cubicBezTo>
                  <a:pt x="1148790" y="307885"/>
                  <a:pt x="1174022" y="285290"/>
                  <a:pt x="1177062" y="255767"/>
                </a:cubicBezTo>
                <a:cubicBezTo>
                  <a:pt x="1199208" y="261311"/>
                  <a:pt x="1220076" y="270040"/>
                  <a:pt x="1238863" y="281941"/>
                </a:cubicBezTo>
                <a:cubicBezTo>
                  <a:pt x="1219934" y="304731"/>
                  <a:pt x="1221414" y="338503"/>
                  <a:pt x="1242692" y="360306"/>
                </a:cubicBezTo>
                <a:cubicBezTo>
                  <a:pt x="1264133" y="382275"/>
                  <a:pt x="1298213" y="384443"/>
                  <a:pt x="1321502" y="365676"/>
                </a:cubicBezTo>
                <a:cubicBezTo>
                  <a:pt x="1331806" y="383333"/>
                  <a:pt x="1339781" y="402500"/>
                  <a:pt x="1344794" y="422833"/>
                </a:cubicBezTo>
                <a:cubicBezTo>
                  <a:pt x="1315010" y="425660"/>
                  <a:pt x="1292123" y="451020"/>
                  <a:pt x="1292123" y="481726"/>
                </a:cubicBezTo>
                <a:cubicBezTo>
                  <a:pt x="1292123" y="512417"/>
                  <a:pt x="1314988" y="537767"/>
                  <a:pt x="1344753" y="540610"/>
                </a:cubicBezTo>
                <a:cubicBezTo>
                  <a:pt x="1339677" y="560676"/>
                  <a:pt x="1331652" y="579566"/>
                  <a:pt x="1321169" y="596895"/>
                </a:cubicBezTo>
                <a:cubicBezTo>
                  <a:pt x="1297885" y="578615"/>
                  <a:pt x="1264195" y="581008"/>
                  <a:pt x="1242983" y="602847"/>
                </a:cubicBezTo>
                <a:cubicBezTo>
                  <a:pt x="1221716" y="624744"/>
                  <a:pt x="1220354" y="658609"/>
                  <a:pt x="1239440" y="681363"/>
                </a:cubicBezTo>
                <a:cubicBezTo>
                  <a:pt x="1220450" y="693430"/>
                  <a:pt x="1199521" y="702605"/>
                  <a:pt x="1177160" y="708169"/>
                </a:cubicBezTo>
                <a:cubicBezTo>
                  <a:pt x="1174306" y="678418"/>
                  <a:pt x="1148963" y="655567"/>
                  <a:pt x="1118281" y="655567"/>
                </a:cubicBezTo>
                <a:cubicBezTo>
                  <a:pt x="1087772" y="655567"/>
                  <a:pt x="1062540" y="678162"/>
                  <a:pt x="1059500" y="707686"/>
                </a:cubicBezTo>
                <a:cubicBezTo>
                  <a:pt x="1037355" y="702141"/>
                  <a:pt x="1016486" y="693413"/>
                  <a:pt x="997698" y="681511"/>
                </a:cubicBezTo>
                <a:cubicBezTo>
                  <a:pt x="1016628" y="658722"/>
                  <a:pt x="1015149" y="624949"/>
                  <a:pt x="993871" y="603146"/>
                </a:cubicBezTo>
                <a:cubicBezTo>
                  <a:pt x="972429" y="581176"/>
                  <a:pt x="938348" y="579009"/>
                  <a:pt x="915060" y="597776"/>
                </a:cubicBezTo>
                <a:cubicBezTo>
                  <a:pt x="904757" y="580119"/>
                  <a:pt x="896781" y="560951"/>
                  <a:pt x="891768" y="540619"/>
                </a:cubicBezTo>
                <a:cubicBezTo>
                  <a:pt x="921552" y="537791"/>
                  <a:pt x="944439" y="512432"/>
                  <a:pt x="944439" y="481726"/>
                </a:cubicBezTo>
                <a:cubicBezTo>
                  <a:pt x="944439" y="451217"/>
                  <a:pt x="921844" y="425985"/>
                  <a:pt x="892322" y="422945"/>
                </a:cubicBezTo>
                <a:cubicBezTo>
                  <a:pt x="897345" y="402878"/>
                  <a:pt x="904984" y="383860"/>
                  <a:pt x="915520" y="366638"/>
                </a:cubicBezTo>
                <a:cubicBezTo>
                  <a:pt x="938793" y="384828"/>
                  <a:pt x="972404" y="382406"/>
                  <a:pt x="993580" y="360605"/>
                </a:cubicBezTo>
                <a:cubicBezTo>
                  <a:pt x="1014887" y="338667"/>
                  <a:pt x="1016215" y="304716"/>
                  <a:pt x="997030" y="281954"/>
                </a:cubicBezTo>
                <a:cubicBezTo>
                  <a:pt x="1016058" y="269961"/>
                  <a:pt x="1037015" y="260817"/>
                  <a:pt x="1059399" y="255267"/>
                </a:cubicBezTo>
                <a:close/>
                <a:moveTo>
                  <a:pt x="670997" y="218145"/>
                </a:moveTo>
                <a:cubicBezTo>
                  <a:pt x="673110" y="240223"/>
                  <a:pt x="691915" y="257181"/>
                  <a:pt x="714681" y="257181"/>
                </a:cubicBezTo>
                <a:cubicBezTo>
                  <a:pt x="737315" y="257181"/>
                  <a:pt x="756034" y="240418"/>
                  <a:pt x="758289" y="218516"/>
                </a:cubicBezTo>
                <a:cubicBezTo>
                  <a:pt x="774718" y="222629"/>
                  <a:pt x="790200" y="229105"/>
                  <a:pt x="804138" y="237934"/>
                </a:cubicBezTo>
                <a:cubicBezTo>
                  <a:pt x="790095" y="254841"/>
                  <a:pt x="791193" y="279896"/>
                  <a:pt x="806978" y="296071"/>
                </a:cubicBezTo>
                <a:cubicBezTo>
                  <a:pt x="822885" y="312370"/>
                  <a:pt x="848169" y="313978"/>
                  <a:pt x="865446" y="300056"/>
                </a:cubicBezTo>
                <a:cubicBezTo>
                  <a:pt x="873090" y="313155"/>
                  <a:pt x="879007" y="327375"/>
                  <a:pt x="882726" y="342459"/>
                </a:cubicBezTo>
                <a:cubicBezTo>
                  <a:pt x="860630" y="344557"/>
                  <a:pt x="843650" y="363371"/>
                  <a:pt x="843650" y="386151"/>
                </a:cubicBezTo>
                <a:cubicBezTo>
                  <a:pt x="843650" y="408920"/>
                  <a:pt x="860614" y="427727"/>
                  <a:pt x="882696" y="429836"/>
                </a:cubicBezTo>
                <a:cubicBezTo>
                  <a:pt x="878930" y="444722"/>
                  <a:pt x="872976" y="458737"/>
                  <a:pt x="865199" y="471592"/>
                </a:cubicBezTo>
                <a:cubicBezTo>
                  <a:pt x="847926" y="458031"/>
                  <a:pt x="822932" y="459806"/>
                  <a:pt x="807195" y="476008"/>
                </a:cubicBezTo>
                <a:cubicBezTo>
                  <a:pt x="791417" y="492253"/>
                  <a:pt x="790406" y="517378"/>
                  <a:pt x="804566" y="534258"/>
                </a:cubicBezTo>
                <a:cubicBezTo>
                  <a:pt x="790478" y="543211"/>
                  <a:pt x="774951" y="550017"/>
                  <a:pt x="758362" y="554145"/>
                </a:cubicBezTo>
                <a:cubicBezTo>
                  <a:pt x="756245" y="532073"/>
                  <a:pt x="737443" y="515121"/>
                  <a:pt x="714681" y="515121"/>
                </a:cubicBezTo>
                <a:cubicBezTo>
                  <a:pt x="692046" y="515121"/>
                  <a:pt x="673328" y="531884"/>
                  <a:pt x="671072" y="553786"/>
                </a:cubicBezTo>
                <a:cubicBezTo>
                  <a:pt x="654643" y="549673"/>
                  <a:pt x="639161" y="543198"/>
                  <a:pt x="625223" y="534368"/>
                </a:cubicBezTo>
                <a:cubicBezTo>
                  <a:pt x="639266" y="517461"/>
                  <a:pt x="638169" y="492406"/>
                  <a:pt x="622383" y="476230"/>
                </a:cubicBezTo>
                <a:cubicBezTo>
                  <a:pt x="606476" y="459931"/>
                  <a:pt x="581192" y="458323"/>
                  <a:pt x="563915" y="472246"/>
                </a:cubicBezTo>
                <a:cubicBezTo>
                  <a:pt x="556271" y="459147"/>
                  <a:pt x="550354" y="444927"/>
                  <a:pt x="546635" y="429843"/>
                </a:cubicBezTo>
                <a:cubicBezTo>
                  <a:pt x="568731" y="427745"/>
                  <a:pt x="585711" y="408931"/>
                  <a:pt x="585711" y="386151"/>
                </a:cubicBezTo>
                <a:cubicBezTo>
                  <a:pt x="585711" y="363517"/>
                  <a:pt x="568948" y="344798"/>
                  <a:pt x="547046" y="342542"/>
                </a:cubicBezTo>
                <a:cubicBezTo>
                  <a:pt x="550773" y="327655"/>
                  <a:pt x="556440" y="313546"/>
                  <a:pt x="564256" y="300769"/>
                </a:cubicBezTo>
                <a:cubicBezTo>
                  <a:pt x="581522" y="314264"/>
                  <a:pt x="606457" y="312467"/>
                  <a:pt x="622167" y="296293"/>
                </a:cubicBezTo>
                <a:cubicBezTo>
                  <a:pt x="637975" y="280018"/>
                  <a:pt x="638959" y="254830"/>
                  <a:pt x="624727" y="237944"/>
                </a:cubicBezTo>
                <a:cubicBezTo>
                  <a:pt x="638843" y="229046"/>
                  <a:pt x="654391" y="222263"/>
                  <a:pt x="670997" y="218145"/>
                </a:cubicBezTo>
                <a:close/>
                <a:moveTo>
                  <a:pt x="888599" y="51"/>
                </a:moveTo>
                <a:cubicBezTo>
                  <a:pt x="549309" y="4932"/>
                  <a:pt x="279179" y="203462"/>
                  <a:pt x="214901" y="405245"/>
                </a:cubicBezTo>
                <a:cubicBezTo>
                  <a:pt x="150623" y="607028"/>
                  <a:pt x="216528" y="436977"/>
                  <a:pt x="122145" y="683511"/>
                </a:cubicBezTo>
                <a:cubicBezTo>
                  <a:pt x="110754" y="788471"/>
                  <a:pt x="186423" y="773825"/>
                  <a:pt x="166082" y="849494"/>
                </a:cubicBezTo>
                <a:cubicBezTo>
                  <a:pt x="145741" y="925163"/>
                  <a:pt x="4167" y="1076501"/>
                  <a:pt x="99" y="1137524"/>
                </a:cubicBezTo>
                <a:cubicBezTo>
                  <a:pt x="-3970" y="1198547"/>
                  <a:pt x="118891" y="1183088"/>
                  <a:pt x="141673" y="1215634"/>
                </a:cubicBezTo>
                <a:cubicBezTo>
                  <a:pt x="164455" y="1248179"/>
                  <a:pt x="132723" y="1307575"/>
                  <a:pt x="136791" y="1332798"/>
                </a:cubicBezTo>
                <a:cubicBezTo>
                  <a:pt x="140859" y="1358021"/>
                  <a:pt x="163641" y="1357207"/>
                  <a:pt x="166082" y="1366971"/>
                </a:cubicBezTo>
                <a:cubicBezTo>
                  <a:pt x="168523" y="1376735"/>
                  <a:pt x="140859" y="1375108"/>
                  <a:pt x="151436" y="1391380"/>
                </a:cubicBezTo>
                <a:cubicBezTo>
                  <a:pt x="162014" y="1407653"/>
                  <a:pt x="213274" y="1415790"/>
                  <a:pt x="229546" y="1464608"/>
                </a:cubicBezTo>
                <a:cubicBezTo>
                  <a:pt x="245819" y="1513427"/>
                  <a:pt x="113195" y="1633032"/>
                  <a:pt x="249074" y="1684292"/>
                </a:cubicBezTo>
                <a:cubicBezTo>
                  <a:pt x="384952" y="1735552"/>
                  <a:pt x="562327" y="1630592"/>
                  <a:pt x="605450" y="1713583"/>
                </a:cubicBezTo>
                <a:cubicBezTo>
                  <a:pt x="648573" y="1796575"/>
                  <a:pt x="702274" y="1941403"/>
                  <a:pt x="507813" y="2182242"/>
                </a:cubicBezTo>
                <a:cubicBezTo>
                  <a:pt x="786893" y="2178987"/>
                  <a:pt x="1326340" y="2200955"/>
                  <a:pt x="1562296" y="2182242"/>
                </a:cubicBezTo>
                <a:cubicBezTo>
                  <a:pt x="1505341" y="2007308"/>
                  <a:pt x="1320644" y="1838884"/>
                  <a:pt x="1323085" y="1601300"/>
                </a:cubicBezTo>
                <a:cubicBezTo>
                  <a:pt x="1325526" y="1363716"/>
                  <a:pt x="1527310" y="1165188"/>
                  <a:pt x="1576942" y="756739"/>
                </a:cubicBezTo>
                <a:cubicBezTo>
                  <a:pt x="1626574" y="348290"/>
                  <a:pt x="1227888" y="-4832"/>
                  <a:pt x="888599" y="51"/>
                </a:cubicBezTo>
                <a:close/>
              </a:path>
            </a:pathLst>
          </a:custGeom>
          <a:solidFill>
            <a:schemeClr val="bg1"/>
          </a:solidFill>
          <a:ln w="9525">
            <a:noFill/>
            <a:round/>
            <a:headEnd/>
            <a:tailEnd/>
          </a:ln>
        </p:spPr>
        <p:txBody>
          <a:bodyPr/>
          <a:lstStyle/>
          <a:p>
            <a:endParaRPr lang="en-US" dirty="0" err="1">
              <a:ln>
                <a:solidFill>
                  <a:schemeClr val="tx1">
                    <a:alpha val="0"/>
                  </a:schemeClr>
                </a:solidFill>
              </a:ln>
              <a:solidFill>
                <a:schemeClr val="tx1"/>
              </a:solidFill>
            </a:endParaRPr>
          </a:p>
        </p:txBody>
      </p:sp>
      <p:sp>
        <p:nvSpPr>
          <p:cNvPr id="29" name="Freeform 14"/>
          <p:cNvSpPr>
            <a:spLocks noEditPoints="1"/>
          </p:cNvSpPr>
          <p:nvPr/>
        </p:nvSpPr>
        <p:spPr bwMode="black">
          <a:xfrm>
            <a:off x="9004025" y="1256526"/>
            <a:ext cx="266975" cy="282536"/>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UI" panose="020B0502040204020203" pitchFamily="34" charset="0"/>
              <a:sym typeface="Segoe UI" panose="020B0502040204020203" pitchFamily="34" charset="0"/>
            </a:endParaRPr>
          </a:p>
        </p:txBody>
      </p:sp>
      <p:sp>
        <p:nvSpPr>
          <p:cNvPr id="33" name="Freeform 32"/>
          <p:cNvSpPr/>
          <p:nvPr/>
        </p:nvSpPr>
        <p:spPr bwMode="auto">
          <a:xfrm rot="5400000">
            <a:off x="3593042" y="1291917"/>
            <a:ext cx="260217" cy="221584"/>
          </a:xfrm>
          <a:custGeom>
            <a:avLst/>
            <a:gdLst>
              <a:gd name="connsiteX0" fmla="*/ 1519205 w 4448175"/>
              <a:gd name="connsiteY0" fmla="*/ 2108202 h 3787779"/>
              <a:gd name="connsiteX1" fmla="*/ 1519205 w 4448175"/>
              <a:gd name="connsiteY1" fmla="*/ 1679577 h 3787779"/>
              <a:gd name="connsiteX2" fmla="*/ 2814605 w 4448175"/>
              <a:gd name="connsiteY2" fmla="*/ 1679577 h 3787779"/>
              <a:gd name="connsiteX3" fmla="*/ 2814605 w 4448175"/>
              <a:gd name="connsiteY3" fmla="*/ 2108202 h 3787779"/>
              <a:gd name="connsiteX4" fmla="*/ 1079818 w 4448175"/>
              <a:gd name="connsiteY4" fmla="*/ 1893890 h 3787779"/>
              <a:gd name="connsiteX5" fmla="*/ 2554286 w 4448175"/>
              <a:gd name="connsiteY5" fmla="*/ 3368358 h 3787779"/>
              <a:gd name="connsiteX6" fmla="*/ 4028754 w 4448175"/>
              <a:gd name="connsiteY6" fmla="*/ 1893890 h 3787779"/>
              <a:gd name="connsiteX7" fmla="*/ 2554286 w 4448175"/>
              <a:gd name="connsiteY7" fmla="*/ 419421 h 3787779"/>
              <a:gd name="connsiteX8" fmla="*/ 1079818 w 4448175"/>
              <a:gd name="connsiteY8" fmla="*/ 1893890 h 3787779"/>
              <a:gd name="connsiteX9" fmla="*/ 660397 w 4448175"/>
              <a:gd name="connsiteY9" fmla="*/ 1893890 h 3787779"/>
              <a:gd name="connsiteX10" fmla="*/ 983843 w 4448175"/>
              <a:gd name="connsiteY10" fmla="*/ 834998 h 3787779"/>
              <a:gd name="connsiteX11" fmla="*/ 1071549 w 4448175"/>
              <a:gd name="connsiteY11" fmla="*/ 717711 h 3787779"/>
              <a:gd name="connsiteX12" fmla="*/ 748947 w 4448175"/>
              <a:gd name="connsiteY12" fmla="*/ 377793 h 3787779"/>
              <a:gd name="connsiteX13" fmla="*/ 1059846 w 4448175"/>
              <a:gd name="connsiteY13" fmla="*/ 82732 h 3787779"/>
              <a:gd name="connsiteX14" fmla="*/ 1374264 w 4448175"/>
              <a:gd name="connsiteY14" fmla="*/ 414027 h 3787779"/>
              <a:gd name="connsiteX15" fmla="*/ 1495394 w 4448175"/>
              <a:gd name="connsiteY15" fmla="*/ 323447 h 3787779"/>
              <a:gd name="connsiteX16" fmla="*/ 2554286 w 4448175"/>
              <a:gd name="connsiteY16" fmla="*/ 0 h 3787779"/>
              <a:gd name="connsiteX17" fmla="*/ 4448175 w 4448175"/>
              <a:gd name="connsiteY17" fmla="*/ 1893890 h 3787779"/>
              <a:gd name="connsiteX18" fmla="*/ 2554286 w 4448175"/>
              <a:gd name="connsiteY18" fmla="*/ 3787779 h 3787779"/>
              <a:gd name="connsiteX19" fmla="*/ 660397 w 4448175"/>
              <a:gd name="connsiteY19" fmla="*/ 1893890 h 3787779"/>
              <a:gd name="connsiteX20" fmla="*/ 0 w 4448175"/>
              <a:gd name="connsiteY20" fmla="*/ 2536315 h 3787779"/>
              <a:gd name="connsiteX21" fmla="*/ 0 w 4448175"/>
              <a:gd name="connsiteY21" fmla="*/ 1240914 h 3787779"/>
              <a:gd name="connsiteX22" fmla="*/ 428625 w 4448175"/>
              <a:gd name="connsiteY22" fmla="*/ 1240914 h 3787779"/>
              <a:gd name="connsiteX23" fmla="*/ 428625 w 4448175"/>
              <a:gd name="connsiteY23" fmla="*/ 2536315 h 37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8175" h="3787779">
                <a:moveTo>
                  <a:pt x="1519205" y="2108202"/>
                </a:moveTo>
                <a:lnTo>
                  <a:pt x="1519205" y="1679577"/>
                </a:lnTo>
                <a:lnTo>
                  <a:pt x="2814605" y="1679577"/>
                </a:lnTo>
                <a:lnTo>
                  <a:pt x="2814605" y="2108202"/>
                </a:lnTo>
                <a:close/>
                <a:moveTo>
                  <a:pt x="1079818" y="1893890"/>
                </a:moveTo>
                <a:cubicBezTo>
                  <a:pt x="1079818" y="2708216"/>
                  <a:pt x="1739960" y="3368358"/>
                  <a:pt x="2554286" y="3368358"/>
                </a:cubicBezTo>
                <a:cubicBezTo>
                  <a:pt x="3368612" y="3368358"/>
                  <a:pt x="4028754" y="2708216"/>
                  <a:pt x="4028754" y="1893890"/>
                </a:cubicBezTo>
                <a:cubicBezTo>
                  <a:pt x="4028754" y="1079563"/>
                  <a:pt x="3368612" y="419421"/>
                  <a:pt x="2554286" y="419421"/>
                </a:cubicBezTo>
                <a:cubicBezTo>
                  <a:pt x="1739960" y="419421"/>
                  <a:pt x="1079818" y="1079563"/>
                  <a:pt x="1079818" y="1893890"/>
                </a:cubicBezTo>
                <a:close/>
                <a:moveTo>
                  <a:pt x="660397" y="1893890"/>
                </a:moveTo>
                <a:cubicBezTo>
                  <a:pt x="660397" y="1501652"/>
                  <a:pt x="779636" y="1137265"/>
                  <a:pt x="983843" y="834998"/>
                </a:cubicBezTo>
                <a:lnTo>
                  <a:pt x="1071549" y="717711"/>
                </a:lnTo>
                <a:lnTo>
                  <a:pt x="748947" y="377793"/>
                </a:lnTo>
                <a:lnTo>
                  <a:pt x="1059846" y="82732"/>
                </a:lnTo>
                <a:lnTo>
                  <a:pt x="1374264" y="414027"/>
                </a:lnTo>
                <a:lnTo>
                  <a:pt x="1495394" y="323447"/>
                </a:lnTo>
                <a:cubicBezTo>
                  <a:pt x="1797661" y="119239"/>
                  <a:pt x="2162048" y="0"/>
                  <a:pt x="2554286" y="0"/>
                </a:cubicBezTo>
                <a:cubicBezTo>
                  <a:pt x="3600252" y="0"/>
                  <a:pt x="4448175" y="847923"/>
                  <a:pt x="4448175" y="1893890"/>
                </a:cubicBezTo>
                <a:cubicBezTo>
                  <a:pt x="4448175" y="2939856"/>
                  <a:pt x="3600252" y="3787779"/>
                  <a:pt x="2554286" y="3787779"/>
                </a:cubicBezTo>
                <a:cubicBezTo>
                  <a:pt x="1508320" y="3787779"/>
                  <a:pt x="660397" y="2939856"/>
                  <a:pt x="660397" y="1893890"/>
                </a:cubicBezTo>
                <a:close/>
                <a:moveTo>
                  <a:pt x="0" y="2536315"/>
                </a:moveTo>
                <a:lnTo>
                  <a:pt x="0" y="1240914"/>
                </a:lnTo>
                <a:lnTo>
                  <a:pt x="428625" y="1240914"/>
                </a:lnTo>
                <a:lnTo>
                  <a:pt x="428625" y="2536315"/>
                </a:ln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17219209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6" name="Object 225" hidden="1"/>
          <p:cNvGraphicFramePr>
            <a:graphicFrameLocks noChangeAspect="1"/>
          </p:cNvGraphicFramePr>
          <p:nvPr>
            <p:custDataLst>
              <p:tags r:id="rId2"/>
            </p:custDataLst>
            <p:extLst>
              <p:ext uri="{D42A27DB-BD31-4B8C-83A1-F6EECF244321}">
                <p14:modId xmlns:p14="http://schemas.microsoft.com/office/powerpoint/2010/main" val="8743100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499" name="think-cell Slide" r:id="rId5" imgW="378" imgH="379" progId="TCLayout.ActiveDocument.1">
                  <p:embed/>
                </p:oleObj>
              </mc:Choice>
              <mc:Fallback>
                <p:oleObj name="think-cell Slide" r:id="rId5" imgW="378" imgH="37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74" name="Group 73"/>
          <p:cNvGrpSpPr/>
          <p:nvPr/>
        </p:nvGrpSpPr>
        <p:grpSpPr>
          <a:xfrm>
            <a:off x="0" y="6129872"/>
            <a:ext cx="1731606" cy="823378"/>
            <a:chOff x="3175" y="4311650"/>
            <a:chExt cx="1749425" cy="831851"/>
          </a:xfrm>
        </p:grpSpPr>
        <p:sp>
          <p:nvSpPr>
            <p:cNvPr id="78" name="Freeform 5"/>
            <p:cNvSpPr>
              <a:spLocks/>
            </p:cNvSpPr>
            <p:nvPr/>
          </p:nvSpPr>
          <p:spPr bwMode="auto">
            <a:xfrm>
              <a:off x="3175" y="4694238"/>
              <a:ext cx="1749425" cy="449263"/>
            </a:xfrm>
            <a:custGeom>
              <a:avLst/>
              <a:gdLst>
                <a:gd name="T0" fmla="*/ 479 w 479"/>
                <a:gd name="T1" fmla="*/ 134 h 134"/>
                <a:gd name="T2" fmla="*/ 240 w 479"/>
                <a:gd name="T3" fmla="*/ 0 h 134"/>
                <a:gd name="T4" fmla="*/ 0 w 479"/>
                <a:gd name="T5" fmla="*/ 134 h 134"/>
                <a:gd name="T6" fmla="*/ 479 w 479"/>
                <a:gd name="T7" fmla="*/ 134 h 134"/>
              </a:gdLst>
              <a:ahLst/>
              <a:cxnLst>
                <a:cxn ang="0">
                  <a:pos x="T0" y="T1"/>
                </a:cxn>
                <a:cxn ang="0">
                  <a:pos x="T2" y="T3"/>
                </a:cxn>
                <a:cxn ang="0">
                  <a:pos x="T4" y="T5"/>
                </a:cxn>
                <a:cxn ang="0">
                  <a:pos x="T6" y="T7"/>
                </a:cxn>
              </a:cxnLst>
              <a:rect l="0" t="0" r="r" b="b"/>
              <a:pathLst>
                <a:path w="479" h="134">
                  <a:moveTo>
                    <a:pt x="479" y="134"/>
                  </a:moveTo>
                  <a:cubicBezTo>
                    <a:pt x="430" y="54"/>
                    <a:pt x="341" y="0"/>
                    <a:pt x="240" y="0"/>
                  </a:cubicBezTo>
                  <a:cubicBezTo>
                    <a:pt x="138" y="0"/>
                    <a:pt x="50" y="54"/>
                    <a:pt x="0" y="134"/>
                  </a:cubicBezTo>
                  <a:lnTo>
                    <a:pt x="479" y="134"/>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79" name="Freeform 6"/>
            <p:cNvSpPr>
              <a:spLocks/>
            </p:cNvSpPr>
            <p:nvPr/>
          </p:nvSpPr>
          <p:spPr bwMode="auto">
            <a:xfrm>
              <a:off x="846138" y="4311650"/>
              <a:ext cx="404813" cy="750888"/>
            </a:xfrm>
            <a:custGeom>
              <a:avLst/>
              <a:gdLst>
                <a:gd name="T0" fmla="*/ 129 w 255"/>
                <a:gd name="T1" fmla="*/ 0 h 473"/>
                <a:gd name="T2" fmla="*/ 0 w 255"/>
                <a:gd name="T3" fmla="*/ 473 h 473"/>
                <a:gd name="T4" fmla="*/ 255 w 255"/>
                <a:gd name="T5" fmla="*/ 473 h 473"/>
                <a:gd name="T6" fmla="*/ 129 w 255"/>
                <a:gd name="T7" fmla="*/ 0 h 473"/>
              </a:gdLst>
              <a:ahLst/>
              <a:cxnLst>
                <a:cxn ang="0">
                  <a:pos x="T0" y="T1"/>
                </a:cxn>
                <a:cxn ang="0">
                  <a:pos x="T2" y="T3"/>
                </a:cxn>
                <a:cxn ang="0">
                  <a:pos x="T4" y="T5"/>
                </a:cxn>
                <a:cxn ang="0">
                  <a:pos x="T6" y="T7"/>
                </a:cxn>
              </a:cxnLst>
              <a:rect l="0" t="0" r="r" b="b"/>
              <a:pathLst>
                <a:path w="255" h="473">
                  <a:moveTo>
                    <a:pt x="129" y="0"/>
                  </a:moveTo>
                  <a:lnTo>
                    <a:pt x="0" y="473"/>
                  </a:lnTo>
                  <a:lnTo>
                    <a:pt x="255" y="473"/>
                  </a:lnTo>
                  <a:lnTo>
                    <a:pt x="12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1" name="Freeform 7"/>
            <p:cNvSpPr>
              <a:spLocks/>
            </p:cNvSpPr>
            <p:nvPr/>
          </p:nvSpPr>
          <p:spPr bwMode="auto">
            <a:xfrm>
              <a:off x="333375" y="4633913"/>
              <a:ext cx="179388" cy="331788"/>
            </a:xfrm>
            <a:custGeom>
              <a:avLst/>
              <a:gdLst>
                <a:gd name="T0" fmla="*/ 57 w 113"/>
                <a:gd name="T1" fmla="*/ 0 h 209"/>
                <a:gd name="T2" fmla="*/ 0 w 113"/>
                <a:gd name="T3" fmla="*/ 209 h 209"/>
                <a:gd name="T4" fmla="*/ 113 w 113"/>
                <a:gd name="T5" fmla="*/ 209 h 209"/>
                <a:gd name="T6" fmla="*/ 57 w 113"/>
                <a:gd name="T7" fmla="*/ 0 h 209"/>
              </a:gdLst>
              <a:ahLst/>
              <a:cxnLst>
                <a:cxn ang="0">
                  <a:pos x="T0" y="T1"/>
                </a:cxn>
                <a:cxn ang="0">
                  <a:pos x="T2" y="T3"/>
                </a:cxn>
                <a:cxn ang="0">
                  <a:pos x="T4" y="T5"/>
                </a:cxn>
                <a:cxn ang="0">
                  <a:pos x="T6" y="T7"/>
                </a:cxn>
              </a:cxnLst>
              <a:rect l="0" t="0" r="r" b="b"/>
              <a:pathLst>
                <a:path w="113" h="209">
                  <a:moveTo>
                    <a:pt x="57" y="0"/>
                  </a:moveTo>
                  <a:lnTo>
                    <a:pt x="0" y="209"/>
                  </a:lnTo>
                  <a:lnTo>
                    <a:pt x="113" y="209"/>
                  </a:lnTo>
                  <a:lnTo>
                    <a:pt x="57" y="0"/>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2" name="Freeform 8"/>
            <p:cNvSpPr>
              <a:spLocks/>
            </p:cNvSpPr>
            <p:nvPr/>
          </p:nvSpPr>
          <p:spPr bwMode="auto">
            <a:xfrm>
              <a:off x="660400" y="4559300"/>
              <a:ext cx="185738" cy="295275"/>
            </a:xfrm>
            <a:custGeom>
              <a:avLst/>
              <a:gdLst>
                <a:gd name="T0" fmla="*/ 59 w 117"/>
                <a:gd name="T1" fmla="*/ 0 h 186"/>
                <a:gd name="T2" fmla="*/ 0 w 117"/>
                <a:gd name="T3" fmla="*/ 186 h 186"/>
                <a:gd name="T4" fmla="*/ 117 w 117"/>
                <a:gd name="T5" fmla="*/ 186 h 186"/>
                <a:gd name="T6" fmla="*/ 59 w 117"/>
                <a:gd name="T7" fmla="*/ 0 h 186"/>
              </a:gdLst>
              <a:ahLst/>
              <a:cxnLst>
                <a:cxn ang="0">
                  <a:pos x="T0" y="T1"/>
                </a:cxn>
                <a:cxn ang="0">
                  <a:pos x="T2" y="T3"/>
                </a:cxn>
                <a:cxn ang="0">
                  <a:pos x="T4" y="T5"/>
                </a:cxn>
                <a:cxn ang="0">
                  <a:pos x="T6" y="T7"/>
                </a:cxn>
              </a:cxnLst>
              <a:rect l="0" t="0" r="r" b="b"/>
              <a:pathLst>
                <a:path w="117" h="186">
                  <a:moveTo>
                    <a:pt x="59" y="0"/>
                  </a:moveTo>
                  <a:lnTo>
                    <a:pt x="0" y="186"/>
                  </a:lnTo>
                  <a:lnTo>
                    <a:pt x="117" y="186"/>
                  </a:lnTo>
                  <a:lnTo>
                    <a:pt x="5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3" name="Freeform 9"/>
            <p:cNvSpPr>
              <a:spLocks/>
            </p:cNvSpPr>
            <p:nvPr/>
          </p:nvSpPr>
          <p:spPr bwMode="auto">
            <a:xfrm>
              <a:off x="676275" y="4449763"/>
              <a:ext cx="153988" cy="241300"/>
            </a:xfrm>
            <a:custGeom>
              <a:avLst/>
              <a:gdLst>
                <a:gd name="T0" fmla="*/ 49 w 97"/>
                <a:gd name="T1" fmla="*/ 0 h 152"/>
                <a:gd name="T2" fmla="*/ 0 w 97"/>
                <a:gd name="T3" fmla="*/ 152 h 152"/>
                <a:gd name="T4" fmla="*/ 97 w 97"/>
                <a:gd name="T5" fmla="*/ 152 h 152"/>
                <a:gd name="T6" fmla="*/ 49 w 97"/>
                <a:gd name="T7" fmla="*/ 0 h 152"/>
              </a:gdLst>
              <a:ahLst/>
              <a:cxnLst>
                <a:cxn ang="0">
                  <a:pos x="T0" y="T1"/>
                </a:cxn>
                <a:cxn ang="0">
                  <a:pos x="T2" y="T3"/>
                </a:cxn>
                <a:cxn ang="0">
                  <a:pos x="T4" y="T5"/>
                </a:cxn>
                <a:cxn ang="0">
                  <a:pos x="T6" y="T7"/>
                </a:cxn>
              </a:cxnLst>
              <a:rect l="0" t="0" r="r" b="b"/>
              <a:pathLst>
                <a:path w="97" h="152">
                  <a:moveTo>
                    <a:pt x="49" y="0"/>
                  </a:moveTo>
                  <a:lnTo>
                    <a:pt x="0" y="152"/>
                  </a:lnTo>
                  <a:lnTo>
                    <a:pt x="97" y="152"/>
                  </a:lnTo>
                  <a:lnTo>
                    <a:pt x="4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4" name="Freeform 10"/>
            <p:cNvSpPr>
              <a:spLocks/>
            </p:cNvSpPr>
            <p:nvPr/>
          </p:nvSpPr>
          <p:spPr bwMode="auto">
            <a:xfrm>
              <a:off x="709613" y="4381500"/>
              <a:ext cx="90488" cy="144463"/>
            </a:xfrm>
            <a:custGeom>
              <a:avLst/>
              <a:gdLst>
                <a:gd name="T0" fmla="*/ 28 w 57"/>
                <a:gd name="T1" fmla="*/ 0 h 91"/>
                <a:gd name="T2" fmla="*/ 0 w 57"/>
                <a:gd name="T3" fmla="*/ 91 h 91"/>
                <a:gd name="T4" fmla="*/ 57 w 57"/>
                <a:gd name="T5" fmla="*/ 91 h 91"/>
                <a:gd name="T6" fmla="*/ 28 w 57"/>
                <a:gd name="T7" fmla="*/ 0 h 91"/>
              </a:gdLst>
              <a:ahLst/>
              <a:cxnLst>
                <a:cxn ang="0">
                  <a:pos x="T0" y="T1"/>
                </a:cxn>
                <a:cxn ang="0">
                  <a:pos x="T2" y="T3"/>
                </a:cxn>
                <a:cxn ang="0">
                  <a:pos x="T4" y="T5"/>
                </a:cxn>
                <a:cxn ang="0">
                  <a:pos x="T6" y="T7"/>
                </a:cxn>
              </a:cxnLst>
              <a:rect l="0" t="0" r="r" b="b"/>
              <a:pathLst>
                <a:path w="57" h="91">
                  <a:moveTo>
                    <a:pt x="28" y="0"/>
                  </a:moveTo>
                  <a:lnTo>
                    <a:pt x="0" y="91"/>
                  </a:lnTo>
                  <a:lnTo>
                    <a:pt x="57" y="91"/>
                  </a:lnTo>
                  <a:lnTo>
                    <a:pt x="28"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2" name="Title 1"/>
          <p:cNvSpPr>
            <a:spLocks noGrp="1"/>
          </p:cNvSpPr>
          <p:nvPr>
            <p:ph type="title"/>
          </p:nvPr>
        </p:nvSpPr>
        <p:spPr/>
        <p:txBody>
          <a:bodyPr/>
          <a:lstStyle/>
          <a:p>
            <a:r>
              <a:rPr lang="en-US" dirty="0" smtClean="0"/>
              <a:t>Joint Business Planning</a:t>
            </a:r>
            <a:endParaRPr lang="en-US" dirty="0"/>
          </a:p>
        </p:txBody>
      </p:sp>
      <p:sp>
        <p:nvSpPr>
          <p:cNvPr id="4" name="Rectangle 3"/>
          <p:cNvSpPr/>
          <p:nvPr/>
        </p:nvSpPr>
        <p:spPr bwMode="auto">
          <a:xfrm>
            <a:off x="458383" y="1212849"/>
            <a:ext cx="5701154" cy="33308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2800" dirty="0">
                <a:solidFill>
                  <a:schemeClr val="bg1"/>
                </a:solidFill>
                <a:latin typeface="+mj-lt"/>
              </a:rPr>
              <a:t>Joint business planning is the activity of meeting with your potential partner and exploring business </a:t>
            </a:r>
            <a:r>
              <a:rPr lang="en-US" sz="2800" dirty="0" smtClean="0">
                <a:solidFill>
                  <a:schemeClr val="bg1"/>
                </a:solidFill>
                <a:latin typeface="+mj-lt"/>
              </a:rPr>
              <a:t>opportunities</a:t>
            </a:r>
            <a:endParaRPr lang="en-US" sz="2800" dirty="0">
              <a:solidFill>
                <a:schemeClr val="bg1"/>
              </a:solidFill>
              <a:latin typeface="+mj-lt"/>
            </a:endParaRPr>
          </a:p>
        </p:txBody>
      </p:sp>
      <p:sp>
        <p:nvSpPr>
          <p:cNvPr id="5" name="Rectangle 4"/>
          <p:cNvSpPr/>
          <p:nvPr/>
        </p:nvSpPr>
        <p:spPr bwMode="auto">
          <a:xfrm>
            <a:off x="6275695" y="1212848"/>
            <a:ext cx="5701154" cy="333080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r>
              <a:rPr lang="en-US" sz="2800" dirty="0" smtClean="0">
                <a:solidFill>
                  <a:schemeClr val="bg1"/>
                </a:solidFill>
                <a:latin typeface="+mj-lt"/>
                <a:ea typeface="Segoe UI" pitchFamily="34" charset="0"/>
                <a:cs typeface="Segoe UI" pitchFamily="34" charset="0"/>
              </a:rPr>
              <a:t>Identify and discuss gaps in your company’s offerings to determine how you and your potential partner can most effectively complement each other </a:t>
            </a:r>
          </a:p>
        </p:txBody>
      </p:sp>
      <p:grpSp>
        <p:nvGrpSpPr>
          <p:cNvPr id="8" name="Group 7"/>
          <p:cNvGrpSpPr/>
          <p:nvPr/>
        </p:nvGrpSpPr>
        <p:grpSpPr bwMode="black">
          <a:xfrm>
            <a:off x="5095861" y="3835462"/>
            <a:ext cx="836489" cy="509389"/>
            <a:chOff x="10387012" y="4179358"/>
            <a:chExt cx="974726" cy="593725"/>
          </a:xfrm>
          <a:solidFill>
            <a:srgbClr val="FFFFFF"/>
          </a:solidFill>
        </p:grpSpPr>
        <p:sp>
          <p:nvSpPr>
            <p:cNvPr id="9" name="Freeform 8"/>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p>
          </p:txBody>
        </p:sp>
        <p:sp>
          <p:nvSpPr>
            <p:cNvPr id="10" name="Freeform 9"/>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p>
          </p:txBody>
        </p:sp>
        <p:sp>
          <p:nvSpPr>
            <p:cNvPr id="11" name="Freeform 10"/>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p>
          </p:txBody>
        </p:sp>
        <p:sp>
          <p:nvSpPr>
            <p:cNvPr id="12" name="Freeform 11"/>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p>
          </p:txBody>
        </p:sp>
        <p:sp>
          <p:nvSpPr>
            <p:cNvPr id="13" name="Freeform 12"/>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p>
          </p:txBody>
        </p:sp>
      </p:grpSp>
      <p:sp>
        <p:nvSpPr>
          <p:cNvPr id="14" name="Freeform 13"/>
          <p:cNvSpPr>
            <a:spLocks noEditPoints="1"/>
          </p:cNvSpPr>
          <p:nvPr/>
        </p:nvSpPr>
        <p:spPr bwMode="gray">
          <a:xfrm>
            <a:off x="11431590" y="3619663"/>
            <a:ext cx="331953" cy="725188"/>
          </a:xfrm>
          <a:custGeom>
            <a:avLst/>
            <a:gdLst>
              <a:gd name="T0" fmla="*/ 37 w 74"/>
              <a:gd name="T1" fmla="*/ 0 h 167"/>
              <a:gd name="T2" fmla="*/ 0 w 74"/>
              <a:gd name="T3" fmla="*/ 37 h 167"/>
              <a:gd name="T4" fmla="*/ 21 w 74"/>
              <a:gd name="T5" fmla="*/ 71 h 167"/>
              <a:gd name="T6" fmla="*/ 21 w 74"/>
              <a:gd name="T7" fmla="*/ 78 h 167"/>
              <a:gd name="T8" fmla="*/ 34 w 74"/>
              <a:gd name="T9" fmla="*/ 90 h 167"/>
              <a:gd name="T10" fmla="*/ 22 w 74"/>
              <a:gd name="T11" fmla="*/ 102 h 167"/>
              <a:gd name="T12" fmla="*/ 34 w 74"/>
              <a:gd name="T13" fmla="*/ 114 h 167"/>
              <a:gd name="T14" fmla="*/ 22 w 74"/>
              <a:gd name="T15" fmla="*/ 126 h 167"/>
              <a:gd name="T16" fmla="*/ 34 w 74"/>
              <a:gd name="T17" fmla="*/ 138 h 167"/>
              <a:gd name="T18" fmla="*/ 21 w 74"/>
              <a:gd name="T19" fmla="*/ 151 h 167"/>
              <a:gd name="T20" fmla="*/ 35 w 74"/>
              <a:gd name="T21" fmla="*/ 165 h 167"/>
              <a:gd name="T22" fmla="*/ 41 w 74"/>
              <a:gd name="T23" fmla="*/ 165 h 167"/>
              <a:gd name="T24" fmla="*/ 52 w 74"/>
              <a:gd name="T25" fmla="*/ 151 h 167"/>
              <a:gd name="T26" fmla="*/ 52 w 74"/>
              <a:gd name="T27" fmla="*/ 71 h 167"/>
              <a:gd name="T28" fmla="*/ 74 w 74"/>
              <a:gd name="T29" fmla="*/ 37 h 167"/>
              <a:gd name="T30" fmla="*/ 37 w 74"/>
              <a:gd name="T31" fmla="*/ 0 h 167"/>
              <a:gd name="T32" fmla="*/ 37 w 74"/>
              <a:gd name="T33" fmla="*/ 25 h 167"/>
              <a:gd name="T34" fmla="*/ 27 w 74"/>
              <a:gd name="T35" fmla="*/ 15 h 167"/>
              <a:gd name="T36" fmla="*/ 37 w 74"/>
              <a:gd name="T37" fmla="*/ 6 h 167"/>
              <a:gd name="T38" fmla="*/ 46 w 74"/>
              <a:gd name="T39" fmla="*/ 15 h 167"/>
              <a:gd name="T40" fmla="*/ 37 w 74"/>
              <a:gd name="T41" fmla="*/ 2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167">
                <a:moveTo>
                  <a:pt x="37" y="0"/>
                </a:moveTo>
                <a:cubicBezTo>
                  <a:pt x="16" y="0"/>
                  <a:pt x="0" y="17"/>
                  <a:pt x="0" y="37"/>
                </a:cubicBezTo>
                <a:cubicBezTo>
                  <a:pt x="0" y="52"/>
                  <a:pt x="9" y="65"/>
                  <a:pt x="21" y="71"/>
                </a:cubicBezTo>
                <a:cubicBezTo>
                  <a:pt x="21" y="78"/>
                  <a:pt x="21" y="78"/>
                  <a:pt x="21" y="78"/>
                </a:cubicBezTo>
                <a:cubicBezTo>
                  <a:pt x="34" y="90"/>
                  <a:pt x="34" y="90"/>
                  <a:pt x="34" y="90"/>
                </a:cubicBezTo>
                <a:cubicBezTo>
                  <a:pt x="22" y="102"/>
                  <a:pt x="22" y="102"/>
                  <a:pt x="22" y="102"/>
                </a:cubicBezTo>
                <a:cubicBezTo>
                  <a:pt x="34" y="114"/>
                  <a:pt x="34" y="114"/>
                  <a:pt x="34" y="114"/>
                </a:cubicBezTo>
                <a:cubicBezTo>
                  <a:pt x="22" y="126"/>
                  <a:pt x="22" y="126"/>
                  <a:pt x="22" y="126"/>
                </a:cubicBezTo>
                <a:cubicBezTo>
                  <a:pt x="34" y="138"/>
                  <a:pt x="34" y="138"/>
                  <a:pt x="34" y="138"/>
                </a:cubicBezTo>
                <a:cubicBezTo>
                  <a:pt x="21" y="151"/>
                  <a:pt x="21" y="151"/>
                  <a:pt x="21" y="151"/>
                </a:cubicBezTo>
                <a:cubicBezTo>
                  <a:pt x="22" y="151"/>
                  <a:pt x="33" y="163"/>
                  <a:pt x="35" y="165"/>
                </a:cubicBezTo>
                <a:cubicBezTo>
                  <a:pt x="37" y="167"/>
                  <a:pt x="39" y="167"/>
                  <a:pt x="41" y="165"/>
                </a:cubicBezTo>
                <a:cubicBezTo>
                  <a:pt x="43" y="163"/>
                  <a:pt x="52" y="151"/>
                  <a:pt x="52" y="151"/>
                </a:cubicBezTo>
                <a:cubicBezTo>
                  <a:pt x="52" y="71"/>
                  <a:pt x="52" y="71"/>
                  <a:pt x="52" y="71"/>
                </a:cubicBezTo>
                <a:cubicBezTo>
                  <a:pt x="65" y="65"/>
                  <a:pt x="74" y="52"/>
                  <a:pt x="74" y="37"/>
                </a:cubicBezTo>
                <a:cubicBezTo>
                  <a:pt x="74" y="17"/>
                  <a:pt x="57" y="0"/>
                  <a:pt x="37" y="0"/>
                </a:cubicBezTo>
                <a:close/>
                <a:moveTo>
                  <a:pt x="37" y="25"/>
                </a:moveTo>
                <a:cubicBezTo>
                  <a:pt x="31" y="25"/>
                  <a:pt x="27" y="20"/>
                  <a:pt x="27" y="15"/>
                </a:cubicBezTo>
                <a:cubicBezTo>
                  <a:pt x="27" y="10"/>
                  <a:pt x="31" y="6"/>
                  <a:pt x="37" y="6"/>
                </a:cubicBezTo>
                <a:cubicBezTo>
                  <a:pt x="42" y="6"/>
                  <a:pt x="46" y="10"/>
                  <a:pt x="46" y="15"/>
                </a:cubicBezTo>
                <a:cubicBezTo>
                  <a:pt x="46" y="20"/>
                  <a:pt x="42" y="25"/>
                  <a:pt x="37" y="2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5" name="Rectangle 14"/>
          <p:cNvSpPr/>
          <p:nvPr/>
        </p:nvSpPr>
        <p:spPr bwMode="auto">
          <a:xfrm>
            <a:off x="0" y="6948805"/>
            <a:ext cx="12436475" cy="4572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80" name="Group 79"/>
          <p:cNvGrpSpPr/>
          <p:nvPr/>
        </p:nvGrpSpPr>
        <p:grpSpPr>
          <a:xfrm>
            <a:off x="8238876" y="6708689"/>
            <a:ext cx="769885" cy="265615"/>
            <a:chOff x="9418638" y="4629378"/>
            <a:chExt cx="1223962" cy="422275"/>
          </a:xfrm>
        </p:grpSpPr>
        <p:sp>
          <p:nvSpPr>
            <p:cNvPr id="64" name="Freeform 50"/>
            <p:cNvSpPr>
              <a:spLocks noEditPoints="1"/>
            </p:cNvSpPr>
            <p:nvPr/>
          </p:nvSpPr>
          <p:spPr bwMode="auto">
            <a:xfrm>
              <a:off x="9569450" y="4669065"/>
              <a:ext cx="400050" cy="339725"/>
            </a:xfrm>
            <a:custGeom>
              <a:avLst/>
              <a:gdLst>
                <a:gd name="T0" fmla="*/ 155 w 180"/>
                <a:gd name="T1" fmla="*/ 28 h 153"/>
                <a:gd name="T2" fmla="*/ 155 w 180"/>
                <a:gd name="T3" fmla="*/ 126 h 153"/>
                <a:gd name="T4" fmla="*/ 180 w 180"/>
                <a:gd name="T5" fmla="*/ 77 h 153"/>
                <a:gd name="T6" fmla="*/ 155 w 180"/>
                <a:gd name="T7" fmla="*/ 28 h 153"/>
                <a:gd name="T8" fmla="*/ 16 w 180"/>
                <a:gd name="T9" fmla="*/ 13 h 153"/>
                <a:gd name="T10" fmla="*/ 0 w 180"/>
                <a:gd name="T11" fmla="*/ 23 h 153"/>
                <a:gd name="T12" fmla="*/ 0 w 180"/>
                <a:gd name="T13" fmla="*/ 131 h 153"/>
                <a:gd name="T14" fmla="*/ 16 w 180"/>
                <a:gd name="T15" fmla="*/ 141 h 153"/>
                <a:gd name="T16" fmla="*/ 16 w 180"/>
                <a:gd name="T17" fmla="*/ 13 h 153"/>
                <a:gd name="T18" fmla="*/ 74 w 180"/>
                <a:gd name="T19" fmla="*/ 0 h 153"/>
                <a:gd name="T20" fmla="*/ 52 w 180"/>
                <a:gd name="T21" fmla="*/ 2 h 153"/>
                <a:gd name="T22" fmla="*/ 52 w 180"/>
                <a:gd name="T23" fmla="*/ 152 h 153"/>
                <a:gd name="T24" fmla="*/ 68 w 180"/>
                <a:gd name="T25" fmla="*/ 153 h 153"/>
                <a:gd name="T26" fmla="*/ 68 w 180"/>
                <a:gd name="T27" fmla="*/ 138 h 153"/>
                <a:gd name="T28" fmla="*/ 104 w 180"/>
                <a:gd name="T29" fmla="*/ 138 h 153"/>
                <a:gd name="T30" fmla="*/ 104 w 180"/>
                <a:gd name="T31" fmla="*/ 150 h 153"/>
                <a:gd name="T32" fmla="*/ 119 w 180"/>
                <a:gd name="T33" fmla="*/ 146 h 153"/>
                <a:gd name="T34" fmla="*/ 119 w 180"/>
                <a:gd name="T35" fmla="*/ 7 h 153"/>
                <a:gd name="T36" fmla="*/ 74 w 180"/>
                <a:gd name="T3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153">
                  <a:moveTo>
                    <a:pt x="155" y="28"/>
                  </a:moveTo>
                  <a:cubicBezTo>
                    <a:pt x="155" y="126"/>
                    <a:pt x="155" y="126"/>
                    <a:pt x="155" y="126"/>
                  </a:cubicBezTo>
                  <a:cubicBezTo>
                    <a:pt x="171" y="113"/>
                    <a:pt x="180" y="96"/>
                    <a:pt x="180" y="77"/>
                  </a:cubicBezTo>
                  <a:cubicBezTo>
                    <a:pt x="180" y="58"/>
                    <a:pt x="171" y="41"/>
                    <a:pt x="155" y="28"/>
                  </a:cubicBezTo>
                  <a:moveTo>
                    <a:pt x="16" y="13"/>
                  </a:moveTo>
                  <a:cubicBezTo>
                    <a:pt x="10" y="16"/>
                    <a:pt x="5" y="19"/>
                    <a:pt x="0" y="23"/>
                  </a:cubicBezTo>
                  <a:cubicBezTo>
                    <a:pt x="0" y="131"/>
                    <a:pt x="0" y="131"/>
                    <a:pt x="0" y="131"/>
                  </a:cubicBezTo>
                  <a:cubicBezTo>
                    <a:pt x="5" y="134"/>
                    <a:pt x="10" y="138"/>
                    <a:pt x="16" y="141"/>
                  </a:cubicBezTo>
                  <a:cubicBezTo>
                    <a:pt x="16" y="13"/>
                    <a:pt x="16" y="13"/>
                    <a:pt x="16" y="13"/>
                  </a:cubicBezTo>
                  <a:moveTo>
                    <a:pt x="74" y="0"/>
                  </a:moveTo>
                  <a:cubicBezTo>
                    <a:pt x="67" y="0"/>
                    <a:pt x="60" y="1"/>
                    <a:pt x="52" y="2"/>
                  </a:cubicBezTo>
                  <a:cubicBezTo>
                    <a:pt x="52" y="152"/>
                    <a:pt x="52" y="152"/>
                    <a:pt x="52" y="152"/>
                  </a:cubicBezTo>
                  <a:cubicBezTo>
                    <a:pt x="57" y="152"/>
                    <a:pt x="62" y="153"/>
                    <a:pt x="68" y="153"/>
                  </a:cubicBezTo>
                  <a:cubicBezTo>
                    <a:pt x="68" y="138"/>
                    <a:pt x="68" y="138"/>
                    <a:pt x="68" y="138"/>
                  </a:cubicBezTo>
                  <a:cubicBezTo>
                    <a:pt x="104" y="138"/>
                    <a:pt x="104" y="138"/>
                    <a:pt x="104" y="138"/>
                  </a:cubicBezTo>
                  <a:cubicBezTo>
                    <a:pt x="104" y="150"/>
                    <a:pt x="104" y="150"/>
                    <a:pt x="104" y="150"/>
                  </a:cubicBezTo>
                  <a:cubicBezTo>
                    <a:pt x="109" y="149"/>
                    <a:pt x="114" y="148"/>
                    <a:pt x="119" y="146"/>
                  </a:cubicBezTo>
                  <a:cubicBezTo>
                    <a:pt x="119" y="7"/>
                    <a:pt x="119" y="7"/>
                    <a:pt x="119" y="7"/>
                  </a:cubicBezTo>
                  <a:cubicBezTo>
                    <a:pt x="105" y="3"/>
                    <a:pt x="90" y="0"/>
                    <a:pt x="74"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54"/>
            <p:cNvSpPr>
              <a:spLocks/>
            </p:cNvSpPr>
            <p:nvPr/>
          </p:nvSpPr>
          <p:spPr bwMode="auto">
            <a:xfrm>
              <a:off x="9501188" y="4719865"/>
              <a:ext cx="68262" cy="239713"/>
            </a:xfrm>
            <a:custGeom>
              <a:avLst/>
              <a:gdLst>
                <a:gd name="T0" fmla="*/ 31 w 31"/>
                <a:gd name="T1" fmla="*/ 0 h 108"/>
                <a:gd name="T2" fmla="*/ 0 w 31"/>
                <a:gd name="T3" fmla="*/ 54 h 108"/>
                <a:gd name="T4" fmla="*/ 31 w 31"/>
                <a:gd name="T5" fmla="*/ 108 h 108"/>
                <a:gd name="T6" fmla="*/ 31 w 31"/>
                <a:gd name="T7" fmla="*/ 0 h 108"/>
              </a:gdLst>
              <a:ahLst/>
              <a:cxnLst>
                <a:cxn ang="0">
                  <a:pos x="T0" y="T1"/>
                </a:cxn>
                <a:cxn ang="0">
                  <a:pos x="T2" y="T3"/>
                </a:cxn>
                <a:cxn ang="0">
                  <a:pos x="T4" y="T5"/>
                </a:cxn>
                <a:cxn ang="0">
                  <a:pos x="T6" y="T7"/>
                </a:cxn>
              </a:cxnLst>
              <a:rect l="0" t="0" r="r" b="b"/>
              <a:pathLst>
                <a:path w="31" h="108">
                  <a:moveTo>
                    <a:pt x="31" y="0"/>
                  </a:moveTo>
                  <a:cubicBezTo>
                    <a:pt x="12" y="14"/>
                    <a:pt x="0" y="33"/>
                    <a:pt x="0" y="54"/>
                  </a:cubicBezTo>
                  <a:cubicBezTo>
                    <a:pt x="0" y="75"/>
                    <a:pt x="12" y="94"/>
                    <a:pt x="31" y="108"/>
                  </a:cubicBezTo>
                  <a:cubicBezTo>
                    <a:pt x="31" y="0"/>
                    <a:pt x="31" y="0"/>
                    <a:pt x="31" y="0"/>
                  </a:cubicBezTo>
                </a:path>
              </a:pathLst>
            </a:custGeom>
            <a:solidFill>
              <a:srgbClr val="AEB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5"/>
            <p:cNvSpPr>
              <a:spLocks/>
            </p:cNvSpPr>
            <p:nvPr/>
          </p:nvSpPr>
          <p:spPr bwMode="auto">
            <a:xfrm>
              <a:off x="10120313" y="4648428"/>
              <a:ext cx="452437" cy="342900"/>
            </a:xfrm>
            <a:custGeom>
              <a:avLst/>
              <a:gdLst>
                <a:gd name="T0" fmla="*/ 109 w 203"/>
                <a:gd name="T1" fmla="*/ 0 h 154"/>
                <a:gd name="T2" fmla="*/ 109 w 203"/>
                <a:gd name="T3" fmla="*/ 9 h 154"/>
                <a:gd name="T4" fmla="*/ 52 w 203"/>
                <a:gd name="T5" fmla="*/ 9 h 154"/>
                <a:gd name="T6" fmla="*/ 21 w 203"/>
                <a:gd name="T7" fmla="*/ 30 h 154"/>
                <a:gd name="T8" fmla="*/ 119 w 203"/>
                <a:gd name="T9" fmla="*/ 30 h 154"/>
                <a:gd name="T10" fmla="*/ 119 w 203"/>
                <a:gd name="T11" fmla="*/ 49 h 154"/>
                <a:gd name="T12" fmla="*/ 7 w 203"/>
                <a:gd name="T13" fmla="*/ 49 h 154"/>
                <a:gd name="T14" fmla="*/ 0 w 203"/>
                <a:gd name="T15" fmla="*/ 67 h 154"/>
                <a:gd name="T16" fmla="*/ 84 w 203"/>
                <a:gd name="T17" fmla="*/ 67 h 154"/>
                <a:gd name="T18" fmla="*/ 84 w 203"/>
                <a:gd name="T19" fmla="*/ 86 h 154"/>
                <a:gd name="T20" fmla="*/ 0 w 203"/>
                <a:gd name="T21" fmla="*/ 86 h 154"/>
                <a:gd name="T22" fmla="*/ 49 w 203"/>
                <a:gd name="T23" fmla="*/ 142 h 154"/>
                <a:gd name="T24" fmla="*/ 52 w 203"/>
                <a:gd name="T25" fmla="*/ 140 h 154"/>
                <a:gd name="T26" fmla="*/ 59 w 203"/>
                <a:gd name="T27" fmla="*/ 136 h 154"/>
                <a:gd name="T28" fmla="*/ 68 w 203"/>
                <a:gd name="T29" fmla="*/ 131 h 154"/>
                <a:gd name="T30" fmla="*/ 76 w 203"/>
                <a:gd name="T31" fmla="*/ 128 h 154"/>
                <a:gd name="T32" fmla="*/ 85 w 203"/>
                <a:gd name="T33" fmla="*/ 126 h 154"/>
                <a:gd name="T34" fmla="*/ 94 w 203"/>
                <a:gd name="T35" fmla="*/ 125 h 154"/>
                <a:gd name="T36" fmla="*/ 104 w 203"/>
                <a:gd name="T37" fmla="*/ 124 h 154"/>
                <a:gd name="T38" fmla="*/ 104 w 203"/>
                <a:gd name="T39" fmla="*/ 154 h 154"/>
                <a:gd name="T40" fmla="*/ 122 w 203"/>
                <a:gd name="T41" fmla="*/ 152 h 154"/>
                <a:gd name="T42" fmla="*/ 122 w 203"/>
                <a:gd name="T43" fmla="*/ 107 h 154"/>
                <a:gd name="T44" fmla="*/ 132 w 203"/>
                <a:gd name="T45" fmla="*/ 107 h 154"/>
                <a:gd name="T46" fmla="*/ 140 w 203"/>
                <a:gd name="T47" fmla="*/ 108 h 154"/>
                <a:gd name="T48" fmla="*/ 150 w 203"/>
                <a:gd name="T49" fmla="*/ 111 h 154"/>
                <a:gd name="T50" fmla="*/ 158 w 203"/>
                <a:gd name="T51" fmla="*/ 114 h 154"/>
                <a:gd name="T52" fmla="*/ 167 w 203"/>
                <a:gd name="T53" fmla="*/ 117 h 154"/>
                <a:gd name="T54" fmla="*/ 174 w 203"/>
                <a:gd name="T55" fmla="*/ 123 h 154"/>
                <a:gd name="T56" fmla="*/ 179 w 203"/>
                <a:gd name="T57" fmla="*/ 126 h 154"/>
                <a:gd name="T58" fmla="*/ 203 w 203"/>
                <a:gd name="T59" fmla="*/ 77 h 154"/>
                <a:gd name="T60" fmla="*/ 109 w 203"/>
                <a:gd name="T6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3" h="154">
                  <a:moveTo>
                    <a:pt x="109" y="0"/>
                  </a:moveTo>
                  <a:cubicBezTo>
                    <a:pt x="109" y="9"/>
                    <a:pt x="109" y="9"/>
                    <a:pt x="109" y="9"/>
                  </a:cubicBezTo>
                  <a:cubicBezTo>
                    <a:pt x="52" y="9"/>
                    <a:pt x="52" y="9"/>
                    <a:pt x="52" y="9"/>
                  </a:cubicBezTo>
                  <a:cubicBezTo>
                    <a:pt x="40" y="14"/>
                    <a:pt x="29" y="22"/>
                    <a:pt x="21" y="30"/>
                  </a:cubicBezTo>
                  <a:cubicBezTo>
                    <a:pt x="119" y="30"/>
                    <a:pt x="119" y="30"/>
                    <a:pt x="119" y="30"/>
                  </a:cubicBezTo>
                  <a:cubicBezTo>
                    <a:pt x="119" y="49"/>
                    <a:pt x="119" y="49"/>
                    <a:pt x="119" y="49"/>
                  </a:cubicBezTo>
                  <a:cubicBezTo>
                    <a:pt x="7" y="49"/>
                    <a:pt x="7" y="49"/>
                    <a:pt x="7" y="49"/>
                  </a:cubicBezTo>
                  <a:cubicBezTo>
                    <a:pt x="4" y="55"/>
                    <a:pt x="2" y="61"/>
                    <a:pt x="0" y="67"/>
                  </a:cubicBezTo>
                  <a:cubicBezTo>
                    <a:pt x="84" y="67"/>
                    <a:pt x="84" y="67"/>
                    <a:pt x="84" y="67"/>
                  </a:cubicBezTo>
                  <a:cubicBezTo>
                    <a:pt x="84" y="86"/>
                    <a:pt x="84" y="86"/>
                    <a:pt x="84" y="86"/>
                  </a:cubicBezTo>
                  <a:cubicBezTo>
                    <a:pt x="0" y="86"/>
                    <a:pt x="0" y="86"/>
                    <a:pt x="0" y="86"/>
                  </a:cubicBezTo>
                  <a:cubicBezTo>
                    <a:pt x="4" y="110"/>
                    <a:pt x="23" y="130"/>
                    <a:pt x="49" y="142"/>
                  </a:cubicBezTo>
                  <a:cubicBezTo>
                    <a:pt x="52" y="140"/>
                    <a:pt x="52" y="140"/>
                    <a:pt x="52" y="140"/>
                  </a:cubicBezTo>
                  <a:cubicBezTo>
                    <a:pt x="59" y="136"/>
                    <a:pt x="59" y="136"/>
                    <a:pt x="59" y="136"/>
                  </a:cubicBezTo>
                  <a:cubicBezTo>
                    <a:pt x="68" y="131"/>
                    <a:pt x="68" y="131"/>
                    <a:pt x="68" y="131"/>
                  </a:cubicBezTo>
                  <a:cubicBezTo>
                    <a:pt x="76" y="128"/>
                    <a:pt x="76" y="128"/>
                    <a:pt x="76" y="128"/>
                  </a:cubicBezTo>
                  <a:cubicBezTo>
                    <a:pt x="85" y="126"/>
                    <a:pt x="85" y="126"/>
                    <a:pt x="85" y="126"/>
                  </a:cubicBezTo>
                  <a:cubicBezTo>
                    <a:pt x="94" y="125"/>
                    <a:pt x="94" y="125"/>
                    <a:pt x="94" y="125"/>
                  </a:cubicBezTo>
                  <a:cubicBezTo>
                    <a:pt x="104" y="124"/>
                    <a:pt x="104" y="124"/>
                    <a:pt x="104" y="124"/>
                  </a:cubicBezTo>
                  <a:cubicBezTo>
                    <a:pt x="104" y="154"/>
                    <a:pt x="104" y="154"/>
                    <a:pt x="104" y="154"/>
                  </a:cubicBezTo>
                  <a:cubicBezTo>
                    <a:pt x="110" y="153"/>
                    <a:pt x="116" y="153"/>
                    <a:pt x="122" y="152"/>
                  </a:cubicBezTo>
                  <a:cubicBezTo>
                    <a:pt x="122" y="107"/>
                    <a:pt x="122" y="107"/>
                    <a:pt x="122" y="107"/>
                  </a:cubicBezTo>
                  <a:cubicBezTo>
                    <a:pt x="132" y="107"/>
                    <a:pt x="132" y="107"/>
                    <a:pt x="132" y="107"/>
                  </a:cubicBezTo>
                  <a:cubicBezTo>
                    <a:pt x="140" y="108"/>
                    <a:pt x="140" y="108"/>
                    <a:pt x="140" y="108"/>
                  </a:cubicBezTo>
                  <a:cubicBezTo>
                    <a:pt x="150" y="111"/>
                    <a:pt x="150" y="111"/>
                    <a:pt x="150" y="111"/>
                  </a:cubicBezTo>
                  <a:cubicBezTo>
                    <a:pt x="158" y="114"/>
                    <a:pt x="158" y="114"/>
                    <a:pt x="158" y="114"/>
                  </a:cubicBezTo>
                  <a:cubicBezTo>
                    <a:pt x="167" y="117"/>
                    <a:pt x="167" y="117"/>
                    <a:pt x="167" y="117"/>
                  </a:cubicBezTo>
                  <a:cubicBezTo>
                    <a:pt x="174" y="123"/>
                    <a:pt x="174" y="123"/>
                    <a:pt x="174" y="123"/>
                  </a:cubicBezTo>
                  <a:cubicBezTo>
                    <a:pt x="179" y="126"/>
                    <a:pt x="179" y="126"/>
                    <a:pt x="179" y="126"/>
                  </a:cubicBezTo>
                  <a:cubicBezTo>
                    <a:pt x="194" y="113"/>
                    <a:pt x="203" y="96"/>
                    <a:pt x="203" y="77"/>
                  </a:cubicBezTo>
                  <a:cubicBezTo>
                    <a:pt x="203" y="36"/>
                    <a:pt x="162" y="3"/>
                    <a:pt x="10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61"/>
            <p:cNvSpPr>
              <a:spLocks noEditPoints="1"/>
            </p:cNvSpPr>
            <p:nvPr/>
          </p:nvSpPr>
          <p:spPr bwMode="auto">
            <a:xfrm>
              <a:off x="9418638" y="4629378"/>
              <a:ext cx="1223962" cy="422275"/>
            </a:xfrm>
            <a:custGeom>
              <a:avLst/>
              <a:gdLst>
                <a:gd name="T0" fmla="*/ 546 w 551"/>
                <a:gd name="T1" fmla="*/ 12 h 190"/>
                <a:gd name="T2" fmla="*/ 408 w 551"/>
                <a:gd name="T3" fmla="*/ 9 h 190"/>
                <a:gd name="T4" fmla="*/ 278 w 551"/>
                <a:gd name="T5" fmla="*/ 40 h 190"/>
                <a:gd name="T6" fmla="*/ 144 w 551"/>
                <a:gd name="T7" fmla="*/ 17 h 190"/>
                <a:gd name="T8" fmla="*/ 6 w 551"/>
                <a:gd name="T9" fmla="*/ 28 h 190"/>
                <a:gd name="T10" fmla="*/ 5 w 551"/>
                <a:gd name="T11" fmla="*/ 46 h 190"/>
                <a:gd name="T12" fmla="*/ 22 w 551"/>
                <a:gd name="T13" fmla="*/ 66 h 190"/>
                <a:gd name="T14" fmla="*/ 40 w 551"/>
                <a:gd name="T15" fmla="*/ 109 h 190"/>
                <a:gd name="T16" fmla="*/ 170 w 551"/>
                <a:gd name="T17" fmla="*/ 177 h 190"/>
                <a:gd name="T18" fmla="*/ 258 w 551"/>
                <a:gd name="T19" fmla="*/ 79 h 190"/>
                <a:gd name="T20" fmla="*/ 278 w 551"/>
                <a:gd name="T21" fmla="*/ 67 h 190"/>
                <a:gd name="T22" fmla="*/ 299 w 551"/>
                <a:gd name="T23" fmla="*/ 78 h 190"/>
                <a:gd name="T24" fmla="*/ 393 w 551"/>
                <a:gd name="T25" fmla="*/ 170 h 190"/>
                <a:gd name="T26" fmla="*/ 516 w 551"/>
                <a:gd name="T27" fmla="*/ 94 h 190"/>
                <a:gd name="T28" fmla="*/ 532 w 551"/>
                <a:gd name="T29" fmla="*/ 50 h 190"/>
                <a:gd name="T30" fmla="*/ 547 w 551"/>
                <a:gd name="T31" fmla="*/ 29 h 190"/>
                <a:gd name="T32" fmla="*/ 546 w 551"/>
                <a:gd name="T33" fmla="*/ 12 h 190"/>
                <a:gd name="T34" fmla="*/ 213 w 551"/>
                <a:gd name="T35" fmla="*/ 137 h 190"/>
                <a:gd name="T36" fmla="*/ 116 w 551"/>
                <a:gd name="T37" fmla="*/ 167 h 190"/>
                <a:gd name="T38" fmla="*/ 51 w 551"/>
                <a:gd name="T39" fmla="*/ 73 h 190"/>
                <a:gd name="T40" fmla="*/ 147 w 551"/>
                <a:gd name="T41" fmla="*/ 30 h 190"/>
                <a:gd name="T42" fmla="*/ 217 w 551"/>
                <a:gd name="T43" fmla="*/ 45 h 190"/>
                <a:gd name="T44" fmla="*/ 213 w 551"/>
                <a:gd name="T45" fmla="*/ 137 h 190"/>
                <a:gd name="T46" fmla="*/ 445 w 551"/>
                <a:gd name="T47" fmla="*/ 157 h 190"/>
                <a:gd name="T48" fmla="*/ 348 w 551"/>
                <a:gd name="T49" fmla="*/ 133 h 190"/>
                <a:gd name="T50" fmla="*/ 338 w 551"/>
                <a:gd name="T51" fmla="*/ 42 h 190"/>
                <a:gd name="T52" fmla="*/ 406 w 551"/>
                <a:gd name="T53" fmla="*/ 22 h 190"/>
                <a:gd name="T54" fmla="*/ 503 w 551"/>
                <a:gd name="T55" fmla="*/ 59 h 190"/>
                <a:gd name="T56" fmla="*/ 445 w 551"/>
                <a:gd name="T57" fmla="*/ 15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1" h="190">
                  <a:moveTo>
                    <a:pt x="546" y="12"/>
                  </a:moveTo>
                  <a:cubicBezTo>
                    <a:pt x="546" y="12"/>
                    <a:pt x="466" y="0"/>
                    <a:pt x="408" y="9"/>
                  </a:cubicBezTo>
                  <a:cubicBezTo>
                    <a:pt x="350" y="17"/>
                    <a:pt x="305" y="39"/>
                    <a:pt x="278" y="40"/>
                  </a:cubicBezTo>
                  <a:cubicBezTo>
                    <a:pt x="251" y="41"/>
                    <a:pt x="203" y="22"/>
                    <a:pt x="144" y="17"/>
                  </a:cubicBezTo>
                  <a:cubicBezTo>
                    <a:pt x="85" y="11"/>
                    <a:pt x="6" y="28"/>
                    <a:pt x="6" y="28"/>
                  </a:cubicBezTo>
                  <a:cubicBezTo>
                    <a:pt x="0" y="29"/>
                    <a:pt x="3" y="35"/>
                    <a:pt x="5" y="46"/>
                  </a:cubicBezTo>
                  <a:cubicBezTo>
                    <a:pt x="8" y="56"/>
                    <a:pt x="8" y="59"/>
                    <a:pt x="22" y="66"/>
                  </a:cubicBezTo>
                  <a:cubicBezTo>
                    <a:pt x="35" y="72"/>
                    <a:pt x="40" y="109"/>
                    <a:pt x="40" y="109"/>
                  </a:cubicBezTo>
                  <a:cubicBezTo>
                    <a:pt x="53" y="173"/>
                    <a:pt x="103" y="190"/>
                    <a:pt x="170" y="177"/>
                  </a:cubicBezTo>
                  <a:cubicBezTo>
                    <a:pt x="237" y="164"/>
                    <a:pt x="252" y="91"/>
                    <a:pt x="258" y="79"/>
                  </a:cubicBezTo>
                  <a:cubicBezTo>
                    <a:pt x="265" y="67"/>
                    <a:pt x="278" y="67"/>
                    <a:pt x="278" y="67"/>
                  </a:cubicBezTo>
                  <a:cubicBezTo>
                    <a:pt x="278" y="67"/>
                    <a:pt x="292" y="66"/>
                    <a:pt x="299" y="78"/>
                  </a:cubicBezTo>
                  <a:cubicBezTo>
                    <a:pt x="307" y="89"/>
                    <a:pt x="325" y="161"/>
                    <a:pt x="393" y="170"/>
                  </a:cubicBezTo>
                  <a:cubicBezTo>
                    <a:pt x="459" y="179"/>
                    <a:pt x="507" y="159"/>
                    <a:pt x="516" y="94"/>
                  </a:cubicBezTo>
                  <a:cubicBezTo>
                    <a:pt x="516" y="94"/>
                    <a:pt x="518" y="58"/>
                    <a:pt x="532" y="50"/>
                  </a:cubicBezTo>
                  <a:cubicBezTo>
                    <a:pt x="545" y="43"/>
                    <a:pt x="545" y="39"/>
                    <a:pt x="547" y="29"/>
                  </a:cubicBezTo>
                  <a:cubicBezTo>
                    <a:pt x="549" y="18"/>
                    <a:pt x="551" y="12"/>
                    <a:pt x="546" y="12"/>
                  </a:cubicBezTo>
                  <a:close/>
                  <a:moveTo>
                    <a:pt x="213" y="137"/>
                  </a:moveTo>
                  <a:cubicBezTo>
                    <a:pt x="194" y="162"/>
                    <a:pt x="162" y="172"/>
                    <a:pt x="116" y="167"/>
                  </a:cubicBezTo>
                  <a:cubicBezTo>
                    <a:pt x="71" y="161"/>
                    <a:pt x="53" y="128"/>
                    <a:pt x="51" y="73"/>
                  </a:cubicBezTo>
                  <a:cubicBezTo>
                    <a:pt x="49" y="18"/>
                    <a:pt x="147" y="30"/>
                    <a:pt x="147" y="30"/>
                  </a:cubicBezTo>
                  <a:cubicBezTo>
                    <a:pt x="185" y="35"/>
                    <a:pt x="185" y="35"/>
                    <a:pt x="217" y="45"/>
                  </a:cubicBezTo>
                  <a:cubicBezTo>
                    <a:pt x="249" y="56"/>
                    <a:pt x="230" y="113"/>
                    <a:pt x="213" y="137"/>
                  </a:cubicBezTo>
                  <a:close/>
                  <a:moveTo>
                    <a:pt x="445" y="157"/>
                  </a:moveTo>
                  <a:cubicBezTo>
                    <a:pt x="400" y="165"/>
                    <a:pt x="367" y="156"/>
                    <a:pt x="348" y="133"/>
                  </a:cubicBezTo>
                  <a:cubicBezTo>
                    <a:pt x="329" y="110"/>
                    <a:pt x="307" y="54"/>
                    <a:pt x="338" y="42"/>
                  </a:cubicBezTo>
                  <a:cubicBezTo>
                    <a:pt x="368" y="29"/>
                    <a:pt x="368" y="29"/>
                    <a:pt x="406" y="22"/>
                  </a:cubicBezTo>
                  <a:cubicBezTo>
                    <a:pt x="406" y="22"/>
                    <a:pt x="502" y="3"/>
                    <a:pt x="503" y="59"/>
                  </a:cubicBezTo>
                  <a:cubicBezTo>
                    <a:pt x="506" y="115"/>
                    <a:pt x="490" y="148"/>
                    <a:pt x="445" y="15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2"/>
            <p:cNvSpPr>
              <a:spLocks/>
            </p:cNvSpPr>
            <p:nvPr/>
          </p:nvSpPr>
          <p:spPr bwMode="auto">
            <a:xfrm>
              <a:off x="9447213" y="4703990"/>
              <a:ext cx="38100" cy="36513"/>
            </a:xfrm>
            <a:custGeom>
              <a:avLst/>
              <a:gdLst>
                <a:gd name="T0" fmla="*/ 17 w 17"/>
                <a:gd name="T1" fmla="*/ 8 h 16"/>
                <a:gd name="T2" fmla="*/ 9 w 17"/>
                <a:gd name="T3" fmla="*/ 16 h 16"/>
                <a:gd name="T4" fmla="*/ 1 w 17"/>
                <a:gd name="T5" fmla="*/ 9 h 16"/>
                <a:gd name="T6" fmla="*/ 9 w 17"/>
                <a:gd name="T7" fmla="*/ 0 h 16"/>
                <a:gd name="T8" fmla="*/ 17 w 17"/>
                <a:gd name="T9" fmla="*/ 8 h 16"/>
              </a:gdLst>
              <a:ahLst/>
              <a:cxnLst>
                <a:cxn ang="0">
                  <a:pos x="T0" y="T1"/>
                </a:cxn>
                <a:cxn ang="0">
                  <a:pos x="T2" y="T3"/>
                </a:cxn>
                <a:cxn ang="0">
                  <a:pos x="T4" y="T5"/>
                </a:cxn>
                <a:cxn ang="0">
                  <a:pos x="T6" y="T7"/>
                </a:cxn>
                <a:cxn ang="0">
                  <a:pos x="T8" y="T9"/>
                </a:cxn>
              </a:cxnLst>
              <a:rect l="0" t="0" r="r" b="b"/>
              <a:pathLst>
                <a:path w="17" h="16">
                  <a:moveTo>
                    <a:pt x="17" y="8"/>
                  </a:moveTo>
                  <a:cubicBezTo>
                    <a:pt x="17" y="13"/>
                    <a:pt x="14" y="16"/>
                    <a:pt x="9" y="16"/>
                  </a:cubicBezTo>
                  <a:cubicBezTo>
                    <a:pt x="5" y="16"/>
                    <a:pt x="1" y="13"/>
                    <a:pt x="1" y="9"/>
                  </a:cubicBezTo>
                  <a:cubicBezTo>
                    <a:pt x="0" y="4"/>
                    <a:pt x="4" y="1"/>
                    <a:pt x="9" y="0"/>
                  </a:cubicBezTo>
                  <a:cubicBezTo>
                    <a:pt x="13" y="0"/>
                    <a:pt x="17" y="4"/>
                    <a:pt x="17"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3"/>
            <p:cNvSpPr>
              <a:spLocks/>
            </p:cNvSpPr>
            <p:nvPr/>
          </p:nvSpPr>
          <p:spPr bwMode="auto">
            <a:xfrm>
              <a:off x="10579100" y="4669065"/>
              <a:ext cx="34925" cy="38100"/>
            </a:xfrm>
            <a:custGeom>
              <a:avLst/>
              <a:gdLst>
                <a:gd name="T0" fmla="*/ 16 w 16"/>
                <a:gd name="T1" fmla="*/ 8 h 17"/>
                <a:gd name="T2" fmla="*/ 8 w 16"/>
                <a:gd name="T3" fmla="*/ 17 h 17"/>
                <a:gd name="T4" fmla="*/ 0 w 16"/>
                <a:gd name="T5" fmla="*/ 9 h 17"/>
                <a:gd name="T6" fmla="*/ 8 w 16"/>
                <a:gd name="T7" fmla="*/ 0 h 17"/>
                <a:gd name="T8" fmla="*/ 16 w 16"/>
                <a:gd name="T9" fmla="*/ 8 h 17"/>
              </a:gdLst>
              <a:ahLst/>
              <a:cxnLst>
                <a:cxn ang="0">
                  <a:pos x="T0" y="T1"/>
                </a:cxn>
                <a:cxn ang="0">
                  <a:pos x="T2" y="T3"/>
                </a:cxn>
                <a:cxn ang="0">
                  <a:pos x="T4" y="T5"/>
                </a:cxn>
                <a:cxn ang="0">
                  <a:pos x="T6" y="T7"/>
                </a:cxn>
                <a:cxn ang="0">
                  <a:pos x="T8" y="T9"/>
                </a:cxn>
              </a:cxnLst>
              <a:rect l="0" t="0" r="r" b="b"/>
              <a:pathLst>
                <a:path w="16" h="17">
                  <a:moveTo>
                    <a:pt x="16" y="8"/>
                  </a:moveTo>
                  <a:cubicBezTo>
                    <a:pt x="16" y="13"/>
                    <a:pt x="13" y="17"/>
                    <a:pt x="8" y="17"/>
                  </a:cubicBezTo>
                  <a:cubicBezTo>
                    <a:pt x="4" y="17"/>
                    <a:pt x="0" y="13"/>
                    <a:pt x="0" y="9"/>
                  </a:cubicBezTo>
                  <a:cubicBezTo>
                    <a:pt x="0" y="4"/>
                    <a:pt x="3" y="1"/>
                    <a:pt x="8" y="0"/>
                  </a:cubicBezTo>
                  <a:cubicBezTo>
                    <a:pt x="12" y="1"/>
                    <a:pt x="16" y="4"/>
                    <a:pt x="16"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2" name="Group 121"/>
          <p:cNvGrpSpPr/>
          <p:nvPr/>
        </p:nvGrpSpPr>
        <p:grpSpPr>
          <a:xfrm rot="5400000" flipV="1">
            <a:off x="8690605" y="6466429"/>
            <a:ext cx="830206" cy="112617"/>
            <a:chOff x="10514012" y="6715919"/>
            <a:chExt cx="1919288" cy="260350"/>
          </a:xfrm>
        </p:grpSpPr>
        <p:sp>
          <p:nvSpPr>
            <p:cNvPr id="85" name="Rectangle 70"/>
            <p:cNvSpPr>
              <a:spLocks noChangeArrowheads="1"/>
            </p:cNvSpPr>
            <p:nvPr/>
          </p:nvSpPr>
          <p:spPr bwMode="auto">
            <a:xfrm>
              <a:off x="10920412" y="6715919"/>
              <a:ext cx="1228725" cy="260350"/>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1"/>
            <p:cNvSpPr>
              <a:spLocks noChangeArrowheads="1"/>
            </p:cNvSpPr>
            <p:nvPr/>
          </p:nvSpPr>
          <p:spPr bwMode="auto">
            <a:xfrm>
              <a:off x="10920412" y="6846094"/>
              <a:ext cx="1228725" cy="13017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72"/>
            <p:cNvSpPr>
              <a:spLocks noChangeArrowheads="1"/>
            </p:cNvSpPr>
            <p:nvPr/>
          </p:nvSpPr>
          <p:spPr bwMode="auto">
            <a:xfrm>
              <a:off x="10920412" y="6781006"/>
              <a:ext cx="1228725" cy="12700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73"/>
            <p:cNvSpPr>
              <a:spLocks/>
            </p:cNvSpPr>
            <p:nvPr/>
          </p:nvSpPr>
          <p:spPr bwMode="auto">
            <a:xfrm>
              <a:off x="10514012" y="6715919"/>
              <a:ext cx="406400" cy="260350"/>
            </a:xfrm>
            <a:custGeom>
              <a:avLst/>
              <a:gdLst>
                <a:gd name="T0" fmla="*/ 0 w 256"/>
                <a:gd name="T1" fmla="*/ 82 h 164"/>
                <a:gd name="T2" fmla="*/ 256 w 256"/>
                <a:gd name="T3" fmla="*/ 164 h 164"/>
                <a:gd name="T4" fmla="*/ 256 w 256"/>
                <a:gd name="T5" fmla="*/ 0 h 164"/>
                <a:gd name="T6" fmla="*/ 0 w 256"/>
                <a:gd name="T7" fmla="*/ 82 h 164"/>
              </a:gdLst>
              <a:ahLst/>
              <a:cxnLst>
                <a:cxn ang="0">
                  <a:pos x="T0" y="T1"/>
                </a:cxn>
                <a:cxn ang="0">
                  <a:pos x="T2" y="T3"/>
                </a:cxn>
                <a:cxn ang="0">
                  <a:pos x="T4" y="T5"/>
                </a:cxn>
                <a:cxn ang="0">
                  <a:pos x="T6" y="T7"/>
                </a:cxn>
              </a:cxnLst>
              <a:rect l="0" t="0" r="r" b="b"/>
              <a:pathLst>
                <a:path w="256" h="164">
                  <a:moveTo>
                    <a:pt x="0" y="82"/>
                  </a:moveTo>
                  <a:lnTo>
                    <a:pt x="256" y="164"/>
                  </a:lnTo>
                  <a:lnTo>
                    <a:pt x="256" y="0"/>
                  </a:lnTo>
                  <a:lnTo>
                    <a:pt x="0" y="82"/>
                  </a:lnTo>
                  <a:close/>
                </a:path>
              </a:pathLst>
            </a:custGeom>
            <a:solidFill>
              <a:srgbClr val="DDCF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4"/>
            <p:cNvSpPr>
              <a:spLocks/>
            </p:cNvSpPr>
            <p:nvPr/>
          </p:nvSpPr>
          <p:spPr bwMode="auto">
            <a:xfrm>
              <a:off x="10514012" y="6798469"/>
              <a:ext cx="149225" cy="96837"/>
            </a:xfrm>
            <a:custGeom>
              <a:avLst/>
              <a:gdLst>
                <a:gd name="T0" fmla="*/ 0 w 94"/>
                <a:gd name="T1" fmla="*/ 30 h 61"/>
                <a:gd name="T2" fmla="*/ 94 w 94"/>
                <a:gd name="T3" fmla="*/ 61 h 61"/>
                <a:gd name="T4" fmla="*/ 94 w 94"/>
                <a:gd name="T5" fmla="*/ 0 h 61"/>
                <a:gd name="T6" fmla="*/ 0 w 94"/>
                <a:gd name="T7" fmla="*/ 30 h 61"/>
              </a:gdLst>
              <a:ahLst/>
              <a:cxnLst>
                <a:cxn ang="0">
                  <a:pos x="T0" y="T1"/>
                </a:cxn>
                <a:cxn ang="0">
                  <a:pos x="T2" y="T3"/>
                </a:cxn>
                <a:cxn ang="0">
                  <a:pos x="T4" y="T5"/>
                </a:cxn>
                <a:cxn ang="0">
                  <a:pos x="T6" y="T7"/>
                </a:cxn>
              </a:cxnLst>
              <a:rect l="0" t="0" r="r" b="b"/>
              <a:pathLst>
                <a:path w="94" h="61">
                  <a:moveTo>
                    <a:pt x="0" y="30"/>
                  </a:moveTo>
                  <a:lnTo>
                    <a:pt x="94" y="61"/>
                  </a:lnTo>
                  <a:lnTo>
                    <a:pt x="94" y="0"/>
                  </a:lnTo>
                  <a:lnTo>
                    <a:pt x="0" y="3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75"/>
            <p:cNvSpPr>
              <a:spLocks/>
            </p:cNvSpPr>
            <p:nvPr/>
          </p:nvSpPr>
          <p:spPr bwMode="auto">
            <a:xfrm>
              <a:off x="12241212" y="6715919"/>
              <a:ext cx="192088" cy="260350"/>
            </a:xfrm>
            <a:custGeom>
              <a:avLst/>
              <a:gdLst>
                <a:gd name="T0" fmla="*/ 0 w 68"/>
                <a:gd name="T1" fmla="*/ 0 h 92"/>
                <a:gd name="T2" fmla="*/ 54 w 68"/>
                <a:gd name="T3" fmla="*/ 0 h 92"/>
                <a:gd name="T4" fmla="*/ 68 w 68"/>
                <a:gd name="T5" fmla="*/ 14 h 92"/>
                <a:gd name="T6" fmla="*/ 68 w 68"/>
                <a:gd name="T7" fmla="*/ 78 h 92"/>
                <a:gd name="T8" fmla="*/ 54 w 68"/>
                <a:gd name="T9" fmla="*/ 92 h 92"/>
                <a:gd name="T10" fmla="*/ 0 w 68"/>
                <a:gd name="T11" fmla="*/ 92 h 92"/>
                <a:gd name="T12" fmla="*/ 0 w 68"/>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68" h="92">
                  <a:moveTo>
                    <a:pt x="0" y="0"/>
                  </a:moveTo>
                  <a:cubicBezTo>
                    <a:pt x="54" y="0"/>
                    <a:pt x="54" y="0"/>
                    <a:pt x="54" y="0"/>
                  </a:cubicBezTo>
                  <a:cubicBezTo>
                    <a:pt x="62" y="0"/>
                    <a:pt x="68" y="6"/>
                    <a:pt x="68" y="14"/>
                  </a:cubicBezTo>
                  <a:cubicBezTo>
                    <a:pt x="68" y="78"/>
                    <a:pt x="68" y="78"/>
                    <a:pt x="68" y="78"/>
                  </a:cubicBezTo>
                  <a:cubicBezTo>
                    <a:pt x="68" y="85"/>
                    <a:pt x="62" y="92"/>
                    <a:pt x="54" y="92"/>
                  </a:cubicBezTo>
                  <a:cubicBezTo>
                    <a:pt x="0" y="92"/>
                    <a:pt x="0" y="92"/>
                    <a:pt x="0" y="92"/>
                  </a:cubicBezTo>
                  <a:lnTo>
                    <a:pt x="0"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Rectangle 76"/>
            <p:cNvSpPr>
              <a:spLocks noChangeArrowheads="1"/>
            </p:cNvSpPr>
            <p:nvPr/>
          </p:nvSpPr>
          <p:spPr bwMode="auto">
            <a:xfrm>
              <a:off x="12149137" y="6715919"/>
              <a:ext cx="92075" cy="2603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Oval 77"/>
            <p:cNvSpPr>
              <a:spLocks noChangeArrowheads="1"/>
            </p:cNvSpPr>
            <p:nvPr/>
          </p:nvSpPr>
          <p:spPr bwMode="auto">
            <a:xfrm>
              <a:off x="12182475" y="6934994"/>
              <a:ext cx="25400" cy="26987"/>
            </a:xfrm>
            <a:prstGeom prst="ellipse">
              <a:avLst/>
            </a:pr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78"/>
            <p:cNvSpPr>
              <a:spLocks noChangeArrowheads="1"/>
            </p:cNvSpPr>
            <p:nvPr/>
          </p:nvSpPr>
          <p:spPr bwMode="auto">
            <a:xfrm>
              <a:off x="12182475" y="6882606"/>
              <a:ext cx="25400" cy="28575"/>
            </a:xfrm>
            <a:prstGeom prst="ellipse">
              <a:avLst/>
            </a:pr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79"/>
            <p:cNvSpPr>
              <a:spLocks noChangeArrowheads="1"/>
            </p:cNvSpPr>
            <p:nvPr/>
          </p:nvSpPr>
          <p:spPr bwMode="auto">
            <a:xfrm>
              <a:off x="12182475" y="6831806"/>
              <a:ext cx="25400" cy="28575"/>
            </a:xfrm>
            <a:prstGeom prst="ellipse">
              <a:avLst/>
            </a:pr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80"/>
            <p:cNvSpPr>
              <a:spLocks noChangeArrowheads="1"/>
            </p:cNvSpPr>
            <p:nvPr/>
          </p:nvSpPr>
          <p:spPr bwMode="auto">
            <a:xfrm>
              <a:off x="12182475" y="6781006"/>
              <a:ext cx="25400" cy="25400"/>
            </a:xfrm>
            <a:prstGeom prst="ellipse">
              <a:avLst/>
            </a:pr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Oval 81"/>
            <p:cNvSpPr>
              <a:spLocks noChangeArrowheads="1"/>
            </p:cNvSpPr>
            <p:nvPr/>
          </p:nvSpPr>
          <p:spPr bwMode="auto">
            <a:xfrm>
              <a:off x="12182475" y="6730206"/>
              <a:ext cx="25400" cy="25400"/>
            </a:xfrm>
            <a:prstGeom prst="ellipse">
              <a:avLst/>
            </a:pr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6" name="Picture 35"/>
          <p:cNvPicPr>
            <a:picLocks noChangeAspect="1"/>
          </p:cNvPicPr>
          <p:nvPr/>
        </p:nvPicPr>
        <p:blipFill>
          <a:blip r:embed="rId7"/>
          <a:stretch>
            <a:fillRect/>
          </a:stretch>
        </p:blipFill>
        <p:spPr>
          <a:xfrm>
            <a:off x="7795799" y="6604347"/>
            <a:ext cx="375494" cy="355903"/>
          </a:xfrm>
          <a:prstGeom prst="rect">
            <a:avLst/>
          </a:prstGeom>
        </p:spPr>
      </p:pic>
      <p:grpSp>
        <p:nvGrpSpPr>
          <p:cNvPr id="234" name="Group 233"/>
          <p:cNvGrpSpPr/>
          <p:nvPr/>
        </p:nvGrpSpPr>
        <p:grpSpPr>
          <a:xfrm>
            <a:off x="9418638" y="5017231"/>
            <a:ext cx="2631804" cy="1977293"/>
            <a:chOff x="1" y="5238750"/>
            <a:chExt cx="2374995" cy="1784350"/>
          </a:xfrm>
        </p:grpSpPr>
        <p:sp>
          <p:nvSpPr>
            <p:cNvPr id="7" name="AutoShape 3"/>
            <p:cNvSpPr>
              <a:spLocks noChangeAspect="1" noChangeArrowheads="1" noTextEdit="1"/>
            </p:cNvSpPr>
            <p:nvPr/>
          </p:nvSpPr>
          <p:spPr bwMode="auto">
            <a:xfrm>
              <a:off x="4763" y="5238750"/>
              <a:ext cx="23685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p:nvSpPr>
          <p:spPr bwMode="auto">
            <a:xfrm>
              <a:off x="1" y="6056930"/>
              <a:ext cx="698500" cy="927100"/>
            </a:xfrm>
            <a:custGeom>
              <a:avLst/>
              <a:gdLst>
                <a:gd name="T0" fmla="*/ 0 w 139"/>
                <a:gd name="T1" fmla="*/ 184 h 184"/>
                <a:gd name="T2" fmla="*/ 34 w 139"/>
                <a:gd name="T3" fmla="*/ 116 h 184"/>
                <a:gd name="T4" fmla="*/ 30 w 139"/>
                <a:gd name="T5" fmla="*/ 90 h 184"/>
                <a:gd name="T6" fmla="*/ 30 w 139"/>
                <a:gd name="T7" fmla="*/ 58 h 184"/>
                <a:gd name="T8" fmla="*/ 81 w 139"/>
                <a:gd name="T9" fmla="*/ 0 h 184"/>
                <a:gd name="T10" fmla="*/ 139 w 139"/>
                <a:gd name="T11" fmla="*/ 58 h 184"/>
                <a:gd name="T12" fmla="*/ 139 w 139"/>
                <a:gd name="T13" fmla="*/ 90 h 184"/>
                <a:gd name="T14" fmla="*/ 106 w 139"/>
                <a:gd name="T15" fmla="*/ 142 h 184"/>
                <a:gd name="T16" fmla="*/ 94 w 139"/>
                <a:gd name="T17" fmla="*/ 184 h 184"/>
                <a:gd name="T18" fmla="*/ 0 w 139"/>
                <a:gd name="T1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84">
                  <a:moveTo>
                    <a:pt x="0" y="184"/>
                  </a:moveTo>
                  <a:cubicBezTo>
                    <a:pt x="34" y="116"/>
                    <a:pt x="34" y="116"/>
                    <a:pt x="34" y="116"/>
                  </a:cubicBezTo>
                  <a:cubicBezTo>
                    <a:pt x="31" y="108"/>
                    <a:pt x="30" y="99"/>
                    <a:pt x="30" y="90"/>
                  </a:cubicBezTo>
                  <a:cubicBezTo>
                    <a:pt x="30" y="58"/>
                    <a:pt x="30" y="58"/>
                    <a:pt x="30" y="58"/>
                  </a:cubicBezTo>
                  <a:cubicBezTo>
                    <a:pt x="30" y="26"/>
                    <a:pt x="48" y="0"/>
                    <a:pt x="81" y="0"/>
                  </a:cubicBezTo>
                  <a:cubicBezTo>
                    <a:pt x="113" y="0"/>
                    <a:pt x="139" y="26"/>
                    <a:pt x="139" y="58"/>
                  </a:cubicBezTo>
                  <a:cubicBezTo>
                    <a:pt x="139" y="90"/>
                    <a:pt x="139" y="90"/>
                    <a:pt x="139" y="90"/>
                  </a:cubicBezTo>
                  <a:cubicBezTo>
                    <a:pt x="139" y="113"/>
                    <a:pt x="126" y="133"/>
                    <a:pt x="106" y="142"/>
                  </a:cubicBezTo>
                  <a:cubicBezTo>
                    <a:pt x="94" y="184"/>
                    <a:pt x="94" y="184"/>
                    <a:pt x="94" y="184"/>
                  </a:cubicBezTo>
                  <a:lnTo>
                    <a:pt x="0" y="184"/>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p:cNvSpPr>
            <p:nvPr/>
          </p:nvSpPr>
          <p:spPr bwMode="auto">
            <a:xfrm>
              <a:off x="261938" y="5243513"/>
              <a:ext cx="2066925" cy="1290638"/>
            </a:xfrm>
            <a:custGeom>
              <a:avLst/>
              <a:gdLst>
                <a:gd name="T0" fmla="*/ 411 w 411"/>
                <a:gd name="T1" fmla="*/ 250 h 256"/>
                <a:gd name="T2" fmla="*/ 406 w 411"/>
                <a:gd name="T3" fmla="*/ 256 h 256"/>
                <a:gd name="T4" fmla="*/ 6 w 411"/>
                <a:gd name="T5" fmla="*/ 256 h 256"/>
                <a:gd name="T6" fmla="*/ 0 w 411"/>
                <a:gd name="T7" fmla="*/ 250 h 256"/>
                <a:gd name="T8" fmla="*/ 0 w 411"/>
                <a:gd name="T9" fmla="*/ 6 h 256"/>
                <a:gd name="T10" fmla="*/ 6 w 411"/>
                <a:gd name="T11" fmla="*/ 0 h 256"/>
                <a:gd name="T12" fmla="*/ 406 w 411"/>
                <a:gd name="T13" fmla="*/ 0 h 256"/>
                <a:gd name="T14" fmla="*/ 411 w 411"/>
                <a:gd name="T15" fmla="*/ 6 h 256"/>
                <a:gd name="T16" fmla="*/ 411 w 411"/>
                <a:gd name="T17" fmla="*/ 25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256">
                  <a:moveTo>
                    <a:pt x="411" y="250"/>
                  </a:moveTo>
                  <a:cubicBezTo>
                    <a:pt x="411" y="253"/>
                    <a:pt x="409" y="256"/>
                    <a:pt x="406" y="256"/>
                  </a:cubicBezTo>
                  <a:cubicBezTo>
                    <a:pt x="6" y="256"/>
                    <a:pt x="6" y="256"/>
                    <a:pt x="6" y="256"/>
                  </a:cubicBezTo>
                  <a:cubicBezTo>
                    <a:pt x="3" y="256"/>
                    <a:pt x="0" y="253"/>
                    <a:pt x="0" y="250"/>
                  </a:cubicBezTo>
                  <a:cubicBezTo>
                    <a:pt x="0" y="6"/>
                    <a:pt x="0" y="6"/>
                    <a:pt x="0" y="6"/>
                  </a:cubicBezTo>
                  <a:cubicBezTo>
                    <a:pt x="0" y="3"/>
                    <a:pt x="3" y="0"/>
                    <a:pt x="6" y="0"/>
                  </a:cubicBezTo>
                  <a:cubicBezTo>
                    <a:pt x="406" y="0"/>
                    <a:pt x="406" y="0"/>
                    <a:pt x="406" y="0"/>
                  </a:cubicBezTo>
                  <a:cubicBezTo>
                    <a:pt x="409" y="0"/>
                    <a:pt x="411" y="3"/>
                    <a:pt x="411" y="6"/>
                  </a:cubicBezTo>
                  <a:lnTo>
                    <a:pt x="411" y="250"/>
                  </a:lnTo>
                  <a:close/>
                </a:path>
              </a:pathLst>
            </a:custGeom>
            <a:solidFill>
              <a:schemeClr val="tx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
            <p:cNvSpPr>
              <a:spLocks/>
            </p:cNvSpPr>
            <p:nvPr/>
          </p:nvSpPr>
          <p:spPr bwMode="auto">
            <a:xfrm>
              <a:off x="422276" y="5399088"/>
              <a:ext cx="1749425" cy="968375"/>
            </a:xfrm>
            <a:custGeom>
              <a:avLst/>
              <a:gdLst>
                <a:gd name="T0" fmla="*/ 348 w 348"/>
                <a:gd name="T1" fmla="*/ 187 h 192"/>
                <a:gd name="T2" fmla="*/ 343 w 348"/>
                <a:gd name="T3" fmla="*/ 192 h 192"/>
                <a:gd name="T4" fmla="*/ 5 w 348"/>
                <a:gd name="T5" fmla="*/ 192 h 192"/>
                <a:gd name="T6" fmla="*/ 0 w 348"/>
                <a:gd name="T7" fmla="*/ 187 h 192"/>
                <a:gd name="T8" fmla="*/ 0 w 348"/>
                <a:gd name="T9" fmla="*/ 5 h 192"/>
                <a:gd name="T10" fmla="*/ 5 w 348"/>
                <a:gd name="T11" fmla="*/ 0 h 192"/>
                <a:gd name="T12" fmla="*/ 343 w 348"/>
                <a:gd name="T13" fmla="*/ 0 h 192"/>
                <a:gd name="T14" fmla="*/ 348 w 348"/>
                <a:gd name="T15" fmla="*/ 5 h 192"/>
                <a:gd name="T16" fmla="*/ 348 w 348"/>
                <a:gd name="T17" fmla="*/ 1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192">
                  <a:moveTo>
                    <a:pt x="348" y="187"/>
                  </a:moveTo>
                  <a:cubicBezTo>
                    <a:pt x="348" y="190"/>
                    <a:pt x="345" y="192"/>
                    <a:pt x="343" y="192"/>
                  </a:cubicBezTo>
                  <a:cubicBezTo>
                    <a:pt x="5" y="192"/>
                    <a:pt x="5" y="192"/>
                    <a:pt x="5" y="192"/>
                  </a:cubicBezTo>
                  <a:cubicBezTo>
                    <a:pt x="2" y="192"/>
                    <a:pt x="0" y="190"/>
                    <a:pt x="0" y="187"/>
                  </a:cubicBezTo>
                  <a:cubicBezTo>
                    <a:pt x="0" y="5"/>
                    <a:pt x="0" y="5"/>
                    <a:pt x="0" y="5"/>
                  </a:cubicBezTo>
                  <a:cubicBezTo>
                    <a:pt x="0" y="2"/>
                    <a:pt x="2" y="0"/>
                    <a:pt x="5" y="0"/>
                  </a:cubicBezTo>
                  <a:cubicBezTo>
                    <a:pt x="343" y="0"/>
                    <a:pt x="343" y="0"/>
                    <a:pt x="343" y="0"/>
                  </a:cubicBezTo>
                  <a:cubicBezTo>
                    <a:pt x="345" y="0"/>
                    <a:pt x="348" y="2"/>
                    <a:pt x="348" y="5"/>
                  </a:cubicBezTo>
                  <a:lnTo>
                    <a:pt x="348" y="18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61"/>
            <p:cNvSpPr>
              <a:spLocks/>
            </p:cNvSpPr>
            <p:nvPr/>
          </p:nvSpPr>
          <p:spPr bwMode="auto">
            <a:xfrm>
              <a:off x="150813" y="5873750"/>
              <a:ext cx="241300" cy="261938"/>
            </a:xfrm>
            <a:custGeom>
              <a:avLst/>
              <a:gdLst>
                <a:gd name="T0" fmla="*/ 43 w 48"/>
                <a:gd name="T1" fmla="*/ 9 h 52"/>
                <a:gd name="T2" fmla="*/ 43 w 48"/>
                <a:gd name="T3" fmla="*/ 26 h 52"/>
                <a:gd name="T4" fmla="*/ 22 w 48"/>
                <a:gd name="T5" fmla="*/ 47 h 52"/>
                <a:gd name="T6" fmla="*/ 5 w 48"/>
                <a:gd name="T7" fmla="*/ 47 h 52"/>
                <a:gd name="T8" fmla="*/ 5 w 48"/>
                <a:gd name="T9" fmla="*/ 30 h 52"/>
                <a:gd name="T10" fmla="*/ 35 w 48"/>
                <a:gd name="T11" fmla="*/ 0 h 52"/>
                <a:gd name="T12" fmla="*/ 43 w 48"/>
                <a:gd name="T13" fmla="*/ 9 h 52"/>
              </a:gdLst>
              <a:ahLst/>
              <a:cxnLst>
                <a:cxn ang="0">
                  <a:pos x="T0" y="T1"/>
                </a:cxn>
                <a:cxn ang="0">
                  <a:pos x="T2" y="T3"/>
                </a:cxn>
                <a:cxn ang="0">
                  <a:pos x="T4" y="T5"/>
                </a:cxn>
                <a:cxn ang="0">
                  <a:pos x="T6" y="T7"/>
                </a:cxn>
                <a:cxn ang="0">
                  <a:pos x="T8" y="T9"/>
                </a:cxn>
                <a:cxn ang="0">
                  <a:pos x="T10" y="T11"/>
                </a:cxn>
                <a:cxn ang="0">
                  <a:pos x="T12" y="T13"/>
                </a:cxn>
              </a:cxnLst>
              <a:rect l="0" t="0" r="r" b="b"/>
              <a:pathLst>
                <a:path w="48" h="52">
                  <a:moveTo>
                    <a:pt x="43" y="9"/>
                  </a:moveTo>
                  <a:cubicBezTo>
                    <a:pt x="48" y="14"/>
                    <a:pt x="48" y="21"/>
                    <a:pt x="43" y="26"/>
                  </a:cubicBezTo>
                  <a:cubicBezTo>
                    <a:pt x="22" y="47"/>
                    <a:pt x="22" y="47"/>
                    <a:pt x="22" y="47"/>
                  </a:cubicBezTo>
                  <a:cubicBezTo>
                    <a:pt x="17" y="52"/>
                    <a:pt x="9" y="52"/>
                    <a:pt x="5" y="47"/>
                  </a:cubicBezTo>
                  <a:cubicBezTo>
                    <a:pt x="0" y="43"/>
                    <a:pt x="0" y="35"/>
                    <a:pt x="5" y="30"/>
                  </a:cubicBezTo>
                  <a:cubicBezTo>
                    <a:pt x="35" y="0"/>
                    <a:pt x="35" y="0"/>
                    <a:pt x="35" y="0"/>
                  </a:cubicBezTo>
                  <a:lnTo>
                    <a:pt x="43" y="9"/>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62"/>
            <p:cNvSpPr>
              <a:spLocks/>
            </p:cNvSpPr>
            <p:nvPr/>
          </p:nvSpPr>
          <p:spPr bwMode="auto">
            <a:xfrm>
              <a:off x="150813" y="5994400"/>
              <a:ext cx="146050" cy="368300"/>
            </a:xfrm>
            <a:custGeom>
              <a:avLst/>
              <a:gdLst>
                <a:gd name="T0" fmla="*/ 0 w 29"/>
                <a:gd name="T1" fmla="*/ 55 h 73"/>
                <a:gd name="T2" fmla="*/ 15 w 29"/>
                <a:gd name="T3" fmla="*/ 70 h 73"/>
                <a:gd name="T4" fmla="*/ 15 w 29"/>
                <a:gd name="T5" fmla="*/ 70 h 73"/>
                <a:gd name="T6" fmla="*/ 29 w 29"/>
                <a:gd name="T7" fmla="*/ 65 h 73"/>
                <a:gd name="T8" fmla="*/ 29 w 29"/>
                <a:gd name="T9" fmla="*/ 8 h 73"/>
                <a:gd name="T10" fmla="*/ 15 w 29"/>
                <a:gd name="T11" fmla="*/ 3 h 73"/>
                <a:gd name="T12" fmla="*/ 15 w 29"/>
                <a:gd name="T13" fmla="*/ 3 h 73"/>
                <a:gd name="T14" fmla="*/ 0 w 29"/>
                <a:gd name="T15" fmla="*/ 18 h 73"/>
                <a:gd name="T16" fmla="*/ 0 w 29"/>
                <a:gd name="T1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3">
                  <a:moveTo>
                    <a:pt x="0" y="55"/>
                  </a:moveTo>
                  <a:cubicBezTo>
                    <a:pt x="0" y="63"/>
                    <a:pt x="6" y="70"/>
                    <a:pt x="15" y="70"/>
                  </a:cubicBezTo>
                  <a:cubicBezTo>
                    <a:pt x="15" y="70"/>
                    <a:pt x="15" y="70"/>
                    <a:pt x="15" y="70"/>
                  </a:cubicBezTo>
                  <a:cubicBezTo>
                    <a:pt x="23" y="70"/>
                    <a:pt x="29" y="73"/>
                    <a:pt x="29" y="65"/>
                  </a:cubicBezTo>
                  <a:cubicBezTo>
                    <a:pt x="29" y="8"/>
                    <a:pt x="29" y="8"/>
                    <a:pt x="29" y="8"/>
                  </a:cubicBezTo>
                  <a:cubicBezTo>
                    <a:pt x="29" y="0"/>
                    <a:pt x="23" y="3"/>
                    <a:pt x="15" y="3"/>
                  </a:cubicBezTo>
                  <a:cubicBezTo>
                    <a:pt x="15" y="3"/>
                    <a:pt x="15" y="3"/>
                    <a:pt x="15" y="3"/>
                  </a:cubicBezTo>
                  <a:cubicBezTo>
                    <a:pt x="6" y="3"/>
                    <a:pt x="0" y="9"/>
                    <a:pt x="0" y="18"/>
                  </a:cubicBezTo>
                  <a:lnTo>
                    <a:pt x="0" y="55"/>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63"/>
            <p:cNvSpPr>
              <a:spLocks/>
            </p:cNvSpPr>
            <p:nvPr/>
          </p:nvSpPr>
          <p:spPr bwMode="auto">
            <a:xfrm>
              <a:off x="271463" y="5873750"/>
              <a:ext cx="69850" cy="60325"/>
            </a:xfrm>
            <a:custGeom>
              <a:avLst/>
              <a:gdLst>
                <a:gd name="T0" fmla="*/ 11 w 14"/>
                <a:gd name="T1" fmla="*/ 0 h 12"/>
                <a:gd name="T2" fmla="*/ 14 w 14"/>
                <a:gd name="T3" fmla="*/ 3 h 12"/>
                <a:gd name="T4" fmla="*/ 9 w 14"/>
                <a:gd name="T5" fmla="*/ 8 h 12"/>
                <a:gd name="T6" fmla="*/ 0 w 14"/>
                <a:gd name="T7" fmla="*/ 11 h 12"/>
                <a:gd name="T8" fmla="*/ 11 w 14"/>
                <a:gd name="T9" fmla="*/ 0 h 12"/>
              </a:gdLst>
              <a:ahLst/>
              <a:cxnLst>
                <a:cxn ang="0">
                  <a:pos x="T0" y="T1"/>
                </a:cxn>
                <a:cxn ang="0">
                  <a:pos x="T2" y="T3"/>
                </a:cxn>
                <a:cxn ang="0">
                  <a:pos x="T4" y="T5"/>
                </a:cxn>
                <a:cxn ang="0">
                  <a:pos x="T6" y="T7"/>
                </a:cxn>
                <a:cxn ang="0">
                  <a:pos x="T8" y="T9"/>
                </a:cxn>
              </a:cxnLst>
              <a:rect l="0" t="0" r="r" b="b"/>
              <a:pathLst>
                <a:path w="14" h="12">
                  <a:moveTo>
                    <a:pt x="11" y="0"/>
                  </a:moveTo>
                  <a:cubicBezTo>
                    <a:pt x="14" y="3"/>
                    <a:pt x="14" y="3"/>
                    <a:pt x="14" y="3"/>
                  </a:cubicBezTo>
                  <a:cubicBezTo>
                    <a:pt x="9" y="8"/>
                    <a:pt x="9" y="8"/>
                    <a:pt x="9" y="8"/>
                  </a:cubicBezTo>
                  <a:cubicBezTo>
                    <a:pt x="7" y="11"/>
                    <a:pt x="3" y="12"/>
                    <a:pt x="0" y="11"/>
                  </a:cubicBezTo>
                  <a:lnTo>
                    <a:pt x="11" y="0"/>
                  </a:lnTo>
                  <a:close/>
                </a:path>
              </a:pathLst>
            </a:custGeom>
            <a:solidFill>
              <a:srgbClr val="EFD9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64"/>
            <p:cNvSpPr>
              <a:spLocks/>
            </p:cNvSpPr>
            <p:nvPr/>
          </p:nvSpPr>
          <p:spPr bwMode="auto">
            <a:xfrm>
              <a:off x="246063" y="6246813"/>
              <a:ext cx="241300" cy="635000"/>
            </a:xfrm>
            <a:custGeom>
              <a:avLst/>
              <a:gdLst>
                <a:gd name="T0" fmla="*/ 0 w 48"/>
                <a:gd name="T1" fmla="*/ 0 h 126"/>
                <a:gd name="T2" fmla="*/ 48 w 48"/>
                <a:gd name="T3" fmla="*/ 63 h 126"/>
                <a:gd name="T4" fmla="*/ 0 w 48"/>
                <a:gd name="T5" fmla="*/ 126 h 126"/>
                <a:gd name="T6" fmla="*/ 0 w 48"/>
                <a:gd name="T7" fmla="*/ 0 h 126"/>
              </a:gdLst>
              <a:ahLst/>
              <a:cxnLst>
                <a:cxn ang="0">
                  <a:pos x="T0" y="T1"/>
                </a:cxn>
                <a:cxn ang="0">
                  <a:pos x="T2" y="T3"/>
                </a:cxn>
                <a:cxn ang="0">
                  <a:pos x="T4" y="T5"/>
                </a:cxn>
                <a:cxn ang="0">
                  <a:pos x="T6" y="T7"/>
                </a:cxn>
              </a:cxnLst>
              <a:rect l="0" t="0" r="r" b="b"/>
              <a:pathLst>
                <a:path w="48" h="126">
                  <a:moveTo>
                    <a:pt x="0" y="0"/>
                  </a:moveTo>
                  <a:cubicBezTo>
                    <a:pt x="28" y="8"/>
                    <a:pt x="48" y="33"/>
                    <a:pt x="48" y="63"/>
                  </a:cubicBezTo>
                  <a:cubicBezTo>
                    <a:pt x="48" y="93"/>
                    <a:pt x="28" y="119"/>
                    <a:pt x="0" y="126"/>
                  </a:cubicBezTo>
                  <a:lnTo>
                    <a:pt x="0" y="0"/>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65"/>
            <p:cNvSpPr>
              <a:spLocks/>
            </p:cNvSpPr>
            <p:nvPr/>
          </p:nvSpPr>
          <p:spPr bwMode="auto">
            <a:xfrm>
              <a:off x="487363" y="6534150"/>
              <a:ext cx="201613" cy="131763"/>
            </a:xfrm>
            <a:custGeom>
              <a:avLst/>
              <a:gdLst>
                <a:gd name="T0" fmla="*/ 26 w 40"/>
                <a:gd name="T1" fmla="*/ 26 h 26"/>
                <a:gd name="T2" fmla="*/ 0 w 40"/>
                <a:gd name="T3" fmla="*/ 0 h 26"/>
                <a:gd name="T4" fmla="*/ 40 w 40"/>
                <a:gd name="T5" fmla="*/ 0 h 26"/>
                <a:gd name="T6" fmla="*/ 26 w 40"/>
                <a:gd name="T7" fmla="*/ 26 h 26"/>
              </a:gdLst>
              <a:ahLst/>
              <a:cxnLst>
                <a:cxn ang="0">
                  <a:pos x="T0" y="T1"/>
                </a:cxn>
                <a:cxn ang="0">
                  <a:pos x="T2" y="T3"/>
                </a:cxn>
                <a:cxn ang="0">
                  <a:pos x="T4" y="T5"/>
                </a:cxn>
                <a:cxn ang="0">
                  <a:pos x="T6" y="T7"/>
                </a:cxn>
              </a:cxnLst>
              <a:rect l="0" t="0" r="r" b="b"/>
              <a:pathLst>
                <a:path w="40" h="26">
                  <a:moveTo>
                    <a:pt x="26" y="26"/>
                  </a:moveTo>
                  <a:cubicBezTo>
                    <a:pt x="0" y="0"/>
                    <a:pt x="0" y="0"/>
                    <a:pt x="0" y="0"/>
                  </a:cubicBezTo>
                  <a:cubicBezTo>
                    <a:pt x="40" y="0"/>
                    <a:pt x="40" y="0"/>
                    <a:pt x="40" y="0"/>
                  </a:cubicBezTo>
                  <a:cubicBezTo>
                    <a:pt x="38" y="10"/>
                    <a:pt x="33" y="19"/>
                    <a:pt x="26" y="26"/>
                  </a:cubicBezTo>
                  <a:close/>
                </a:path>
              </a:pathLst>
            </a:custGeom>
            <a:solidFill>
              <a:srgbClr val="CC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24" name="Picture 223"/>
            <p:cNvPicPr>
              <a:picLocks noChangeAspect="1"/>
            </p:cNvPicPr>
            <p:nvPr/>
          </p:nvPicPr>
          <p:blipFill>
            <a:blip r:embed="rId8"/>
            <a:stretch>
              <a:fillRect/>
            </a:stretch>
          </p:blipFill>
          <p:spPr>
            <a:xfrm>
              <a:off x="547788" y="5562761"/>
              <a:ext cx="641250" cy="641250"/>
            </a:xfrm>
            <a:prstGeom prst="rect">
              <a:avLst/>
            </a:prstGeom>
          </p:spPr>
        </p:pic>
        <p:grpSp>
          <p:nvGrpSpPr>
            <p:cNvPr id="227" name="Group 191"/>
            <p:cNvGrpSpPr>
              <a:grpSpLocks noChangeAspect="1"/>
            </p:cNvGrpSpPr>
            <p:nvPr/>
          </p:nvGrpSpPr>
          <p:grpSpPr bwMode="auto">
            <a:xfrm>
              <a:off x="1404938" y="5619750"/>
              <a:ext cx="547687" cy="547688"/>
              <a:chOff x="885" y="3540"/>
              <a:chExt cx="345" cy="345"/>
            </a:xfrm>
          </p:grpSpPr>
          <p:sp>
            <p:nvSpPr>
              <p:cNvPr id="228" name="AutoShape 190"/>
              <p:cNvSpPr>
                <a:spLocks noChangeAspect="1" noChangeArrowheads="1" noTextEdit="1"/>
              </p:cNvSpPr>
              <p:nvPr/>
            </p:nvSpPr>
            <p:spPr bwMode="auto">
              <a:xfrm>
                <a:off x="885" y="3540"/>
                <a:ext cx="34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193"/>
              <p:cNvSpPr>
                <a:spLocks noChangeArrowheads="1"/>
              </p:cNvSpPr>
              <p:nvPr/>
            </p:nvSpPr>
            <p:spPr bwMode="auto">
              <a:xfrm>
                <a:off x="905" y="3736"/>
                <a:ext cx="57" cy="127"/>
              </a:xfrm>
              <a:prstGeom prst="rect">
                <a:avLst/>
              </a:prstGeom>
              <a:solidFill>
                <a:srgbClr val="FDB8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194"/>
              <p:cNvSpPr>
                <a:spLocks noChangeArrowheads="1"/>
              </p:cNvSpPr>
              <p:nvPr/>
            </p:nvSpPr>
            <p:spPr bwMode="auto">
              <a:xfrm>
                <a:off x="1068" y="3698"/>
                <a:ext cx="56" cy="165"/>
              </a:xfrm>
              <a:prstGeom prst="rect">
                <a:avLst/>
              </a:prstGeom>
              <a:solidFill>
                <a:srgbClr val="6E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195"/>
              <p:cNvSpPr>
                <a:spLocks noChangeArrowheads="1"/>
              </p:cNvSpPr>
              <p:nvPr/>
            </p:nvSpPr>
            <p:spPr bwMode="auto">
              <a:xfrm>
                <a:off x="1149" y="3587"/>
                <a:ext cx="58" cy="276"/>
              </a:xfrm>
              <a:prstGeom prst="rect">
                <a:avLst/>
              </a:prstGeom>
              <a:solidFill>
                <a:srgbClr val="0A8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196"/>
              <p:cNvSpPr>
                <a:spLocks noChangeArrowheads="1"/>
              </p:cNvSpPr>
              <p:nvPr/>
            </p:nvSpPr>
            <p:spPr bwMode="auto">
              <a:xfrm>
                <a:off x="987" y="3677"/>
                <a:ext cx="56" cy="186"/>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3" name="Group 222"/>
            <p:cNvGrpSpPr/>
            <p:nvPr/>
          </p:nvGrpSpPr>
          <p:grpSpPr>
            <a:xfrm rot="942121">
              <a:off x="1022446" y="6020187"/>
              <a:ext cx="1352550" cy="952501"/>
              <a:chOff x="1020763" y="6070600"/>
              <a:chExt cx="1352550" cy="952501"/>
            </a:xfrm>
          </p:grpSpPr>
          <p:sp>
            <p:nvSpPr>
              <p:cNvPr id="186" name="Rectangle 152"/>
              <p:cNvSpPr>
                <a:spLocks noChangeArrowheads="1"/>
              </p:cNvSpPr>
              <p:nvPr/>
            </p:nvSpPr>
            <p:spPr bwMode="auto">
              <a:xfrm>
                <a:off x="1658938" y="6200775"/>
                <a:ext cx="236538" cy="1111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53"/>
              <p:cNvSpPr>
                <a:spLocks noChangeArrowheads="1"/>
              </p:cNvSpPr>
              <p:nvPr/>
            </p:nvSpPr>
            <p:spPr bwMode="auto">
              <a:xfrm>
                <a:off x="1654176" y="6230938"/>
                <a:ext cx="246063" cy="63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66"/>
              <p:cNvSpPr>
                <a:spLocks/>
              </p:cNvSpPr>
              <p:nvPr/>
            </p:nvSpPr>
            <p:spPr bwMode="auto">
              <a:xfrm>
                <a:off x="1020763" y="6070600"/>
                <a:ext cx="392113" cy="387350"/>
              </a:xfrm>
              <a:custGeom>
                <a:avLst/>
                <a:gdLst>
                  <a:gd name="T0" fmla="*/ 78 w 78"/>
                  <a:gd name="T1" fmla="*/ 60 h 77"/>
                  <a:gd name="T2" fmla="*/ 23 w 78"/>
                  <a:gd name="T3" fmla="*/ 5 h 77"/>
                  <a:gd name="T4" fmla="*/ 5 w 78"/>
                  <a:gd name="T5" fmla="*/ 5 h 77"/>
                  <a:gd name="T6" fmla="*/ 5 w 78"/>
                  <a:gd name="T7" fmla="*/ 22 h 77"/>
                  <a:gd name="T8" fmla="*/ 60 w 78"/>
                  <a:gd name="T9" fmla="*/ 77 h 77"/>
                  <a:gd name="T10" fmla="*/ 78 w 78"/>
                  <a:gd name="T11" fmla="*/ 60 h 77"/>
                </a:gdLst>
                <a:ahLst/>
                <a:cxnLst>
                  <a:cxn ang="0">
                    <a:pos x="T0" y="T1"/>
                  </a:cxn>
                  <a:cxn ang="0">
                    <a:pos x="T2" y="T3"/>
                  </a:cxn>
                  <a:cxn ang="0">
                    <a:pos x="T4" y="T5"/>
                  </a:cxn>
                  <a:cxn ang="0">
                    <a:pos x="T6" y="T7"/>
                  </a:cxn>
                  <a:cxn ang="0">
                    <a:pos x="T8" y="T9"/>
                  </a:cxn>
                  <a:cxn ang="0">
                    <a:pos x="T10" y="T11"/>
                  </a:cxn>
                </a:cxnLst>
                <a:rect l="0" t="0" r="r" b="b"/>
                <a:pathLst>
                  <a:path w="78" h="77">
                    <a:moveTo>
                      <a:pt x="78" y="60"/>
                    </a:moveTo>
                    <a:cubicBezTo>
                      <a:pt x="23" y="5"/>
                      <a:pt x="23" y="5"/>
                      <a:pt x="23" y="5"/>
                    </a:cubicBezTo>
                    <a:cubicBezTo>
                      <a:pt x="18" y="0"/>
                      <a:pt x="10" y="0"/>
                      <a:pt x="5" y="5"/>
                    </a:cubicBezTo>
                    <a:cubicBezTo>
                      <a:pt x="0" y="10"/>
                      <a:pt x="0" y="17"/>
                      <a:pt x="5" y="22"/>
                    </a:cubicBezTo>
                    <a:cubicBezTo>
                      <a:pt x="60" y="77"/>
                      <a:pt x="60" y="77"/>
                      <a:pt x="60" y="77"/>
                    </a:cubicBezTo>
                    <a:lnTo>
                      <a:pt x="78" y="60"/>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73"/>
              <p:cNvSpPr>
                <a:spLocks/>
              </p:cNvSpPr>
              <p:nvPr/>
            </p:nvSpPr>
            <p:spPr bwMode="auto">
              <a:xfrm>
                <a:off x="1257301" y="6302375"/>
                <a:ext cx="49213" cy="50800"/>
              </a:xfrm>
              <a:custGeom>
                <a:avLst/>
                <a:gdLst>
                  <a:gd name="T0" fmla="*/ 10 w 10"/>
                  <a:gd name="T1" fmla="*/ 0 h 10"/>
                  <a:gd name="T2" fmla="*/ 3 w 10"/>
                  <a:gd name="T3" fmla="*/ 4 h 10"/>
                  <a:gd name="T4" fmla="*/ 0 w 10"/>
                  <a:gd name="T5" fmla="*/ 10 h 10"/>
                </a:gdLst>
                <a:ahLst/>
                <a:cxnLst>
                  <a:cxn ang="0">
                    <a:pos x="T0" y="T1"/>
                  </a:cxn>
                  <a:cxn ang="0">
                    <a:pos x="T2" y="T3"/>
                  </a:cxn>
                  <a:cxn ang="0">
                    <a:pos x="T4" y="T5"/>
                  </a:cxn>
                </a:cxnLst>
                <a:rect l="0" t="0" r="r" b="b"/>
                <a:pathLst>
                  <a:path w="10" h="10">
                    <a:moveTo>
                      <a:pt x="10" y="0"/>
                    </a:moveTo>
                    <a:cubicBezTo>
                      <a:pt x="7" y="1"/>
                      <a:pt x="5" y="2"/>
                      <a:pt x="3" y="4"/>
                    </a:cubicBezTo>
                    <a:cubicBezTo>
                      <a:pt x="1" y="6"/>
                      <a:pt x="0" y="8"/>
                      <a:pt x="0" y="10"/>
                    </a:cubicBezTo>
                  </a:path>
                </a:pathLst>
              </a:custGeom>
              <a:noFill/>
              <a:ln w="4763"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Freeform 174"/>
              <p:cNvSpPr>
                <a:spLocks/>
              </p:cNvSpPr>
              <p:nvPr/>
            </p:nvSpPr>
            <p:spPr bwMode="auto">
              <a:xfrm>
                <a:off x="1276351" y="6327775"/>
                <a:ext cx="50800" cy="50800"/>
              </a:xfrm>
              <a:custGeom>
                <a:avLst/>
                <a:gdLst>
                  <a:gd name="T0" fmla="*/ 0 w 10"/>
                  <a:gd name="T1" fmla="*/ 10 h 10"/>
                  <a:gd name="T2" fmla="*/ 7 w 10"/>
                  <a:gd name="T3" fmla="*/ 7 h 10"/>
                  <a:gd name="T4" fmla="*/ 10 w 10"/>
                  <a:gd name="T5" fmla="*/ 0 h 10"/>
                </a:gdLst>
                <a:ahLst/>
                <a:cxnLst>
                  <a:cxn ang="0">
                    <a:pos x="T0" y="T1"/>
                  </a:cxn>
                  <a:cxn ang="0">
                    <a:pos x="T2" y="T3"/>
                  </a:cxn>
                  <a:cxn ang="0">
                    <a:pos x="T4" y="T5"/>
                  </a:cxn>
                </a:cxnLst>
                <a:rect l="0" t="0" r="r" b="b"/>
                <a:pathLst>
                  <a:path w="10" h="10">
                    <a:moveTo>
                      <a:pt x="0" y="10"/>
                    </a:moveTo>
                    <a:cubicBezTo>
                      <a:pt x="3" y="10"/>
                      <a:pt x="5" y="9"/>
                      <a:pt x="7" y="7"/>
                    </a:cubicBezTo>
                    <a:cubicBezTo>
                      <a:pt x="9" y="5"/>
                      <a:pt x="10" y="2"/>
                      <a:pt x="10" y="0"/>
                    </a:cubicBezTo>
                  </a:path>
                </a:pathLst>
              </a:custGeom>
              <a:noFill/>
              <a:ln w="4763"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Freeform 175"/>
              <p:cNvSpPr>
                <a:spLocks/>
              </p:cNvSpPr>
              <p:nvPr/>
            </p:nvSpPr>
            <p:spPr bwMode="auto">
              <a:xfrm>
                <a:off x="1271588" y="6323013"/>
                <a:ext cx="30163" cy="23813"/>
              </a:xfrm>
              <a:custGeom>
                <a:avLst/>
                <a:gdLst>
                  <a:gd name="T0" fmla="*/ 6 w 6"/>
                  <a:gd name="T1" fmla="*/ 0 h 5"/>
                  <a:gd name="T2" fmla="*/ 2 w 6"/>
                  <a:gd name="T3" fmla="*/ 2 h 5"/>
                  <a:gd name="T4" fmla="*/ 0 w 6"/>
                  <a:gd name="T5" fmla="*/ 5 h 5"/>
                </a:gdLst>
                <a:ahLst/>
                <a:cxnLst>
                  <a:cxn ang="0">
                    <a:pos x="T0" y="T1"/>
                  </a:cxn>
                  <a:cxn ang="0">
                    <a:pos x="T2" y="T3"/>
                  </a:cxn>
                  <a:cxn ang="0">
                    <a:pos x="T4" y="T5"/>
                  </a:cxn>
                </a:cxnLst>
                <a:rect l="0" t="0" r="r" b="b"/>
                <a:pathLst>
                  <a:path w="6" h="5">
                    <a:moveTo>
                      <a:pt x="6" y="0"/>
                    </a:moveTo>
                    <a:cubicBezTo>
                      <a:pt x="4" y="0"/>
                      <a:pt x="3" y="1"/>
                      <a:pt x="2" y="2"/>
                    </a:cubicBezTo>
                    <a:cubicBezTo>
                      <a:pt x="1" y="3"/>
                      <a:pt x="1" y="4"/>
                      <a:pt x="0" y="5"/>
                    </a:cubicBezTo>
                  </a:path>
                </a:pathLst>
              </a:custGeom>
              <a:noFill/>
              <a:ln w="4763"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Freeform 176"/>
              <p:cNvSpPr>
                <a:spLocks/>
              </p:cNvSpPr>
              <p:nvPr/>
            </p:nvSpPr>
            <p:spPr bwMode="auto">
              <a:xfrm>
                <a:off x="1287463" y="6332538"/>
                <a:ext cx="25400" cy="25400"/>
              </a:xfrm>
              <a:custGeom>
                <a:avLst/>
                <a:gdLst>
                  <a:gd name="T0" fmla="*/ 0 w 5"/>
                  <a:gd name="T1" fmla="*/ 5 h 5"/>
                  <a:gd name="T2" fmla="*/ 3 w 5"/>
                  <a:gd name="T3" fmla="*/ 4 h 5"/>
                  <a:gd name="T4" fmla="*/ 5 w 5"/>
                  <a:gd name="T5" fmla="*/ 0 h 5"/>
                </a:gdLst>
                <a:ahLst/>
                <a:cxnLst>
                  <a:cxn ang="0">
                    <a:pos x="T0" y="T1"/>
                  </a:cxn>
                  <a:cxn ang="0">
                    <a:pos x="T2" y="T3"/>
                  </a:cxn>
                  <a:cxn ang="0">
                    <a:pos x="T4" y="T5"/>
                  </a:cxn>
                </a:cxnLst>
                <a:rect l="0" t="0" r="r" b="b"/>
                <a:pathLst>
                  <a:path w="5" h="5">
                    <a:moveTo>
                      <a:pt x="0" y="5"/>
                    </a:moveTo>
                    <a:cubicBezTo>
                      <a:pt x="1" y="5"/>
                      <a:pt x="2" y="5"/>
                      <a:pt x="3" y="4"/>
                    </a:cubicBezTo>
                    <a:cubicBezTo>
                      <a:pt x="4" y="3"/>
                      <a:pt x="5" y="2"/>
                      <a:pt x="5" y="0"/>
                    </a:cubicBezTo>
                  </a:path>
                </a:pathLst>
              </a:custGeom>
              <a:noFill/>
              <a:ln w="4763"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Freeform 177"/>
              <p:cNvSpPr>
                <a:spLocks/>
              </p:cNvSpPr>
              <p:nvPr/>
            </p:nvSpPr>
            <p:spPr bwMode="auto">
              <a:xfrm>
                <a:off x="1352551" y="6110288"/>
                <a:ext cx="387350" cy="261938"/>
              </a:xfrm>
              <a:custGeom>
                <a:avLst/>
                <a:gdLst>
                  <a:gd name="T0" fmla="*/ 77 w 77"/>
                  <a:gd name="T1" fmla="*/ 12 h 52"/>
                  <a:gd name="T2" fmla="*/ 70 w 77"/>
                  <a:gd name="T3" fmla="*/ 5 h 52"/>
                  <a:gd name="T4" fmla="*/ 53 w 77"/>
                  <a:gd name="T5" fmla="*/ 5 h 52"/>
                  <a:gd name="T6" fmla="*/ 44 w 77"/>
                  <a:gd name="T7" fmla="*/ 14 h 52"/>
                  <a:gd name="T8" fmla="*/ 27 w 77"/>
                  <a:gd name="T9" fmla="*/ 15 h 52"/>
                  <a:gd name="T10" fmla="*/ 18 w 77"/>
                  <a:gd name="T11" fmla="*/ 25 h 52"/>
                  <a:gd name="T12" fmla="*/ 5 w 77"/>
                  <a:gd name="T13" fmla="*/ 28 h 52"/>
                  <a:gd name="T14" fmla="*/ 5 w 77"/>
                  <a:gd name="T15" fmla="*/ 45 h 52"/>
                  <a:gd name="T16" fmla="*/ 12 w 77"/>
                  <a:gd name="T17" fmla="*/ 52 h 52"/>
                  <a:gd name="T18" fmla="*/ 26 w 77"/>
                  <a:gd name="T19" fmla="*/ 38 h 52"/>
                  <a:gd name="T20" fmla="*/ 27 w 77"/>
                  <a:gd name="T21" fmla="*/ 39 h 52"/>
                  <a:gd name="T22" fmla="*/ 31 w 77"/>
                  <a:gd name="T23" fmla="*/ 36 h 52"/>
                  <a:gd name="T24" fmla="*/ 34 w 77"/>
                  <a:gd name="T25" fmla="*/ 39 h 52"/>
                  <a:gd name="T26" fmla="*/ 48 w 77"/>
                  <a:gd name="T27" fmla="*/ 25 h 52"/>
                  <a:gd name="T28" fmla="*/ 58 w 77"/>
                  <a:gd name="T29" fmla="*/ 35 h 52"/>
                  <a:gd name="T30" fmla="*/ 70 w 77"/>
                  <a:gd name="T31" fmla="*/ 22 h 52"/>
                  <a:gd name="T32" fmla="*/ 68 w 77"/>
                  <a:gd name="T33" fmla="*/ 21 h 52"/>
                  <a:gd name="T34" fmla="*/ 77 w 77"/>
                  <a:gd name="T35"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52">
                    <a:moveTo>
                      <a:pt x="77" y="12"/>
                    </a:moveTo>
                    <a:cubicBezTo>
                      <a:pt x="70" y="5"/>
                      <a:pt x="70" y="5"/>
                      <a:pt x="70" y="5"/>
                    </a:cubicBezTo>
                    <a:cubicBezTo>
                      <a:pt x="65" y="0"/>
                      <a:pt x="57" y="0"/>
                      <a:pt x="53" y="5"/>
                    </a:cubicBezTo>
                    <a:cubicBezTo>
                      <a:pt x="44" y="14"/>
                      <a:pt x="44" y="14"/>
                      <a:pt x="44" y="14"/>
                    </a:cubicBezTo>
                    <a:cubicBezTo>
                      <a:pt x="39" y="10"/>
                      <a:pt x="32" y="10"/>
                      <a:pt x="27" y="15"/>
                    </a:cubicBezTo>
                    <a:cubicBezTo>
                      <a:pt x="18" y="25"/>
                      <a:pt x="18" y="25"/>
                      <a:pt x="18" y="25"/>
                    </a:cubicBezTo>
                    <a:cubicBezTo>
                      <a:pt x="13" y="23"/>
                      <a:pt x="8" y="24"/>
                      <a:pt x="5" y="28"/>
                    </a:cubicBezTo>
                    <a:cubicBezTo>
                      <a:pt x="0" y="32"/>
                      <a:pt x="0" y="40"/>
                      <a:pt x="5" y="45"/>
                    </a:cubicBezTo>
                    <a:cubicBezTo>
                      <a:pt x="12" y="52"/>
                      <a:pt x="12" y="52"/>
                      <a:pt x="12" y="52"/>
                    </a:cubicBezTo>
                    <a:cubicBezTo>
                      <a:pt x="26" y="38"/>
                      <a:pt x="26" y="38"/>
                      <a:pt x="26" y="38"/>
                    </a:cubicBezTo>
                    <a:cubicBezTo>
                      <a:pt x="27" y="39"/>
                      <a:pt x="27" y="39"/>
                      <a:pt x="27" y="39"/>
                    </a:cubicBezTo>
                    <a:cubicBezTo>
                      <a:pt x="31" y="36"/>
                      <a:pt x="31" y="36"/>
                      <a:pt x="31" y="36"/>
                    </a:cubicBezTo>
                    <a:cubicBezTo>
                      <a:pt x="34" y="39"/>
                      <a:pt x="34" y="39"/>
                      <a:pt x="34" y="39"/>
                    </a:cubicBezTo>
                    <a:cubicBezTo>
                      <a:pt x="48" y="25"/>
                      <a:pt x="48" y="25"/>
                      <a:pt x="48" y="25"/>
                    </a:cubicBezTo>
                    <a:cubicBezTo>
                      <a:pt x="58" y="35"/>
                      <a:pt x="58" y="35"/>
                      <a:pt x="58" y="35"/>
                    </a:cubicBezTo>
                    <a:cubicBezTo>
                      <a:pt x="70" y="22"/>
                      <a:pt x="70" y="22"/>
                      <a:pt x="70" y="22"/>
                    </a:cubicBezTo>
                    <a:cubicBezTo>
                      <a:pt x="68" y="21"/>
                      <a:pt x="68" y="21"/>
                      <a:pt x="68" y="21"/>
                    </a:cubicBezTo>
                    <a:lnTo>
                      <a:pt x="77" y="12"/>
                    </a:lnTo>
                    <a:close/>
                  </a:path>
                </a:pathLst>
              </a:custGeom>
              <a:solidFill>
                <a:srgbClr val="CC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78"/>
              <p:cNvSpPr>
                <a:spLocks/>
              </p:cNvSpPr>
              <p:nvPr/>
            </p:nvSpPr>
            <p:spPr bwMode="auto">
              <a:xfrm>
                <a:off x="1306513" y="6170613"/>
                <a:ext cx="679450" cy="671513"/>
              </a:xfrm>
              <a:custGeom>
                <a:avLst/>
                <a:gdLst>
                  <a:gd name="T0" fmla="*/ 251 w 428"/>
                  <a:gd name="T1" fmla="*/ 423 h 423"/>
                  <a:gd name="T2" fmla="*/ 428 w 428"/>
                  <a:gd name="T3" fmla="*/ 308 h 423"/>
                  <a:gd name="T4" fmla="*/ 273 w 428"/>
                  <a:gd name="T5" fmla="*/ 0 h 423"/>
                  <a:gd name="T6" fmla="*/ 213 w 428"/>
                  <a:gd name="T7" fmla="*/ 51 h 423"/>
                  <a:gd name="T8" fmla="*/ 140 w 428"/>
                  <a:gd name="T9" fmla="*/ 89 h 423"/>
                  <a:gd name="T10" fmla="*/ 61 w 428"/>
                  <a:gd name="T11" fmla="*/ 121 h 423"/>
                  <a:gd name="T12" fmla="*/ 0 w 428"/>
                  <a:gd name="T13" fmla="*/ 172 h 423"/>
                  <a:gd name="T14" fmla="*/ 251 w 428"/>
                  <a:gd name="T15" fmla="*/ 423 h 4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 h="423">
                    <a:moveTo>
                      <a:pt x="251" y="423"/>
                    </a:moveTo>
                    <a:lnTo>
                      <a:pt x="428" y="308"/>
                    </a:lnTo>
                    <a:lnTo>
                      <a:pt x="273" y="0"/>
                    </a:lnTo>
                    <a:lnTo>
                      <a:pt x="213" y="51"/>
                    </a:lnTo>
                    <a:lnTo>
                      <a:pt x="140" y="89"/>
                    </a:lnTo>
                    <a:lnTo>
                      <a:pt x="61" y="121"/>
                    </a:lnTo>
                    <a:lnTo>
                      <a:pt x="0" y="172"/>
                    </a:lnTo>
                    <a:lnTo>
                      <a:pt x="251" y="423"/>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9"/>
              <p:cNvSpPr>
                <a:spLocks/>
              </p:cNvSpPr>
              <p:nvPr/>
            </p:nvSpPr>
            <p:spPr bwMode="auto">
              <a:xfrm>
                <a:off x="1387476" y="6256338"/>
                <a:ext cx="146050" cy="146050"/>
              </a:xfrm>
              <a:custGeom>
                <a:avLst/>
                <a:gdLst>
                  <a:gd name="T0" fmla="*/ 29 w 29"/>
                  <a:gd name="T1" fmla="*/ 12 h 29"/>
                  <a:gd name="T2" fmla="*/ 22 w 29"/>
                  <a:gd name="T3" fmla="*/ 5 h 29"/>
                  <a:gd name="T4" fmla="*/ 5 w 29"/>
                  <a:gd name="T5" fmla="*/ 5 h 29"/>
                  <a:gd name="T6" fmla="*/ 5 w 29"/>
                  <a:gd name="T7" fmla="*/ 23 h 29"/>
                  <a:gd name="T8" fmla="*/ 11 w 29"/>
                  <a:gd name="T9" fmla="*/ 29 h 29"/>
                  <a:gd name="T10" fmla="*/ 29 w 29"/>
                  <a:gd name="T11" fmla="*/ 12 h 29"/>
                </a:gdLst>
                <a:ahLst/>
                <a:cxnLst>
                  <a:cxn ang="0">
                    <a:pos x="T0" y="T1"/>
                  </a:cxn>
                  <a:cxn ang="0">
                    <a:pos x="T2" y="T3"/>
                  </a:cxn>
                  <a:cxn ang="0">
                    <a:pos x="T4" y="T5"/>
                  </a:cxn>
                  <a:cxn ang="0">
                    <a:pos x="T6" y="T7"/>
                  </a:cxn>
                  <a:cxn ang="0">
                    <a:pos x="T8" y="T9"/>
                  </a:cxn>
                  <a:cxn ang="0">
                    <a:pos x="T10" y="T11"/>
                  </a:cxn>
                </a:cxnLst>
                <a:rect l="0" t="0" r="r" b="b"/>
                <a:pathLst>
                  <a:path w="29" h="29">
                    <a:moveTo>
                      <a:pt x="29" y="12"/>
                    </a:moveTo>
                    <a:cubicBezTo>
                      <a:pt x="22" y="5"/>
                      <a:pt x="22" y="5"/>
                      <a:pt x="22" y="5"/>
                    </a:cubicBezTo>
                    <a:cubicBezTo>
                      <a:pt x="17" y="0"/>
                      <a:pt x="9" y="0"/>
                      <a:pt x="5" y="5"/>
                    </a:cubicBezTo>
                    <a:cubicBezTo>
                      <a:pt x="0" y="10"/>
                      <a:pt x="0" y="18"/>
                      <a:pt x="5" y="23"/>
                    </a:cubicBezTo>
                    <a:cubicBezTo>
                      <a:pt x="11" y="29"/>
                      <a:pt x="11" y="29"/>
                      <a:pt x="11" y="29"/>
                    </a:cubicBezTo>
                    <a:lnTo>
                      <a:pt x="29" y="12"/>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80"/>
              <p:cNvSpPr>
                <a:spLocks/>
              </p:cNvSpPr>
              <p:nvPr/>
            </p:nvSpPr>
            <p:spPr bwMode="auto">
              <a:xfrm>
                <a:off x="1498601" y="6196013"/>
                <a:ext cx="146050" cy="146050"/>
              </a:xfrm>
              <a:custGeom>
                <a:avLst/>
                <a:gdLst>
                  <a:gd name="T0" fmla="*/ 29 w 29"/>
                  <a:gd name="T1" fmla="*/ 11 h 29"/>
                  <a:gd name="T2" fmla="*/ 22 w 29"/>
                  <a:gd name="T3" fmla="*/ 4 h 29"/>
                  <a:gd name="T4" fmla="*/ 5 w 29"/>
                  <a:gd name="T5" fmla="*/ 4 h 29"/>
                  <a:gd name="T6" fmla="*/ 5 w 29"/>
                  <a:gd name="T7" fmla="*/ 22 h 29"/>
                  <a:gd name="T8" fmla="*/ 12 w 29"/>
                  <a:gd name="T9" fmla="*/ 29 h 29"/>
                  <a:gd name="T10" fmla="*/ 29 w 29"/>
                  <a:gd name="T11" fmla="*/ 11 h 29"/>
                </a:gdLst>
                <a:ahLst/>
                <a:cxnLst>
                  <a:cxn ang="0">
                    <a:pos x="T0" y="T1"/>
                  </a:cxn>
                  <a:cxn ang="0">
                    <a:pos x="T2" y="T3"/>
                  </a:cxn>
                  <a:cxn ang="0">
                    <a:pos x="T4" y="T5"/>
                  </a:cxn>
                  <a:cxn ang="0">
                    <a:pos x="T6" y="T7"/>
                  </a:cxn>
                  <a:cxn ang="0">
                    <a:pos x="T8" y="T9"/>
                  </a:cxn>
                  <a:cxn ang="0">
                    <a:pos x="T10" y="T11"/>
                  </a:cxn>
                </a:cxnLst>
                <a:rect l="0" t="0" r="r" b="b"/>
                <a:pathLst>
                  <a:path w="29" h="29">
                    <a:moveTo>
                      <a:pt x="29" y="11"/>
                    </a:moveTo>
                    <a:cubicBezTo>
                      <a:pt x="22" y="4"/>
                      <a:pt x="22" y="4"/>
                      <a:pt x="22" y="4"/>
                    </a:cubicBezTo>
                    <a:cubicBezTo>
                      <a:pt x="18" y="0"/>
                      <a:pt x="10" y="0"/>
                      <a:pt x="5" y="4"/>
                    </a:cubicBezTo>
                    <a:cubicBezTo>
                      <a:pt x="0" y="9"/>
                      <a:pt x="0" y="17"/>
                      <a:pt x="5" y="22"/>
                    </a:cubicBezTo>
                    <a:cubicBezTo>
                      <a:pt x="12" y="29"/>
                      <a:pt x="12" y="29"/>
                      <a:pt x="12" y="29"/>
                    </a:cubicBezTo>
                    <a:lnTo>
                      <a:pt x="29" y="11"/>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81"/>
              <p:cNvSpPr>
                <a:spLocks/>
              </p:cNvSpPr>
              <p:nvPr/>
            </p:nvSpPr>
            <p:spPr bwMode="auto">
              <a:xfrm>
                <a:off x="1624013" y="6145213"/>
                <a:ext cx="120650" cy="147638"/>
              </a:xfrm>
              <a:custGeom>
                <a:avLst/>
                <a:gdLst>
                  <a:gd name="T0" fmla="*/ 24 w 24"/>
                  <a:gd name="T1" fmla="*/ 16 h 29"/>
                  <a:gd name="T2" fmla="*/ 23 w 24"/>
                  <a:gd name="T3" fmla="*/ 5 h 29"/>
                  <a:gd name="T4" fmla="*/ 5 w 24"/>
                  <a:gd name="T5" fmla="*/ 5 h 29"/>
                  <a:gd name="T6" fmla="*/ 5 w 24"/>
                  <a:gd name="T7" fmla="*/ 22 h 29"/>
                  <a:gd name="T8" fmla="*/ 12 w 24"/>
                  <a:gd name="T9" fmla="*/ 29 h 29"/>
                  <a:gd name="T10" fmla="*/ 24 w 24"/>
                  <a:gd name="T11" fmla="*/ 16 h 29"/>
                </a:gdLst>
                <a:ahLst/>
                <a:cxnLst>
                  <a:cxn ang="0">
                    <a:pos x="T0" y="T1"/>
                  </a:cxn>
                  <a:cxn ang="0">
                    <a:pos x="T2" y="T3"/>
                  </a:cxn>
                  <a:cxn ang="0">
                    <a:pos x="T4" y="T5"/>
                  </a:cxn>
                  <a:cxn ang="0">
                    <a:pos x="T6" y="T7"/>
                  </a:cxn>
                  <a:cxn ang="0">
                    <a:pos x="T8" y="T9"/>
                  </a:cxn>
                  <a:cxn ang="0">
                    <a:pos x="T10" y="T11"/>
                  </a:cxn>
                </a:cxnLst>
                <a:rect l="0" t="0" r="r" b="b"/>
                <a:pathLst>
                  <a:path w="24" h="29">
                    <a:moveTo>
                      <a:pt x="24" y="16"/>
                    </a:moveTo>
                    <a:cubicBezTo>
                      <a:pt x="23" y="5"/>
                      <a:pt x="23" y="5"/>
                      <a:pt x="23" y="5"/>
                    </a:cubicBezTo>
                    <a:cubicBezTo>
                      <a:pt x="18" y="0"/>
                      <a:pt x="10" y="0"/>
                      <a:pt x="5" y="5"/>
                    </a:cubicBezTo>
                    <a:cubicBezTo>
                      <a:pt x="0" y="9"/>
                      <a:pt x="0" y="17"/>
                      <a:pt x="5" y="22"/>
                    </a:cubicBezTo>
                    <a:cubicBezTo>
                      <a:pt x="12" y="29"/>
                      <a:pt x="12" y="29"/>
                      <a:pt x="12" y="29"/>
                    </a:cubicBezTo>
                    <a:lnTo>
                      <a:pt x="24" y="16"/>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82"/>
              <p:cNvSpPr>
                <a:spLocks/>
              </p:cNvSpPr>
              <p:nvPr/>
            </p:nvSpPr>
            <p:spPr bwMode="auto">
              <a:xfrm>
                <a:off x="1317626" y="6488113"/>
                <a:ext cx="442913" cy="317500"/>
              </a:xfrm>
              <a:custGeom>
                <a:avLst/>
                <a:gdLst>
                  <a:gd name="T0" fmla="*/ 88 w 88"/>
                  <a:gd name="T1" fmla="*/ 63 h 63"/>
                  <a:gd name="T2" fmla="*/ 23 w 88"/>
                  <a:gd name="T3" fmla="*/ 40 h 63"/>
                  <a:gd name="T4" fmla="*/ 30 w 88"/>
                  <a:gd name="T5" fmla="*/ 0 h 63"/>
                  <a:gd name="T6" fmla="*/ 88 w 88"/>
                  <a:gd name="T7" fmla="*/ 63 h 63"/>
                </a:gdLst>
                <a:ahLst/>
                <a:cxnLst>
                  <a:cxn ang="0">
                    <a:pos x="T0" y="T1"/>
                  </a:cxn>
                  <a:cxn ang="0">
                    <a:pos x="T2" y="T3"/>
                  </a:cxn>
                  <a:cxn ang="0">
                    <a:pos x="T4" y="T5"/>
                  </a:cxn>
                  <a:cxn ang="0">
                    <a:pos x="T6" y="T7"/>
                  </a:cxn>
                </a:cxnLst>
                <a:rect l="0" t="0" r="r" b="b"/>
                <a:pathLst>
                  <a:path w="88" h="63">
                    <a:moveTo>
                      <a:pt x="88" y="63"/>
                    </a:moveTo>
                    <a:cubicBezTo>
                      <a:pt x="88" y="63"/>
                      <a:pt x="42" y="60"/>
                      <a:pt x="23" y="40"/>
                    </a:cubicBezTo>
                    <a:cubicBezTo>
                      <a:pt x="0" y="15"/>
                      <a:pt x="30" y="0"/>
                      <a:pt x="30" y="0"/>
                    </a:cubicBezTo>
                    <a:lnTo>
                      <a:pt x="88" y="63"/>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3"/>
              <p:cNvSpPr>
                <a:spLocks/>
              </p:cNvSpPr>
              <p:nvPr/>
            </p:nvSpPr>
            <p:spPr bwMode="auto">
              <a:xfrm>
                <a:off x="1287463" y="6457950"/>
                <a:ext cx="246063" cy="257175"/>
              </a:xfrm>
              <a:custGeom>
                <a:avLst/>
                <a:gdLst>
                  <a:gd name="T0" fmla="*/ 45 w 49"/>
                  <a:gd name="T1" fmla="*/ 32 h 51"/>
                  <a:gd name="T2" fmla="*/ 44 w 49"/>
                  <a:gd name="T3" fmla="*/ 47 h 51"/>
                  <a:gd name="T4" fmla="*/ 44 w 49"/>
                  <a:gd name="T5" fmla="*/ 47 h 51"/>
                  <a:gd name="T6" fmla="*/ 29 w 49"/>
                  <a:gd name="T7" fmla="*/ 46 h 51"/>
                  <a:gd name="T8" fmla="*/ 4 w 49"/>
                  <a:gd name="T9" fmla="*/ 19 h 51"/>
                  <a:gd name="T10" fmla="*/ 5 w 49"/>
                  <a:gd name="T11" fmla="*/ 4 h 51"/>
                  <a:gd name="T12" fmla="*/ 5 w 49"/>
                  <a:gd name="T13" fmla="*/ 4 h 51"/>
                  <a:gd name="T14" fmla="*/ 20 w 49"/>
                  <a:gd name="T15" fmla="*/ 5 h 51"/>
                  <a:gd name="T16" fmla="*/ 45 w 49"/>
                  <a:gd name="T17" fmla="*/ 3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1">
                    <a:moveTo>
                      <a:pt x="45" y="32"/>
                    </a:moveTo>
                    <a:cubicBezTo>
                      <a:pt x="49" y="36"/>
                      <a:pt x="49" y="43"/>
                      <a:pt x="44" y="47"/>
                    </a:cubicBezTo>
                    <a:cubicBezTo>
                      <a:pt x="44" y="47"/>
                      <a:pt x="44" y="47"/>
                      <a:pt x="44" y="47"/>
                    </a:cubicBezTo>
                    <a:cubicBezTo>
                      <a:pt x="40" y="51"/>
                      <a:pt x="33" y="50"/>
                      <a:pt x="29" y="46"/>
                    </a:cubicBezTo>
                    <a:cubicBezTo>
                      <a:pt x="4" y="19"/>
                      <a:pt x="4" y="19"/>
                      <a:pt x="4" y="19"/>
                    </a:cubicBezTo>
                    <a:cubicBezTo>
                      <a:pt x="0" y="15"/>
                      <a:pt x="1" y="8"/>
                      <a:pt x="5" y="4"/>
                    </a:cubicBezTo>
                    <a:cubicBezTo>
                      <a:pt x="5" y="4"/>
                      <a:pt x="5" y="4"/>
                      <a:pt x="5" y="4"/>
                    </a:cubicBezTo>
                    <a:cubicBezTo>
                      <a:pt x="9" y="0"/>
                      <a:pt x="16" y="1"/>
                      <a:pt x="20" y="5"/>
                    </a:cubicBezTo>
                    <a:lnTo>
                      <a:pt x="45" y="32"/>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84"/>
              <p:cNvSpPr>
                <a:spLocks/>
              </p:cNvSpPr>
              <p:nvPr/>
            </p:nvSpPr>
            <p:spPr bwMode="auto">
              <a:xfrm>
                <a:off x="1306513" y="6443663"/>
                <a:ext cx="141288" cy="160338"/>
              </a:xfrm>
              <a:custGeom>
                <a:avLst/>
                <a:gdLst>
                  <a:gd name="T0" fmla="*/ 10 w 28"/>
                  <a:gd name="T1" fmla="*/ 27 h 32"/>
                  <a:gd name="T2" fmla="*/ 9 w 28"/>
                  <a:gd name="T3" fmla="*/ 9 h 32"/>
                  <a:gd name="T4" fmla="*/ 28 w 28"/>
                  <a:gd name="T5" fmla="*/ 18 h 32"/>
                  <a:gd name="T6" fmla="*/ 21 w 28"/>
                  <a:gd name="T7" fmla="*/ 32 h 32"/>
                  <a:gd name="T8" fmla="*/ 10 w 28"/>
                  <a:gd name="T9" fmla="*/ 27 h 32"/>
                </a:gdLst>
                <a:ahLst/>
                <a:cxnLst>
                  <a:cxn ang="0">
                    <a:pos x="T0" y="T1"/>
                  </a:cxn>
                  <a:cxn ang="0">
                    <a:pos x="T2" y="T3"/>
                  </a:cxn>
                  <a:cxn ang="0">
                    <a:pos x="T4" y="T5"/>
                  </a:cxn>
                  <a:cxn ang="0">
                    <a:pos x="T6" y="T7"/>
                  </a:cxn>
                  <a:cxn ang="0">
                    <a:pos x="T8" y="T9"/>
                  </a:cxn>
                </a:cxnLst>
                <a:rect l="0" t="0" r="r" b="b"/>
                <a:pathLst>
                  <a:path w="28" h="32">
                    <a:moveTo>
                      <a:pt x="10" y="27"/>
                    </a:moveTo>
                    <a:cubicBezTo>
                      <a:pt x="10" y="27"/>
                      <a:pt x="18" y="18"/>
                      <a:pt x="9" y="9"/>
                    </a:cubicBezTo>
                    <a:cubicBezTo>
                      <a:pt x="0" y="0"/>
                      <a:pt x="28" y="18"/>
                      <a:pt x="28" y="18"/>
                    </a:cubicBezTo>
                    <a:cubicBezTo>
                      <a:pt x="21" y="32"/>
                      <a:pt x="21" y="32"/>
                      <a:pt x="21" y="32"/>
                    </a:cubicBezTo>
                    <a:lnTo>
                      <a:pt x="10" y="27"/>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85"/>
              <p:cNvSpPr>
                <a:spLocks/>
              </p:cNvSpPr>
              <p:nvPr/>
            </p:nvSpPr>
            <p:spPr bwMode="auto">
              <a:xfrm>
                <a:off x="1150938" y="6397625"/>
                <a:ext cx="261938" cy="182563"/>
              </a:xfrm>
              <a:custGeom>
                <a:avLst/>
                <a:gdLst>
                  <a:gd name="T0" fmla="*/ 5 w 52"/>
                  <a:gd name="T1" fmla="*/ 7 h 36"/>
                  <a:gd name="T2" fmla="*/ 0 w 52"/>
                  <a:gd name="T3" fmla="*/ 16 h 36"/>
                  <a:gd name="T4" fmla="*/ 9 w 52"/>
                  <a:gd name="T5" fmla="*/ 21 h 36"/>
                  <a:gd name="T6" fmla="*/ 36 w 52"/>
                  <a:gd name="T7" fmla="*/ 34 h 36"/>
                  <a:gd name="T8" fmla="*/ 50 w 52"/>
                  <a:gd name="T9" fmla="*/ 29 h 36"/>
                  <a:gd name="T10" fmla="*/ 45 w 52"/>
                  <a:gd name="T11" fmla="*/ 16 h 36"/>
                  <a:gd name="T12" fmla="*/ 18 w 52"/>
                  <a:gd name="T13" fmla="*/ 3 h 36"/>
                  <a:gd name="T14" fmla="*/ 5 w 52"/>
                  <a:gd name="T15" fmla="*/ 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6">
                    <a:moveTo>
                      <a:pt x="5" y="7"/>
                    </a:moveTo>
                    <a:cubicBezTo>
                      <a:pt x="0" y="16"/>
                      <a:pt x="0" y="16"/>
                      <a:pt x="0" y="16"/>
                    </a:cubicBezTo>
                    <a:cubicBezTo>
                      <a:pt x="9" y="21"/>
                      <a:pt x="9" y="21"/>
                      <a:pt x="9" y="21"/>
                    </a:cubicBezTo>
                    <a:cubicBezTo>
                      <a:pt x="36" y="34"/>
                      <a:pt x="36" y="34"/>
                      <a:pt x="36" y="34"/>
                    </a:cubicBezTo>
                    <a:cubicBezTo>
                      <a:pt x="41" y="36"/>
                      <a:pt x="47" y="34"/>
                      <a:pt x="50" y="29"/>
                    </a:cubicBezTo>
                    <a:cubicBezTo>
                      <a:pt x="52" y="25"/>
                      <a:pt x="50" y="19"/>
                      <a:pt x="45" y="16"/>
                    </a:cubicBezTo>
                    <a:cubicBezTo>
                      <a:pt x="18" y="3"/>
                      <a:pt x="18" y="3"/>
                      <a:pt x="18" y="3"/>
                    </a:cubicBezTo>
                    <a:cubicBezTo>
                      <a:pt x="13" y="0"/>
                      <a:pt x="7" y="2"/>
                      <a:pt x="5" y="7"/>
                    </a:cubicBez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6"/>
              <p:cNvSpPr>
                <a:spLocks/>
              </p:cNvSpPr>
              <p:nvPr/>
            </p:nvSpPr>
            <p:spPr bwMode="auto">
              <a:xfrm>
                <a:off x="1150938" y="6453188"/>
                <a:ext cx="95250" cy="71438"/>
              </a:xfrm>
              <a:custGeom>
                <a:avLst/>
                <a:gdLst>
                  <a:gd name="T0" fmla="*/ 12 w 19"/>
                  <a:gd name="T1" fmla="*/ 5 h 14"/>
                  <a:gd name="T2" fmla="*/ 3 w 19"/>
                  <a:gd name="T3" fmla="*/ 0 h 14"/>
                  <a:gd name="T4" fmla="*/ 0 w 19"/>
                  <a:gd name="T5" fmla="*/ 5 h 14"/>
                  <a:gd name="T6" fmla="*/ 9 w 19"/>
                  <a:gd name="T7" fmla="*/ 10 h 14"/>
                  <a:gd name="T8" fmla="*/ 19 w 19"/>
                  <a:gd name="T9" fmla="*/ 14 h 14"/>
                  <a:gd name="T10" fmla="*/ 12 w 19"/>
                  <a:gd name="T11" fmla="*/ 5 h 14"/>
                </a:gdLst>
                <a:ahLst/>
                <a:cxnLst>
                  <a:cxn ang="0">
                    <a:pos x="T0" y="T1"/>
                  </a:cxn>
                  <a:cxn ang="0">
                    <a:pos x="T2" y="T3"/>
                  </a:cxn>
                  <a:cxn ang="0">
                    <a:pos x="T4" y="T5"/>
                  </a:cxn>
                  <a:cxn ang="0">
                    <a:pos x="T6" y="T7"/>
                  </a:cxn>
                  <a:cxn ang="0">
                    <a:pos x="T8" y="T9"/>
                  </a:cxn>
                  <a:cxn ang="0">
                    <a:pos x="T10" y="T11"/>
                  </a:cxn>
                </a:cxnLst>
                <a:rect l="0" t="0" r="r" b="b"/>
                <a:pathLst>
                  <a:path w="19" h="14">
                    <a:moveTo>
                      <a:pt x="12" y="5"/>
                    </a:moveTo>
                    <a:cubicBezTo>
                      <a:pt x="3" y="0"/>
                      <a:pt x="3" y="0"/>
                      <a:pt x="3" y="0"/>
                    </a:cubicBezTo>
                    <a:cubicBezTo>
                      <a:pt x="0" y="5"/>
                      <a:pt x="0" y="5"/>
                      <a:pt x="0" y="5"/>
                    </a:cubicBezTo>
                    <a:cubicBezTo>
                      <a:pt x="9" y="10"/>
                      <a:pt x="9" y="10"/>
                      <a:pt x="9" y="10"/>
                    </a:cubicBezTo>
                    <a:cubicBezTo>
                      <a:pt x="19" y="14"/>
                      <a:pt x="19" y="14"/>
                      <a:pt x="19" y="14"/>
                    </a:cubicBezTo>
                    <a:cubicBezTo>
                      <a:pt x="18" y="10"/>
                      <a:pt x="16" y="7"/>
                      <a:pt x="12" y="5"/>
                    </a:cubicBezTo>
                    <a:close/>
                  </a:path>
                </a:pathLst>
              </a:custGeom>
              <a:solidFill>
                <a:srgbClr val="F2D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87"/>
              <p:cNvSpPr>
                <a:spLocks/>
              </p:cNvSpPr>
              <p:nvPr/>
            </p:nvSpPr>
            <p:spPr bwMode="auto">
              <a:xfrm>
                <a:off x="1241426" y="6413500"/>
                <a:ext cx="141288" cy="111125"/>
              </a:xfrm>
              <a:custGeom>
                <a:avLst/>
                <a:gdLst>
                  <a:gd name="T0" fmla="*/ 13 w 28"/>
                  <a:gd name="T1" fmla="*/ 6 h 22"/>
                  <a:gd name="T2" fmla="*/ 28 w 28"/>
                  <a:gd name="T3" fmla="*/ 22 h 22"/>
                  <a:gd name="T4" fmla="*/ 0 w 28"/>
                  <a:gd name="T5" fmla="*/ 0 h 22"/>
                  <a:gd name="T6" fmla="*/ 13 w 28"/>
                  <a:gd name="T7" fmla="*/ 6 h 22"/>
                </a:gdLst>
                <a:ahLst/>
                <a:cxnLst>
                  <a:cxn ang="0">
                    <a:pos x="T0" y="T1"/>
                  </a:cxn>
                  <a:cxn ang="0">
                    <a:pos x="T2" y="T3"/>
                  </a:cxn>
                  <a:cxn ang="0">
                    <a:pos x="T4" y="T5"/>
                  </a:cxn>
                  <a:cxn ang="0">
                    <a:pos x="T6" y="T7"/>
                  </a:cxn>
                </a:cxnLst>
                <a:rect l="0" t="0" r="r" b="b"/>
                <a:pathLst>
                  <a:path w="28" h="22">
                    <a:moveTo>
                      <a:pt x="13" y="6"/>
                    </a:moveTo>
                    <a:cubicBezTo>
                      <a:pt x="28" y="22"/>
                      <a:pt x="28" y="22"/>
                      <a:pt x="28" y="22"/>
                    </a:cubicBezTo>
                    <a:cubicBezTo>
                      <a:pt x="28" y="22"/>
                      <a:pt x="3" y="22"/>
                      <a:pt x="0" y="0"/>
                    </a:cubicBezTo>
                    <a:cubicBezTo>
                      <a:pt x="8" y="4"/>
                      <a:pt x="13" y="6"/>
                      <a:pt x="13" y="6"/>
                    </a:cubicBezTo>
                    <a:close/>
                  </a:path>
                </a:pathLst>
              </a:custGeom>
              <a:solidFill>
                <a:srgbClr val="CC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88"/>
              <p:cNvSpPr>
                <a:spLocks/>
              </p:cNvSpPr>
              <p:nvPr/>
            </p:nvSpPr>
            <p:spPr bwMode="auto">
              <a:xfrm>
                <a:off x="1614488" y="6513513"/>
                <a:ext cx="758825" cy="509588"/>
              </a:xfrm>
              <a:custGeom>
                <a:avLst/>
                <a:gdLst>
                  <a:gd name="T0" fmla="*/ 180 w 478"/>
                  <a:gd name="T1" fmla="*/ 0 h 321"/>
                  <a:gd name="T2" fmla="*/ 478 w 478"/>
                  <a:gd name="T3" fmla="*/ 232 h 321"/>
                  <a:gd name="T4" fmla="*/ 158 w 478"/>
                  <a:gd name="T5" fmla="*/ 321 h 321"/>
                  <a:gd name="T6" fmla="*/ 0 w 478"/>
                  <a:gd name="T7" fmla="*/ 150 h 321"/>
                  <a:gd name="T8" fmla="*/ 180 w 478"/>
                  <a:gd name="T9" fmla="*/ 0 h 321"/>
                </a:gdLst>
                <a:ahLst/>
                <a:cxnLst>
                  <a:cxn ang="0">
                    <a:pos x="T0" y="T1"/>
                  </a:cxn>
                  <a:cxn ang="0">
                    <a:pos x="T2" y="T3"/>
                  </a:cxn>
                  <a:cxn ang="0">
                    <a:pos x="T4" y="T5"/>
                  </a:cxn>
                  <a:cxn ang="0">
                    <a:pos x="T6" y="T7"/>
                  </a:cxn>
                  <a:cxn ang="0">
                    <a:pos x="T8" y="T9"/>
                  </a:cxn>
                </a:cxnLst>
                <a:rect l="0" t="0" r="r" b="b"/>
                <a:pathLst>
                  <a:path w="478" h="321">
                    <a:moveTo>
                      <a:pt x="180" y="0"/>
                    </a:moveTo>
                    <a:lnTo>
                      <a:pt x="478" y="232"/>
                    </a:lnTo>
                    <a:lnTo>
                      <a:pt x="158" y="321"/>
                    </a:lnTo>
                    <a:lnTo>
                      <a:pt x="0" y="150"/>
                    </a:lnTo>
                    <a:lnTo>
                      <a:pt x="180" y="0"/>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251" name="Picture 250"/>
          <p:cNvPicPr>
            <a:picLocks noChangeAspect="1"/>
          </p:cNvPicPr>
          <p:nvPr/>
        </p:nvPicPr>
        <p:blipFill>
          <a:blip r:embed="rId9"/>
          <a:stretch>
            <a:fillRect/>
          </a:stretch>
        </p:blipFill>
        <p:spPr>
          <a:xfrm>
            <a:off x="11947182" y="6433511"/>
            <a:ext cx="454728" cy="576341"/>
          </a:xfrm>
          <a:prstGeom prst="rect">
            <a:avLst/>
          </a:prstGeom>
        </p:spPr>
      </p:pic>
    </p:spTree>
    <p:extLst>
      <p:ext uri="{BB962C8B-B14F-4D97-AF65-F5344CB8AC3E}">
        <p14:creationId xmlns:p14="http://schemas.microsoft.com/office/powerpoint/2010/main" val="38164768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048991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39"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4"/>
          <p:cNvSpPr>
            <a:spLocks noGrp="1"/>
          </p:cNvSpPr>
          <p:nvPr>
            <p:ph type="body" sz="quarter" idx="10"/>
          </p:nvPr>
        </p:nvSpPr>
        <p:spPr>
          <a:xfrm>
            <a:off x="394509" y="1167030"/>
            <a:ext cx="11887200" cy="4175502"/>
          </a:xfrm>
        </p:spPr>
        <p:txBody>
          <a:bodyPr/>
          <a:lstStyle/>
          <a:p>
            <a:pPr marL="346075" indent="-346075">
              <a:lnSpc>
                <a:spcPct val="100000"/>
              </a:lnSpc>
              <a:spcBef>
                <a:spcPts val="1000"/>
              </a:spcBef>
              <a:buSzPct val="100000"/>
            </a:pPr>
            <a:r>
              <a:rPr lang="en-US" sz="3200" dirty="0">
                <a:solidFill>
                  <a:schemeClr val="tx1"/>
                </a:solidFill>
              </a:rPr>
              <a:t>Business Case for Partnerships</a:t>
            </a:r>
          </a:p>
          <a:p>
            <a:pPr marL="346075" indent="-346075">
              <a:lnSpc>
                <a:spcPct val="100000"/>
              </a:lnSpc>
              <a:spcBef>
                <a:spcPts val="1000"/>
              </a:spcBef>
              <a:buSzPct val="100000"/>
            </a:pPr>
            <a:r>
              <a:rPr lang="en-US" sz="3200" dirty="0">
                <a:solidFill>
                  <a:schemeClr val="tx1"/>
                </a:solidFill>
              </a:rPr>
              <a:t>P2P Maturity Model </a:t>
            </a:r>
            <a:endParaRPr lang="en-US" sz="3200" dirty="0" smtClean="0">
              <a:solidFill>
                <a:schemeClr val="tx1"/>
              </a:solidFill>
            </a:endParaRPr>
          </a:p>
          <a:p>
            <a:pPr marL="862013" lvl="1" indent="-404813">
              <a:lnSpc>
                <a:spcPct val="100000"/>
              </a:lnSpc>
              <a:spcBef>
                <a:spcPts val="200"/>
              </a:spcBef>
              <a:spcAft>
                <a:spcPts val="400"/>
              </a:spcAft>
              <a:buSzPct val="100000"/>
              <a:buFont typeface="Segoe UI Light" panose="020B0502040204020203" pitchFamily="34" charset="0"/>
              <a:buChar char="–"/>
            </a:pPr>
            <a:r>
              <a:rPr lang="en-US" sz="2800" dirty="0" smtClean="0">
                <a:solidFill>
                  <a:schemeClr val="tx1"/>
                </a:solidFill>
                <a:latin typeface="+mj-lt"/>
              </a:rPr>
              <a:t>Defining 4 Maturity Models</a:t>
            </a:r>
          </a:p>
          <a:p>
            <a:pPr marL="862013" lvl="1" indent="-404813">
              <a:lnSpc>
                <a:spcPct val="100000"/>
              </a:lnSpc>
              <a:spcBef>
                <a:spcPts val="200"/>
              </a:spcBef>
              <a:spcAft>
                <a:spcPts val="400"/>
              </a:spcAft>
              <a:buSzPct val="100000"/>
              <a:buFont typeface="Segoe UI Light" panose="020B0502040204020203" pitchFamily="34" charset="0"/>
              <a:buChar char="–"/>
            </a:pPr>
            <a:r>
              <a:rPr lang="en-US" sz="2800" dirty="0" smtClean="0">
                <a:solidFill>
                  <a:schemeClr val="tx1"/>
                </a:solidFill>
                <a:latin typeface="+mj-lt"/>
              </a:rPr>
              <a:t>Defining </a:t>
            </a:r>
            <a:r>
              <a:rPr lang="en-US" sz="2800" dirty="0">
                <a:solidFill>
                  <a:schemeClr val="tx1"/>
                </a:solidFill>
                <a:latin typeface="+mj-lt"/>
              </a:rPr>
              <a:t>the 10 Business Functions</a:t>
            </a:r>
          </a:p>
          <a:p>
            <a:pPr marL="346075" indent="-346075">
              <a:lnSpc>
                <a:spcPct val="100000"/>
              </a:lnSpc>
              <a:spcBef>
                <a:spcPts val="1000"/>
              </a:spcBef>
              <a:buSzPct val="100000"/>
            </a:pPr>
            <a:r>
              <a:rPr lang="en-US" sz="3200" dirty="0">
                <a:solidFill>
                  <a:schemeClr val="tx1"/>
                </a:solidFill>
              </a:rPr>
              <a:t>P2P </a:t>
            </a:r>
            <a:r>
              <a:rPr lang="en-US" sz="3200" dirty="0" smtClean="0">
                <a:solidFill>
                  <a:schemeClr val="tx1"/>
                </a:solidFill>
              </a:rPr>
              <a:t>Maturity Model 10 </a:t>
            </a:r>
            <a:r>
              <a:rPr lang="en-US" sz="3200" dirty="0">
                <a:solidFill>
                  <a:schemeClr val="tx1"/>
                </a:solidFill>
              </a:rPr>
              <a:t>Business Functions</a:t>
            </a:r>
          </a:p>
          <a:p>
            <a:pPr marL="346075" indent="-346075">
              <a:lnSpc>
                <a:spcPct val="100000"/>
              </a:lnSpc>
              <a:spcBef>
                <a:spcPts val="1000"/>
              </a:spcBef>
              <a:buSzPct val="100000"/>
            </a:pPr>
            <a:r>
              <a:rPr lang="en-US" sz="3200" dirty="0" smtClean="0">
                <a:solidFill>
                  <a:schemeClr val="tx1"/>
                </a:solidFill>
              </a:rPr>
              <a:t>Call </a:t>
            </a:r>
            <a:r>
              <a:rPr lang="en-US" sz="3200" dirty="0">
                <a:solidFill>
                  <a:schemeClr val="tx1"/>
                </a:solidFill>
              </a:rPr>
              <a:t>to </a:t>
            </a:r>
            <a:r>
              <a:rPr lang="en-US" sz="3200" dirty="0" smtClean="0">
                <a:solidFill>
                  <a:schemeClr val="tx1"/>
                </a:solidFill>
              </a:rPr>
              <a:t>Action/Summary</a:t>
            </a:r>
          </a:p>
          <a:p>
            <a:pPr marL="346075" indent="-346075">
              <a:lnSpc>
                <a:spcPct val="100000"/>
              </a:lnSpc>
              <a:spcBef>
                <a:spcPts val="1000"/>
              </a:spcBef>
              <a:buSzPct val="100000"/>
            </a:pPr>
            <a:r>
              <a:rPr lang="en-US" sz="3200" dirty="0" smtClean="0"/>
              <a:t>Contributors</a:t>
            </a:r>
            <a:endParaRPr lang="en-US" sz="3200" dirty="0">
              <a:solidFill>
                <a:schemeClr val="tx1"/>
              </a:solidFill>
            </a:endParaRPr>
          </a:p>
        </p:txBody>
      </p:sp>
      <p:sp>
        <p:nvSpPr>
          <p:cNvPr id="2" name="Title 1"/>
          <p:cNvSpPr>
            <a:spLocks noGrp="1"/>
          </p:cNvSpPr>
          <p:nvPr>
            <p:ph type="title"/>
          </p:nvPr>
        </p:nvSpPr>
        <p:spPr/>
        <p:txBody>
          <a:bodyPr/>
          <a:lstStyle/>
          <a:p>
            <a:r>
              <a:rPr lang="en-US" dirty="0" smtClean="0">
                <a:solidFill>
                  <a:schemeClr val="tx1"/>
                </a:solidFill>
              </a:rPr>
              <a:t>Table of Contents</a:t>
            </a:r>
            <a:endParaRPr lang="en-US" dirty="0">
              <a:solidFill>
                <a:schemeClr val="tx1"/>
              </a:solidFill>
            </a:endParaRPr>
          </a:p>
        </p:txBody>
      </p:sp>
      <p:sp>
        <p:nvSpPr>
          <p:cNvPr id="7" name="Rectangle 6"/>
          <p:cNvSpPr/>
          <p:nvPr/>
        </p:nvSpPr>
        <p:spPr bwMode="auto">
          <a:xfrm>
            <a:off x="0" y="6948805"/>
            <a:ext cx="12435840" cy="45720"/>
          </a:xfrm>
          <a:prstGeom prst="rect">
            <a:avLst/>
          </a:prstGeom>
          <a:solidFill>
            <a:srgbClr val="7FBA00"/>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58" name="Group 57"/>
          <p:cNvGrpSpPr/>
          <p:nvPr/>
        </p:nvGrpSpPr>
        <p:grpSpPr>
          <a:xfrm>
            <a:off x="10272219" y="4740331"/>
            <a:ext cx="2164256" cy="2208475"/>
            <a:chOff x="9901846" y="4740331"/>
            <a:chExt cx="2164256" cy="2208475"/>
          </a:xfrm>
        </p:grpSpPr>
        <p:sp>
          <p:nvSpPr>
            <p:cNvPr id="44" name="Freeform 43"/>
            <p:cNvSpPr>
              <a:spLocks/>
            </p:cNvSpPr>
            <p:nvPr/>
          </p:nvSpPr>
          <p:spPr bwMode="auto">
            <a:xfrm>
              <a:off x="11105575" y="4740331"/>
              <a:ext cx="343923" cy="76154"/>
            </a:xfrm>
            <a:custGeom>
              <a:avLst/>
              <a:gdLst>
                <a:gd name="T0" fmla="*/ 72 w 100"/>
                <a:gd name="T1" fmla="*/ 0 h 22"/>
                <a:gd name="T2" fmla="*/ 55 w 100"/>
                <a:gd name="T3" fmla="*/ 5 h 22"/>
                <a:gd name="T4" fmla="*/ 35 w 100"/>
                <a:gd name="T5" fmla="*/ 0 h 22"/>
                <a:gd name="T6" fmla="*/ 0 w 100"/>
                <a:gd name="T7" fmla="*/ 22 h 22"/>
                <a:gd name="T8" fmla="*/ 35 w 100"/>
                <a:gd name="T9" fmla="*/ 9 h 22"/>
                <a:gd name="T10" fmla="*/ 49 w 100"/>
                <a:gd name="T11" fmla="*/ 11 h 22"/>
                <a:gd name="T12" fmla="*/ 45 w 100"/>
                <a:gd name="T13" fmla="*/ 17 h 22"/>
                <a:gd name="T14" fmla="*/ 53 w 100"/>
                <a:gd name="T15" fmla="*/ 12 h 22"/>
                <a:gd name="T16" fmla="*/ 60 w 100"/>
                <a:gd name="T17" fmla="*/ 9 h 22"/>
                <a:gd name="T18" fmla="*/ 72 w 100"/>
                <a:gd name="T19" fmla="*/ 7 h 22"/>
                <a:gd name="T20" fmla="*/ 100 w 100"/>
                <a:gd name="T21" fmla="*/ 17 h 22"/>
                <a:gd name="T22" fmla="*/ 72 w 100"/>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22">
                  <a:moveTo>
                    <a:pt x="72" y="0"/>
                  </a:moveTo>
                  <a:cubicBezTo>
                    <a:pt x="66" y="0"/>
                    <a:pt x="60" y="2"/>
                    <a:pt x="55" y="5"/>
                  </a:cubicBezTo>
                  <a:cubicBezTo>
                    <a:pt x="49" y="2"/>
                    <a:pt x="43" y="0"/>
                    <a:pt x="35" y="0"/>
                  </a:cubicBezTo>
                  <a:cubicBezTo>
                    <a:pt x="19" y="0"/>
                    <a:pt x="6" y="9"/>
                    <a:pt x="0" y="22"/>
                  </a:cubicBezTo>
                  <a:cubicBezTo>
                    <a:pt x="8" y="14"/>
                    <a:pt x="21" y="9"/>
                    <a:pt x="35" y="9"/>
                  </a:cubicBezTo>
                  <a:cubicBezTo>
                    <a:pt x="40" y="9"/>
                    <a:pt x="45" y="10"/>
                    <a:pt x="49" y="11"/>
                  </a:cubicBezTo>
                  <a:cubicBezTo>
                    <a:pt x="47" y="13"/>
                    <a:pt x="46" y="15"/>
                    <a:pt x="45" y="17"/>
                  </a:cubicBezTo>
                  <a:cubicBezTo>
                    <a:pt x="47" y="15"/>
                    <a:pt x="50" y="13"/>
                    <a:pt x="53" y="12"/>
                  </a:cubicBezTo>
                  <a:cubicBezTo>
                    <a:pt x="55" y="10"/>
                    <a:pt x="58" y="9"/>
                    <a:pt x="60" y="9"/>
                  </a:cubicBezTo>
                  <a:cubicBezTo>
                    <a:pt x="64" y="8"/>
                    <a:pt x="68" y="7"/>
                    <a:pt x="72" y="7"/>
                  </a:cubicBezTo>
                  <a:cubicBezTo>
                    <a:pt x="83" y="7"/>
                    <a:pt x="93" y="11"/>
                    <a:pt x="100" y="17"/>
                  </a:cubicBezTo>
                  <a:cubicBezTo>
                    <a:pt x="95" y="7"/>
                    <a:pt x="85" y="0"/>
                    <a:pt x="72" y="0"/>
                  </a:cubicBezTo>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8" name="Freeform 7"/>
            <p:cNvSpPr>
              <a:spLocks/>
            </p:cNvSpPr>
            <p:nvPr/>
          </p:nvSpPr>
          <p:spPr bwMode="auto">
            <a:xfrm>
              <a:off x="9901846" y="6315005"/>
              <a:ext cx="1036682" cy="633800"/>
            </a:xfrm>
            <a:custGeom>
              <a:avLst/>
              <a:gdLst>
                <a:gd name="T0" fmla="*/ 170 w 422"/>
                <a:gd name="T1" fmla="*/ 44 h 258"/>
                <a:gd name="T2" fmla="*/ 170 w 422"/>
                <a:gd name="T3" fmla="*/ 0 h 258"/>
                <a:gd name="T4" fmla="*/ 60 w 422"/>
                <a:gd name="T5" fmla="*/ 0 h 258"/>
                <a:gd name="T6" fmla="*/ 60 w 422"/>
                <a:gd name="T7" fmla="*/ 44 h 258"/>
                <a:gd name="T8" fmla="*/ 0 w 422"/>
                <a:gd name="T9" fmla="*/ 44 h 258"/>
                <a:gd name="T10" fmla="*/ 0 w 422"/>
                <a:gd name="T11" fmla="*/ 55 h 258"/>
                <a:gd name="T12" fmla="*/ 14 w 422"/>
                <a:gd name="T13" fmla="*/ 55 h 258"/>
                <a:gd name="T14" fmla="*/ 14 w 422"/>
                <a:gd name="T15" fmla="*/ 258 h 258"/>
                <a:gd name="T16" fmla="*/ 105 w 422"/>
                <a:gd name="T17" fmla="*/ 258 h 258"/>
                <a:gd name="T18" fmla="*/ 142 w 422"/>
                <a:gd name="T19" fmla="*/ 258 h 258"/>
                <a:gd name="T20" fmla="*/ 170 w 422"/>
                <a:gd name="T21" fmla="*/ 258 h 258"/>
                <a:gd name="T22" fmla="*/ 318 w 422"/>
                <a:gd name="T23" fmla="*/ 258 h 258"/>
                <a:gd name="T24" fmla="*/ 408 w 422"/>
                <a:gd name="T25" fmla="*/ 258 h 258"/>
                <a:gd name="T26" fmla="*/ 408 w 422"/>
                <a:gd name="T27" fmla="*/ 55 h 258"/>
                <a:gd name="T28" fmla="*/ 422 w 422"/>
                <a:gd name="T29" fmla="*/ 55 h 258"/>
                <a:gd name="T30" fmla="*/ 422 w 422"/>
                <a:gd name="T31" fmla="*/ 44 h 258"/>
                <a:gd name="T32" fmla="*/ 170 w 422"/>
                <a:gd name="T33" fmla="*/ 4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2" h="258">
                  <a:moveTo>
                    <a:pt x="170" y="44"/>
                  </a:moveTo>
                  <a:lnTo>
                    <a:pt x="170" y="0"/>
                  </a:lnTo>
                  <a:lnTo>
                    <a:pt x="60" y="0"/>
                  </a:lnTo>
                  <a:lnTo>
                    <a:pt x="60" y="44"/>
                  </a:lnTo>
                  <a:lnTo>
                    <a:pt x="0" y="44"/>
                  </a:lnTo>
                  <a:lnTo>
                    <a:pt x="0" y="55"/>
                  </a:lnTo>
                  <a:lnTo>
                    <a:pt x="14" y="55"/>
                  </a:lnTo>
                  <a:lnTo>
                    <a:pt x="14" y="258"/>
                  </a:lnTo>
                  <a:lnTo>
                    <a:pt x="105" y="258"/>
                  </a:lnTo>
                  <a:lnTo>
                    <a:pt x="142" y="258"/>
                  </a:lnTo>
                  <a:lnTo>
                    <a:pt x="170" y="258"/>
                  </a:lnTo>
                  <a:lnTo>
                    <a:pt x="318" y="258"/>
                  </a:lnTo>
                  <a:lnTo>
                    <a:pt x="408" y="258"/>
                  </a:lnTo>
                  <a:lnTo>
                    <a:pt x="408" y="55"/>
                  </a:lnTo>
                  <a:lnTo>
                    <a:pt x="422" y="55"/>
                  </a:lnTo>
                  <a:lnTo>
                    <a:pt x="422" y="44"/>
                  </a:lnTo>
                  <a:lnTo>
                    <a:pt x="170" y="44"/>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9" name="Freeform 8"/>
            <p:cNvSpPr>
              <a:spLocks/>
            </p:cNvSpPr>
            <p:nvPr/>
          </p:nvSpPr>
          <p:spPr bwMode="auto">
            <a:xfrm>
              <a:off x="11152250" y="6130760"/>
              <a:ext cx="852438" cy="818046"/>
            </a:xfrm>
            <a:custGeom>
              <a:avLst/>
              <a:gdLst>
                <a:gd name="T0" fmla="*/ 168 w 347"/>
                <a:gd name="T1" fmla="*/ 45 h 333"/>
                <a:gd name="T2" fmla="*/ 168 w 347"/>
                <a:gd name="T3" fmla="*/ 0 h 333"/>
                <a:gd name="T4" fmla="*/ 58 w 347"/>
                <a:gd name="T5" fmla="*/ 0 h 333"/>
                <a:gd name="T6" fmla="*/ 58 w 347"/>
                <a:gd name="T7" fmla="*/ 45 h 333"/>
                <a:gd name="T8" fmla="*/ 0 w 347"/>
                <a:gd name="T9" fmla="*/ 45 h 333"/>
                <a:gd name="T10" fmla="*/ 0 w 347"/>
                <a:gd name="T11" fmla="*/ 54 h 333"/>
                <a:gd name="T12" fmla="*/ 12 w 347"/>
                <a:gd name="T13" fmla="*/ 54 h 333"/>
                <a:gd name="T14" fmla="*/ 12 w 347"/>
                <a:gd name="T15" fmla="*/ 333 h 333"/>
                <a:gd name="T16" fmla="*/ 105 w 347"/>
                <a:gd name="T17" fmla="*/ 333 h 333"/>
                <a:gd name="T18" fmla="*/ 141 w 347"/>
                <a:gd name="T19" fmla="*/ 333 h 333"/>
                <a:gd name="T20" fmla="*/ 168 w 347"/>
                <a:gd name="T21" fmla="*/ 333 h 333"/>
                <a:gd name="T22" fmla="*/ 242 w 347"/>
                <a:gd name="T23" fmla="*/ 333 h 333"/>
                <a:gd name="T24" fmla="*/ 333 w 347"/>
                <a:gd name="T25" fmla="*/ 333 h 333"/>
                <a:gd name="T26" fmla="*/ 333 w 347"/>
                <a:gd name="T27" fmla="*/ 54 h 333"/>
                <a:gd name="T28" fmla="*/ 347 w 347"/>
                <a:gd name="T29" fmla="*/ 54 h 333"/>
                <a:gd name="T30" fmla="*/ 347 w 347"/>
                <a:gd name="T31" fmla="*/ 45 h 333"/>
                <a:gd name="T32" fmla="*/ 168 w 347"/>
                <a:gd name="T33" fmla="*/ 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333">
                  <a:moveTo>
                    <a:pt x="168" y="45"/>
                  </a:moveTo>
                  <a:lnTo>
                    <a:pt x="168" y="0"/>
                  </a:lnTo>
                  <a:lnTo>
                    <a:pt x="58" y="0"/>
                  </a:lnTo>
                  <a:lnTo>
                    <a:pt x="58" y="45"/>
                  </a:lnTo>
                  <a:lnTo>
                    <a:pt x="0" y="45"/>
                  </a:lnTo>
                  <a:lnTo>
                    <a:pt x="0" y="54"/>
                  </a:lnTo>
                  <a:lnTo>
                    <a:pt x="12" y="54"/>
                  </a:lnTo>
                  <a:lnTo>
                    <a:pt x="12" y="333"/>
                  </a:lnTo>
                  <a:lnTo>
                    <a:pt x="105" y="333"/>
                  </a:lnTo>
                  <a:lnTo>
                    <a:pt x="141" y="333"/>
                  </a:lnTo>
                  <a:lnTo>
                    <a:pt x="168" y="333"/>
                  </a:lnTo>
                  <a:lnTo>
                    <a:pt x="242" y="333"/>
                  </a:lnTo>
                  <a:lnTo>
                    <a:pt x="333" y="333"/>
                  </a:lnTo>
                  <a:lnTo>
                    <a:pt x="333" y="54"/>
                  </a:lnTo>
                  <a:lnTo>
                    <a:pt x="347" y="54"/>
                  </a:lnTo>
                  <a:lnTo>
                    <a:pt x="347" y="45"/>
                  </a:lnTo>
                  <a:lnTo>
                    <a:pt x="168" y="45"/>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0" name="Rectangle 9"/>
            <p:cNvSpPr>
              <a:spLocks noChangeArrowheads="1"/>
            </p:cNvSpPr>
            <p:nvPr/>
          </p:nvSpPr>
          <p:spPr bwMode="auto">
            <a:xfrm>
              <a:off x="10638822" y="6081629"/>
              <a:ext cx="695215" cy="867177"/>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1" name="Rectangle 10"/>
            <p:cNvSpPr>
              <a:spLocks noChangeArrowheads="1"/>
            </p:cNvSpPr>
            <p:nvPr/>
          </p:nvSpPr>
          <p:spPr bwMode="auto">
            <a:xfrm>
              <a:off x="10604430" y="6054608"/>
              <a:ext cx="764000" cy="27023"/>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2" name="Rectangle 11"/>
            <p:cNvSpPr>
              <a:spLocks noChangeArrowheads="1"/>
            </p:cNvSpPr>
            <p:nvPr/>
          </p:nvSpPr>
          <p:spPr bwMode="auto">
            <a:xfrm>
              <a:off x="11019595" y="6774387"/>
              <a:ext cx="90895" cy="174419"/>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3" name="Rectangle 12"/>
            <p:cNvSpPr>
              <a:spLocks noChangeArrowheads="1"/>
            </p:cNvSpPr>
            <p:nvPr/>
          </p:nvSpPr>
          <p:spPr bwMode="auto">
            <a:xfrm>
              <a:off x="10862372" y="6774387"/>
              <a:ext cx="93349" cy="174419"/>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4" name="Rectangle 13"/>
            <p:cNvSpPr>
              <a:spLocks noChangeArrowheads="1"/>
            </p:cNvSpPr>
            <p:nvPr/>
          </p:nvSpPr>
          <p:spPr bwMode="auto">
            <a:xfrm>
              <a:off x="10707607" y="6160240"/>
              <a:ext cx="560102" cy="9089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5" name="Rectangle 14"/>
            <p:cNvSpPr>
              <a:spLocks noChangeArrowheads="1"/>
            </p:cNvSpPr>
            <p:nvPr/>
          </p:nvSpPr>
          <p:spPr bwMode="auto">
            <a:xfrm>
              <a:off x="10707607" y="6315005"/>
              <a:ext cx="560102" cy="9089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6" name="Rectangle 15"/>
            <p:cNvSpPr>
              <a:spLocks noChangeArrowheads="1"/>
            </p:cNvSpPr>
            <p:nvPr/>
          </p:nvSpPr>
          <p:spPr bwMode="auto">
            <a:xfrm>
              <a:off x="10707607" y="6469771"/>
              <a:ext cx="560102" cy="9089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7" name="Rectangle 16"/>
            <p:cNvSpPr>
              <a:spLocks noChangeArrowheads="1"/>
            </p:cNvSpPr>
            <p:nvPr/>
          </p:nvSpPr>
          <p:spPr bwMode="auto">
            <a:xfrm>
              <a:off x="10707607" y="6624537"/>
              <a:ext cx="560102" cy="93349"/>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8" name="Rectangle 17"/>
            <p:cNvSpPr>
              <a:spLocks noChangeArrowheads="1"/>
            </p:cNvSpPr>
            <p:nvPr/>
          </p:nvSpPr>
          <p:spPr bwMode="auto">
            <a:xfrm>
              <a:off x="10751826" y="5948973"/>
              <a:ext cx="267768" cy="10563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9" name="Rectangle 18"/>
            <p:cNvSpPr>
              <a:spLocks noChangeArrowheads="1"/>
            </p:cNvSpPr>
            <p:nvPr/>
          </p:nvSpPr>
          <p:spPr bwMode="auto">
            <a:xfrm>
              <a:off x="10371055" y="6811238"/>
              <a:ext cx="34393" cy="13756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0" name="Oval 19"/>
            <p:cNvSpPr>
              <a:spLocks noChangeArrowheads="1"/>
            </p:cNvSpPr>
            <p:nvPr/>
          </p:nvSpPr>
          <p:spPr bwMode="auto">
            <a:xfrm>
              <a:off x="10294901" y="6690863"/>
              <a:ext cx="181787" cy="18178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1" name="Oval 20"/>
            <p:cNvSpPr>
              <a:spLocks noChangeArrowheads="1"/>
            </p:cNvSpPr>
            <p:nvPr/>
          </p:nvSpPr>
          <p:spPr bwMode="auto">
            <a:xfrm>
              <a:off x="10319465" y="6595056"/>
              <a:ext cx="132655" cy="13265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2" name="Rectangle 21"/>
            <p:cNvSpPr>
              <a:spLocks noChangeArrowheads="1"/>
            </p:cNvSpPr>
            <p:nvPr/>
          </p:nvSpPr>
          <p:spPr bwMode="auto">
            <a:xfrm>
              <a:off x="10125396" y="6811238"/>
              <a:ext cx="34393" cy="13756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3" name="Oval 22"/>
            <p:cNvSpPr>
              <a:spLocks noChangeArrowheads="1"/>
            </p:cNvSpPr>
            <p:nvPr/>
          </p:nvSpPr>
          <p:spPr bwMode="auto">
            <a:xfrm>
              <a:off x="10049242" y="6690863"/>
              <a:ext cx="184245" cy="18178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4" name="Oval 23"/>
            <p:cNvSpPr>
              <a:spLocks noChangeArrowheads="1"/>
            </p:cNvSpPr>
            <p:nvPr/>
          </p:nvSpPr>
          <p:spPr bwMode="auto">
            <a:xfrm>
              <a:off x="10073807" y="6595056"/>
              <a:ext cx="135113" cy="13265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5" name="Rectangle 24"/>
            <p:cNvSpPr>
              <a:spLocks noChangeArrowheads="1"/>
            </p:cNvSpPr>
            <p:nvPr/>
          </p:nvSpPr>
          <p:spPr bwMode="auto">
            <a:xfrm>
              <a:off x="11370886" y="5838427"/>
              <a:ext cx="137568" cy="198984"/>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6" name="Rectangle 25"/>
            <p:cNvSpPr>
              <a:spLocks noChangeArrowheads="1"/>
            </p:cNvSpPr>
            <p:nvPr/>
          </p:nvSpPr>
          <p:spPr bwMode="auto">
            <a:xfrm>
              <a:off x="11587067" y="5838427"/>
              <a:ext cx="427447" cy="198984"/>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7" name="Oval 26"/>
            <p:cNvSpPr>
              <a:spLocks noChangeArrowheads="1"/>
            </p:cNvSpPr>
            <p:nvPr/>
          </p:nvSpPr>
          <p:spPr bwMode="auto">
            <a:xfrm>
              <a:off x="9963262" y="5184974"/>
              <a:ext cx="1449389" cy="1446934"/>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8" name="Oval 27"/>
            <p:cNvSpPr>
              <a:spLocks noChangeArrowheads="1"/>
            </p:cNvSpPr>
            <p:nvPr/>
          </p:nvSpPr>
          <p:spPr bwMode="auto">
            <a:xfrm>
              <a:off x="10032047" y="5253759"/>
              <a:ext cx="1311817" cy="1309363"/>
            </a:xfrm>
            <a:prstGeom prst="ellipse">
              <a:avLst/>
            </a:pr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9" name="Freeform 28"/>
            <p:cNvSpPr>
              <a:spLocks/>
            </p:cNvSpPr>
            <p:nvPr/>
          </p:nvSpPr>
          <p:spPr bwMode="auto">
            <a:xfrm>
              <a:off x="11508455" y="5759816"/>
              <a:ext cx="103178" cy="356205"/>
            </a:xfrm>
            <a:custGeom>
              <a:avLst/>
              <a:gdLst>
                <a:gd name="T0" fmla="*/ 0 w 30"/>
                <a:gd name="T1" fmla="*/ 15 h 104"/>
                <a:gd name="T2" fmla="*/ 0 w 30"/>
                <a:gd name="T3" fmla="*/ 89 h 104"/>
                <a:gd name="T4" fmla="*/ 15 w 30"/>
                <a:gd name="T5" fmla="*/ 104 h 104"/>
                <a:gd name="T6" fmla="*/ 30 w 30"/>
                <a:gd name="T7" fmla="*/ 89 h 104"/>
                <a:gd name="T8" fmla="*/ 30 w 30"/>
                <a:gd name="T9" fmla="*/ 15 h 104"/>
                <a:gd name="T10" fmla="*/ 15 w 30"/>
                <a:gd name="T11" fmla="*/ 0 h 104"/>
                <a:gd name="T12" fmla="*/ 0 w 30"/>
                <a:gd name="T13" fmla="*/ 15 h 104"/>
              </a:gdLst>
              <a:ahLst/>
              <a:cxnLst>
                <a:cxn ang="0">
                  <a:pos x="T0" y="T1"/>
                </a:cxn>
                <a:cxn ang="0">
                  <a:pos x="T2" y="T3"/>
                </a:cxn>
                <a:cxn ang="0">
                  <a:pos x="T4" y="T5"/>
                </a:cxn>
                <a:cxn ang="0">
                  <a:pos x="T6" y="T7"/>
                </a:cxn>
                <a:cxn ang="0">
                  <a:pos x="T8" y="T9"/>
                </a:cxn>
                <a:cxn ang="0">
                  <a:pos x="T10" y="T11"/>
                </a:cxn>
                <a:cxn ang="0">
                  <a:pos x="T12" y="T13"/>
                </a:cxn>
              </a:cxnLst>
              <a:rect l="0" t="0" r="r" b="b"/>
              <a:pathLst>
                <a:path w="30" h="104">
                  <a:moveTo>
                    <a:pt x="0" y="15"/>
                  </a:moveTo>
                  <a:cubicBezTo>
                    <a:pt x="0" y="89"/>
                    <a:pt x="0" y="89"/>
                    <a:pt x="0" y="89"/>
                  </a:cubicBezTo>
                  <a:cubicBezTo>
                    <a:pt x="0" y="98"/>
                    <a:pt x="6" y="104"/>
                    <a:pt x="15" y="104"/>
                  </a:cubicBezTo>
                  <a:cubicBezTo>
                    <a:pt x="23" y="104"/>
                    <a:pt x="30" y="98"/>
                    <a:pt x="30" y="89"/>
                  </a:cubicBezTo>
                  <a:cubicBezTo>
                    <a:pt x="30" y="15"/>
                    <a:pt x="30" y="15"/>
                    <a:pt x="30" y="15"/>
                  </a:cubicBezTo>
                  <a:cubicBezTo>
                    <a:pt x="30" y="7"/>
                    <a:pt x="23" y="0"/>
                    <a:pt x="15" y="0"/>
                  </a:cubicBezTo>
                  <a:cubicBezTo>
                    <a:pt x="6" y="0"/>
                    <a:pt x="0" y="7"/>
                    <a:pt x="0" y="15"/>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30" name="Freeform 29"/>
            <p:cNvSpPr>
              <a:spLocks/>
            </p:cNvSpPr>
            <p:nvPr/>
          </p:nvSpPr>
          <p:spPr bwMode="auto">
            <a:xfrm>
              <a:off x="11962924" y="5759816"/>
              <a:ext cx="103178" cy="356205"/>
            </a:xfrm>
            <a:custGeom>
              <a:avLst/>
              <a:gdLst>
                <a:gd name="T0" fmla="*/ 0 w 30"/>
                <a:gd name="T1" fmla="*/ 15 h 104"/>
                <a:gd name="T2" fmla="*/ 0 w 30"/>
                <a:gd name="T3" fmla="*/ 89 h 104"/>
                <a:gd name="T4" fmla="*/ 15 w 30"/>
                <a:gd name="T5" fmla="*/ 104 h 104"/>
                <a:gd name="T6" fmla="*/ 30 w 30"/>
                <a:gd name="T7" fmla="*/ 89 h 104"/>
                <a:gd name="T8" fmla="*/ 30 w 30"/>
                <a:gd name="T9" fmla="*/ 15 h 104"/>
                <a:gd name="T10" fmla="*/ 15 w 30"/>
                <a:gd name="T11" fmla="*/ 0 h 104"/>
                <a:gd name="T12" fmla="*/ 0 w 30"/>
                <a:gd name="T13" fmla="*/ 15 h 104"/>
              </a:gdLst>
              <a:ahLst/>
              <a:cxnLst>
                <a:cxn ang="0">
                  <a:pos x="T0" y="T1"/>
                </a:cxn>
                <a:cxn ang="0">
                  <a:pos x="T2" y="T3"/>
                </a:cxn>
                <a:cxn ang="0">
                  <a:pos x="T4" y="T5"/>
                </a:cxn>
                <a:cxn ang="0">
                  <a:pos x="T6" y="T7"/>
                </a:cxn>
                <a:cxn ang="0">
                  <a:pos x="T8" y="T9"/>
                </a:cxn>
                <a:cxn ang="0">
                  <a:pos x="T10" y="T11"/>
                </a:cxn>
                <a:cxn ang="0">
                  <a:pos x="T12" y="T13"/>
                </a:cxn>
              </a:cxnLst>
              <a:rect l="0" t="0" r="r" b="b"/>
              <a:pathLst>
                <a:path w="30" h="104">
                  <a:moveTo>
                    <a:pt x="0" y="15"/>
                  </a:moveTo>
                  <a:cubicBezTo>
                    <a:pt x="0" y="89"/>
                    <a:pt x="0" y="89"/>
                    <a:pt x="0" y="89"/>
                  </a:cubicBezTo>
                  <a:cubicBezTo>
                    <a:pt x="0" y="98"/>
                    <a:pt x="7" y="104"/>
                    <a:pt x="15" y="104"/>
                  </a:cubicBezTo>
                  <a:cubicBezTo>
                    <a:pt x="23" y="104"/>
                    <a:pt x="30" y="98"/>
                    <a:pt x="30" y="89"/>
                  </a:cubicBezTo>
                  <a:cubicBezTo>
                    <a:pt x="30" y="15"/>
                    <a:pt x="30" y="15"/>
                    <a:pt x="30" y="15"/>
                  </a:cubicBezTo>
                  <a:cubicBezTo>
                    <a:pt x="30" y="7"/>
                    <a:pt x="23" y="0"/>
                    <a:pt x="15" y="0"/>
                  </a:cubicBezTo>
                  <a:cubicBezTo>
                    <a:pt x="7" y="0"/>
                    <a:pt x="0" y="7"/>
                    <a:pt x="0" y="15"/>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31" name="Freeform 30"/>
            <p:cNvSpPr>
              <a:spLocks/>
            </p:cNvSpPr>
            <p:nvPr/>
          </p:nvSpPr>
          <p:spPr bwMode="auto">
            <a:xfrm>
              <a:off x="10398077" y="5312717"/>
              <a:ext cx="877003" cy="1191447"/>
            </a:xfrm>
            <a:custGeom>
              <a:avLst/>
              <a:gdLst>
                <a:gd name="T0" fmla="*/ 65 w 255"/>
                <a:gd name="T1" fmla="*/ 277 h 347"/>
                <a:gd name="T2" fmla="*/ 226 w 255"/>
                <a:gd name="T3" fmla="*/ 277 h 347"/>
                <a:gd name="T4" fmla="*/ 255 w 255"/>
                <a:gd name="T5" fmla="*/ 214 h 347"/>
                <a:gd name="T6" fmla="*/ 65 w 255"/>
                <a:gd name="T7" fmla="*/ 214 h 347"/>
                <a:gd name="T8" fmla="*/ 65 w 255"/>
                <a:gd name="T9" fmla="*/ 128 h 347"/>
                <a:gd name="T10" fmla="*/ 254 w 255"/>
                <a:gd name="T11" fmla="*/ 128 h 347"/>
                <a:gd name="T12" fmla="*/ 223 w 255"/>
                <a:gd name="T13" fmla="*/ 66 h 347"/>
                <a:gd name="T14" fmla="*/ 65 w 255"/>
                <a:gd name="T15" fmla="*/ 66 h 347"/>
                <a:gd name="T16" fmla="*/ 65 w 255"/>
                <a:gd name="T17" fmla="*/ 0 h 347"/>
                <a:gd name="T18" fmla="*/ 0 w 255"/>
                <a:gd name="T19" fmla="*/ 21 h 347"/>
                <a:gd name="T20" fmla="*/ 0 w 255"/>
                <a:gd name="T21" fmla="*/ 326 h 347"/>
                <a:gd name="T22" fmla="*/ 65 w 255"/>
                <a:gd name="T23" fmla="*/ 347 h 347"/>
                <a:gd name="T24" fmla="*/ 65 w 255"/>
                <a:gd name="T25" fmla="*/ 27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347">
                  <a:moveTo>
                    <a:pt x="65" y="277"/>
                  </a:moveTo>
                  <a:cubicBezTo>
                    <a:pt x="226" y="277"/>
                    <a:pt x="226" y="277"/>
                    <a:pt x="226" y="277"/>
                  </a:cubicBezTo>
                  <a:cubicBezTo>
                    <a:pt x="240" y="258"/>
                    <a:pt x="250" y="237"/>
                    <a:pt x="255" y="214"/>
                  </a:cubicBezTo>
                  <a:cubicBezTo>
                    <a:pt x="65" y="214"/>
                    <a:pt x="65" y="214"/>
                    <a:pt x="65" y="214"/>
                  </a:cubicBezTo>
                  <a:cubicBezTo>
                    <a:pt x="65" y="128"/>
                    <a:pt x="65" y="128"/>
                    <a:pt x="65" y="128"/>
                  </a:cubicBezTo>
                  <a:cubicBezTo>
                    <a:pt x="254" y="128"/>
                    <a:pt x="254" y="128"/>
                    <a:pt x="254" y="128"/>
                  </a:cubicBezTo>
                  <a:cubicBezTo>
                    <a:pt x="248" y="105"/>
                    <a:pt x="237" y="84"/>
                    <a:pt x="223" y="66"/>
                  </a:cubicBezTo>
                  <a:cubicBezTo>
                    <a:pt x="65" y="66"/>
                    <a:pt x="65" y="66"/>
                    <a:pt x="65" y="66"/>
                  </a:cubicBezTo>
                  <a:cubicBezTo>
                    <a:pt x="65" y="0"/>
                    <a:pt x="65" y="0"/>
                    <a:pt x="65" y="0"/>
                  </a:cubicBezTo>
                  <a:cubicBezTo>
                    <a:pt x="42" y="3"/>
                    <a:pt x="20" y="10"/>
                    <a:pt x="0" y="21"/>
                  </a:cubicBezTo>
                  <a:cubicBezTo>
                    <a:pt x="0" y="326"/>
                    <a:pt x="0" y="326"/>
                    <a:pt x="0" y="326"/>
                  </a:cubicBezTo>
                  <a:cubicBezTo>
                    <a:pt x="20" y="337"/>
                    <a:pt x="42" y="344"/>
                    <a:pt x="65" y="347"/>
                  </a:cubicBezTo>
                  <a:cubicBezTo>
                    <a:pt x="65" y="277"/>
                    <a:pt x="65" y="277"/>
                    <a:pt x="65" y="277"/>
                  </a:cubicBezTo>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32" name="Freeform 31"/>
            <p:cNvSpPr>
              <a:spLocks/>
            </p:cNvSpPr>
            <p:nvPr/>
          </p:nvSpPr>
          <p:spPr bwMode="auto">
            <a:xfrm>
              <a:off x="10621627" y="5307803"/>
              <a:ext cx="542907" cy="230920"/>
            </a:xfrm>
            <a:custGeom>
              <a:avLst/>
              <a:gdLst>
                <a:gd name="T0" fmla="*/ 158 w 158"/>
                <a:gd name="T1" fmla="*/ 67 h 67"/>
                <a:gd name="T2" fmla="*/ 20 w 158"/>
                <a:gd name="T3" fmla="*/ 0 h 67"/>
                <a:gd name="T4" fmla="*/ 0 w 158"/>
                <a:gd name="T5" fmla="*/ 1 h 67"/>
                <a:gd name="T6" fmla="*/ 0 w 158"/>
                <a:gd name="T7" fmla="*/ 67 h 67"/>
                <a:gd name="T8" fmla="*/ 158 w 158"/>
                <a:gd name="T9" fmla="*/ 67 h 67"/>
              </a:gdLst>
              <a:ahLst/>
              <a:cxnLst>
                <a:cxn ang="0">
                  <a:pos x="T0" y="T1"/>
                </a:cxn>
                <a:cxn ang="0">
                  <a:pos x="T2" y="T3"/>
                </a:cxn>
                <a:cxn ang="0">
                  <a:pos x="T4" y="T5"/>
                </a:cxn>
                <a:cxn ang="0">
                  <a:pos x="T6" y="T7"/>
                </a:cxn>
                <a:cxn ang="0">
                  <a:pos x="T8" y="T9"/>
                </a:cxn>
              </a:cxnLst>
              <a:rect l="0" t="0" r="r" b="b"/>
              <a:pathLst>
                <a:path w="158" h="67">
                  <a:moveTo>
                    <a:pt x="158" y="67"/>
                  </a:moveTo>
                  <a:cubicBezTo>
                    <a:pt x="126" y="26"/>
                    <a:pt x="76" y="0"/>
                    <a:pt x="20" y="0"/>
                  </a:cubicBezTo>
                  <a:cubicBezTo>
                    <a:pt x="14" y="0"/>
                    <a:pt x="7" y="0"/>
                    <a:pt x="0" y="1"/>
                  </a:cubicBezTo>
                  <a:cubicBezTo>
                    <a:pt x="0" y="67"/>
                    <a:pt x="0" y="67"/>
                    <a:pt x="0" y="67"/>
                  </a:cubicBezTo>
                  <a:cubicBezTo>
                    <a:pt x="158" y="67"/>
                    <a:pt x="158" y="67"/>
                    <a:pt x="158" y="67"/>
                  </a:cubicBezTo>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33" name="Freeform 32"/>
            <p:cNvSpPr>
              <a:spLocks/>
            </p:cNvSpPr>
            <p:nvPr/>
          </p:nvSpPr>
          <p:spPr bwMode="auto">
            <a:xfrm>
              <a:off x="10621627" y="5752446"/>
              <a:ext cx="670650" cy="294790"/>
            </a:xfrm>
            <a:custGeom>
              <a:avLst/>
              <a:gdLst>
                <a:gd name="T0" fmla="*/ 0 w 195"/>
                <a:gd name="T1" fmla="*/ 86 h 86"/>
                <a:gd name="T2" fmla="*/ 190 w 195"/>
                <a:gd name="T3" fmla="*/ 86 h 86"/>
                <a:gd name="T4" fmla="*/ 195 w 195"/>
                <a:gd name="T5" fmla="*/ 45 h 86"/>
                <a:gd name="T6" fmla="*/ 189 w 195"/>
                <a:gd name="T7" fmla="*/ 0 h 86"/>
                <a:gd name="T8" fmla="*/ 0 w 195"/>
                <a:gd name="T9" fmla="*/ 0 h 86"/>
                <a:gd name="T10" fmla="*/ 0 w 195"/>
                <a:gd name="T11" fmla="*/ 86 h 86"/>
              </a:gdLst>
              <a:ahLst/>
              <a:cxnLst>
                <a:cxn ang="0">
                  <a:pos x="T0" y="T1"/>
                </a:cxn>
                <a:cxn ang="0">
                  <a:pos x="T2" y="T3"/>
                </a:cxn>
                <a:cxn ang="0">
                  <a:pos x="T4" y="T5"/>
                </a:cxn>
                <a:cxn ang="0">
                  <a:pos x="T6" y="T7"/>
                </a:cxn>
                <a:cxn ang="0">
                  <a:pos x="T8" y="T9"/>
                </a:cxn>
                <a:cxn ang="0">
                  <a:pos x="T10" y="T11"/>
                </a:cxn>
              </a:cxnLst>
              <a:rect l="0" t="0" r="r" b="b"/>
              <a:pathLst>
                <a:path w="195" h="86">
                  <a:moveTo>
                    <a:pt x="0" y="86"/>
                  </a:moveTo>
                  <a:cubicBezTo>
                    <a:pt x="190" y="86"/>
                    <a:pt x="190" y="86"/>
                    <a:pt x="190" y="86"/>
                  </a:cubicBezTo>
                  <a:cubicBezTo>
                    <a:pt x="193" y="73"/>
                    <a:pt x="195" y="59"/>
                    <a:pt x="195" y="45"/>
                  </a:cubicBezTo>
                  <a:cubicBezTo>
                    <a:pt x="195" y="30"/>
                    <a:pt x="193" y="15"/>
                    <a:pt x="189" y="0"/>
                  </a:cubicBezTo>
                  <a:cubicBezTo>
                    <a:pt x="0" y="0"/>
                    <a:pt x="0" y="0"/>
                    <a:pt x="0" y="0"/>
                  </a:cubicBezTo>
                  <a:cubicBezTo>
                    <a:pt x="0" y="86"/>
                    <a:pt x="0" y="86"/>
                    <a:pt x="0" y="86"/>
                  </a:cubicBezTo>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34" name="Freeform 33"/>
            <p:cNvSpPr>
              <a:spLocks/>
            </p:cNvSpPr>
            <p:nvPr/>
          </p:nvSpPr>
          <p:spPr bwMode="auto">
            <a:xfrm>
              <a:off x="10621627" y="6263416"/>
              <a:ext cx="552734" cy="245659"/>
            </a:xfrm>
            <a:custGeom>
              <a:avLst/>
              <a:gdLst>
                <a:gd name="T0" fmla="*/ 0 w 161"/>
                <a:gd name="T1" fmla="*/ 70 h 71"/>
                <a:gd name="T2" fmla="*/ 20 w 161"/>
                <a:gd name="T3" fmla="*/ 71 h 71"/>
                <a:gd name="T4" fmla="*/ 161 w 161"/>
                <a:gd name="T5" fmla="*/ 0 h 71"/>
                <a:gd name="T6" fmla="*/ 0 w 161"/>
                <a:gd name="T7" fmla="*/ 0 h 71"/>
                <a:gd name="T8" fmla="*/ 0 w 161"/>
                <a:gd name="T9" fmla="*/ 70 h 71"/>
              </a:gdLst>
              <a:ahLst/>
              <a:cxnLst>
                <a:cxn ang="0">
                  <a:pos x="T0" y="T1"/>
                </a:cxn>
                <a:cxn ang="0">
                  <a:pos x="T2" y="T3"/>
                </a:cxn>
                <a:cxn ang="0">
                  <a:pos x="T4" y="T5"/>
                </a:cxn>
                <a:cxn ang="0">
                  <a:pos x="T6" y="T7"/>
                </a:cxn>
                <a:cxn ang="0">
                  <a:pos x="T8" y="T9"/>
                </a:cxn>
              </a:cxnLst>
              <a:rect l="0" t="0" r="r" b="b"/>
              <a:pathLst>
                <a:path w="161" h="71">
                  <a:moveTo>
                    <a:pt x="0" y="70"/>
                  </a:moveTo>
                  <a:cubicBezTo>
                    <a:pt x="7" y="71"/>
                    <a:pt x="14" y="71"/>
                    <a:pt x="20" y="71"/>
                  </a:cubicBezTo>
                  <a:cubicBezTo>
                    <a:pt x="78" y="71"/>
                    <a:pt x="129" y="43"/>
                    <a:pt x="161" y="0"/>
                  </a:cubicBezTo>
                  <a:cubicBezTo>
                    <a:pt x="0" y="0"/>
                    <a:pt x="0" y="0"/>
                    <a:pt x="0" y="0"/>
                  </a:cubicBezTo>
                  <a:lnTo>
                    <a:pt x="0" y="7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35" name="Freeform 34"/>
            <p:cNvSpPr>
              <a:spLocks/>
            </p:cNvSpPr>
            <p:nvPr/>
          </p:nvSpPr>
          <p:spPr bwMode="auto">
            <a:xfrm>
              <a:off x="10140135" y="5420806"/>
              <a:ext cx="257944" cy="356205"/>
            </a:xfrm>
            <a:custGeom>
              <a:avLst/>
              <a:gdLst>
                <a:gd name="T0" fmla="*/ 75 w 75"/>
                <a:gd name="T1" fmla="*/ 0 h 103"/>
                <a:gd name="T2" fmla="*/ 0 w 75"/>
                <a:gd name="T3" fmla="*/ 103 h 103"/>
                <a:gd name="T4" fmla="*/ 75 w 75"/>
                <a:gd name="T5" fmla="*/ 67 h 103"/>
                <a:gd name="T6" fmla="*/ 75 w 75"/>
                <a:gd name="T7" fmla="*/ 0 h 103"/>
              </a:gdLst>
              <a:ahLst/>
              <a:cxnLst>
                <a:cxn ang="0">
                  <a:pos x="T0" y="T1"/>
                </a:cxn>
                <a:cxn ang="0">
                  <a:pos x="T2" y="T3"/>
                </a:cxn>
                <a:cxn ang="0">
                  <a:pos x="T4" y="T5"/>
                </a:cxn>
                <a:cxn ang="0">
                  <a:pos x="T6" y="T7"/>
                </a:cxn>
              </a:cxnLst>
              <a:rect l="0" t="0" r="r" b="b"/>
              <a:pathLst>
                <a:path w="75" h="103">
                  <a:moveTo>
                    <a:pt x="75" y="0"/>
                  </a:moveTo>
                  <a:cubicBezTo>
                    <a:pt x="38" y="23"/>
                    <a:pt x="10" y="59"/>
                    <a:pt x="0" y="103"/>
                  </a:cubicBezTo>
                  <a:cubicBezTo>
                    <a:pt x="21" y="88"/>
                    <a:pt x="47" y="75"/>
                    <a:pt x="75" y="67"/>
                  </a:cubicBezTo>
                  <a:cubicBezTo>
                    <a:pt x="75" y="0"/>
                    <a:pt x="75" y="0"/>
                    <a:pt x="75" y="0"/>
                  </a:cubicBezTo>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36" name="Freeform 35"/>
            <p:cNvSpPr>
              <a:spLocks/>
            </p:cNvSpPr>
            <p:nvPr/>
          </p:nvSpPr>
          <p:spPr bwMode="auto">
            <a:xfrm>
              <a:off x="10398077" y="5347108"/>
              <a:ext cx="835240" cy="405339"/>
            </a:xfrm>
            <a:custGeom>
              <a:avLst/>
              <a:gdLst>
                <a:gd name="T0" fmla="*/ 65 w 243"/>
                <a:gd name="T1" fmla="*/ 0 h 118"/>
                <a:gd name="T2" fmla="*/ 0 w 243"/>
                <a:gd name="T3" fmla="*/ 22 h 118"/>
                <a:gd name="T4" fmla="*/ 0 w 243"/>
                <a:gd name="T5" fmla="*/ 89 h 118"/>
                <a:gd name="T6" fmla="*/ 85 w 243"/>
                <a:gd name="T7" fmla="*/ 78 h 118"/>
                <a:gd name="T8" fmla="*/ 235 w 243"/>
                <a:gd name="T9" fmla="*/ 118 h 118"/>
                <a:gd name="T10" fmla="*/ 243 w 243"/>
                <a:gd name="T11" fmla="*/ 118 h 118"/>
                <a:gd name="T12" fmla="*/ 209 w 243"/>
                <a:gd name="T13" fmla="*/ 56 h 118"/>
                <a:gd name="T14" fmla="*/ 65 w 243"/>
                <a:gd name="T15" fmla="*/ 56 h 118"/>
                <a:gd name="T16" fmla="*/ 65 w 243"/>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118">
                  <a:moveTo>
                    <a:pt x="65" y="0"/>
                  </a:moveTo>
                  <a:cubicBezTo>
                    <a:pt x="42" y="3"/>
                    <a:pt x="20" y="11"/>
                    <a:pt x="0" y="22"/>
                  </a:cubicBezTo>
                  <a:cubicBezTo>
                    <a:pt x="0" y="89"/>
                    <a:pt x="0" y="89"/>
                    <a:pt x="0" y="89"/>
                  </a:cubicBezTo>
                  <a:cubicBezTo>
                    <a:pt x="26" y="82"/>
                    <a:pt x="55" y="78"/>
                    <a:pt x="85" y="78"/>
                  </a:cubicBezTo>
                  <a:cubicBezTo>
                    <a:pt x="143" y="78"/>
                    <a:pt x="196" y="93"/>
                    <a:pt x="235" y="118"/>
                  </a:cubicBezTo>
                  <a:cubicBezTo>
                    <a:pt x="243" y="118"/>
                    <a:pt x="243" y="118"/>
                    <a:pt x="243" y="118"/>
                  </a:cubicBezTo>
                  <a:cubicBezTo>
                    <a:pt x="236" y="95"/>
                    <a:pt x="224" y="74"/>
                    <a:pt x="209" y="56"/>
                  </a:cubicBezTo>
                  <a:cubicBezTo>
                    <a:pt x="65" y="56"/>
                    <a:pt x="65" y="56"/>
                    <a:pt x="65" y="56"/>
                  </a:cubicBezTo>
                  <a:cubicBezTo>
                    <a:pt x="65" y="0"/>
                    <a:pt x="65" y="0"/>
                    <a:pt x="65" y="0"/>
                  </a:cubicBezTo>
                </a:path>
              </a:pathLst>
            </a:custGeom>
            <a:solidFill>
              <a:srgbClr val="CDA7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37" name="Freeform 36"/>
            <p:cNvSpPr>
              <a:spLocks/>
            </p:cNvSpPr>
            <p:nvPr/>
          </p:nvSpPr>
          <p:spPr bwMode="auto">
            <a:xfrm>
              <a:off x="10621627" y="5342196"/>
              <a:ext cx="496231" cy="196527"/>
            </a:xfrm>
            <a:custGeom>
              <a:avLst/>
              <a:gdLst>
                <a:gd name="T0" fmla="*/ 20 w 144"/>
                <a:gd name="T1" fmla="*/ 0 h 57"/>
                <a:gd name="T2" fmla="*/ 0 w 144"/>
                <a:gd name="T3" fmla="*/ 1 h 57"/>
                <a:gd name="T4" fmla="*/ 0 w 144"/>
                <a:gd name="T5" fmla="*/ 57 h 57"/>
                <a:gd name="T6" fmla="*/ 144 w 144"/>
                <a:gd name="T7" fmla="*/ 57 h 57"/>
                <a:gd name="T8" fmla="*/ 20 w 144"/>
                <a:gd name="T9" fmla="*/ 0 h 57"/>
              </a:gdLst>
              <a:ahLst/>
              <a:cxnLst>
                <a:cxn ang="0">
                  <a:pos x="T0" y="T1"/>
                </a:cxn>
                <a:cxn ang="0">
                  <a:pos x="T2" y="T3"/>
                </a:cxn>
                <a:cxn ang="0">
                  <a:pos x="T4" y="T5"/>
                </a:cxn>
                <a:cxn ang="0">
                  <a:pos x="T6" y="T7"/>
                </a:cxn>
                <a:cxn ang="0">
                  <a:pos x="T8" y="T9"/>
                </a:cxn>
              </a:cxnLst>
              <a:rect l="0" t="0" r="r" b="b"/>
              <a:pathLst>
                <a:path w="144" h="57">
                  <a:moveTo>
                    <a:pt x="20" y="0"/>
                  </a:moveTo>
                  <a:cubicBezTo>
                    <a:pt x="13" y="0"/>
                    <a:pt x="7" y="0"/>
                    <a:pt x="0" y="1"/>
                  </a:cubicBezTo>
                  <a:cubicBezTo>
                    <a:pt x="0" y="57"/>
                    <a:pt x="0" y="57"/>
                    <a:pt x="0" y="57"/>
                  </a:cubicBezTo>
                  <a:cubicBezTo>
                    <a:pt x="144" y="57"/>
                    <a:pt x="144" y="57"/>
                    <a:pt x="144" y="57"/>
                  </a:cubicBezTo>
                  <a:cubicBezTo>
                    <a:pt x="114" y="22"/>
                    <a:pt x="69" y="0"/>
                    <a:pt x="20" y="0"/>
                  </a:cubicBezTo>
                </a:path>
              </a:pathLst>
            </a:custGeom>
            <a:solidFill>
              <a:srgbClr val="B490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38" name="Freeform 37"/>
            <p:cNvSpPr>
              <a:spLocks/>
            </p:cNvSpPr>
            <p:nvPr/>
          </p:nvSpPr>
          <p:spPr bwMode="auto">
            <a:xfrm>
              <a:off x="11206296" y="5752446"/>
              <a:ext cx="31936" cy="24567"/>
            </a:xfrm>
            <a:custGeom>
              <a:avLst/>
              <a:gdLst>
                <a:gd name="T0" fmla="*/ 8 w 9"/>
                <a:gd name="T1" fmla="*/ 0 h 7"/>
                <a:gd name="T2" fmla="*/ 0 w 9"/>
                <a:gd name="T3" fmla="*/ 0 h 7"/>
                <a:gd name="T4" fmla="*/ 9 w 9"/>
                <a:gd name="T5" fmla="*/ 7 h 7"/>
                <a:gd name="T6" fmla="*/ 8 w 9"/>
                <a:gd name="T7" fmla="*/ 0 h 7"/>
              </a:gdLst>
              <a:ahLst/>
              <a:cxnLst>
                <a:cxn ang="0">
                  <a:pos x="T0" y="T1"/>
                </a:cxn>
                <a:cxn ang="0">
                  <a:pos x="T2" y="T3"/>
                </a:cxn>
                <a:cxn ang="0">
                  <a:pos x="T4" y="T5"/>
                </a:cxn>
                <a:cxn ang="0">
                  <a:pos x="T6" y="T7"/>
                </a:cxn>
              </a:cxnLst>
              <a:rect l="0" t="0" r="r" b="b"/>
              <a:pathLst>
                <a:path w="9" h="7">
                  <a:moveTo>
                    <a:pt x="8" y="0"/>
                  </a:moveTo>
                  <a:cubicBezTo>
                    <a:pt x="0" y="0"/>
                    <a:pt x="0" y="0"/>
                    <a:pt x="0" y="0"/>
                  </a:cubicBezTo>
                  <a:cubicBezTo>
                    <a:pt x="3" y="2"/>
                    <a:pt x="6" y="5"/>
                    <a:pt x="9" y="7"/>
                  </a:cubicBezTo>
                  <a:cubicBezTo>
                    <a:pt x="9" y="5"/>
                    <a:pt x="8" y="3"/>
                    <a:pt x="8" y="0"/>
                  </a:cubicBezTo>
                </a:path>
              </a:pathLst>
            </a:custGeom>
            <a:solidFill>
              <a:srgbClr val="B490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39" name="Freeform 38"/>
            <p:cNvSpPr>
              <a:spLocks/>
            </p:cNvSpPr>
            <p:nvPr/>
          </p:nvSpPr>
          <p:spPr bwMode="auto">
            <a:xfrm>
              <a:off x="10457035" y="5504331"/>
              <a:ext cx="466753" cy="466753"/>
            </a:xfrm>
            <a:custGeom>
              <a:avLst/>
              <a:gdLst>
                <a:gd name="T0" fmla="*/ 136 w 136"/>
                <a:gd name="T1" fmla="*/ 68 h 136"/>
                <a:gd name="T2" fmla="*/ 68 w 136"/>
                <a:gd name="T3" fmla="*/ 0 h 136"/>
                <a:gd name="T4" fmla="*/ 0 w 136"/>
                <a:gd name="T5" fmla="*/ 68 h 136"/>
                <a:gd name="T6" fmla="*/ 68 w 136"/>
                <a:gd name="T7" fmla="*/ 136 h 136"/>
                <a:gd name="T8" fmla="*/ 136 w 136"/>
                <a:gd name="T9" fmla="*/ 136 h 136"/>
                <a:gd name="T10" fmla="*/ 136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136" y="68"/>
                  </a:moveTo>
                  <a:cubicBezTo>
                    <a:pt x="136" y="30"/>
                    <a:pt x="105" y="0"/>
                    <a:pt x="68" y="0"/>
                  </a:cubicBezTo>
                  <a:cubicBezTo>
                    <a:pt x="30" y="0"/>
                    <a:pt x="0" y="30"/>
                    <a:pt x="0" y="68"/>
                  </a:cubicBezTo>
                  <a:cubicBezTo>
                    <a:pt x="0" y="105"/>
                    <a:pt x="30" y="136"/>
                    <a:pt x="68" y="136"/>
                  </a:cubicBezTo>
                  <a:cubicBezTo>
                    <a:pt x="136" y="136"/>
                    <a:pt x="136" y="136"/>
                    <a:pt x="136" y="136"/>
                  </a:cubicBezTo>
                  <a:lnTo>
                    <a:pt x="136" y="68"/>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40" name="Freeform 39"/>
            <p:cNvSpPr>
              <a:spLocks noEditPoints="1"/>
            </p:cNvSpPr>
            <p:nvPr/>
          </p:nvSpPr>
          <p:spPr bwMode="auto">
            <a:xfrm>
              <a:off x="10570039" y="5634529"/>
              <a:ext cx="267768" cy="228463"/>
            </a:xfrm>
            <a:custGeom>
              <a:avLst/>
              <a:gdLst>
                <a:gd name="T0" fmla="*/ 74 w 78"/>
                <a:gd name="T1" fmla="*/ 62 h 66"/>
                <a:gd name="T2" fmla="*/ 0 w 78"/>
                <a:gd name="T3" fmla="*/ 12 h 66"/>
                <a:gd name="T4" fmla="*/ 0 w 78"/>
                <a:gd name="T5" fmla="*/ 66 h 66"/>
                <a:gd name="T6" fmla="*/ 78 w 78"/>
                <a:gd name="T7" fmla="*/ 0 h 66"/>
                <a:gd name="T8" fmla="*/ 0 w 78"/>
                <a:gd name="T9" fmla="*/ 0 h 66"/>
                <a:gd name="T10" fmla="*/ 45 w 78"/>
                <a:gd name="T11" fmla="*/ 37 h 66"/>
                <a:gd name="T12" fmla="*/ 43 w 78"/>
                <a:gd name="T13" fmla="*/ 33 h 66"/>
                <a:gd name="T14" fmla="*/ 40 w 78"/>
                <a:gd name="T15" fmla="*/ 31 h 66"/>
                <a:gd name="T16" fmla="*/ 36 w 78"/>
                <a:gd name="T17" fmla="*/ 29 h 66"/>
                <a:gd name="T18" fmla="*/ 33 w 78"/>
                <a:gd name="T19" fmla="*/ 29 h 66"/>
                <a:gd name="T20" fmla="*/ 29 w 78"/>
                <a:gd name="T21" fmla="*/ 31 h 66"/>
                <a:gd name="T22" fmla="*/ 26 w 78"/>
                <a:gd name="T23" fmla="*/ 33 h 66"/>
                <a:gd name="T24" fmla="*/ 24 w 78"/>
                <a:gd name="T25" fmla="*/ 37 h 66"/>
                <a:gd name="T26" fmla="*/ 23 w 78"/>
                <a:gd name="T27" fmla="*/ 41 h 66"/>
                <a:gd name="T28" fmla="*/ 24 w 78"/>
                <a:gd name="T29" fmla="*/ 45 h 66"/>
                <a:gd name="T30" fmla="*/ 26 w 78"/>
                <a:gd name="T31" fmla="*/ 48 h 66"/>
                <a:gd name="T32" fmla="*/ 29 w 78"/>
                <a:gd name="T33" fmla="*/ 51 h 66"/>
                <a:gd name="T34" fmla="*/ 32 w 78"/>
                <a:gd name="T35" fmla="*/ 52 h 66"/>
                <a:gd name="T36" fmla="*/ 35 w 78"/>
                <a:gd name="T37" fmla="*/ 49 h 66"/>
                <a:gd name="T38" fmla="*/ 39 w 78"/>
                <a:gd name="T39" fmla="*/ 52 h 66"/>
                <a:gd name="T40" fmla="*/ 40 w 78"/>
                <a:gd name="T41" fmla="*/ 47 h 66"/>
                <a:gd name="T42" fmla="*/ 45 w 78"/>
                <a:gd name="T43" fmla="*/ 46 h 66"/>
                <a:gd name="T44" fmla="*/ 43 w 78"/>
                <a:gd name="T45" fmla="*/ 42 h 66"/>
                <a:gd name="T46" fmla="*/ 39 w 78"/>
                <a:gd name="T47" fmla="*/ 41 h 66"/>
                <a:gd name="T48" fmla="*/ 31 w 78"/>
                <a:gd name="T49" fmla="*/ 44 h 66"/>
                <a:gd name="T50" fmla="*/ 34 w 78"/>
                <a:gd name="T51" fmla="*/ 36 h 66"/>
                <a:gd name="T52" fmla="*/ 32 w 78"/>
                <a:gd name="T53" fmla="*/ 41 h 66"/>
                <a:gd name="T54" fmla="*/ 34 w 78"/>
                <a:gd name="T55" fmla="*/ 43 h 66"/>
                <a:gd name="T56" fmla="*/ 53 w 78"/>
                <a:gd name="T57" fmla="*/ 33 h 66"/>
                <a:gd name="T58" fmla="*/ 55 w 78"/>
                <a:gd name="T59" fmla="*/ 30 h 66"/>
                <a:gd name="T60" fmla="*/ 54 w 78"/>
                <a:gd name="T61" fmla="*/ 29 h 66"/>
                <a:gd name="T62" fmla="*/ 50 w 78"/>
                <a:gd name="T63" fmla="*/ 28 h 66"/>
                <a:gd name="T64" fmla="*/ 48 w 78"/>
                <a:gd name="T65" fmla="*/ 26 h 66"/>
                <a:gd name="T66" fmla="*/ 46 w 78"/>
                <a:gd name="T67" fmla="*/ 29 h 66"/>
                <a:gd name="T68" fmla="*/ 44 w 78"/>
                <a:gd name="T69" fmla="*/ 29 h 66"/>
                <a:gd name="T70" fmla="*/ 43 w 78"/>
                <a:gd name="T71" fmla="*/ 31 h 66"/>
                <a:gd name="T72" fmla="*/ 44 w 78"/>
                <a:gd name="T73" fmla="*/ 33 h 66"/>
                <a:gd name="T74" fmla="*/ 43 w 78"/>
                <a:gd name="T75" fmla="*/ 35 h 66"/>
                <a:gd name="T76" fmla="*/ 44 w 78"/>
                <a:gd name="T77" fmla="*/ 37 h 66"/>
                <a:gd name="T78" fmla="*/ 48 w 78"/>
                <a:gd name="T79" fmla="*/ 39 h 66"/>
                <a:gd name="T80" fmla="*/ 50 w 78"/>
                <a:gd name="T81" fmla="*/ 39 h 66"/>
                <a:gd name="T82" fmla="*/ 53 w 78"/>
                <a:gd name="T83" fmla="*/ 37 h 66"/>
                <a:gd name="T84" fmla="*/ 55 w 78"/>
                <a:gd name="T85" fmla="*/ 35 h 66"/>
                <a:gd name="T86" fmla="*/ 53 w 78"/>
                <a:gd name="T87" fmla="*/ 33 h 66"/>
                <a:gd name="T88" fmla="*/ 47 w 78"/>
                <a:gd name="T89"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 h="66">
                  <a:moveTo>
                    <a:pt x="4" y="16"/>
                  </a:moveTo>
                  <a:cubicBezTo>
                    <a:pt x="4" y="62"/>
                    <a:pt x="4" y="62"/>
                    <a:pt x="4" y="62"/>
                  </a:cubicBezTo>
                  <a:cubicBezTo>
                    <a:pt x="74" y="62"/>
                    <a:pt x="74" y="62"/>
                    <a:pt x="74" y="62"/>
                  </a:cubicBezTo>
                  <a:cubicBezTo>
                    <a:pt x="74" y="16"/>
                    <a:pt x="74" y="16"/>
                    <a:pt x="74" y="16"/>
                  </a:cubicBezTo>
                  <a:cubicBezTo>
                    <a:pt x="4" y="16"/>
                    <a:pt x="4" y="16"/>
                    <a:pt x="4" y="16"/>
                  </a:cubicBezTo>
                  <a:close/>
                  <a:moveTo>
                    <a:pt x="0" y="12"/>
                  </a:moveTo>
                  <a:cubicBezTo>
                    <a:pt x="78" y="12"/>
                    <a:pt x="78" y="12"/>
                    <a:pt x="78" y="12"/>
                  </a:cubicBezTo>
                  <a:cubicBezTo>
                    <a:pt x="78" y="66"/>
                    <a:pt x="78" y="66"/>
                    <a:pt x="78" y="66"/>
                  </a:cubicBezTo>
                  <a:cubicBezTo>
                    <a:pt x="0" y="66"/>
                    <a:pt x="0" y="66"/>
                    <a:pt x="0" y="66"/>
                  </a:cubicBezTo>
                  <a:cubicBezTo>
                    <a:pt x="0" y="12"/>
                    <a:pt x="0" y="12"/>
                    <a:pt x="0" y="12"/>
                  </a:cubicBezTo>
                  <a:close/>
                  <a:moveTo>
                    <a:pt x="0" y="0"/>
                  </a:moveTo>
                  <a:cubicBezTo>
                    <a:pt x="78" y="0"/>
                    <a:pt x="78" y="0"/>
                    <a:pt x="78" y="0"/>
                  </a:cubicBezTo>
                  <a:cubicBezTo>
                    <a:pt x="78" y="8"/>
                    <a:pt x="78" y="8"/>
                    <a:pt x="78" y="8"/>
                  </a:cubicBezTo>
                  <a:cubicBezTo>
                    <a:pt x="0" y="8"/>
                    <a:pt x="0" y="8"/>
                    <a:pt x="0" y="8"/>
                  </a:cubicBezTo>
                  <a:cubicBezTo>
                    <a:pt x="0" y="0"/>
                    <a:pt x="0" y="0"/>
                    <a:pt x="0" y="0"/>
                  </a:cubicBezTo>
                  <a:close/>
                  <a:moveTo>
                    <a:pt x="46" y="40"/>
                  </a:moveTo>
                  <a:cubicBezTo>
                    <a:pt x="46" y="38"/>
                    <a:pt x="46" y="38"/>
                    <a:pt x="46" y="38"/>
                  </a:cubicBezTo>
                  <a:cubicBezTo>
                    <a:pt x="46" y="38"/>
                    <a:pt x="46" y="37"/>
                    <a:pt x="45" y="37"/>
                  </a:cubicBezTo>
                  <a:cubicBezTo>
                    <a:pt x="42" y="37"/>
                    <a:pt x="42" y="37"/>
                    <a:pt x="42" y="37"/>
                  </a:cubicBezTo>
                  <a:cubicBezTo>
                    <a:pt x="41" y="36"/>
                    <a:pt x="41" y="36"/>
                    <a:pt x="41" y="36"/>
                  </a:cubicBezTo>
                  <a:cubicBezTo>
                    <a:pt x="43" y="33"/>
                    <a:pt x="43" y="33"/>
                    <a:pt x="43" y="33"/>
                  </a:cubicBezTo>
                  <a:cubicBezTo>
                    <a:pt x="43" y="33"/>
                    <a:pt x="43" y="33"/>
                    <a:pt x="43" y="33"/>
                  </a:cubicBezTo>
                  <a:cubicBezTo>
                    <a:pt x="41" y="31"/>
                    <a:pt x="41" y="31"/>
                    <a:pt x="41" y="31"/>
                  </a:cubicBezTo>
                  <a:cubicBezTo>
                    <a:pt x="40" y="31"/>
                    <a:pt x="40" y="31"/>
                    <a:pt x="40" y="31"/>
                  </a:cubicBezTo>
                  <a:cubicBezTo>
                    <a:pt x="38" y="33"/>
                    <a:pt x="38" y="33"/>
                    <a:pt x="38" y="33"/>
                  </a:cubicBezTo>
                  <a:cubicBezTo>
                    <a:pt x="37" y="33"/>
                    <a:pt x="37" y="33"/>
                    <a:pt x="37" y="33"/>
                  </a:cubicBezTo>
                  <a:cubicBezTo>
                    <a:pt x="36" y="29"/>
                    <a:pt x="36" y="29"/>
                    <a:pt x="36" y="29"/>
                  </a:cubicBezTo>
                  <a:cubicBezTo>
                    <a:pt x="36" y="29"/>
                    <a:pt x="36" y="29"/>
                    <a:pt x="36" y="29"/>
                  </a:cubicBezTo>
                  <a:cubicBezTo>
                    <a:pt x="33" y="29"/>
                    <a:pt x="33" y="29"/>
                    <a:pt x="33" y="29"/>
                  </a:cubicBezTo>
                  <a:cubicBezTo>
                    <a:pt x="33" y="29"/>
                    <a:pt x="33" y="29"/>
                    <a:pt x="33" y="29"/>
                  </a:cubicBezTo>
                  <a:cubicBezTo>
                    <a:pt x="32" y="33"/>
                    <a:pt x="32" y="33"/>
                    <a:pt x="32" y="33"/>
                  </a:cubicBezTo>
                  <a:cubicBezTo>
                    <a:pt x="32" y="33"/>
                    <a:pt x="31" y="33"/>
                    <a:pt x="31" y="33"/>
                  </a:cubicBezTo>
                  <a:cubicBezTo>
                    <a:pt x="29" y="31"/>
                    <a:pt x="29" y="31"/>
                    <a:pt x="29" y="31"/>
                  </a:cubicBezTo>
                  <a:cubicBezTo>
                    <a:pt x="28" y="31"/>
                    <a:pt x="28" y="31"/>
                    <a:pt x="28" y="31"/>
                  </a:cubicBezTo>
                  <a:cubicBezTo>
                    <a:pt x="26" y="33"/>
                    <a:pt x="26" y="33"/>
                    <a:pt x="26" y="33"/>
                  </a:cubicBezTo>
                  <a:cubicBezTo>
                    <a:pt x="26" y="33"/>
                    <a:pt x="26" y="33"/>
                    <a:pt x="26" y="33"/>
                  </a:cubicBezTo>
                  <a:cubicBezTo>
                    <a:pt x="27" y="36"/>
                    <a:pt x="27" y="36"/>
                    <a:pt x="27" y="36"/>
                  </a:cubicBezTo>
                  <a:cubicBezTo>
                    <a:pt x="27" y="37"/>
                    <a:pt x="27" y="37"/>
                    <a:pt x="27" y="37"/>
                  </a:cubicBezTo>
                  <a:cubicBezTo>
                    <a:pt x="24" y="37"/>
                    <a:pt x="24" y="37"/>
                    <a:pt x="24" y="37"/>
                  </a:cubicBezTo>
                  <a:cubicBezTo>
                    <a:pt x="23" y="37"/>
                    <a:pt x="23" y="38"/>
                    <a:pt x="23" y="38"/>
                  </a:cubicBezTo>
                  <a:cubicBezTo>
                    <a:pt x="23" y="40"/>
                    <a:pt x="23" y="40"/>
                    <a:pt x="23" y="40"/>
                  </a:cubicBezTo>
                  <a:cubicBezTo>
                    <a:pt x="23" y="41"/>
                    <a:pt x="23" y="41"/>
                    <a:pt x="23" y="41"/>
                  </a:cubicBezTo>
                  <a:cubicBezTo>
                    <a:pt x="26" y="42"/>
                    <a:pt x="26" y="42"/>
                    <a:pt x="26" y="42"/>
                  </a:cubicBezTo>
                  <a:cubicBezTo>
                    <a:pt x="26" y="42"/>
                    <a:pt x="26" y="43"/>
                    <a:pt x="26" y="43"/>
                  </a:cubicBezTo>
                  <a:cubicBezTo>
                    <a:pt x="24" y="45"/>
                    <a:pt x="24" y="45"/>
                    <a:pt x="24" y="45"/>
                  </a:cubicBezTo>
                  <a:cubicBezTo>
                    <a:pt x="24" y="46"/>
                    <a:pt x="24" y="46"/>
                    <a:pt x="24" y="46"/>
                  </a:cubicBezTo>
                  <a:cubicBezTo>
                    <a:pt x="25" y="48"/>
                    <a:pt x="25" y="48"/>
                    <a:pt x="25" y="48"/>
                  </a:cubicBezTo>
                  <a:cubicBezTo>
                    <a:pt x="26" y="48"/>
                    <a:pt x="26" y="48"/>
                    <a:pt x="26" y="48"/>
                  </a:cubicBezTo>
                  <a:cubicBezTo>
                    <a:pt x="29" y="47"/>
                    <a:pt x="29" y="47"/>
                    <a:pt x="29" y="47"/>
                  </a:cubicBezTo>
                  <a:cubicBezTo>
                    <a:pt x="29" y="48"/>
                    <a:pt x="29" y="48"/>
                    <a:pt x="29" y="48"/>
                  </a:cubicBezTo>
                  <a:cubicBezTo>
                    <a:pt x="29" y="51"/>
                    <a:pt x="29" y="51"/>
                    <a:pt x="29" y="51"/>
                  </a:cubicBezTo>
                  <a:cubicBezTo>
                    <a:pt x="29" y="52"/>
                    <a:pt x="29" y="52"/>
                    <a:pt x="29" y="52"/>
                  </a:cubicBezTo>
                  <a:cubicBezTo>
                    <a:pt x="31" y="52"/>
                    <a:pt x="31" y="52"/>
                    <a:pt x="31" y="52"/>
                  </a:cubicBezTo>
                  <a:cubicBezTo>
                    <a:pt x="32" y="52"/>
                    <a:pt x="32" y="52"/>
                    <a:pt x="32" y="52"/>
                  </a:cubicBezTo>
                  <a:cubicBezTo>
                    <a:pt x="34" y="49"/>
                    <a:pt x="34" y="49"/>
                    <a:pt x="34" y="49"/>
                  </a:cubicBezTo>
                  <a:cubicBezTo>
                    <a:pt x="34" y="49"/>
                    <a:pt x="34" y="49"/>
                    <a:pt x="34" y="49"/>
                  </a:cubicBezTo>
                  <a:cubicBezTo>
                    <a:pt x="35" y="49"/>
                    <a:pt x="35" y="49"/>
                    <a:pt x="35" y="49"/>
                  </a:cubicBezTo>
                  <a:cubicBezTo>
                    <a:pt x="37" y="52"/>
                    <a:pt x="37" y="52"/>
                    <a:pt x="37" y="52"/>
                  </a:cubicBezTo>
                  <a:cubicBezTo>
                    <a:pt x="37" y="52"/>
                    <a:pt x="37" y="52"/>
                    <a:pt x="37" y="52"/>
                  </a:cubicBezTo>
                  <a:cubicBezTo>
                    <a:pt x="39" y="52"/>
                    <a:pt x="39" y="52"/>
                    <a:pt x="39" y="52"/>
                  </a:cubicBezTo>
                  <a:cubicBezTo>
                    <a:pt x="40" y="51"/>
                    <a:pt x="40" y="51"/>
                    <a:pt x="40" y="51"/>
                  </a:cubicBezTo>
                  <a:cubicBezTo>
                    <a:pt x="39" y="48"/>
                    <a:pt x="39" y="48"/>
                    <a:pt x="39" y="48"/>
                  </a:cubicBezTo>
                  <a:cubicBezTo>
                    <a:pt x="40" y="47"/>
                    <a:pt x="40" y="47"/>
                    <a:pt x="40" y="47"/>
                  </a:cubicBezTo>
                  <a:cubicBezTo>
                    <a:pt x="43" y="48"/>
                    <a:pt x="43" y="48"/>
                    <a:pt x="43" y="48"/>
                  </a:cubicBezTo>
                  <a:cubicBezTo>
                    <a:pt x="44" y="48"/>
                    <a:pt x="44" y="48"/>
                    <a:pt x="44" y="48"/>
                  </a:cubicBezTo>
                  <a:cubicBezTo>
                    <a:pt x="45" y="46"/>
                    <a:pt x="45" y="46"/>
                    <a:pt x="45" y="46"/>
                  </a:cubicBezTo>
                  <a:cubicBezTo>
                    <a:pt x="45" y="45"/>
                    <a:pt x="45" y="45"/>
                    <a:pt x="45" y="45"/>
                  </a:cubicBezTo>
                  <a:cubicBezTo>
                    <a:pt x="43" y="43"/>
                    <a:pt x="43" y="43"/>
                    <a:pt x="43" y="43"/>
                  </a:cubicBezTo>
                  <a:cubicBezTo>
                    <a:pt x="43" y="43"/>
                    <a:pt x="43" y="42"/>
                    <a:pt x="43" y="42"/>
                  </a:cubicBezTo>
                  <a:cubicBezTo>
                    <a:pt x="46" y="41"/>
                    <a:pt x="46" y="41"/>
                    <a:pt x="46" y="41"/>
                  </a:cubicBezTo>
                  <a:cubicBezTo>
                    <a:pt x="46" y="41"/>
                    <a:pt x="46" y="40"/>
                    <a:pt x="46" y="40"/>
                  </a:cubicBezTo>
                  <a:close/>
                  <a:moveTo>
                    <a:pt x="39" y="41"/>
                  </a:moveTo>
                  <a:cubicBezTo>
                    <a:pt x="39" y="42"/>
                    <a:pt x="39" y="43"/>
                    <a:pt x="38" y="44"/>
                  </a:cubicBezTo>
                  <a:cubicBezTo>
                    <a:pt x="37" y="45"/>
                    <a:pt x="36" y="46"/>
                    <a:pt x="34" y="46"/>
                  </a:cubicBezTo>
                  <a:cubicBezTo>
                    <a:pt x="33" y="46"/>
                    <a:pt x="32" y="45"/>
                    <a:pt x="31" y="44"/>
                  </a:cubicBezTo>
                  <a:cubicBezTo>
                    <a:pt x="30" y="43"/>
                    <a:pt x="30" y="42"/>
                    <a:pt x="30" y="41"/>
                  </a:cubicBezTo>
                  <a:cubicBezTo>
                    <a:pt x="30" y="40"/>
                    <a:pt x="30" y="39"/>
                    <a:pt x="31" y="38"/>
                  </a:cubicBezTo>
                  <a:cubicBezTo>
                    <a:pt x="32" y="37"/>
                    <a:pt x="33" y="36"/>
                    <a:pt x="34" y="36"/>
                  </a:cubicBezTo>
                  <a:cubicBezTo>
                    <a:pt x="36" y="36"/>
                    <a:pt x="37" y="37"/>
                    <a:pt x="38" y="38"/>
                  </a:cubicBezTo>
                  <a:cubicBezTo>
                    <a:pt x="39" y="39"/>
                    <a:pt x="39" y="40"/>
                    <a:pt x="39" y="41"/>
                  </a:cubicBezTo>
                  <a:close/>
                  <a:moveTo>
                    <a:pt x="32" y="41"/>
                  </a:moveTo>
                  <a:cubicBezTo>
                    <a:pt x="32" y="40"/>
                    <a:pt x="33" y="39"/>
                    <a:pt x="34" y="39"/>
                  </a:cubicBezTo>
                  <a:cubicBezTo>
                    <a:pt x="36" y="39"/>
                    <a:pt x="37" y="40"/>
                    <a:pt x="37" y="41"/>
                  </a:cubicBezTo>
                  <a:cubicBezTo>
                    <a:pt x="37" y="42"/>
                    <a:pt x="36" y="43"/>
                    <a:pt x="34" y="43"/>
                  </a:cubicBezTo>
                  <a:cubicBezTo>
                    <a:pt x="33" y="43"/>
                    <a:pt x="32" y="42"/>
                    <a:pt x="32" y="41"/>
                  </a:cubicBezTo>
                  <a:close/>
                  <a:moveTo>
                    <a:pt x="53" y="33"/>
                  </a:moveTo>
                  <a:cubicBezTo>
                    <a:pt x="53" y="33"/>
                    <a:pt x="53" y="33"/>
                    <a:pt x="53" y="33"/>
                  </a:cubicBezTo>
                  <a:cubicBezTo>
                    <a:pt x="53" y="32"/>
                    <a:pt x="53" y="32"/>
                    <a:pt x="53" y="32"/>
                  </a:cubicBezTo>
                  <a:cubicBezTo>
                    <a:pt x="54" y="31"/>
                    <a:pt x="54" y="31"/>
                    <a:pt x="54" y="31"/>
                  </a:cubicBezTo>
                  <a:cubicBezTo>
                    <a:pt x="55" y="30"/>
                    <a:pt x="55" y="30"/>
                    <a:pt x="55" y="30"/>
                  </a:cubicBezTo>
                  <a:cubicBezTo>
                    <a:pt x="55" y="30"/>
                    <a:pt x="55" y="30"/>
                    <a:pt x="55" y="30"/>
                  </a:cubicBezTo>
                  <a:cubicBezTo>
                    <a:pt x="54" y="29"/>
                    <a:pt x="54" y="29"/>
                    <a:pt x="54" y="29"/>
                  </a:cubicBezTo>
                  <a:cubicBezTo>
                    <a:pt x="54" y="29"/>
                    <a:pt x="54" y="29"/>
                    <a:pt x="54" y="29"/>
                  </a:cubicBezTo>
                  <a:cubicBezTo>
                    <a:pt x="53" y="29"/>
                    <a:pt x="53" y="29"/>
                    <a:pt x="53" y="29"/>
                  </a:cubicBezTo>
                  <a:cubicBezTo>
                    <a:pt x="52" y="29"/>
                    <a:pt x="52" y="29"/>
                    <a:pt x="52" y="29"/>
                  </a:cubicBezTo>
                  <a:cubicBezTo>
                    <a:pt x="51" y="29"/>
                    <a:pt x="51" y="29"/>
                    <a:pt x="50" y="28"/>
                  </a:cubicBezTo>
                  <a:cubicBezTo>
                    <a:pt x="50" y="27"/>
                    <a:pt x="50" y="27"/>
                    <a:pt x="50" y="27"/>
                  </a:cubicBezTo>
                  <a:cubicBezTo>
                    <a:pt x="49" y="26"/>
                    <a:pt x="49" y="26"/>
                    <a:pt x="49" y="26"/>
                  </a:cubicBezTo>
                  <a:cubicBezTo>
                    <a:pt x="48" y="26"/>
                    <a:pt x="48" y="26"/>
                    <a:pt x="48" y="26"/>
                  </a:cubicBezTo>
                  <a:cubicBezTo>
                    <a:pt x="48" y="27"/>
                    <a:pt x="48" y="27"/>
                    <a:pt x="48" y="27"/>
                  </a:cubicBezTo>
                  <a:cubicBezTo>
                    <a:pt x="47" y="28"/>
                    <a:pt x="47" y="28"/>
                    <a:pt x="47" y="28"/>
                  </a:cubicBezTo>
                  <a:cubicBezTo>
                    <a:pt x="47" y="29"/>
                    <a:pt x="46" y="29"/>
                    <a:pt x="46" y="29"/>
                  </a:cubicBezTo>
                  <a:cubicBezTo>
                    <a:pt x="44" y="29"/>
                    <a:pt x="44" y="29"/>
                    <a:pt x="44" y="29"/>
                  </a:cubicBezTo>
                  <a:cubicBezTo>
                    <a:pt x="44" y="29"/>
                    <a:pt x="44" y="29"/>
                    <a:pt x="44" y="29"/>
                  </a:cubicBezTo>
                  <a:cubicBezTo>
                    <a:pt x="44" y="29"/>
                    <a:pt x="44" y="29"/>
                    <a:pt x="44" y="29"/>
                  </a:cubicBezTo>
                  <a:cubicBezTo>
                    <a:pt x="43" y="30"/>
                    <a:pt x="43" y="30"/>
                    <a:pt x="43" y="30"/>
                  </a:cubicBezTo>
                  <a:cubicBezTo>
                    <a:pt x="43" y="30"/>
                    <a:pt x="43" y="30"/>
                    <a:pt x="43" y="30"/>
                  </a:cubicBezTo>
                  <a:cubicBezTo>
                    <a:pt x="43" y="31"/>
                    <a:pt x="43" y="31"/>
                    <a:pt x="43" y="31"/>
                  </a:cubicBezTo>
                  <a:cubicBezTo>
                    <a:pt x="44" y="32"/>
                    <a:pt x="44" y="32"/>
                    <a:pt x="44" y="32"/>
                  </a:cubicBezTo>
                  <a:cubicBezTo>
                    <a:pt x="44" y="33"/>
                    <a:pt x="44" y="33"/>
                    <a:pt x="44" y="33"/>
                  </a:cubicBezTo>
                  <a:cubicBezTo>
                    <a:pt x="44" y="33"/>
                    <a:pt x="44" y="33"/>
                    <a:pt x="44" y="33"/>
                  </a:cubicBezTo>
                  <a:cubicBezTo>
                    <a:pt x="43" y="35"/>
                    <a:pt x="43" y="35"/>
                    <a:pt x="43" y="35"/>
                  </a:cubicBezTo>
                  <a:cubicBezTo>
                    <a:pt x="43" y="35"/>
                    <a:pt x="43" y="35"/>
                    <a:pt x="43" y="35"/>
                  </a:cubicBezTo>
                  <a:cubicBezTo>
                    <a:pt x="43" y="35"/>
                    <a:pt x="43" y="35"/>
                    <a:pt x="43" y="35"/>
                  </a:cubicBezTo>
                  <a:cubicBezTo>
                    <a:pt x="44" y="36"/>
                    <a:pt x="44" y="36"/>
                    <a:pt x="44" y="36"/>
                  </a:cubicBezTo>
                  <a:cubicBezTo>
                    <a:pt x="44" y="37"/>
                    <a:pt x="44" y="37"/>
                    <a:pt x="44" y="37"/>
                  </a:cubicBezTo>
                  <a:cubicBezTo>
                    <a:pt x="44" y="37"/>
                    <a:pt x="44" y="37"/>
                    <a:pt x="44" y="37"/>
                  </a:cubicBezTo>
                  <a:cubicBezTo>
                    <a:pt x="46" y="36"/>
                    <a:pt x="46" y="36"/>
                    <a:pt x="46" y="36"/>
                  </a:cubicBezTo>
                  <a:cubicBezTo>
                    <a:pt x="46" y="36"/>
                    <a:pt x="47" y="37"/>
                    <a:pt x="47" y="37"/>
                  </a:cubicBezTo>
                  <a:cubicBezTo>
                    <a:pt x="48" y="39"/>
                    <a:pt x="48" y="39"/>
                    <a:pt x="48" y="39"/>
                  </a:cubicBezTo>
                  <a:cubicBezTo>
                    <a:pt x="48" y="39"/>
                    <a:pt x="48" y="39"/>
                    <a:pt x="48" y="39"/>
                  </a:cubicBezTo>
                  <a:cubicBezTo>
                    <a:pt x="49" y="39"/>
                    <a:pt x="49" y="39"/>
                    <a:pt x="49" y="39"/>
                  </a:cubicBezTo>
                  <a:cubicBezTo>
                    <a:pt x="50" y="39"/>
                    <a:pt x="50" y="39"/>
                    <a:pt x="50" y="39"/>
                  </a:cubicBezTo>
                  <a:cubicBezTo>
                    <a:pt x="50" y="37"/>
                    <a:pt x="50" y="37"/>
                    <a:pt x="50" y="37"/>
                  </a:cubicBezTo>
                  <a:cubicBezTo>
                    <a:pt x="51" y="37"/>
                    <a:pt x="51" y="36"/>
                    <a:pt x="52" y="36"/>
                  </a:cubicBezTo>
                  <a:cubicBezTo>
                    <a:pt x="53" y="37"/>
                    <a:pt x="53" y="37"/>
                    <a:pt x="53" y="37"/>
                  </a:cubicBezTo>
                  <a:cubicBezTo>
                    <a:pt x="54" y="37"/>
                    <a:pt x="54" y="37"/>
                    <a:pt x="54" y="37"/>
                  </a:cubicBezTo>
                  <a:cubicBezTo>
                    <a:pt x="54" y="36"/>
                    <a:pt x="54" y="36"/>
                    <a:pt x="54" y="36"/>
                  </a:cubicBezTo>
                  <a:cubicBezTo>
                    <a:pt x="55" y="35"/>
                    <a:pt x="55" y="35"/>
                    <a:pt x="55" y="35"/>
                  </a:cubicBezTo>
                  <a:cubicBezTo>
                    <a:pt x="55" y="35"/>
                    <a:pt x="55" y="35"/>
                    <a:pt x="55" y="35"/>
                  </a:cubicBezTo>
                  <a:cubicBezTo>
                    <a:pt x="54" y="35"/>
                    <a:pt x="54" y="35"/>
                    <a:pt x="54" y="35"/>
                  </a:cubicBezTo>
                  <a:cubicBezTo>
                    <a:pt x="53" y="33"/>
                    <a:pt x="53" y="33"/>
                    <a:pt x="53" y="33"/>
                  </a:cubicBezTo>
                  <a:close/>
                  <a:moveTo>
                    <a:pt x="51" y="33"/>
                  </a:moveTo>
                  <a:cubicBezTo>
                    <a:pt x="51" y="34"/>
                    <a:pt x="50" y="34"/>
                    <a:pt x="49" y="34"/>
                  </a:cubicBezTo>
                  <a:cubicBezTo>
                    <a:pt x="48" y="34"/>
                    <a:pt x="47" y="34"/>
                    <a:pt x="47" y="33"/>
                  </a:cubicBezTo>
                  <a:cubicBezTo>
                    <a:pt x="47" y="32"/>
                    <a:pt x="48" y="31"/>
                    <a:pt x="49" y="31"/>
                  </a:cubicBezTo>
                  <a:cubicBezTo>
                    <a:pt x="50" y="31"/>
                    <a:pt x="51" y="32"/>
                    <a:pt x="51" y="33"/>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41" name="Freeform 40"/>
            <p:cNvSpPr>
              <a:spLocks/>
            </p:cNvSpPr>
            <p:nvPr/>
          </p:nvSpPr>
          <p:spPr bwMode="auto">
            <a:xfrm>
              <a:off x="11599347" y="5058085"/>
              <a:ext cx="453302" cy="298087"/>
            </a:xfrm>
            <a:custGeom>
              <a:avLst/>
              <a:gdLst>
                <a:gd name="T0" fmla="*/ 154 w 184"/>
                <a:gd name="T1" fmla="*/ 53 h 121"/>
                <a:gd name="T2" fmla="*/ 154 w 184"/>
                <a:gd name="T3" fmla="*/ 51 h 121"/>
                <a:gd name="T4" fmla="*/ 104 w 184"/>
                <a:gd name="T5" fmla="*/ 0 h 121"/>
                <a:gd name="T6" fmla="*/ 61 w 184"/>
                <a:gd name="T7" fmla="*/ 23 h 121"/>
                <a:gd name="T8" fmla="*/ 48 w 184"/>
                <a:gd name="T9" fmla="*/ 19 h 121"/>
                <a:gd name="T10" fmla="*/ 31 w 184"/>
                <a:gd name="T11" fmla="*/ 24 h 121"/>
                <a:gd name="T12" fmla="*/ 18 w 184"/>
                <a:gd name="T13" fmla="*/ 48 h 121"/>
                <a:gd name="T14" fmla="*/ 0 w 184"/>
                <a:gd name="T15" fmla="*/ 81 h 121"/>
                <a:gd name="T16" fmla="*/ 35 w 184"/>
                <a:gd name="T17" fmla="*/ 121 h 121"/>
                <a:gd name="T18" fmla="*/ 40 w 184"/>
                <a:gd name="T19" fmla="*/ 121 h 121"/>
                <a:gd name="T20" fmla="*/ 44 w 184"/>
                <a:gd name="T21" fmla="*/ 121 h 121"/>
                <a:gd name="T22" fmla="*/ 127 w 184"/>
                <a:gd name="T23" fmla="*/ 121 h 121"/>
                <a:gd name="T24" fmla="*/ 128 w 184"/>
                <a:gd name="T25" fmla="*/ 121 h 121"/>
                <a:gd name="T26" fmla="*/ 130 w 184"/>
                <a:gd name="T27" fmla="*/ 121 h 121"/>
                <a:gd name="T28" fmla="*/ 136 w 184"/>
                <a:gd name="T29" fmla="*/ 121 h 121"/>
                <a:gd name="T30" fmla="*/ 150 w 184"/>
                <a:gd name="T31" fmla="*/ 121 h 121"/>
                <a:gd name="T32" fmla="*/ 184 w 184"/>
                <a:gd name="T33" fmla="*/ 87 h 121"/>
                <a:gd name="T34" fmla="*/ 154 w 184"/>
                <a:gd name="T35"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121">
                  <a:moveTo>
                    <a:pt x="154" y="53"/>
                  </a:moveTo>
                  <a:cubicBezTo>
                    <a:pt x="154" y="53"/>
                    <a:pt x="154" y="52"/>
                    <a:pt x="154" y="51"/>
                  </a:cubicBezTo>
                  <a:cubicBezTo>
                    <a:pt x="154" y="23"/>
                    <a:pt x="132" y="0"/>
                    <a:pt x="104" y="0"/>
                  </a:cubicBezTo>
                  <a:cubicBezTo>
                    <a:pt x="86" y="0"/>
                    <a:pt x="71" y="9"/>
                    <a:pt x="61" y="23"/>
                  </a:cubicBezTo>
                  <a:cubicBezTo>
                    <a:pt x="57" y="20"/>
                    <a:pt x="53" y="19"/>
                    <a:pt x="48" y="19"/>
                  </a:cubicBezTo>
                  <a:cubicBezTo>
                    <a:pt x="41" y="19"/>
                    <a:pt x="36" y="21"/>
                    <a:pt x="31" y="24"/>
                  </a:cubicBezTo>
                  <a:cubicBezTo>
                    <a:pt x="23" y="29"/>
                    <a:pt x="18" y="38"/>
                    <a:pt x="18" y="48"/>
                  </a:cubicBezTo>
                  <a:cubicBezTo>
                    <a:pt x="7" y="55"/>
                    <a:pt x="0" y="67"/>
                    <a:pt x="0" y="81"/>
                  </a:cubicBezTo>
                  <a:cubicBezTo>
                    <a:pt x="0" y="102"/>
                    <a:pt x="15" y="119"/>
                    <a:pt x="35" y="121"/>
                  </a:cubicBezTo>
                  <a:cubicBezTo>
                    <a:pt x="37" y="121"/>
                    <a:pt x="38" y="121"/>
                    <a:pt x="40" y="121"/>
                  </a:cubicBezTo>
                  <a:cubicBezTo>
                    <a:pt x="41" y="121"/>
                    <a:pt x="42" y="121"/>
                    <a:pt x="44" y="121"/>
                  </a:cubicBezTo>
                  <a:cubicBezTo>
                    <a:pt x="62" y="121"/>
                    <a:pt x="106" y="121"/>
                    <a:pt x="127" y="121"/>
                  </a:cubicBezTo>
                  <a:cubicBezTo>
                    <a:pt x="127" y="121"/>
                    <a:pt x="128" y="121"/>
                    <a:pt x="128" y="121"/>
                  </a:cubicBezTo>
                  <a:cubicBezTo>
                    <a:pt x="130" y="121"/>
                    <a:pt x="130" y="121"/>
                    <a:pt x="130" y="121"/>
                  </a:cubicBezTo>
                  <a:cubicBezTo>
                    <a:pt x="131" y="121"/>
                    <a:pt x="134" y="121"/>
                    <a:pt x="136" y="121"/>
                  </a:cubicBezTo>
                  <a:cubicBezTo>
                    <a:pt x="150" y="121"/>
                    <a:pt x="150" y="121"/>
                    <a:pt x="150" y="121"/>
                  </a:cubicBezTo>
                  <a:cubicBezTo>
                    <a:pt x="169" y="121"/>
                    <a:pt x="184" y="106"/>
                    <a:pt x="184" y="87"/>
                  </a:cubicBezTo>
                  <a:cubicBezTo>
                    <a:pt x="184" y="70"/>
                    <a:pt x="171" y="56"/>
                    <a:pt x="154" y="53"/>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42" name="Freeform 41"/>
            <p:cNvSpPr>
              <a:spLocks/>
            </p:cNvSpPr>
            <p:nvPr/>
          </p:nvSpPr>
          <p:spPr bwMode="auto">
            <a:xfrm>
              <a:off x="11326668" y="5109235"/>
              <a:ext cx="597935" cy="395095"/>
            </a:xfrm>
            <a:custGeom>
              <a:avLst/>
              <a:gdLst>
                <a:gd name="T0" fmla="*/ 203 w 242"/>
                <a:gd name="T1" fmla="*/ 70 h 160"/>
                <a:gd name="T2" fmla="*/ 203 w 242"/>
                <a:gd name="T3" fmla="*/ 67 h 160"/>
                <a:gd name="T4" fmla="*/ 136 w 242"/>
                <a:gd name="T5" fmla="*/ 0 h 160"/>
                <a:gd name="T6" fmla="*/ 81 w 242"/>
                <a:gd name="T7" fmla="*/ 30 h 160"/>
                <a:gd name="T8" fmla="*/ 62 w 242"/>
                <a:gd name="T9" fmla="*/ 25 h 160"/>
                <a:gd name="T10" fmla="*/ 24 w 242"/>
                <a:gd name="T11" fmla="*/ 63 h 160"/>
                <a:gd name="T12" fmla="*/ 0 w 242"/>
                <a:gd name="T13" fmla="*/ 107 h 160"/>
                <a:gd name="T14" fmla="*/ 46 w 242"/>
                <a:gd name="T15" fmla="*/ 160 h 160"/>
                <a:gd name="T16" fmla="*/ 52 w 242"/>
                <a:gd name="T17" fmla="*/ 160 h 160"/>
                <a:gd name="T18" fmla="*/ 57 w 242"/>
                <a:gd name="T19" fmla="*/ 160 h 160"/>
                <a:gd name="T20" fmla="*/ 166 w 242"/>
                <a:gd name="T21" fmla="*/ 160 h 160"/>
                <a:gd name="T22" fmla="*/ 171 w 242"/>
                <a:gd name="T23" fmla="*/ 160 h 160"/>
                <a:gd name="T24" fmla="*/ 179 w 242"/>
                <a:gd name="T25" fmla="*/ 160 h 160"/>
                <a:gd name="T26" fmla="*/ 197 w 242"/>
                <a:gd name="T27" fmla="*/ 160 h 160"/>
                <a:gd name="T28" fmla="*/ 242 w 242"/>
                <a:gd name="T29" fmla="*/ 115 h 160"/>
                <a:gd name="T30" fmla="*/ 203 w 242"/>
                <a:gd name="T31"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160">
                  <a:moveTo>
                    <a:pt x="203" y="70"/>
                  </a:moveTo>
                  <a:cubicBezTo>
                    <a:pt x="203" y="69"/>
                    <a:pt x="203" y="68"/>
                    <a:pt x="203" y="67"/>
                  </a:cubicBezTo>
                  <a:cubicBezTo>
                    <a:pt x="203" y="30"/>
                    <a:pt x="173" y="0"/>
                    <a:pt x="136" y="0"/>
                  </a:cubicBezTo>
                  <a:cubicBezTo>
                    <a:pt x="113" y="0"/>
                    <a:pt x="93" y="12"/>
                    <a:pt x="81" y="30"/>
                  </a:cubicBezTo>
                  <a:cubicBezTo>
                    <a:pt x="75" y="27"/>
                    <a:pt x="69" y="25"/>
                    <a:pt x="62" y="25"/>
                  </a:cubicBezTo>
                  <a:cubicBezTo>
                    <a:pt x="41" y="25"/>
                    <a:pt x="24" y="42"/>
                    <a:pt x="24" y="63"/>
                  </a:cubicBezTo>
                  <a:cubicBezTo>
                    <a:pt x="9" y="73"/>
                    <a:pt x="0" y="89"/>
                    <a:pt x="0" y="107"/>
                  </a:cubicBezTo>
                  <a:cubicBezTo>
                    <a:pt x="0" y="135"/>
                    <a:pt x="20" y="157"/>
                    <a:pt x="46" y="160"/>
                  </a:cubicBezTo>
                  <a:cubicBezTo>
                    <a:pt x="48" y="160"/>
                    <a:pt x="50" y="160"/>
                    <a:pt x="52" y="160"/>
                  </a:cubicBezTo>
                  <a:cubicBezTo>
                    <a:pt x="54" y="160"/>
                    <a:pt x="56" y="160"/>
                    <a:pt x="57" y="160"/>
                  </a:cubicBezTo>
                  <a:cubicBezTo>
                    <a:pt x="82" y="160"/>
                    <a:pt x="139" y="160"/>
                    <a:pt x="166" y="160"/>
                  </a:cubicBezTo>
                  <a:cubicBezTo>
                    <a:pt x="171" y="160"/>
                    <a:pt x="171" y="160"/>
                    <a:pt x="171" y="160"/>
                  </a:cubicBezTo>
                  <a:cubicBezTo>
                    <a:pt x="173" y="160"/>
                    <a:pt x="177" y="160"/>
                    <a:pt x="179" y="160"/>
                  </a:cubicBezTo>
                  <a:cubicBezTo>
                    <a:pt x="197" y="160"/>
                    <a:pt x="197" y="160"/>
                    <a:pt x="197" y="160"/>
                  </a:cubicBezTo>
                  <a:cubicBezTo>
                    <a:pt x="222" y="160"/>
                    <a:pt x="242" y="139"/>
                    <a:pt x="242" y="115"/>
                  </a:cubicBezTo>
                  <a:cubicBezTo>
                    <a:pt x="242" y="92"/>
                    <a:pt x="225" y="73"/>
                    <a:pt x="203" y="70"/>
                  </a:cubicBezTo>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43" name="Freeform 42"/>
            <p:cNvSpPr>
              <a:spLocks/>
            </p:cNvSpPr>
            <p:nvPr/>
          </p:nvSpPr>
          <p:spPr bwMode="auto">
            <a:xfrm>
              <a:off x="10827980" y="4882813"/>
              <a:ext cx="346380" cy="78611"/>
            </a:xfrm>
            <a:custGeom>
              <a:avLst/>
              <a:gdLst>
                <a:gd name="T0" fmla="*/ 73 w 101"/>
                <a:gd name="T1" fmla="*/ 0 h 23"/>
                <a:gd name="T2" fmla="*/ 55 w 101"/>
                <a:gd name="T3" fmla="*/ 5 h 23"/>
                <a:gd name="T4" fmla="*/ 36 w 101"/>
                <a:gd name="T5" fmla="*/ 0 h 23"/>
                <a:gd name="T6" fmla="*/ 0 w 101"/>
                <a:gd name="T7" fmla="*/ 23 h 23"/>
                <a:gd name="T8" fmla="*/ 36 w 101"/>
                <a:gd name="T9" fmla="*/ 9 h 23"/>
                <a:gd name="T10" fmla="*/ 49 w 101"/>
                <a:gd name="T11" fmla="*/ 11 h 23"/>
                <a:gd name="T12" fmla="*/ 45 w 101"/>
                <a:gd name="T13" fmla="*/ 18 h 23"/>
                <a:gd name="T14" fmla="*/ 53 w 101"/>
                <a:gd name="T15" fmla="*/ 12 h 23"/>
                <a:gd name="T16" fmla="*/ 61 w 101"/>
                <a:gd name="T17" fmla="*/ 9 h 23"/>
                <a:gd name="T18" fmla="*/ 73 w 101"/>
                <a:gd name="T19" fmla="*/ 7 h 23"/>
                <a:gd name="T20" fmla="*/ 101 w 101"/>
                <a:gd name="T21" fmla="*/ 18 h 23"/>
                <a:gd name="T22" fmla="*/ 73 w 101"/>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23">
                  <a:moveTo>
                    <a:pt x="73" y="0"/>
                  </a:moveTo>
                  <a:cubicBezTo>
                    <a:pt x="66" y="0"/>
                    <a:pt x="60" y="2"/>
                    <a:pt x="55" y="5"/>
                  </a:cubicBezTo>
                  <a:cubicBezTo>
                    <a:pt x="50" y="2"/>
                    <a:pt x="43" y="0"/>
                    <a:pt x="36" y="0"/>
                  </a:cubicBezTo>
                  <a:cubicBezTo>
                    <a:pt x="20" y="0"/>
                    <a:pt x="6" y="9"/>
                    <a:pt x="0" y="23"/>
                  </a:cubicBezTo>
                  <a:cubicBezTo>
                    <a:pt x="8" y="15"/>
                    <a:pt x="21" y="9"/>
                    <a:pt x="36" y="9"/>
                  </a:cubicBezTo>
                  <a:cubicBezTo>
                    <a:pt x="40" y="9"/>
                    <a:pt x="45" y="10"/>
                    <a:pt x="49" y="11"/>
                  </a:cubicBezTo>
                  <a:cubicBezTo>
                    <a:pt x="48" y="13"/>
                    <a:pt x="46" y="15"/>
                    <a:pt x="45" y="18"/>
                  </a:cubicBezTo>
                  <a:cubicBezTo>
                    <a:pt x="47" y="15"/>
                    <a:pt x="50" y="13"/>
                    <a:pt x="53" y="12"/>
                  </a:cubicBezTo>
                  <a:cubicBezTo>
                    <a:pt x="55" y="11"/>
                    <a:pt x="58" y="10"/>
                    <a:pt x="61" y="9"/>
                  </a:cubicBezTo>
                  <a:cubicBezTo>
                    <a:pt x="64" y="8"/>
                    <a:pt x="69" y="7"/>
                    <a:pt x="73" y="7"/>
                  </a:cubicBezTo>
                  <a:cubicBezTo>
                    <a:pt x="84" y="7"/>
                    <a:pt x="94" y="11"/>
                    <a:pt x="101" y="18"/>
                  </a:cubicBezTo>
                  <a:cubicBezTo>
                    <a:pt x="96" y="7"/>
                    <a:pt x="85" y="0"/>
                    <a:pt x="73" y="0"/>
                  </a:cubicBezTo>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45" name="Freeform 44"/>
            <p:cNvSpPr>
              <a:spLocks/>
            </p:cNvSpPr>
            <p:nvPr/>
          </p:nvSpPr>
          <p:spPr bwMode="auto">
            <a:xfrm>
              <a:off x="11267710" y="4850879"/>
              <a:ext cx="348836" cy="83524"/>
            </a:xfrm>
            <a:custGeom>
              <a:avLst/>
              <a:gdLst>
                <a:gd name="T0" fmla="*/ 73 w 101"/>
                <a:gd name="T1" fmla="*/ 0 h 24"/>
                <a:gd name="T2" fmla="*/ 56 w 101"/>
                <a:gd name="T3" fmla="*/ 6 h 24"/>
                <a:gd name="T4" fmla="*/ 36 w 101"/>
                <a:gd name="T5" fmla="*/ 0 h 24"/>
                <a:gd name="T6" fmla="*/ 0 w 101"/>
                <a:gd name="T7" fmla="*/ 24 h 24"/>
                <a:gd name="T8" fmla="*/ 36 w 101"/>
                <a:gd name="T9" fmla="*/ 10 h 24"/>
                <a:gd name="T10" fmla="*/ 49 w 101"/>
                <a:gd name="T11" fmla="*/ 12 h 24"/>
                <a:gd name="T12" fmla="*/ 45 w 101"/>
                <a:gd name="T13" fmla="*/ 19 h 24"/>
                <a:gd name="T14" fmla="*/ 53 w 101"/>
                <a:gd name="T15" fmla="*/ 13 h 24"/>
                <a:gd name="T16" fmla="*/ 61 w 101"/>
                <a:gd name="T17" fmla="*/ 9 h 24"/>
                <a:gd name="T18" fmla="*/ 73 w 101"/>
                <a:gd name="T19" fmla="*/ 8 h 24"/>
                <a:gd name="T20" fmla="*/ 101 w 101"/>
                <a:gd name="T21" fmla="*/ 19 h 24"/>
                <a:gd name="T22" fmla="*/ 73 w 101"/>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24">
                  <a:moveTo>
                    <a:pt x="73" y="0"/>
                  </a:moveTo>
                  <a:cubicBezTo>
                    <a:pt x="67" y="0"/>
                    <a:pt x="61" y="2"/>
                    <a:pt x="56" y="6"/>
                  </a:cubicBezTo>
                  <a:cubicBezTo>
                    <a:pt x="50" y="2"/>
                    <a:pt x="43" y="0"/>
                    <a:pt x="36" y="0"/>
                  </a:cubicBezTo>
                  <a:cubicBezTo>
                    <a:pt x="20" y="0"/>
                    <a:pt x="6" y="10"/>
                    <a:pt x="0" y="24"/>
                  </a:cubicBezTo>
                  <a:cubicBezTo>
                    <a:pt x="9" y="15"/>
                    <a:pt x="22" y="10"/>
                    <a:pt x="36" y="10"/>
                  </a:cubicBezTo>
                  <a:cubicBezTo>
                    <a:pt x="41" y="10"/>
                    <a:pt x="45" y="10"/>
                    <a:pt x="49" y="12"/>
                  </a:cubicBezTo>
                  <a:cubicBezTo>
                    <a:pt x="48" y="14"/>
                    <a:pt x="46" y="16"/>
                    <a:pt x="45" y="19"/>
                  </a:cubicBezTo>
                  <a:cubicBezTo>
                    <a:pt x="48" y="16"/>
                    <a:pt x="50" y="14"/>
                    <a:pt x="53" y="13"/>
                  </a:cubicBezTo>
                  <a:cubicBezTo>
                    <a:pt x="56" y="11"/>
                    <a:pt x="58" y="10"/>
                    <a:pt x="61" y="9"/>
                  </a:cubicBezTo>
                  <a:cubicBezTo>
                    <a:pt x="65" y="8"/>
                    <a:pt x="69" y="8"/>
                    <a:pt x="73" y="8"/>
                  </a:cubicBezTo>
                  <a:cubicBezTo>
                    <a:pt x="84" y="8"/>
                    <a:pt x="94" y="12"/>
                    <a:pt x="101" y="19"/>
                  </a:cubicBezTo>
                  <a:cubicBezTo>
                    <a:pt x="96" y="8"/>
                    <a:pt x="85" y="0"/>
                    <a:pt x="73" y="0"/>
                  </a:cubicBezTo>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grpSp>
      <p:grpSp>
        <p:nvGrpSpPr>
          <p:cNvPr id="59" name="Group 58"/>
          <p:cNvGrpSpPr/>
          <p:nvPr/>
        </p:nvGrpSpPr>
        <p:grpSpPr>
          <a:xfrm>
            <a:off x="0" y="5882570"/>
            <a:ext cx="3144626" cy="1072635"/>
            <a:chOff x="0" y="5882570"/>
            <a:chExt cx="3144626" cy="1072635"/>
          </a:xfrm>
        </p:grpSpPr>
        <p:sp>
          <p:nvSpPr>
            <p:cNvPr id="46" name="Freeform 45"/>
            <p:cNvSpPr>
              <a:spLocks/>
            </p:cNvSpPr>
            <p:nvPr/>
          </p:nvSpPr>
          <p:spPr bwMode="auto">
            <a:xfrm>
              <a:off x="0" y="6532380"/>
              <a:ext cx="3144626" cy="422825"/>
            </a:xfrm>
            <a:custGeom>
              <a:avLst/>
              <a:gdLst>
                <a:gd name="connsiteX0" fmla="*/ 1905001 w 4686301"/>
                <a:gd name="connsiteY0" fmla="*/ 0 h 500001"/>
                <a:gd name="connsiteX1" fmla="*/ 4686301 w 4686301"/>
                <a:gd name="connsiteY1" fmla="*/ 500001 h 500001"/>
                <a:gd name="connsiteX2" fmla="*/ 0 w 4686301"/>
                <a:gd name="connsiteY2" fmla="*/ 500001 h 500001"/>
                <a:gd name="connsiteX3" fmla="*/ 0 w 4686301"/>
                <a:gd name="connsiteY3" fmla="*/ 221023 h 500001"/>
                <a:gd name="connsiteX4" fmla="*/ 61769 w 4686301"/>
                <a:gd name="connsiteY4" fmla="*/ 204987 h 500001"/>
                <a:gd name="connsiteX5" fmla="*/ 1905001 w 4686301"/>
                <a:gd name="connsiteY5" fmla="*/ 0 h 50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6301" h="500001">
                  <a:moveTo>
                    <a:pt x="1905001" y="0"/>
                  </a:moveTo>
                  <a:cubicBezTo>
                    <a:pt x="2956128" y="0"/>
                    <a:pt x="3923537" y="188680"/>
                    <a:pt x="4686301" y="500001"/>
                  </a:cubicBezTo>
                  <a:lnTo>
                    <a:pt x="0" y="500001"/>
                  </a:lnTo>
                  <a:lnTo>
                    <a:pt x="0" y="221023"/>
                  </a:lnTo>
                  <a:lnTo>
                    <a:pt x="61769" y="204987"/>
                  </a:lnTo>
                  <a:cubicBezTo>
                    <a:pt x="623795" y="73703"/>
                    <a:pt x="1248047" y="0"/>
                    <a:pt x="1905001" y="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
          <p:nvSpPr>
            <p:cNvPr id="47" name="Freeform 46"/>
            <p:cNvSpPr>
              <a:spLocks/>
            </p:cNvSpPr>
            <p:nvPr/>
          </p:nvSpPr>
          <p:spPr bwMode="auto">
            <a:xfrm>
              <a:off x="1085762" y="5882570"/>
              <a:ext cx="527169" cy="980780"/>
            </a:xfrm>
            <a:custGeom>
              <a:avLst/>
              <a:gdLst>
                <a:gd name="T0" fmla="*/ 174 w 344"/>
                <a:gd name="T1" fmla="*/ 0 h 640"/>
                <a:gd name="T2" fmla="*/ 0 w 344"/>
                <a:gd name="T3" fmla="*/ 640 h 640"/>
                <a:gd name="T4" fmla="*/ 344 w 344"/>
                <a:gd name="T5" fmla="*/ 640 h 640"/>
                <a:gd name="T6" fmla="*/ 174 w 344"/>
                <a:gd name="T7" fmla="*/ 0 h 640"/>
              </a:gdLst>
              <a:ahLst/>
              <a:cxnLst>
                <a:cxn ang="0">
                  <a:pos x="T0" y="T1"/>
                </a:cxn>
                <a:cxn ang="0">
                  <a:pos x="T2" y="T3"/>
                </a:cxn>
                <a:cxn ang="0">
                  <a:pos x="T4" y="T5"/>
                </a:cxn>
                <a:cxn ang="0">
                  <a:pos x="T6" y="T7"/>
                </a:cxn>
              </a:cxnLst>
              <a:rect l="0" t="0" r="r" b="b"/>
              <a:pathLst>
                <a:path w="344" h="640">
                  <a:moveTo>
                    <a:pt x="174" y="0"/>
                  </a:moveTo>
                  <a:lnTo>
                    <a:pt x="0" y="640"/>
                  </a:lnTo>
                  <a:lnTo>
                    <a:pt x="344" y="640"/>
                  </a:lnTo>
                  <a:lnTo>
                    <a:pt x="174"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grpSp>
          <p:nvGrpSpPr>
            <p:cNvPr id="48" name="Group 47"/>
            <p:cNvGrpSpPr/>
            <p:nvPr/>
          </p:nvGrpSpPr>
          <p:grpSpPr>
            <a:xfrm>
              <a:off x="766226" y="6081170"/>
              <a:ext cx="243663" cy="617586"/>
              <a:chOff x="1020763" y="5751513"/>
              <a:chExt cx="252413" cy="639762"/>
            </a:xfrm>
          </p:grpSpPr>
          <p:sp>
            <p:nvSpPr>
              <p:cNvPr id="49" name="Freeform 48"/>
              <p:cNvSpPr>
                <a:spLocks/>
              </p:cNvSpPr>
              <p:nvPr/>
            </p:nvSpPr>
            <p:spPr bwMode="auto">
              <a:xfrm>
                <a:off x="1020763" y="5991225"/>
                <a:ext cx="252413" cy="400050"/>
              </a:xfrm>
              <a:custGeom>
                <a:avLst/>
                <a:gdLst>
                  <a:gd name="T0" fmla="*/ 80 w 159"/>
                  <a:gd name="T1" fmla="*/ 0 h 252"/>
                  <a:gd name="T2" fmla="*/ 0 w 159"/>
                  <a:gd name="T3" fmla="*/ 252 h 252"/>
                  <a:gd name="T4" fmla="*/ 159 w 159"/>
                  <a:gd name="T5" fmla="*/ 252 h 252"/>
                  <a:gd name="T6" fmla="*/ 80 w 159"/>
                  <a:gd name="T7" fmla="*/ 0 h 252"/>
                </a:gdLst>
                <a:ahLst/>
                <a:cxnLst>
                  <a:cxn ang="0">
                    <a:pos x="T0" y="T1"/>
                  </a:cxn>
                  <a:cxn ang="0">
                    <a:pos x="T2" y="T3"/>
                  </a:cxn>
                  <a:cxn ang="0">
                    <a:pos x="T4" y="T5"/>
                  </a:cxn>
                  <a:cxn ang="0">
                    <a:pos x="T6" y="T7"/>
                  </a:cxn>
                </a:cxnLst>
                <a:rect l="0" t="0" r="r" b="b"/>
                <a:pathLst>
                  <a:path w="159" h="252">
                    <a:moveTo>
                      <a:pt x="80" y="0"/>
                    </a:moveTo>
                    <a:lnTo>
                      <a:pt x="0" y="252"/>
                    </a:lnTo>
                    <a:lnTo>
                      <a:pt x="159" y="252"/>
                    </a:lnTo>
                    <a:lnTo>
                      <a:pt x="80"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50" name="Freeform 49"/>
              <p:cNvSpPr>
                <a:spLocks/>
              </p:cNvSpPr>
              <p:nvPr/>
            </p:nvSpPr>
            <p:spPr bwMode="auto">
              <a:xfrm>
                <a:off x="1042988" y="5842000"/>
                <a:ext cx="207963" cy="327025"/>
              </a:xfrm>
              <a:custGeom>
                <a:avLst/>
                <a:gdLst>
                  <a:gd name="T0" fmla="*/ 66 w 131"/>
                  <a:gd name="T1" fmla="*/ 0 h 206"/>
                  <a:gd name="T2" fmla="*/ 0 w 131"/>
                  <a:gd name="T3" fmla="*/ 206 h 206"/>
                  <a:gd name="T4" fmla="*/ 131 w 131"/>
                  <a:gd name="T5" fmla="*/ 206 h 206"/>
                  <a:gd name="T6" fmla="*/ 66 w 131"/>
                  <a:gd name="T7" fmla="*/ 0 h 206"/>
                </a:gdLst>
                <a:ahLst/>
                <a:cxnLst>
                  <a:cxn ang="0">
                    <a:pos x="T0" y="T1"/>
                  </a:cxn>
                  <a:cxn ang="0">
                    <a:pos x="T2" y="T3"/>
                  </a:cxn>
                  <a:cxn ang="0">
                    <a:pos x="T4" y="T5"/>
                  </a:cxn>
                  <a:cxn ang="0">
                    <a:pos x="T6" y="T7"/>
                  </a:cxn>
                </a:cxnLst>
                <a:rect l="0" t="0" r="r" b="b"/>
                <a:pathLst>
                  <a:path w="131" h="206">
                    <a:moveTo>
                      <a:pt x="66" y="0"/>
                    </a:moveTo>
                    <a:lnTo>
                      <a:pt x="0" y="206"/>
                    </a:lnTo>
                    <a:lnTo>
                      <a:pt x="131" y="206"/>
                    </a:lnTo>
                    <a:lnTo>
                      <a:pt x="66"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51" name="Freeform 50"/>
              <p:cNvSpPr>
                <a:spLocks/>
              </p:cNvSpPr>
              <p:nvPr/>
            </p:nvSpPr>
            <p:spPr bwMode="auto">
              <a:xfrm>
                <a:off x="1089025" y="5751513"/>
                <a:ext cx="122238" cy="195263"/>
              </a:xfrm>
              <a:custGeom>
                <a:avLst/>
                <a:gdLst>
                  <a:gd name="T0" fmla="*/ 37 w 77"/>
                  <a:gd name="T1" fmla="*/ 0 h 123"/>
                  <a:gd name="T2" fmla="*/ 0 w 77"/>
                  <a:gd name="T3" fmla="*/ 123 h 123"/>
                  <a:gd name="T4" fmla="*/ 77 w 77"/>
                  <a:gd name="T5" fmla="*/ 123 h 123"/>
                  <a:gd name="T6" fmla="*/ 37 w 77"/>
                  <a:gd name="T7" fmla="*/ 0 h 123"/>
                </a:gdLst>
                <a:ahLst/>
                <a:cxnLst>
                  <a:cxn ang="0">
                    <a:pos x="T0" y="T1"/>
                  </a:cxn>
                  <a:cxn ang="0">
                    <a:pos x="T2" y="T3"/>
                  </a:cxn>
                  <a:cxn ang="0">
                    <a:pos x="T4" y="T5"/>
                  </a:cxn>
                  <a:cxn ang="0">
                    <a:pos x="T6" y="T7"/>
                  </a:cxn>
                </a:cxnLst>
                <a:rect l="0" t="0" r="r" b="b"/>
                <a:pathLst>
                  <a:path w="77" h="123">
                    <a:moveTo>
                      <a:pt x="37" y="0"/>
                    </a:moveTo>
                    <a:lnTo>
                      <a:pt x="0" y="123"/>
                    </a:lnTo>
                    <a:lnTo>
                      <a:pt x="77" y="123"/>
                    </a:lnTo>
                    <a:lnTo>
                      <a:pt x="37"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grpSp>
      </p:grpSp>
    </p:spTree>
    <p:extLst>
      <p:ext uri="{BB962C8B-B14F-4D97-AF65-F5344CB8AC3E}">
        <p14:creationId xmlns:p14="http://schemas.microsoft.com/office/powerpoint/2010/main" val="94175816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Object 9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55"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Joint Business Planning </a:t>
            </a:r>
            <a:r>
              <a:rPr lang="en-US" dirty="0" smtClean="0"/>
              <a:t>Overview </a:t>
            </a:r>
            <a:br>
              <a:rPr lang="en-US" dirty="0" smtClean="0"/>
            </a:br>
            <a:r>
              <a:rPr lang="en-US" sz="3200" dirty="0"/>
              <a:t>P2P Maturity Model Defined</a:t>
            </a:r>
          </a:p>
        </p:txBody>
      </p:sp>
      <p:grpSp>
        <p:nvGrpSpPr>
          <p:cNvPr id="8" name="Group 7"/>
          <p:cNvGrpSpPr/>
          <p:nvPr/>
        </p:nvGrpSpPr>
        <p:grpSpPr>
          <a:xfrm>
            <a:off x="3492259" y="6756156"/>
            <a:ext cx="2085461" cy="209940"/>
            <a:chOff x="-6310" y="6438746"/>
            <a:chExt cx="1905074" cy="480134"/>
          </a:xfrm>
        </p:grpSpPr>
        <p:sp>
          <p:nvSpPr>
            <p:cNvPr id="91" name="Freeform 71"/>
            <p:cNvSpPr>
              <a:spLocks/>
            </p:cNvSpPr>
            <p:nvPr/>
          </p:nvSpPr>
          <p:spPr bwMode="auto">
            <a:xfrm flipH="1">
              <a:off x="-6310" y="6438746"/>
              <a:ext cx="1905074" cy="480134"/>
            </a:xfrm>
            <a:custGeom>
              <a:avLst/>
              <a:gdLst>
                <a:gd name="T0" fmla="*/ 858 w 1193"/>
                <a:gd name="T1" fmla="*/ 37 h 272"/>
                <a:gd name="T2" fmla="*/ 437 w 1193"/>
                <a:gd name="T3" fmla="*/ 31 h 272"/>
                <a:gd name="T4" fmla="*/ 0 w 1193"/>
                <a:gd name="T5" fmla="*/ 272 h 272"/>
                <a:gd name="T6" fmla="*/ 1193 w 1193"/>
                <a:gd name="T7" fmla="*/ 272 h 272"/>
                <a:gd name="T8" fmla="*/ 1193 w 1193"/>
                <a:gd name="T9" fmla="*/ 204 h 272"/>
                <a:gd name="T10" fmla="*/ 858 w 1193"/>
                <a:gd name="T11" fmla="*/ 37 h 272"/>
              </a:gdLst>
              <a:ahLst/>
              <a:cxnLst>
                <a:cxn ang="0">
                  <a:pos x="T0" y="T1"/>
                </a:cxn>
                <a:cxn ang="0">
                  <a:pos x="T2" y="T3"/>
                </a:cxn>
                <a:cxn ang="0">
                  <a:pos x="T4" y="T5"/>
                </a:cxn>
                <a:cxn ang="0">
                  <a:pos x="T6" y="T7"/>
                </a:cxn>
                <a:cxn ang="0">
                  <a:pos x="T8" y="T9"/>
                </a:cxn>
                <a:cxn ang="0">
                  <a:pos x="T10" y="T11"/>
                </a:cxn>
              </a:cxnLst>
              <a:rect l="0" t="0" r="r" b="b"/>
              <a:pathLst>
                <a:path w="1193" h="272">
                  <a:moveTo>
                    <a:pt x="858" y="37"/>
                  </a:moveTo>
                  <a:cubicBezTo>
                    <a:pt x="720" y="2"/>
                    <a:pt x="575" y="0"/>
                    <a:pt x="437" y="31"/>
                  </a:cubicBezTo>
                  <a:cubicBezTo>
                    <a:pt x="277" y="68"/>
                    <a:pt x="125" y="148"/>
                    <a:pt x="0" y="272"/>
                  </a:cubicBezTo>
                  <a:cubicBezTo>
                    <a:pt x="1193" y="272"/>
                    <a:pt x="1193" y="272"/>
                    <a:pt x="1193" y="272"/>
                  </a:cubicBezTo>
                  <a:cubicBezTo>
                    <a:pt x="1193" y="204"/>
                    <a:pt x="1193" y="204"/>
                    <a:pt x="1193" y="204"/>
                  </a:cubicBezTo>
                  <a:cubicBezTo>
                    <a:pt x="1092" y="124"/>
                    <a:pt x="978" y="68"/>
                    <a:pt x="858" y="37"/>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92" name="Freeform 79"/>
            <p:cNvSpPr>
              <a:spLocks/>
            </p:cNvSpPr>
            <p:nvPr/>
          </p:nvSpPr>
          <p:spPr bwMode="auto">
            <a:xfrm flipH="1">
              <a:off x="37164" y="6670621"/>
              <a:ext cx="1044424" cy="248259"/>
            </a:xfrm>
            <a:custGeom>
              <a:avLst/>
              <a:gdLst>
                <a:gd name="T0" fmla="*/ 511 w 654"/>
                <a:gd name="T1" fmla="*/ 44 h 141"/>
                <a:gd name="T2" fmla="*/ 404 w 654"/>
                <a:gd name="T3" fmla="*/ 12 h 141"/>
                <a:gd name="T4" fmla="*/ 349 w 654"/>
                <a:gd name="T5" fmla="*/ 6 h 141"/>
                <a:gd name="T6" fmla="*/ 0 w 654"/>
                <a:gd name="T7" fmla="*/ 141 h 141"/>
                <a:gd name="T8" fmla="*/ 231 w 654"/>
                <a:gd name="T9" fmla="*/ 141 h 141"/>
                <a:gd name="T10" fmla="*/ 654 w 654"/>
                <a:gd name="T11" fmla="*/ 141 h 141"/>
                <a:gd name="T12" fmla="*/ 511 w 654"/>
                <a:gd name="T13" fmla="*/ 44 h 141"/>
              </a:gdLst>
              <a:ahLst/>
              <a:cxnLst>
                <a:cxn ang="0">
                  <a:pos x="T0" y="T1"/>
                </a:cxn>
                <a:cxn ang="0">
                  <a:pos x="T2" y="T3"/>
                </a:cxn>
                <a:cxn ang="0">
                  <a:pos x="T4" y="T5"/>
                </a:cxn>
                <a:cxn ang="0">
                  <a:pos x="T6" y="T7"/>
                </a:cxn>
                <a:cxn ang="0">
                  <a:pos x="T8" y="T9"/>
                </a:cxn>
                <a:cxn ang="0">
                  <a:pos x="T10" y="T11"/>
                </a:cxn>
                <a:cxn ang="0">
                  <a:pos x="T12" y="T13"/>
                </a:cxn>
              </a:cxnLst>
              <a:rect l="0" t="0" r="r" b="b"/>
              <a:pathLst>
                <a:path w="654" h="141">
                  <a:moveTo>
                    <a:pt x="511" y="44"/>
                  </a:moveTo>
                  <a:cubicBezTo>
                    <a:pt x="477" y="29"/>
                    <a:pt x="441" y="18"/>
                    <a:pt x="404" y="12"/>
                  </a:cubicBezTo>
                  <a:cubicBezTo>
                    <a:pt x="386" y="9"/>
                    <a:pt x="367" y="7"/>
                    <a:pt x="349" y="6"/>
                  </a:cubicBezTo>
                  <a:cubicBezTo>
                    <a:pt x="223" y="0"/>
                    <a:pt x="96" y="45"/>
                    <a:pt x="0" y="141"/>
                  </a:cubicBezTo>
                  <a:cubicBezTo>
                    <a:pt x="231" y="141"/>
                    <a:pt x="231" y="141"/>
                    <a:pt x="231" y="141"/>
                  </a:cubicBezTo>
                  <a:cubicBezTo>
                    <a:pt x="654" y="141"/>
                    <a:pt x="654" y="141"/>
                    <a:pt x="654" y="141"/>
                  </a:cubicBezTo>
                  <a:cubicBezTo>
                    <a:pt x="612" y="99"/>
                    <a:pt x="563" y="67"/>
                    <a:pt x="511" y="44"/>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sp>
        <p:nvSpPr>
          <p:cNvPr id="9" name="Freeform 70"/>
          <p:cNvSpPr>
            <a:spLocks/>
          </p:cNvSpPr>
          <p:nvPr/>
        </p:nvSpPr>
        <p:spPr bwMode="auto">
          <a:xfrm flipH="1">
            <a:off x="201892" y="6966096"/>
            <a:ext cx="7493843" cy="0"/>
          </a:xfrm>
          <a:custGeom>
            <a:avLst/>
            <a:gdLst>
              <a:gd name="T0" fmla="*/ 485 w 784"/>
              <a:gd name="T1" fmla="*/ 29 h 183"/>
              <a:gd name="T2" fmla="*/ 0 w 784"/>
              <a:gd name="T3" fmla="*/ 183 h 183"/>
              <a:gd name="T4" fmla="*/ 277 w 784"/>
              <a:gd name="T5" fmla="*/ 183 h 183"/>
              <a:gd name="T6" fmla="*/ 784 w 784"/>
              <a:gd name="T7" fmla="*/ 183 h 183"/>
              <a:gd name="T8" fmla="*/ 485 w 784"/>
              <a:gd name="T9" fmla="*/ 29 h 183"/>
              <a:gd name="connsiteX0" fmla="*/ 6186 w 10000"/>
              <a:gd name="connsiteY0" fmla="*/ 431 h 8846"/>
              <a:gd name="connsiteX1" fmla="*/ 0 w 10000"/>
              <a:gd name="connsiteY1" fmla="*/ 8846 h 8846"/>
              <a:gd name="connsiteX2" fmla="*/ 3533 w 10000"/>
              <a:gd name="connsiteY2" fmla="*/ 8846 h 8846"/>
              <a:gd name="connsiteX3" fmla="*/ 10000 w 10000"/>
              <a:gd name="connsiteY3" fmla="*/ 8846 h 8846"/>
              <a:gd name="connsiteX4" fmla="*/ 6186 w 10000"/>
              <a:gd name="connsiteY4" fmla="*/ 431 h 8846"/>
              <a:gd name="connsiteX0" fmla="*/ 10000 w 10000"/>
              <a:gd name="connsiteY0" fmla="*/ 0 h 0"/>
              <a:gd name="connsiteX1" fmla="*/ 0 w 10000"/>
              <a:gd name="connsiteY1" fmla="*/ 0 h 0"/>
              <a:gd name="connsiteX2" fmla="*/ 3533 w 10000"/>
              <a:gd name="connsiteY2" fmla="*/ 0 h 0"/>
              <a:gd name="connsiteX3" fmla="*/ 10000 w 10000"/>
              <a:gd name="connsiteY3" fmla="*/ 0 h 0"/>
              <a:gd name="connsiteX0" fmla="*/ 10000 w 10000"/>
              <a:gd name="connsiteY0" fmla="*/ 0 h 0"/>
              <a:gd name="connsiteX1" fmla="*/ 0 w 10000"/>
              <a:gd name="connsiteY1" fmla="*/ 0 h 0"/>
              <a:gd name="connsiteX2" fmla="*/ 3533 w 10000"/>
              <a:gd name="connsiteY2" fmla="*/ 0 h 0"/>
              <a:gd name="connsiteX3" fmla="*/ 10000 w 10000"/>
              <a:gd name="connsiteY3" fmla="*/ 0 h 0"/>
            </a:gdLst>
            <a:ahLst/>
            <a:cxnLst>
              <a:cxn ang="0">
                <a:pos x="connsiteX0" y="connsiteY0"/>
              </a:cxn>
              <a:cxn ang="0">
                <a:pos x="connsiteX1" y="connsiteY1"/>
              </a:cxn>
              <a:cxn ang="0">
                <a:pos x="connsiteX2" y="connsiteY2"/>
              </a:cxn>
              <a:cxn ang="0">
                <a:pos x="connsiteX3" y="connsiteY3"/>
              </a:cxn>
            </a:cxnLst>
            <a:rect l="l" t="t" r="r" b="b"/>
            <a:pathLst>
              <a:path w="10000">
                <a:moveTo>
                  <a:pt x="10000" y="0"/>
                </a:moveTo>
                <a:lnTo>
                  <a:pt x="0" y="0"/>
                </a:lnTo>
                <a:lnTo>
                  <a:pt x="3533" y="0"/>
                </a:lnTo>
                <a:cubicBezTo>
                  <a:pt x="5689" y="0"/>
                  <a:pt x="7782" y="-504825"/>
                  <a:pt x="10000" y="0"/>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0" name="Freeform 45"/>
          <p:cNvSpPr>
            <a:spLocks/>
          </p:cNvSpPr>
          <p:nvPr/>
        </p:nvSpPr>
        <p:spPr bwMode="auto">
          <a:xfrm>
            <a:off x="119870" y="6035227"/>
            <a:ext cx="311863" cy="208657"/>
          </a:xfrm>
          <a:custGeom>
            <a:avLst/>
            <a:gdLst>
              <a:gd name="T0" fmla="*/ 112 w 133"/>
              <a:gd name="T1" fmla="*/ 38 h 87"/>
              <a:gd name="T2" fmla="*/ 112 w 133"/>
              <a:gd name="T3" fmla="*/ 36 h 87"/>
              <a:gd name="T4" fmla="*/ 75 w 133"/>
              <a:gd name="T5" fmla="*/ 0 h 87"/>
              <a:gd name="T6" fmla="*/ 45 w 133"/>
              <a:gd name="T7" fmla="*/ 16 h 87"/>
              <a:gd name="T8" fmla="*/ 35 w 133"/>
              <a:gd name="T9" fmla="*/ 13 h 87"/>
              <a:gd name="T10" fmla="*/ 23 w 133"/>
              <a:gd name="T11" fmla="*/ 17 h 87"/>
              <a:gd name="T12" fmla="*/ 14 w 133"/>
              <a:gd name="T13" fmla="*/ 34 h 87"/>
              <a:gd name="T14" fmla="*/ 0 w 133"/>
              <a:gd name="T15" fmla="*/ 58 h 87"/>
              <a:gd name="T16" fmla="*/ 26 w 133"/>
              <a:gd name="T17" fmla="*/ 87 h 87"/>
              <a:gd name="T18" fmla="*/ 29 w 133"/>
              <a:gd name="T19" fmla="*/ 87 h 87"/>
              <a:gd name="T20" fmla="*/ 32 w 133"/>
              <a:gd name="T21" fmla="*/ 87 h 87"/>
              <a:gd name="T22" fmla="*/ 92 w 133"/>
              <a:gd name="T23" fmla="*/ 87 h 87"/>
              <a:gd name="T24" fmla="*/ 93 w 133"/>
              <a:gd name="T25" fmla="*/ 87 h 87"/>
              <a:gd name="T26" fmla="*/ 95 w 133"/>
              <a:gd name="T27" fmla="*/ 87 h 87"/>
              <a:gd name="T28" fmla="*/ 99 w 133"/>
              <a:gd name="T29" fmla="*/ 87 h 87"/>
              <a:gd name="T30" fmla="*/ 108 w 133"/>
              <a:gd name="T31" fmla="*/ 87 h 87"/>
              <a:gd name="T32" fmla="*/ 133 w 133"/>
              <a:gd name="T33" fmla="*/ 62 h 87"/>
              <a:gd name="T34" fmla="*/ 112 w 133"/>
              <a:gd name="T35" fmla="*/ 3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7">
                <a:moveTo>
                  <a:pt x="112" y="38"/>
                </a:moveTo>
                <a:cubicBezTo>
                  <a:pt x="112" y="37"/>
                  <a:pt x="112" y="37"/>
                  <a:pt x="112" y="36"/>
                </a:cubicBezTo>
                <a:cubicBezTo>
                  <a:pt x="112" y="16"/>
                  <a:pt x="96" y="0"/>
                  <a:pt x="75" y="0"/>
                </a:cubicBezTo>
                <a:cubicBezTo>
                  <a:pt x="63" y="0"/>
                  <a:pt x="51" y="6"/>
                  <a:pt x="45" y="16"/>
                </a:cubicBezTo>
                <a:cubicBezTo>
                  <a:pt x="42" y="14"/>
                  <a:pt x="39" y="13"/>
                  <a:pt x="35" y="13"/>
                </a:cubicBezTo>
                <a:cubicBezTo>
                  <a:pt x="30" y="13"/>
                  <a:pt x="26" y="15"/>
                  <a:pt x="23" y="17"/>
                </a:cubicBezTo>
                <a:cubicBezTo>
                  <a:pt x="17" y="20"/>
                  <a:pt x="14" y="27"/>
                  <a:pt x="14" y="34"/>
                </a:cubicBezTo>
                <a:cubicBezTo>
                  <a:pt x="6" y="39"/>
                  <a:pt x="0" y="48"/>
                  <a:pt x="0" y="58"/>
                </a:cubicBezTo>
                <a:cubicBezTo>
                  <a:pt x="0" y="73"/>
                  <a:pt x="12" y="85"/>
                  <a:pt x="26" y="87"/>
                </a:cubicBezTo>
                <a:cubicBezTo>
                  <a:pt x="27" y="87"/>
                  <a:pt x="28" y="87"/>
                  <a:pt x="29" y="87"/>
                </a:cubicBezTo>
                <a:cubicBezTo>
                  <a:pt x="30" y="87"/>
                  <a:pt x="31" y="87"/>
                  <a:pt x="32" y="87"/>
                </a:cubicBezTo>
                <a:cubicBezTo>
                  <a:pt x="46" y="87"/>
                  <a:pt x="77" y="87"/>
                  <a:pt x="92" y="87"/>
                </a:cubicBezTo>
                <a:cubicBezTo>
                  <a:pt x="92" y="87"/>
                  <a:pt x="93" y="87"/>
                  <a:pt x="93" y="87"/>
                </a:cubicBezTo>
                <a:cubicBezTo>
                  <a:pt x="95" y="87"/>
                  <a:pt x="95" y="87"/>
                  <a:pt x="95" y="87"/>
                </a:cubicBezTo>
                <a:cubicBezTo>
                  <a:pt x="95" y="87"/>
                  <a:pt x="98" y="87"/>
                  <a:pt x="99" y="87"/>
                </a:cubicBezTo>
                <a:cubicBezTo>
                  <a:pt x="108" y="87"/>
                  <a:pt x="108" y="87"/>
                  <a:pt x="108" y="87"/>
                </a:cubicBezTo>
                <a:cubicBezTo>
                  <a:pt x="122" y="87"/>
                  <a:pt x="133" y="76"/>
                  <a:pt x="133" y="62"/>
                </a:cubicBezTo>
                <a:cubicBezTo>
                  <a:pt x="133" y="50"/>
                  <a:pt x="124" y="40"/>
                  <a:pt x="112" y="38"/>
                </a:cubicBezTo>
                <a:close/>
              </a:path>
            </a:pathLst>
          </a:custGeom>
          <a:solidFill>
            <a:srgbClr val="FFFFFF">
              <a:lumMod val="95000"/>
            </a:srgbClr>
          </a:solidFill>
          <a:ln>
            <a:noFill/>
          </a:ln>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1" name="Freeform 44"/>
          <p:cNvSpPr>
            <a:spLocks/>
          </p:cNvSpPr>
          <p:nvPr/>
        </p:nvSpPr>
        <p:spPr bwMode="auto">
          <a:xfrm>
            <a:off x="11834054" y="6197225"/>
            <a:ext cx="336748" cy="225007"/>
          </a:xfrm>
          <a:custGeom>
            <a:avLst/>
            <a:gdLst>
              <a:gd name="T0" fmla="*/ 154 w 184"/>
              <a:gd name="T1" fmla="*/ 53 h 121"/>
              <a:gd name="T2" fmla="*/ 154 w 184"/>
              <a:gd name="T3" fmla="*/ 51 h 121"/>
              <a:gd name="T4" fmla="*/ 104 w 184"/>
              <a:gd name="T5" fmla="*/ 0 h 121"/>
              <a:gd name="T6" fmla="*/ 61 w 184"/>
              <a:gd name="T7" fmla="*/ 23 h 121"/>
              <a:gd name="T8" fmla="*/ 48 w 184"/>
              <a:gd name="T9" fmla="*/ 19 h 121"/>
              <a:gd name="T10" fmla="*/ 31 w 184"/>
              <a:gd name="T11" fmla="*/ 24 h 121"/>
              <a:gd name="T12" fmla="*/ 18 w 184"/>
              <a:gd name="T13" fmla="*/ 48 h 121"/>
              <a:gd name="T14" fmla="*/ 0 w 184"/>
              <a:gd name="T15" fmla="*/ 81 h 121"/>
              <a:gd name="T16" fmla="*/ 35 w 184"/>
              <a:gd name="T17" fmla="*/ 121 h 121"/>
              <a:gd name="T18" fmla="*/ 40 w 184"/>
              <a:gd name="T19" fmla="*/ 121 h 121"/>
              <a:gd name="T20" fmla="*/ 44 w 184"/>
              <a:gd name="T21" fmla="*/ 121 h 121"/>
              <a:gd name="T22" fmla="*/ 127 w 184"/>
              <a:gd name="T23" fmla="*/ 121 h 121"/>
              <a:gd name="T24" fmla="*/ 128 w 184"/>
              <a:gd name="T25" fmla="*/ 121 h 121"/>
              <a:gd name="T26" fmla="*/ 130 w 184"/>
              <a:gd name="T27" fmla="*/ 121 h 121"/>
              <a:gd name="T28" fmla="*/ 136 w 184"/>
              <a:gd name="T29" fmla="*/ 121 h 121"/>
              <a:gd name="T30" fmla="*/ 150 w 184"/>
              <a:gd name="T31" fmla="*/ 121 h 121"/>
              <a:gd name="T32" fmla="*/ 184 w 184"/>
              <a:gd name="T33" fmla="*/ 87 h 121"/>
              <a:gd name="T34" fmla="*/ 154 w 184"/>
              <a:gd name="T35"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121">
                <a:moveTo>
                  <a:pt x="154" y="53"/>
                </a:moveTo>
                <a:cubicBezTo>
                  <a:pt x="154" y="53"/>
                  <a:pt x="154" y="52"/>
                  <a:pt x="154" y="51"/>
                </a:cubicBezTo>
                <a:cubicBezTo>
                  <a:pt x="154" y="23"/>
                  <a:pt x="132" y="0"/>
                  <a:pt x="104" y="0"/>
                </a:cubicBezTo>
                <a:cubicBezTo>
                  <a:pt x="86" y="0"/>
                  <a:pt x="71" y="9"/>
                  <a:pt x="61" y="23"/>
                </a:cubicBezTo>
                <a:cubicBezTo>
                  <a:pt x="57" y="20"/>
                  <a:pt x="53" y="19"/>
                  <a:pt x="48" y="19"/>
                </a:cubicBezTo>
                <a:cubicBezTo>
                  <a:pt x="41" y="19"/>
                  <a:pt x="36" y="21"/>
                  <a:pt x="31" y="24"/>
                </a:cubicBezTo>
                <a:cubicBezTo>
                  <a:pt x="23" y="29"/>
                  <a:pt x="18" y="38"/>
                  <a:pt x="18" y="48"/>
                </a:cubicBezTo>
                <a:cubicBezTo>
                  <a:pt x="7" y="55"/>
                  <a:pt x="0" y="67"/>
                  <a:pt x="0" y="81"/>
                </a:cubicBezTo>
                <a:cubicBezTo>
                  <a:pt x="0" y="102"/>
                  <a:pt x="15" y="119"/>
                  <a:pt x="35" y="121"/>
                </a:cubicBezTo>
                <a:cubicBezTo>
                  <a:pt x="37" y="121"/>
                  <a:pt x="38" y="121"/>
                  <a:pt x="40" y="121"/>
                </a:cubicBezTo>
                <a:cubicBezTo>
                  <a:pt x="41" y="121"/>
                  <a:pt x="42" y="121"/>
                  <a:pt x="44" y="121"/>
                </a:cubicBezTo>
                <a:cubicBezTo>
                  <a:pt x="62" y="121"/>
                  <a:pt x="106" y="121"/>
                  <a:pt x="127" y="121"/>
                </a:cubicBezTo>
                <a:cubicBezTo>
                  <a:pt x="127" y="121"/>
                  <a:pt x="128" y="121"/>
                  <a:pt x="128" y="121"/>
                </a:cubicBezTo>
                <a:cubicBezTo>
                  <a:pt x="130" y="121"/>
                  <a:pt x="130" y="121"/>
                  <a:pt x="130" y="121"/>
                </a:cubicBezTo>
                <a:cubicBezTo>
                  <a:pt x="131" y="121"/>
                  <a:pt x="134" y="121"/>
                  <a:pt x="136" y="121"/>
                </a:cubicBezTo>
                <a:cubicBezTo>
                  <a:pt x="150" y="121"/>
                  <a:pt x="150" y="121"/>
                  <a:pt x="150" y="121"/>
                </a:cubicBezTo>
                <a:cubicBezTo>
                  <a:pt x="169" y="121"/>
                  <a:pt x="184" y="106"/>
                  <a:pt x="184" y="87"/>
                </a:cubicBezTo>
                <a:cubicBezTo>
                  <a:pt x="184" y="70"/>
                  <a:pt x="171" y="56"/>
                  <a:pt x="154" y="53"/>
                </a:cubicBezTo>
                <a:close/>
              </a:path>
            </a:pathLst>
          </a:custGeom>
          <a:solidFill>
            <a:srgbClr val="0072C6">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2" name="Freeform 45"/>
          <p:cNvSpPr>
            <a:spLocks/>
          </p:cNvSpPr>
          <p:nvPr/>
        </p:nvSpPr>
        <p:spPr bwMode="auto">
          <a:xfrm>
            <a:off x="20964" y="6470972"/>
            <a:ext cx="289470" cy="193675"/>
          </a:xfrm>
          <a:custGeom>
            <a:avLst/>
            <a:gdLst>
              <a:gd name="T0" fmla="*/ 112 w 133"/>
              <a:gd name="T1" fmla="*/ 38 h 87"/>
              <a:gd name="T2" fmla="*/ 112 w 133"/>
              <a:gd name="T3" fmla="*/ 36 h 87"/>
              <a:gd name="T4" fmla="*/ 75 w 133"/>
              <a:gd name="T5" fmla="*/ 0 h 87"/>
              <a:gd name="T6" fmla="*/ 45 w 133"/>
              <a:gd name="T7" fmla="*/ 16 h 87"/>
              <a:gd name="T8" fmla="*/ 35 w 133"/>
              <a:gd name="T9" fmla="*/ 13 h 87"/>
              <a:gd name="T10" fmla="*/ 23 w 133"/>
              <a:gd name="T11" fmla="*/ 17 h 87"/>
              <a:gd name="T12" fmla="*/ 14 w 133"/>
              <a:gd name="T13" fmla="*/ 34 h 87"/>
              <a:gd name="T14" fmla="*/ 0 w 133"/>
              <a:gd name="T15" fmla="*/ 58 h 87"/>
              <a:gd name="T16" fmla="*/ 26 w 133"/>
              <a:gd name="T17" fmla="*/ 87 h 87"/>
              <a:gd name="T18" fmla="*/ 29 w 133"/>
              <a:gd name="T19" fmla="*/ 87 h 87"/>
              <a:gd name="T20" fmla="*/ 32 w 133"/>
              <a:gd name="T21" fmla="*/ 87 h 87"/>
              <a:gd name="T22" fmla="*/ 92 w 133"/>
              <a:gd name="T23" fmla="*/ 87 h 87"/>
              <a:gd name="T24" fmla="*/ 93 w 133"/>
              <a:gd name="T25" fmla="*/ 87 h 87"/>
              <a:gd name="T26" fmla="*/ 95 w 133"/>
              <a:gd name="T27" fmla="*/ 87 h 87"/>
              <a:gd name="T28" fmla="*/ 99 w 133"/>
              <a:gd name="T29" fmla="*/ 87 h 87"/>
              <a:gd name="T30" fmla="*/ 108 w 133"/>
              <a:gd name="T31" fmla="*/ 87 h 87"/>
              <a:gd name="T32" fmla="*/ 133 w 133"/>
              <a:gd name="T33" fmla="*/ 62 h 87"/>
              <a:gd name="T34" fmla="*/ 112 w 133"/>
              <a:gd name="T35" fmla="*/ 3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7">
                <a:moveTo>
                  <a:pt x="112" y="38"/>
                </a:moveTo>
                <a:cubicBezTo>
                  <a:pt x="112" y="37"/>
                  <a:pt x="112" y="37"/>
                  <a:pt x="112" y="36"/>
                </a:cubicBezTo>
                <a:cubicBezTo>
                  <a:pt x="112" y="16"/>
                  <a:pt x="96" y="0"/>
                  <a:pt x="75" y="0"/>
                </a:cubicBezTo>
                <a:cubicBezTo>
                  <a:pt x="63" y="0"/>
                  <a:pt x="51" y="6"/>
                  <a:pt x="45" y="16"/>
                </a:cubicBezTo>
                <a:cubicBezTo>
                  <a:pt x="42" y="14"/>
                  <a:pt x="39" y="13"/>
                  <a:pt x="35" y="13"/>
                </a:cubicBezTo>
                <a:cubicBezTo>
                  <a:pt x="30" y="13"/>
                  <a:pt x="26" y="15"/>
                  <a:pt x="23" y="17"/>
                </a:cubicBezTo>
                <a:cubicBezTo>
                  <a:pt x="17" y="20"/>
                  <a:pt x="14" y="27"/>
                  <a:pt x="14" y="34"/>
                </a:cubicBezTo>
                <a:cubicBezTo>
                  <a:pt x="6" y="39"/>
                  <a:pt x="0" y="48"/>
                  <a:pt x="0" y="58"/>
                </a:cubicBezTo>
                <a:cubicBezTo>
                  <a:pt x="0" y="73"/>
                  <a:pt x="12" y="85"/>
                  <a:pt x="26" y="87"/>
                </a:cubicBezTo>
                <a:cubicBezTo>
                  <a:pt x="27" y="87"/>
                  <a:pt x="28" y="87"/>
                  <a:pt x="29" y="87"/>
                </a:cubicBezTo>
                <a:cubicBezTo>
                  <a:pt x="30" y="87"/>
                  <a:pt x="31" y="87"/>
                  <a:pt x="32" y="87"/>
                </a:cubicBezTo>
                <a:cubicBezTo>
                  <a:pt x="46" y="87"/>
                  <a:pt x="77" y="87"/>
                  <a:pt x="92" y="87"/>
                </a:cubicBezTo>
                <a:cubicBezTo>
                  <a:pt x="92" y="87"/>
                  <a:pt x="93" y="87"/>
                  <a:pt x="93" y="87"/>
                </a:cubicBezTo>
                <a:cubicBezTo>
                  <a:pt x="95" y="87"/>
                  <a:pt x="95" y="87"/>
                  <a:pt x="95" y="87"/>
                </a:cubicBezTo>
                <a:cubicBezTo>
                  <a:pt x="95" y="87"/>
                  <a:pt x="98" y="87"/>
                  <a:pt x="99" y="87"/>
                </a:cubicBezTo>
                <a:cubicBezTo>
                  <a:pt x="108" y="87"/>
                  <a:pt x="108" y="87"/>
                  <a:pt x="108" y="87"/>
                </a:cubicBezTo>
                <a:cubicBezTo>
                  <a:pt x="122" y="87"/>
                  <a:pt x="133" y="76"/>
                  <a:pt x="133" y="62"/>
                </a:cubicBezTo>
                <a:cubicBezTo>
                  <a:pt x="133" y="50"/>
                  <a:pt x="124" y="40"/>
                  <a:pt x="112" y="38"/>
                </a:cubicBezTo>
                <a:close/>
              </a:path>
            </a:pathLst>
          </a:custGeom>
          <a:solidFill>
            <a:srgbClr val="00BCF2">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3" name="Freeform 46"/>
          <p:cNvSpPr>
            <a:spLocks/>
          </p:cNvSpPr>
          <p:nvPr/>
        </p:nvSpPr>
        <p:spPr bwMode="auto">
          <a:xfrm>
            <a:off x="315207" y="5857427"/>
            <a:ext cx="527584" cy="355600"/>
          </a:xfrm>
          <a:custGeom>
            <a:avLst/>
            <a:gdLst>
              <a:gd name="T0" fmla="*/ 203 w 242"/>
              <a:gd name="T1" fmla="*/ 70 h 160"/>
              <a:gd name="T2" fmla="*/ 203 w 242"/>
              <a:gd name="T3" fmla="*/ 67 h 160"/>
              <a:gd name="T4" fmla="*/ 136 w 242"/>
              <a:gd name="T5" fmla="*/ 0 h 160"/>
              <a:gd name="T6" fmla="*/ 81 w 242"/>
              <a:gd name="T7" fmla="*/ 30 h 160"/>
              <a:gd name="T8" fmla="*/ 62 w 242"/>
              <a:gd name="T9" fmla="*/ 25 h 160"/>
              <a:gd name="T10" fmla="*/ 24 w 242"/>
              <a:gd name="T11" fmla="*/ 63 h 160"/>
              <a:gd name="T12" fmla="*/ 0 w 242"/>
              <a:gd name="T13" fmla="*/ 107 h 160"/>
              <a:gd name="T14" fmla="*/ 46 w 242"/>
              <a:gd name="T15" fmla="*/ 160 h 160"/>
              <a:gd name="T16" fmla="*/ 52 w 242"/>
              <a:gd name="T17" fmla="*/ 160 h 160"/>
              <a:gd name="T18" fmla="*/ 57 w 242"/>
              <a:gd name="T19" fmla="*/ 160 h 160"/>
              <a:gd name="T20" fmla="*/ 166 w 242"/>
              <a:gd name="T21" fmla="*/ 160 h 160"/>
              <a:gd name="T22" fmla="*/ 171 w 242"/>
              <a:gd name="T23" fmla="*/ 160 h 160"/>
              <a:gd name="T24" fmla="*/ 179 w 242"/>
              <a:gd name="T25" fmla="*/ 160 h 160"/>
              <a:gd name="T26" fmla="*/ 197 w 242"/>
              <a:gd name="T27" fmla="*/ 160 h 160"/>
              <a:gd name="T28" fmla="*/ 242 w 242"/>
              <a:gd name="T29" fmla="*/ 115 h 160"/>
              <a:gd name="T30" fmla="*/ 203 w 242"/>
              <a:gd name="T31"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160">
                <a:moveTo>
                  <a:pt x="203" y="70"/>
                </a:moveTo>
                <a:cubicBezTo>
                  <a:pt x="203" y="69"/>
                  <a:pt x="203" y="68"/>
                  <a:pt x="203" y="67"/>
                </a:cubicBezTo>
                <a:cubicBezTo>
                  <a:pt x="203" y="30"/>
                  <a:pt x="173" y="0"/>
                  <a:pt x="136" y="0"/>
                </a:cubicBezTo>
                <a:cubicBezTo>
                  <a:pt x="113" y="0"/>
                  <a:pt x="93" y="12"/>
                  <a:pt x="81" y="30"/>
                </a:cubicBezTo>
                <a:cubicBezTo>
                  <a:pt x="75" y="27"/>
                  <a:pt x="69" y="25"/>
                  <a:pt x="62" y="25"/>
                </a:cubicBezTo>
                <a:cubicBezTo>
                  <a:pt x="41" y="25"/>
                  <a:pt x="24" y="42"/>
                  <a:pt x="24" y="63"/>
                </a:cubicBezTo>
                <a:cubicBezTo>
                  <a:pt x="9" y="73"/>
                  <a:pt x="0" y="89"/>
                  <a:pt x="0" y="107"/>
                </a:cubicBezTo>
                <a:cubicBezTo>
                  <a:pt x="0" y="135"/>
                  <a:pt x="20" y="157"/>
                  <a:pt x="46" y="160"/>
                </a:cubicBezTo>
                <a:cubicBezTo>
                  <a:pt x="48" y="160"/>
                  <a:pt x="50" y="160"/>
                  <a:pt x="52" y="160"/>
                </a:cubicBezTo>
                <a:cubicBezTo>
                  <a:pt x="54" y="160"/>
                  <a:pt x="56" y="160"/>
                  <a:pt x="57" y="160"/>
                </a:cubicBezTo>
                <a:cubicBezTo>
                  <a:pt x="82" y="160"/>
                  <a:pt x="139" y="160"/>
                  <a:pt x="166" y="160"/>
                </a:cubicBezTo>
                <a:cubicBezTo>
                  <a:pt x="171" y="160"/>
                  <a:pt x="171" y="160"/>
                  <a:pt x="171" y="160"/>
                </a:cubicBezTo>
                <a:cubicBezTo>
                  <a:pt x="173" y="160"/>
                  <a:pt x="177" y="160"/>
                  <a:pt x="179" y="160"/>
                </a:cubicBezTo>
                <a:cubicBezTo>
                  <a:pt x="197" y="160"/>
                  <a:pt x="197" y="160"/>
                  <a:pt x="197" y="160"/>
                </a:cubicBezTo>
                <a:cubicBezTo>
                  <a:pt x="222" y="160"/>
                  <a:pt x="242" y="139"/>
                  <a:pt x="242" y="115"/>
                </a:cubicBezTo>
                <a:cubicBezTo>
                  <a:pt x="242" y="92"/>
                  <a:pt x="225" y="73"/>
                  <a:pt x="203" y="70"/>
                </a:cubicBez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nvGrpSpPr>
          <p:cNvPr id="14" name="Group 13"/>
          <p:cNvGrpSpPr/>
          <p:nvPr/>
        </p:nvGrpSpPr>
        <p:grpSpPr>
          <a:xfrm>
            <a:off x="11887654" y="6709439"/>
            <a:ext cx="133479" cy="263409"/>
            <a:chOff x="6812419" y="6555317"/>
            <a:chExt cx="203193" cy="393100"/>
          </a:xfrm>
        </p:grpSpPr>
        <p:sp>
          <p:nvSpPr>
            <p:cNvPr id="88" name="Rectangle 87"/>
            <p:cNvSpPr>
              <a:spLocks noChangeArrowheads="1"/>
            </p:cNvSpPr>
            <p:nvPr/>
          </p:nvSpPr>
          <p:spPr bwMode="auto">
            <a:xfrm>
              <a:off x="6893697"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9" name="Oval 88"/>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90" name="Oval 89"/>
            <p:cNvSpPr>
              <a:spLocks noChangeArrowheads="1"/>
            </p:cNvSpPr>
            <p:nvPr/>
          </p:nvSpPr>
          <p:spPr bwMode="auto">
            <a:xfrm>
              <a:off x="6838991"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5" name="Group 14"/>
          <p:cNvGrpSpPr/>
          <p:nvPr/>
        </p:nvGrpSpPr>
        <p:grpSpPr>
          <a:xfrm>
            <a:off x="141140" y="6775893"/>
            <a:ext cx="87078" cy="171840"/>
            <a:chOff x="6812419" y="6555317"/>
            <a:chExt cx="203193" cy="393100"/>
          </a:xfrm>
        </p:grpSpPr>
        <p:sp>
          <p:nvSpPr>
            <p:cNvPr id="85" name="Rectangle 84"/>
            <p:cNvSpPr>
              <a:spLocks noChangeArrowheads="1"/>
            </p:cNvSpPr>
            <p:nvPr/>
          </p:nvSpPr>
          <p:spPr bwMode="auto">
            <a:xfrm>
              <a:off x="6893697"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6" name="Oval 85"/>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7" name="Oval 86"/>
            <p:cNvSpPr>
              <a:spLocks noChangeArrowheads="1"/>
            </p:cNvSpPr>
            <p:nvPr/>
          </p:nvSpPr>
          <p:spPr bwMode="auto">
            <a:xfrm>
              <a:off x="6838991"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sp>
        <p:nvSpPr>
          <p:cNvPr id="16" name="Rectangle 33"/>
          <p:cNvSpPr>
            <a:spLocks noChangeArrowheads="1"/>
          </p:cNvSpPr>
          <p:nvPr/>
        </p:nvSpPr>
        <p:spPr bwMode="auto">
          <a:xfrm flipH="1">
            <a:off x="0" y="6942989"/>
            <a:ext cx="12436474" cy="51536"/>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nvGrpSpPr>
          <p:cNvPr id="17" name="Group 16"/>
          <p:cNvGrpSpPr/>
          <p:nvPr/>
        </p:nvGrpSpPr>
        <p:grpSpPr>
          <a:xfrm flipH="1">
            <a:off x="5591943" y="6587786"/>
            <a:ext cx="191314" cy="362340"/>
            <a:chOff x="2947734" y="4893996"/>
            <a:chExt cx="261655" cy="485821"/>
          </a:xfrm>
        </p:grpSpPr>
        <p:sp>
          <p:nvSpPr>
            <p:cNvPr id="83" name="Freeform 25"/>
            <p:cNvSpPr>
              <a:spLocks/>
            </p:cNvSpPr>
            <p:nvPr/>
          </p:nvSpPr>
          <p:spPr bwMode="auto">
            <a:xfrm flipH="1">
              <a:off x="3046279" y="4893996"/>
              <a:ext cx="163110" cy="485821"/>
            </a:xfrm>
            <a:custGeom>
              <a:avLst/>
              <a:gdLst>
                <a:gd name="T0" fmla="*/ 107 w 192"/>
                <a:gd name="T1" fmla="*/ 0 h 570"/>
                <a:gd name="T2" fmla="*/ 0 w 192"/>
                <a:gd name="T3" fmla="*/ 570 h 570"/>
                <a:gd name="T4" fmla="*/ 192 w 192"/>
                <a:gd name="T5" fmla="*/ 570 h 570"/>
                <a:gd name="T6" fmla="*/ 107 w 192"/>
                <a:gd name="T7" fmla="*/ 0 h 570"/>
              </a:gdLst>
              <a:ahLst/>
              <a:cxnLst>
                <a:cxn ang="0">
                  <a:pos x="T0" y="T1"/>
                </a:cxn>
                <a:cxn ang="0">
                  <a:pos x="T2" y="T3"/>
                </a:cxn>
                <a:cxn ang="0">
                  <a:pos x="T4" y="T5"/>
                </a:cxn>
                <a:cxn ang="0">
                  <a:pos x="T6" y="T7"/>
                </a:cxn>
              </a:cxnLst>
              <a:rect l="0" t="0" r="r" b="b"/>
              <a:pathLst>
                <a:path w="192" h="570">
                  <a:moveTo>
                    <a:pt x="107" y="0"/>
                  </a:moveTo>
                  <a:lnTo>
                    <a:pt x="0" y="570"/>
                  </a:lnTo>
                  <a:lnTo>
                    <a:pt x="192" y="570"/>
                  </a:lnTo>
                  <a:lnTo>
                    <a:pt x="107" y="0"/>
                  </a:lnTo>
                  <a:close/>
                </a:path>
              </a:pathLst>
            </a:custGeom>
            <a:solidFill>
              <a:srgbClr val="79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4" name="Freeform 26"/>
            <p:cNvSpPr>
              <a:spLocks/>
            </p:cNvSpPr>
            <p:nvPr/>
          </p:nvSpPr>
          <p:spPr bwMode="auto">
            <a:xfrm flipH="1">
              <a:off x="2947734" y="5006502"/>
              <a:ext cx="126580" cy="373315"/>
            </a:xfrm>
            <a:custGeom>
              <a:avLst/>
              <a:gdLst>
                <a:gd name="T0" fmla="*/ 83 w 149"/>
                <a:gd name="T1" fmla="*/ 0 h 438"/>
                <a:gd name="T2" fmla="*/ 0 w 149"/>
                <a:gd name="T3" fmla="*/ 438 h 438"/>
                <a:gd name="T4" fmla="*/ 149 w 149"/>
                <a:gd name="T5" fmla="*/ 438 h 438"/>
                <a:gd name="T6" fmla="*/ 83 w 149"/>
                <a:gd name="T7" fmla="*/ 0 h 438"/>
              </a:gdLst>
              <a:ahLst/>
              <a:cxnLst>
                <a:cxn ang="0">
                  <a:pos x="T0" y="T1"/>
                </a:cxn>
                <a:cxn ang="0">
                  <a:pos x="T2" y="T3"/>
                </a:cxn>
                <a:cxn ang="0">
                  <a:pos x="T4" y="T5"/>
                </a:cxn>
                <a:cxn ang="0">
                  <a:pos x="T6" y="T7"/>
                </a:cxn>
              </a:cxnLst>
              <a:rect l="0" t="0" r="r" b="b"/>
              <a:pathLst>
                <a:path w="149" h="438">
                  <a:moveTo>
                    <a:pt x="83" y="0"/>
                  </a:moveTo>
                  <a:lnTo>
                    <a:pt x="0" y="438"/>
                  </a:lnTo>
                  <a:lnTo>
                    <a:pt x="149" y="438"/>
                  </a:lnTo>
                  <a:lnTo>
                    <a:pt x="83" y="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8" name="Group 17"/>
          <p:cNvGrpSpPr/>
          <p:nvPr/>
        </p:nvGrpSpPr>
        <p:grpSpPr>
          <a:xfrm flipH="1">
            <a:off x="1687711" y="6390564"/>
            <a:ext cx="191314" cy="362340"/>
            <a:chOff x="2947734" y="4893996"/>
            <a:chExt cx="261655" cy="485821"/>
          </a:xfrm>
        </p:grpSpPr>
        <p:sp>
          <p:nvSpPr>
            <p:cNvPr id="81" name="Freeform 25"/>
            <p:cNvSpPr>
              <a:spLocks/>
            </p:cNvSpPr>
            <p:nvPr/>
          </p:nvSpPr>
          <p:spPr bwMode="auto">
            <a:xfrm flipH="1">
              <a:off x="3046279" y="4893996"/>
              <a:ext cx="163110" cy="485821"/>
            </a:xfrm>
            <a:custGeom>
              <a:avLst/>
              <a:gdLst>
                <a:gd name="T0" fmla="*/ 107 w 192"/>
                <a:gd name="T1" fmla="*/ 0 h 570"/>
                <a:gd name="T2" fmla="*/ 0 w 192"/>
                <a:gd name="T3" fmla="*/ 570 h 570"/>
                <a:gd name="T4" fmla="*/ 192 w 192"/>
                <a:gd name="T5" fmla="*/ 570 h 570"/>
                <a:gd name="T6" fmla="*/ 107 w 192"/>
                <a:gd name="T7" fmla="*/ 0 h 570"/>
              </a:gdLst>
              <a:ahLst/>
              <a:cxnLst>
                <a:cxn ang="0">
                  <a:pos x="T0" y="T1"/>
                </a:cxn>
                <a:cxn ang="0">
                  <a:pos x="T2" y="T3"/>
                </a:cxn>
                <a:cxn ang="0">
                  <a:pos x="T4" y="T5"/>
                </a:cxn>
                <a:cxn ang="0">
                  <a:pos x="T6" y="T7"/>
                </a:cxn>
              </a:cxnLst>
              <a:rect l="0" t="0" r="r" b="b"/>
              <a:pathLst>
                <a:path w="192" h="570">
                  <a:moveTo>
                    <a:pt x="107" y="0"/>
                  </a:moveTo>
                  <a:lnTo>
                    <a:pt x="0" y="570"/>
                  </a:lnTo>
                  <a:lnTo>
                    <a:pt x="192" y="570"/>
                  </a:lnTo>
                  <a:lnTo>
                    <a:pt x="107" y="0"/>
                  </a:lnTo>
                  <a:close/>
                </a:path>
              </a:pathLst>
            </a:custGeom>
            <a:solidFill>
              <a:srgbClr val="79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2" name="Freeform 26"/>
            <p:cNvSpPr>
              <a:spLocks/>
            </p:cNvSpPr>
            <p:nvPr/>
          </p:nvSpPr>
          <p:spPr bwMode="auto">
            <a:xfrm flipH="1">
              <a:off x="2947734" y="5006502"/>
              <a:ext cx="126580" cy="373315"/>
            </a:xfrm>
            <a:custGeom>
              <a:avLst/>
              <a:gdLst>
                <a:gd name="T0" fmla="*/ 83 w 149"/>
                <a:gd name="T1" fmla="*/ 0 h 438"/>
                <a:gd name="T2" fmla="*/ 0 w 149"/>
                <a:gd name="T3" fmla="*/ 438 h 438"/>
                <a:gd name="T4" fmla="*/ 149 w 149"/>
                <a:gd name="T5" fmla="*/ 438 h 438"/>
                <a:gd name="T6" fmla="*/ 83 w 149"/>
                <a:gd name="T7" fmla="*/ 0 h 438"/>
              </a:gdLst>
              <a:ahLst/>
              <a:cxnLst>
                <a:cxn ang="0">
                  <a:pos x="T0" y="T1"/>
                </a:cxn>
                <a:cxn ang="0">
                  <a:pos x="T2" y="T3"/>
                </a:cxn>
                <a:cxn ang="0">
                  <a:pos x="T4" y="T5"/>
                </a:cxn>
                <a:cxn ang="0">
                  <a:pos x="T6" y="T7"/>
                </a:cxn>
              </a:cxnLst>
              <a:rect l="0" t="0" r="r" b="b"/>
              <a:pathLst>
                <a:path w="149" h="438">
                  <a:moveTo>
                    <a:pt x="83" y="0"/>
                  </a:moveTo>
                  <a:lnTo>
                    <a:pt x="0" y="438"/>
                  </a:lnTo>
                  <a:lnTo>
                    <a:pt x="149" y="438"/>
                  </a:lnTo>
                  <a:lnTo>
                    <a:pt x="83" y="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9" name="Group 18"/>
          <p:cNvGrpSpPr/>
          <p:nvPr/>
        </p:nvGrpSpPr>
        <p:grpSpPr>
          <a:xfrm>
            <a:off x="10432064" y="5635625"/>
            <a:ext cx="1108075" cy="1358900"/>
            <a:chOff x="7034213" y="5499100"/>
            <a:chExt cx="1108075" cy="1358900"/>
          </a:xfrm>
        </p:grpSpPr>
        <p:sp>
          <p:nvSpPr>
            <p:cNvPr id="20" name="AutoShape 3"/>
            <p:cNvSpPr>
              <a:spLocks noChangeAspect="1" noChangeArrowheads="1" noTextEdit="1"/>
            </p:cNvSpPr>
            <p:nvPr/>
          </p:nvSpPr>
          <p:spPr bwMode="auto">
            <a:xfrm>
              <a:off x="7037388" y="5499100"/>
              <a:ext cx="1104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5"/>
            <p:cNvSpPr>
              <a:spLocks noEditPoints="1"/>
            </p:cNvSpPr>
            <p:nvPr/>
          </p:nvSpPr>
          <p:spPr bwMode="auto">
            <a:xfrm>
              <a:off x="7034213" y="5502275"/>
              <a:ext cx="1108075" cy="1319213"/>
            </a:xfrm>
            <a:custGeom>
              <a:avLst/>
              <a:gdLst>
                <a:gd name="T0" fmla="*/ 195 w 391"/>
                <a:gd name="T1" fmla="*/ 0 h 466"/>
                <a:gd name="T2" fmla="*/ 0 w 391"/>
                <a:gd name="T3" fmla="*/ 195 h 466"/>
                <a:gd name="T4" fmla="*/ 0 w 391"/>
                <a:gd name="T5" fmla="*/ 466 h 466"/>
                <a:gd name="T6" fmla="*/ 324 w 391"/>
                <a:gd name="T7" fmla="*/ 466 h 466"/>
                <a:gd name="T8" fmla="*/ 324 w 391"/>
                <a:gd name="T9" fmla="*/ 402 h 466"/>
                <a:gd name="T10" fmla="*/ 320 w 391"/>
                <a:gd name="T11" fmla="*/ 402 h 466"/>
                <a:gd name="T12" fmla="*/ 257 w 391"/>
                <a:gd name="T13" fmla="*/ 365 h 466"/>
                <a:gd name="T14" fmla="*/ 324 w 391"/>
                <a:gd name="T15" fmla="*/ 365 h 466"/>
                <a:gd name="T16" fmla="*/ 324 w 391"/>
                <a:gd name="T17" fmla="*/ 310 h 466"/>
                <a:gd name="T18" fmla="*/ 391 w 391"/>
                <a:gd name="T19" fmla="*/ 310 h 466"/>
                <a:gd name="T20" fmla="*/ 391 w 391"/>
                <a:gd name="T21" fmla="*/ 195 h 466"/>
                <a:gd name="T22" fmla="*/ 195 w 391"/>
                <a:gd name="T23" fmla="*/ 0 h 466"/>
                <a:gd name="T24" fmla="*/ 263 w 391"/>
                <a:gd name="T25" fmla="*/ 243 h 466"/>
                <a:gd name="T26" fmla="*/ 240 w 391"/>
                <a:gd name="T27" fmla="*/ 220 h 466"/>
                <a:gd name="T28" fmla="*/ 263 w 391"/>
                <a:gd name="T29" fmla="*/ 197 h 466"/>
                <a:gd name="T30" fmla="*/ 286 w 391"/>
                <a:gd name="T31" fmla="*/ 220 h 466"/>
                <a:gd name="T32" fmla="*/ 263 w 391"/>
                <a:gd name="T33" fmla="*/ 24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6">
                  <a:moveTo>
                    <a:pt x="195" y="0"/>
                  </a:moveTo>
                  <a:cubicBezTo>
                    <a:pt x="87" y="0"/>
                    <a:pt x="0" y="87"/>
                    <a:pt x="0" y="195"/>
                  </a:cubicBezTo>
                  <a:cubicBezTo>
                    <a:pt x="0" y="466"/>
                    <a:pt x="0" y="466"/>
                    <a:pt x="0" y="466"/>
                  </a:cubicBezTo>
                  <a:cubicBezTo>
                    <a:pt x="324" y="466"/>
                    <a:pt x="324" y="466"/>
                    <a:pt x="324" y="466"/>
                  </a:cubicBezTo>
                  <a:cubicBezTo>
                    <a:pt x="324" y="402"/>
                    <a:pt x="324" y="402"/>
                    <a:pt x="324" y="402"/>
                  </a:cubicBezTo>
                  <a:cubicBezTo>
                    <a:pt x="323" y="402"/>
                    <a:pt x="322" y="402"/>
                    <a:pt x="320" y="402"/>
                  </a:cubicBezTo>
                  <a:cubicBezTo>
                    <a:pt x="293" y="402"/>
                    <a:pt x="270" y="387"/>
                    <a:pt x="257" y="365"/>
                  </a:cubicBezTo>
                  <a:cubicBezTo>
                    <a:pt x="324" y="365"/>
                    <a:pt x="324" y="365"/>
                    <a:pt x="324" y="365"/>
                  </a:cubicBezTo>
                  <a:cubicBezTo>
                    <a:pt x="324" y="310"/>
                    <a:pt x="324" y="310"/>
                    <a:pt x="324" y="310"/>
                  </a:cubicBezTo>
                  <a:cubicBezTo>
                    <a:pt x="391" y="310"/>
                    <a:pt x="391" y="310"/>
                    <a:pt x="391" y="310"/>
                  </a:cubicBezTo>
                  <a:cubicBezTo>
                    <a:pt x="391" y="195"/>
                    <a:pt x="391" y="195"/>
                    <a:pt x="391" y="195"/>
                  </a:cubicBezTo>
                  <a:cubicBezTo>
                    <a:pt x="391" y="87"/>
                    <a:pt x="303" y="0"/>
                    <a:pt x="195" y="0"/>
                  </a:cubicBezTo>
                  <a:close/>
                  <a:moveTo>
                    <a:pt x="263" y="243"/>
                  </a:moveTo>
                  <a:cubicBezTo>
                    <a:pt x="250" y="243"/>
                    <a:pt x="240" y="232"/>
                    <a:pt x="240" y="220"/>
                  </a:cubicBezTo>
                  <a:cubicBezTo>
                    <a:pt x="240" y="207"/>
                    <a:pt x="250" y="197"/>
                    <a:pt x="263" y="197"/>
                  </a:cubicBezTo>
                  <a:cubicBezTo>
                    <a:pt x="275" y="197"/>
                    <a:pt x="286" y="207"/>
                    <a:pt x="286" y="220"/>
                  </a:cubicBezTo>
                  <a:cubicBezTo>
                    <a:pt x="286" y="232"/>
                    <a:pt x="275" y="243"/>
                    <a:pt x="263" y="243"/>
                  </a:cubicBezTo>
                  <a:close/>
                </a:path>
              </a:pathLst>
            </a:custGeom>
            <a:solidFill>
              <a:srgbClr val="6DC2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
            <p:cNvSpPr>
              <a:spLocks/>
            </p:cNvSpPr>
            <p:nvPr/>
          </p:nvSpPr>
          <p:spPr bwMode="auto">
            <a:xfrm>
              <a:off x="7229476" y="5572125"/>
              <a:ext cx="709613" cy="400050"/>
            </a:xfrm>
            <a:custGeom>
              <a:avLst/>
              <a:gdLst>
                <a:gd name="T0" fmla="*/ 41 w 250"/>
                <a:gd name="T1" fmla="*/ 59 h 141"/>
                <a:gd name="T2" fmla="*/ 45 w 250"/>
                <a:gd name="T3" fmla="*/ 59 h 141"/>
                <a:gd name="T4" fmla="*/ 41 w 250"/>
                <a:gd name="T5" fmla="*/ 41 h 141"/>
                <a:gd name="T6" fmla="*/ 82 w 250"/>
                <a:gd name="T7" fmla="*/ 0 h 141"/>
                <a:gd name="T8" fmla="*/ 123 w 250"/>
                <a:gd name="T9" fmla="*/ 36 h 141"/>
                <a:gd name="T10" fmla="*/ 153 w 250"/>
                <a:gd name="T11" fmla="*/ 23 h 141"/>
                <a:gd name="T12" fmla="*/ 194 w 250"/>
                <a:gd name="T13" fmla="*/ 62 h 141"/>
                <a:gd name="T14" fmla="*/ 208 w 250"/>
                <a:gd name="T15" fmla="*/ 59 h 141"/>
                <a:gd name="T16" fmla="*/ 250 w 250"/>
                <a:gd name="T17" fmla="*/ 100 h 141"/>
                <a:gd name="T18" fmla="*/ 208 w 250"/>
                <a:gd name="T19" fmla="*/ 141 h 141"/>
                <a:gd name="T20" fmla="*/ 41 w 250"/>
                <a:gd name="T21" fmla="*/ 141 h 141"/>
                <a:gd name="T22" fmla="*/ 0 w 250"/>
                <a:gd name="T23" fmla="*/ 100 h 141"/>
                <a:gd name="T24" fmla="*/ 41 w 250"/>
                <a:gd name="T25" fmla="*/ 5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141">
                  <a:moveTo>
                    <a:pt x="41" y="59"/>
                  </a:moveTo>
                  <a:cubicBezTo>
                    <a:pt x="42" y="59"/>
                    <a:pt x="44" y="59"/>
                    <a:pt x="45" y="59"/>
                  </a:cubicBezTo>
                  <a:cubicBezTo>
                    <a:pt x="43" y="54"/>
                    <a:pt x="41" y="48"/>
                    <a:pt x="41" y="41"/>
                  </a:cubicBezTo>
                  <a:cubicBezTo>
                    <a:pt x="41" y="19"/>
                    <a:pt x="59" y="0"/>
                    <a:pt x="82" y="0"/>
                  </a:cubicBezTo>
                  <a:cubicBezTo>
                    <a:pt x="103" y="0"/>
                    <a:pt x="120" y="16"/>
                    <a:pt x="123" y="36"/>
                  </a:cubicBezTo>
                  <a:cubicBezTo>
                    <a:pt x="130" y="28"/>
                    <a:pt x="141" y="23"/>
                    <a:pt x="153" y="23"/>
                  </a:cubicBezTo>
                  <a:cubicBezTo>
                    <a:pt x="175" y="23"/>
                    <a:pt x="193" y="40"/>
                    <a:pt x="194" y="62"/>
                  </a:cubicBezTo>
                  <a:cubicBezTo>
                    <a:pt x="199" y="60"/>
                    <a:pt x="203" y="59"/>
                    <a:pt x="208" y="59"/>
                  </a:cubicBezTo>
                  <a:cubicBezTo>
                    <a:pt x="231" y="59"/>
                    <a:pt x="250" y="78"/>
                    <a:pt x="250" y="100"/>
                  </a:cubicBezTo>
                  <a:cubicBezTo>
                    <a:pt x="250" y="123"/>
                    <a:pt x="231" y="141"/>
                    <a:pt x="208" y="141"/>
                  </a:cubicBezTo>
                  <a:cubicBezTo>
                    <a:pt x="41" y="141"/>
                    <a:pt x="41" y="141"/>
                    <a:pt x="41" y="141"/>
                  </a:cubicBezTo>
                  <a:cubicBezTo>
                    <a:pt x="18" y="141"/>
                    <a:pt x="0" y="123"/>
                    <a:pt x="0" y="100"/>
                  </a:cubicBezTo>
                  <a:cubicBezTo>
                    <a:pt x="0" y="78"/>
                    <a:pt x="18" y="59"/>
                    <a:pt x="41"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7"/>
            <p:cNvSpPr>
              <a:spLocks noChangeArrowheads="1"/>
            </p:cNvSpPr>
            <p:nvPr/>
          </p:nvSpPr>
          <p:spPr bwMode="auto">
            <a:xfrm>
              <a:off x="7626351" y="6673850"/>
              <a:ext cx="176213" cy="180975"/>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8"/>
            <p:cNvSpPr>
              <a:spLocks noChangeArrowheads="1"/>
            </p:cNvSpPr>
            <p:nvPr/>
          </p:nvSpPr>
          <p:spPr bwMode="auto">
            <a:xfrm>
              <a:off x="7380288" y="6319838"/>
              <a:ext cx="176213" cy="534988"/>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9"/>
            <p:cNvSpPr>
              <a:spLocks noChangeArrowheads="1"/>
            </p:cNvSpPr>
            <p:nvPr/>
          </p:nvSpPr>
          <p:spPr bwMode="auto">
            <a:xfrm>
              <a:off x="7399338" y="6351588"/>
              <a:ext cx="20638"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10"/>
            <p:cNvSpPr>
              <a:spLocks noChangeArrowheads="1"/>
            </p:cNvSpPr>
            <p:nvPr/>
          </p:nvSpPr>
          <p:spPr bwMode="auto">
            <a:xfrm>
              <a:off x="7439026" y="6351588"/>
              <a:ext cx="17463"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11"/>
            <p:cNvSpPr>
              <a:spLocks noChangeArrowheads="1"/>
            </p:cNvSpPr>
            <p:nvPr/>
          </p:nvSpPr>
          <p:spPr bwMode="auto">
            <a:xfrm>
              <a:off x="7477126" y="6351588"/>
              <a:ext cx="15875"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12"/>
            <p:cNvSpPr>
              <a:spLocks noChangeArrowheads="1"/>
            </p:cNvSpPr>
            <p:nvPr/>
          </p:nvSpPr>
          <p:spPr bwMode="auto">
            <a:xfrm>
              <a:off x="7513638" y="6351588"/>
              <a:ext cx="19050"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13"/>
            <p:cNvSpPr>
              <a:spLocks noChangeArrowheads="1"/>
            </p:cNvSpPr>
            <p:nvPr/>
          </p:nvSpPr>
          <p:spPr bwMode="auto">
            <a:xfrm>
              <a:off x="7399338" y="64023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14"/>
            <p:cNvSpPr>
              <a:spLocks noChangeArrowheads="1"/>
            </p:cNvSpPr>
            <p:nvPr/>
          </p:nvSpPr>
          <p:spPr bwMode="auto">
            <a:xfrm>
              <a:off x="7439026" y="64023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15"/>
            <p:cNvSpPr>
              <a:spLocks noChangeArrowheads="1"/>
            </p:cNvSpPr>
            <p:nvPr/>
          </p:nvSpPr>
          <p:spPr bwMode="auto">
            <a:xfrm>
              <a:off x="7477126" y="64023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16"/>
            <p:cNvSpPr>
              <a:spLocks noChangeArrowheads="1"/>
            </p:cNvSpPr>
            <p:nvPr/>
          </p:nvSpPr>
          <p:spPr bwMode="auto">
            <a:xfrm>
              <a:off x="7513638" y="64023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17"/>
            <p:cNvSpPr>
              <a:spLocks noChangeArrowheads="1"/>
            </p:cNvSpPr>
            <p:nvPr/>
          </p:nvSpPr>
          <p:spPr bwMode="auto">
            <a:xfrm>
              <a:off x="7399338" y="64531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18"/>
            <p:cNvSpPr>
              <a:spLocks noChangeArrowheads="1"/>
            </p:cNvSpPr>
            <p:nvPr/>
          </p:nvSpPr>
          <p:spPr bwMode="auto">
            <a:xfrm>
              <a:off x="7439026" y="64531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19"/>
            <p:cNvSpPr>
              <a:spLocks noChangeArrowheads="1"/>
            </p:cNvSpPr>
            <p:nvPr/>
          </p:nvSpPr>
          <p:spPr bwMode="auto">
            <a:xfrm>
              <a:off x="7477126" y="64531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20"/>
            <p:cNvSpPr>
              <a:spLocks noChangeArrowheads="1"/>
            </p:cNvSpPr>
            <p:nvPr/>
          </p:nvSpPr>
          <p:spPr bwMode="auto">
            <a:xfrm>
              <a:off x="7513638" y="64531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21"/>
            <p:cNvSpPr>
              <a:spLocks noChangeArrowheads="1"/>
            </p:cNvSpPr>
            <p:nvPr/>
          </p:nvSpPr>
          <p:spPr bwMode="auto">
            <a:xfrm>
              <a:off x="7399338" y="6503988"/>
              <a:ext cx="20638"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22"/>
            <p:cNvSpPr>
              <a:spLocks noChangeArrowheads="1"/>
            </p:cNvSpPr>
            <p:nvPr/>
          </p:nvSpPr>
          <p:spPr bwMode="auto">
            <a:xfrm>
              <a:off x="7439026" y="6503988"/>
              <a:ext cx="17463"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23"/>
            <p:cNvSpPr>
              <a:spLocks noChangeArrowheads="1"/>
            </p:cNvSpPr>
            <p:nvPr/>
          </p:nvSpPr>
          <p:spPr bwMode="auto">
            <a:xfrm>
              <a:off x="7477126" y="6503988"/>
              <a:ext cx="15875"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24"/>
            <p:cNvSpPr>
              <a:spLocks noChangeArrowheads="1"/>
            </p:cNvSpPr>
            <p:nvPr/>
          </p:nvSpPr>
          <p:spPr bwMode="auto">
            <a:xfrm>
              <a:off x="7513638" y="65039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25"/>
            <p:cNvSpPr>
              <a:spLocks noChangeArrowheads="1"/>
            </p:cNvSpPr>
            <p:nvPr/>
          </p:nvSpPr>
          <p:spPr bwMode="auto">
            <a:xfrm>
              <a:off x="7399338" y="65547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26"/>
            <p:cNvSpPr>
              <a:spLocks noChangeArrowheads="1"/>
            </p:cNvSpPr>
            <p:nvPr/>
          </p:nvSpPr>
          <p:spPr bwMode="auto">
            <a:xfrm>
              <a:off x="7439026" y="6554788"/>
              <a:ext cx="17463"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27"/>
            <p:cNvSpPr>
              <a:spLocks noChangeArrowheads="1"/>
            </p:cNvSpPr>
            <p:nvPr/>
          </p:nvSpPr>
          <p:spPr bwMode="auto">
            <a:xfrm>
              <a:off x="7477126" y="65547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28"/>
            <p:cNvSpPr>
              <a:spLocks noChangeArrowheads="1"/>
            </p:cNvSpPr>
            <p:nvPr/>
          </p:nvSpPr>
          <p:spPr bwMode="auto">
            <a:xfrm>
              <a:off x="7513638" y="65547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29"/>
            <p:cNvSpPr>
              <a:spLocks noChangeArrowheads="1"/>
            </p:cNvSpPr>
            <p:nvPr/>
          </p:nvSpPr>
          <p:spPr bwMode="auto">
            <a:xfrm>
              <a:off x="7399338" y="66055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30"/>
            <p:cNvSpPr>
              <a:spLocks noChangeArrowheads="1"/>
            </p:cNvSpPr>
            <p:nvPr/>
          </p:nvSpPr>
          <p:spPr bwMode="auto">
            <a:xfrm>
              <a:off x="7439026" y="66055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31"/>
            <p:cNvSpPr>
              <a:spLocks noChangeArrowheads="1"/>
            </p:cNvSpPr>
            <p:nvPr/>
          </p:nvSpPr>
          <p:spPr bwMode="auto">
            <a:xfrm>
              <a:off x="7477126" y="6605588"/>
              <a:ext cx="1587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32"/>
            <p:cNvSpPr>
              <a:spLocks noChangeArrowheads="1"/>
            </p:cNvSpPr>
            <p:nvPr/>
          </p:nvSpPr>
          <p:spPr bwMode="auto">
            <a:xfrm>
              <a:off x="7513638" y="6605588"/>
              <a:ext cx="19050"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33"/>
            <p:cNvSpPr>
              <a:spLocks noChangeArrowheads="1"/>
            </p:cNvSpPr>
            <p:nvPr/>
          </p:nvSpPr>
          <p:spPr bwMode="auto">
            <a:xfrm>
              <a:off x="7399338" y="6656388"/>
              <a:ext cx="20638"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34"/>
            <p:cNvSpPr>
              <a:spLocks noChangeArrowheads="1"/>
            </p:cNvSpPr>
            <p:nvPr/>
          </p:nvSpPr>
          <p:spPr bwMode="auto">
            <a:xfrm>
              <a:off x="7439026" y="6656388"/>
              <a:ext cx="17463"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35"/>
            <p:cNvSpPr>
              <a:spLocks noChangeArrowheads="1"/>
            </p:cNvSpPr>
            <p:nvPr/>
          </p:nvSpPr>
          <p:spPr bwMode="auto">
            <a:xfrm>
              <a:off x="7477126" y="6656388"/>
              <a:ext cx="15875"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36"/>
            <p:cNvSpPr>
              <a:spLocks noChangeArrowheads="1"/>
            </p:cNvSpPr>
            <p:nvPr/>
          </p:nvSpPr>
          <p:spPr bwMode="auto">
            <a:xfrm>
              <a:off x="7513638" y="66563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37"/>
            <p:cNvSpPr>
              <a:spLocks noChangeArrowheads="1"/>
            </p:cNvSpPr>
            <p:nvPr/>
          </p:nvSpPr>
          <p:spPr bwMode="auto">
            <a:xfrm>
              <a:off x="7399338" y="6708775"/>
              <a:ext cx="20638"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38"/>
            <p:cNvSpPr>
              <a:spLocks noChangeArrowheads="1"/>
            </p:cNvSpPr>
            <p:nvPr/>
          </p:nvSpPr>
          <p:spPr bwMode="auto">
            <a:xfrm>
              <a:off x="7439026" y="6708775"/>
              <a:ext cx="17463"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39"/>
            <p:cNvSpPr>
              <a:spLocks noChangeArrowheads="1"/>
            </p:cNvSpPr>
            <p:nvPr/>
          </p:nvSpPr>
          <p:spPr bwMode="auto">
            <a:xfrm>
              <a:off x="7477126" y="6708775"/>
              <a:ext cx="15875"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40"/>
            <p:cNvSpPr>
              <a:spLocks noChangeArrowheads="1"/>
            </p:cNvSpPr>
            <p:nvPr/>
          </p:nvSpPr>
          <p:spPr bwMode="auto">
            <a:xfrm>
              <a:off x="7513638" y="6708775"/>
              <a:ext cx="19050"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41"/>
            <p:cNvSpPr>
              <a:spLocks noChangeArrowheads="1"/>
            </p:cNvSpPr>
            <p:nvPr/>
          </p:nvSpPr>
          <p:spPr bwMode="auto">
            <a:xfrm>
              <a:off x="7399338" y="6759575"/>
              <a:ext cx="20638"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42"/>
            <p:cNvSpPr>
              <a:spLocks noChangeArrowheads="1"/>
            </p:cNvSpPr>
            <p:nvPr/>
          </p:nvSpPr>
          <p:spPr bwMode="auto">
            <a:xfrm>
              <a:off x="7439026" y="6759575"/>
              <a:ext cx="17463"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43"/>
            <p:cNvSpPr>
              <a:spLocks noChangeArrowheads="1"/>
            </p:cNvSpPr>
            <p:nvPr/>
          </p:nvSpPr>
          <p:spPr bwMode="auto">
            <a:xfrm>
              <a:off x="7477126" y="6759575"/>
              <a:ext cx="15875"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44"/>
            <p:cNvSpPr>
              <a:spLocks noChangeArrowheads="1"/>
            </p:cNvSpPr>
            <p:nvPr/>
          </p:nvSpPr>
          <p:spPr bwMode="auto">
            <a:xfrm>
              <a:off x="7513638" y="6759575"/>
              <a:ext cx="19050"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45"/>
            <p:cNvSpPr>
              <a:spLocks noChangeArrowheads="1"/>
            </p:cNvSpPr>
            <p:nvPr/>
          </p:nvSpPr>
          <p:spPr bwMode="auto">
            <a:xfrm>
              <a:off x="7123113" y="6489700"/>
              <a:ext cx="174625" cy="365125"/>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46"/>
            <p:cNvSpPr>
              <a:spLocks noChangeArrowheads="1"/>
            </p:cNvSpPr>
            <p:nvPr/>
          </p:nvSpPr>
          <p:spPr bwMode="auto">
            <a:xfrm>
              <a:off x="7148513" y="6535738"/>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47"/>
            <p:cNvSpPr>
              <a:spLocks noChangeArrowheads="1"/>
            </p:cNvSpPr>
            <p:nvPr/>
          </p:nvSpPr>
          <p:spPr bwMode="auto">
            <a:xfrm>
              <a:off x="7181851" y="6535738"/>
              <a:ext cx="20638"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48"/>
            <p:cNvSpPr>
              <a:spLocks noChangeArrowheads="1"/>
            </p:cNvSpPr>
            <p:nvPr/>
          </p:nvSpPr>
          <p:spPr bwMode="auto">
            <a:xfrm>
              <a:off x="7215188" y="6535738"/>
              <a:ext cx="20638"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49"/>
            <p:cNvSpPr>
              <a:spLocks noChangeArrowheads="1"/>
            </p:cNvSpPr>
            <p:nvPr/>
          </p:nvSpPr>
          <p:spPr bwMode="auto">
            <a:xfrm>
              <a:off x="7250113" y="6535738"/>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50"/>
            <p:cNvSpPr>
              <a:spLocks noChangeArrowheads="1"/>
            </p:cNvSpPr>
            <p:nvPr/>
          </p:nvSpPr>
          <p:spPr bwMode="auto">
            <a:xfrm>
              <a:off x="7654926" y="66881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51"/>
            <p:cNvSpPr>
              <a:spLocks noChangeArrowheads="1"/>
            </p:cNvSpPr>
            <p:nvPr/>
          </p:nvSpPr>
          <p:spPr bwMode="auto">
            <a:xfrm>
              <a:off x="7689851" y="66881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52"/>
            <p:cNvSpPr>
              <a:spLocks noChangeArrowheads="1"/>
            </p:cNvSpPr>
            <p:nvPr/>
          </p:nvSpPr>
          <p:spPr bwMode="auto">
            <a:xfrm>
              <a:off x="7723188" y="66881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53"/>
            <p:cNvSpPr>
              <a:spLocks noChangeArrowheads="1"/>
            </p:cNvSpPr>
            <p:nvPr/>
          </p:nvSpPr>
          <p:spPr bwMode="auto">
            <a:xfrm>
              <a:off x="7756526" y="66881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54"/>
            <p:cNvSpPr>
              <a:spLocks noChangeArrowheads="1"/>
            </p:cNvSpPr>
            <p:nvPr/>
          </p:nvSpPr>
          <p:spPr bwMode="auto">
            <a:xfrm>
              <a:off x="7654926" y="67389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55"/>
            <p:cNvSpPr>
              <a:spLocks noChangeArrowheads="1"/>
            </p:cNvSpPr>
            <p:nvPr/>
          </p:nvSpPr>
          <p:spPr bwMode="auto">
            <a:xfrm>
              <a:off x="7689851" y="67389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56"/>
            <p:cNvSpPr>
              <a:spLocks noChangeArrowheads="1"/>
            </p:cNvSpPr>
            <p:nvPr/>
          </p:nvSpPr>
          <p:spPr bwMode="auto">
            <a:xfrm>
              <a:off x="7723188" y="67389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57"/>
            <p:cNvSpPr>
              <a:spLocks noChangeArrowheads="1"/>
            </p:cNvSpPr>
            <p:nvPr/>
          </p:nvSpPr>
          <p:spPr bwMode="auto">
            <a:xfrm>
              <a:off x="7756526" y="67389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58"/>
            <p:cNvSpPr>
              <a:spLocks noChangeArrowheads="1"/>
            </p:cNvSpPr>
            <p:nvPr/>
          </p:nvSpPr>
          <p:spPr bwMode="auto">
            <a:xfrm>
              <a:off x="7654926" y="67897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59"/>
            <p:cNvSpPr>
              <a:spLocks noChangeArrowheads="1"/>
            </p:cNvSpPr>
            <p:nvPr/>
          </p:nvSpPr>
          <p:spPr bwMode="auto">
            <a:xfrm>
              <a:off x="7689851" y="67897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60"/>
            <p:cNvSpPr>
              <a:spLocks noChangeArrowheads="1"/>
            </p:cNvSpPr>
            <p:nvPr/>
          </p:nvSpPr>
          <p:spPr bwMode="auto">
            <a:xfrm>
              <a:off x="7723188" y="67897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61"/>
            <p:cNvSpPr>
              <a:spLocks noChangeArrowheads="1"/>
            </p:cNvSpPr>
            <p:nvPr/>
          </p:nvSpPr>
          <p:spPr bwMode="auto">
            <a:xfrm>
              <a:off x="7756526" y="67897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2"/>
            <p:cNvSpPr>
              <a:spLocks/>
            </p:cNvSpPr>
            <p:nvPr/>
          </p:nvSpPr>
          <p:spPr bwMode="auto">
            <a:xfrm>
              <a:off x="7204076" y="5972175"/>
              <a:ext cx="223838" cy="517525"/>
            </a:xfrm>
            <a:custGeom>
              <a:avLst/>
              <a:gdLst>
                <a:gd name="T0" fmla="*/ 3 w 79"/>
                <a:gd name="T1" fmla="*/ 183 h 183"/>
                <a:gd name="T2" fmla="*/ 0 w 79"/>
                <a:gd name="T3" fmla="*/ 183 h 183"/>
                <a:gd name="T4" fmla="*/ 0 w 79"/>
                <a:gd name="T5" fmla="*/ 92 h 183"/>
                <a:gd name="T6" fmla="*/ 32 w 79"/>
                <a:gd name="T7" fmla="*/ 60 h 183"/>
                <a:gd name="T8" fmla="*/ 48 w 79"/>
                <a:gd name="T9" fmla="*/ 60 h 183"/>
                <a:gd name="T10" fmla="*/ 76 w 79"/>
                <a:gd name="T11" fmla="*/ 32 h 183"/>
                <a:gd name="T12" fmla="*/ 76 w 79"/>
                <a:gd name="T13" fmla="*/ 0 h 183"/>
                <a:gd name="T14" fmla="*/ 79 w 79"/>
                <a:gd name="T15" fmla="*/ 0 h 183"/>
                <a:gd name="T16" fmla="*/ 79 w 79"/>
                <a:gd name="T17" fmla="*/ 32 h 183"/>
                <a:gd name="T18" fmla="*/ 48 w 79"/>
                <a:gd name="T19" fmla="*/ 63 h 183"/>
                <a:gd name="T20" fmla="*/ 32 w 79"/>
                <a:gd name="T21" fmla="*/ 63 h 183"/>
                <a:gd name="T22" fmla="*/ 3 w 79"/>
                <a:gd name="T23" fmla="*/ 92 h 183"/>
                <a:gd name="T24" fmla="*/ 3 w 79"/>
                <a:gd name="T2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83">
                  <a:moveTo>
                    <a:pt x="3" y="183"/>
                  </a:moveTo>
                  <a:cubicBezTo>
                    <a:pt x="0" y="183"/>
                    <a:pt x="0" y="183"/>
                    <a:pt x="0" y="183"/>
                  </a:cubicBezTo>
                  <a:cubicBezTo>
                    <a:pt x="0" y="92"/>
                    <a:pt x="0" y="92"/>
                    <a:pt x="0" y="92"/>
                  </a:cubicBezTo>
                  <a:cubicBezTo>
                    <a:pt x="0" y="74"/>
                    <a:pt x="14" y="60"/>
                    <a:pt x="32" y="60"/>
                  </a:cubicBezTo>
                  <a:cubicBezTo>
                    <a:pt x="48" y="60"/>
                    <a:pt x="48" y="60"/>
                    <a:pt x="48" y="60"/>
                  </a:cubicBezTo>
                  <a:cubicBezTo>
                    <a:pt x="63" y="60"/>
                    <a:pt x="76" y="48"/>
                    <a:pt x="76" y="32"/>
                  </a:cubicBezTo>
                  <a:cubicBezTo>
                    <a:pt x="76" y="0"/>
                    <a:pt x="76" y="0"/>
                    <a:pt x="76" y="0"/>
                  </a:cubicBezTo>
                  <a:cubicBezTo>
                    <a:pt x="79" y="0"/>
                    <a:pt x="79" y="0"/>
                    <a:pt x="79" y="0"/>
                  </a:cubicBezTo>
                  <a:cubicBezTo>
                    <a:pt x="79" y="32"/>
                    <a:pt x="79" y="32"/>
                    <a:pt x="79" y="32"/>
                  </a:cubicBezTo>
                  <a:cubicBezTo>
                    <a:pt x="79" y="49"/>
                    <a:pt x="65" y="63"/>
                    <a:pt x="48" y="63"/>
                  </a:cubicBezTo>
                  <a:cubicBezTo>
                    <a:pt x="32" y="63"/>
                    <a:pt x="32" y="63"/>
                    <a:pt x="32" y="63"/>
                  </a:cubicBezTo>
                  <a:cubicBezTo>
                    <a:pt x="16" y="63"/>
                    <a:pt x="3" y="76"/>
                    <a:pt x="3" y="92"/>
                  </a:cubicBezTo>
                  <a:lnTo>
                    <a:pt x="3" y="18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63"/>
            <p:cNvSpPr>
              <a:spLocks/>
            </p:cNvSpPr>
            <p:nvPr/>
          </p:nvSpPr>
          <p:spPr bwMode="auto">
            <a:xfrm>
              <a:off x="7618413" y="5972175"/>
              <a:ext cx="115888" cy="698500"/>
            </a:xfrm>
            <a:custGeom>
              <a:avLst/>
              <a:gdLst>
                <a:gd name="T0" fmla="*/ 41 w 41"/>
                <a:gd name="T1" fmla="*/ 247 h 247"/>
                <a:gd name="T2" fmla="*/ 38 w 41"/>
                <a:gd name="T3" fmla="*/ 247 h 247"/>
                <a:gd name="T4" fmla="*/ 38 w 41"/>
                <a:gd name="T5" fmla="*/ 123 h 247"/>
                <a:gd name="T6" fmla="*/ 21 w 41"/>
                <a:gd name="T7" fmla="*/ 106 h 247"/>
                <a:gd name="T8" fmla="*/ 20 w 41"/>
                <a:gd name="T9" fmla="*/ 106 h 247"/>
                <a:gd name="T10" fmla="*/ 0 w 41"/>
                <a:gd name="T11" fmla="*/ 86 h 247"/>
                <a:gd name="T12" fmla="*/ 0 w 41"/>
                <a:gd name="T13" fmla="*/ 0 h 247"/>
                <a:gd name="T14" fmla="*/ 3 w 41"/>
                <a:gd name="T15" fmla="*/ 0 h 247"/>
                <a:gd name="T16" fmla="*/ 3 w 41"/>
                <a:gd name="T17" fmla="*/ 86 h 247"/>
                <a:gd name="T18" fmla="*/ 20 w 41"/>
                <a:gd name="T19" fmla="*/ 103 h 247"/>
                <a:gd name="T20" fmla="*/ 21 w 41"/>
                <a:gd name="T21" fmla="*/ 103 h 247"/>
                <a:gd name="T22" fmla="*/ 41 w 41"/>
                <a:gd name="T23" fmla="*/ 123 h 247"/>
                <a:gd name="T24" fmla="*/ 41 w 41"/>
                <a:gd name="T2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47">
                  <a:moveTo>
                    <a:pt x="41" y="247"/>
                  </a:moveTo>
                  <a:cubicBezTo>
                    <a:pt x="38" y="247"/>
                    <a:pt x="38" y="247"/>
                    <a:pt x="38" y="247"/>
                  </a:cubicBezTo>
                  <a:cubicBezTo>
                    <a:pt x="38" y="123"/>
                    <a:pt x="38" y="123"/>
                    <a:pt x="38" y="123"/>
                  </a:cubicBezTo>
                  <a:cubicBezTo>
                    <a:pt x="38" y="113"/>
                    <a:pt x="31" y="106"/>
                    <a:pt x="21" y="106"/>
                  </a:cubicBezTo>
                  <a:cubicBezTo>
                    <a:pt x="20" y="106"/>
                    <a:pt x="20" y="106"/>
                    <a:pt x="20" y="106"/>
                  </a:cubicBezTo>
                  <a:cubicBezTo>
                    <a:pt x="9" y="106"/>
                    <a:pt x="0" y="97"/>
                    <a:pt x="0" y="86"/>
                  </a:cubicBezTo>
                  <a:cubicBezTo>
                    <a:pt x="0" y="0"/>
                    <a:pt x="0" y="0"/>
                    <a:pt x="0" y="0"/>
                  </a:cubicBezTo>
                  <a:cubicBezTo>
                    <a:pt x="3" y="0"/>
                    <a:pt x="3" y="0"/>
                    <a:pt x="3" y="0"/>
                  </a:cubicBezTo>
                  <a:cubicBezTo>
                    <a:pt x="3" y="86"/>
                    <a:pt x="3" y="86"/>
                    <a:pt x="3" y="86"/>
                  </a:cubicBezTo>
                  <a:cubicBezTo>
                    <a:pt x="3" y="95"/>
                    <a:pt x="11" y="103"/>
                    <a:pt x="20" y="103"/>
                  </a:cubicBezTo>
                  <a:cubicBezTo>
                    <a:pt x="21" y="103"/>
                    <a:pt x="21" y="103"/>
                    <a:pt x="21" y="103"/>
                  </a:cubicBezTo>
                  <a:cubicBezTo>
                    <a:pt x="32" y="103"/>
                    <a:pt x="41" y="112"/>
                    <a:pt x="41" y="123"/>
                  </a:cubicBezTo>
                  <a:lnTo>
                    <a:pt x="41" y="247"/>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64"/>
            <p:cNvSpPr>
              <a:spLocks noChangeArrowheads="1"/>
            </p:cNvSpPr>
            <p:nvPr/>
          </p:nvSpPr>
          <p:spPr bwMode="auto">
            <a:xfrm>
              <a:off x="7491413" y="5972175"/>
              <a:ext cx="7938" cy="3476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5" name="Rectangle 94"/>
          <p:cNvSpPr/>
          <p:nvPr/>
        </p:nvSpPr>
        <p:spPr bwMode="auto">
          <a:xfrm>
            <a:off x="457200"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0312" indent="-210312" defTabSz="932472" fontAlgn="base">
              <a:spcBef>
                <a:spcPts val="3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Likely not doing any joint business planning</a:t>
            </a:r>
          </a:p>
          <a:p>
            <a:pPr marL="210312" indent="-210312" defTabSz="932472" fontAlgn="base">
              <a:spcBef>
                <a:spcPts val="3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Opportunistic and deal specific</a:t>
            </a:r>
          </a:p>
        </p:txBody>
      </p:sp>
      <p:sp>
        <p:nvSpPr>
          <p:cNvPr id="96" name="Rectangle 95"/>
          <p:cNvSpPr/>
          <p:nvPr/>
        </p:nvSpPr>
        <p:spPr bwMode="auto">
          <a:xfrm>
            <a:off x="3356913"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0312" indent="-210312" defTabSz="932472" fontAlgn="base">
              <a:spcBef>
                <a:spcPts val="3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Develop Partnership Plan </a:t>
            </a:r>
          </a:p>
          <a:p>
            <a:pPr marL="210312" indent="-210312" defTabSz="932472" fontAlgn="base">
              <a:spcBef>
                <a:spcPts val="3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Gain Leadership Buy-in</a:t>
            </a:r>
          </a:p>
          <a:p>
            <a:pPr marL="210312" indent="-210312" defTabSz="932472" fontAlgn="base">
              <a:spcBef>
                <a:spcPts val="3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Sales alignment and enablement</a:t>
            </a:r>
          </a:p>
          <a:p>
            <a:pPr marL="210312" indent="-210312" defTabSz="932472" fontAlgn="base">
              <a:spcBef>
                <a:spcPts val="3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Agree to sales/presales training</a:t>
            </a:r>
          </a:p>
          <a:p>
            <a:pPr marL="210312" indent="-210312" defTabSz="932472" fontAlgn="base">
              <a:spcBef>
                <a:spcPts val="3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Joint website/marketing</a:t>
            </a:r>
          </a:p>
        </p:txBody>
      </p:sp>
      <p:sp>
        <p:nvSpPr>
          <p:cNvPr id="97" name="Rectangle 96"/>
          <p:cNvSpPr/>
          <p:nvPr/>
        </p:nvSpPr>
        <p:spPr bwMode="auto">
          <a:xfrm>
            <a:off x="6256627"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0312" indent="-210312" defTabSz="932472" fontAlgn="base">
              <a:spcBef>
                <a:spcPts val="3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Include joint solution planning and investments required in Partner Plan </a:t>
            </a:r>
          </a:p>
          <a:p>
            <a:pPr marL="210312" indent="-210312" defTabSz="932472" fontAlgn="base">
              <a:spcBef>
                <a:spcPts val="3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Create joint go-to-market strategy and campaigns</a:t>
            </a:r>
          </a:p>
          <a:p>
            <a:pPr marL="210312" indent="-210312" defTabSz="932472" fontAlgn="base">
              <a:spcBef>
                <a:spcPts val="3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Set KPI metrics</a:t>
            </a:r>
          </a:p>
        </p:txBody>
      </p:sp>
      <p:sp>
        <p:nvSpPr>
          <p:cNvPr id="98" name="Rectangle 97"/>
          <p:cNvSpPr/>
          <p:nvPr/>
        </p:nvSpPr>
        <p:spPr bwMode="auto">
          <a:xfrm>
            <a:off x="9156340"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0312" indent="-210312" defTabSz="932472" fontAlgn="base">
              <a:spcBef>
                <a:spcPts val="3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Conduct annual Executive Briefings</a:t>
            </a:r>
          </a:p>
          <a:p>
            <a:pPr marL="210312" indent="-210312" defTabSz="932472" fontAlgn="base">
              <a:spcBef>
                <a:spcPts val="3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Offer Partner Services and Support agreements</a:t>
            </a:r>
          </a:p>
          <a:p>
            <a:pPr marL="210312" indent="-210312" defTabSz="932472" fontAlgn="base">
              <a:spcBef>
                <a:spcPts val="3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Define Customer Satisfaction KPI</a:t>
            </a:r>
          </a:p>
        </p:txBody>
      </p:sp>
      <p:sp>
        <p:nvSpPr>
          <p:cNvPr id="99" name="Rectangle 98"/>
          <p:cNvSpPr/>
          <p:nvPr/>
        </p:nvSpPr>
        <p:spPr bwMode="auto">
          <a:xfrm>
            <a:off x="457200" y="2125663"/>
            <a:ext cx="2822935" cy="581678"/>
          </a:xfrm>
          <a:prstGeom prst="rect">
            <a:avLst/>
          </a:prstGeom>
          <a:solidFill>
            <a:schemeClr val="accent1">
              <a:lumMod val="60000"/>
              <a:lumOff val="40000"/>
            </a:schemeClr>
          </a:solidFill>
          <a:ln w="31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solidFill>
                  <a:schemeClr val="bg1"/>
                </a:solidFill>
                <a:latin typeface="+mj-lt"/>
                <a:ea typeface="Segoe UI" pitchFamily="34" charset="0"/>
                <a:cs typeface="Segoe UI" pitchFamily="34" charset="0"/>
              </a:rPr>
              <a:t>Basic</a:t>
            </a:r>
            <a:endParaRPr lang="en-US" sz="2400" dirty="0" smtClean="0">
              <a:solidFill>
                <a:schemeClr val="bg1"/>
              </a:solidFill>
              <a:latin typeface="+mj-lt"/>
              <a:ea typeface="Segoe UI" pitchFamily="34" charset="0"/>
              <a:cs typeface="Segoe UI" pitchFamily="34" charset="0"/>
            </a:endParaRPr>
          </a:p>
        </p:txBody>
      </p:sp>
      <p:sp>
        <p:nvSpPr>
          <p:cNvPr id="100" name="Rectangle 99"/>
          <p:cNvSpPr/>
          <p:nvPr/>
        </p:nvSpPr>
        <p:spPr bwMode="auto">
          <a:xfrm>
            <a:off x="3356913" y="2125663"/>
            <a:ext cx="2822935" cy="581678"/>
          </a:xfrm>
          <a:prstGeom prst="rect">
            <a:avLst/>
          </a:prstGeom>
          <a:solidFill>
            <a:schemeClr val="accent1"/>
          </a:solidFill>
          <a:ln w="31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a:solidFill>
                  <a:schemeClr val="bg1"/>
                </a:solidFill>
                <a:latin typeface="+mj-lt"/>
                <a:ea typeface="Segoe UI" pitchFamily="34" charset="0"/>
                <a:cs typeface="Segoe UI" pitchFamily="34" charset="0"/>
              </a:rPr>
              <a:t>Reactive</a:t>
            </a:r>
            <a:endParaRPr lang="en-US" sz="2400" dirty="0" err="1">
              <a:solidFill>
                <a:schemeClr val="bg1"/>
              </a:solidFill>
              <a:latin typeface="+mj-lt"/>
              <a:ea typeface="Segoe UI" pitchFamily="34" charset="0"/>
              <a:cs typeface="Segoe UI" pitchFamily="34" charset="0"/>
            </a:endParaRPr>
          </a:p>
        </p:txBody>
      </p:sp>
      <p:sp>
        <p:nvSpPr>
          <p:cNvPr id="101" name="Rectangle 100"/>
          <p:cNvSpPr/>
          <p:nvPr/>
        </p:nvSpPr>
        <p:spPr bwMode="auto">
          <a:xfrm>
            <a:off x="6256627" y="2125663"/>
            <a:ext cx="2822935" cy="581678"/>
          </a:xfrm>
          <a:prstGeom prst="rect">
            <a:avLst/>
          </a:prstGeom>
          <a:solidFill>
            <a:schemeClr val="accent1">
              <a:lumMod val="75000"/>
            </a:schemeClr>
          </a:solidFill>
          <a:ln w="3175">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a:solidFill>
                  <a:schemeClr val="bg1"/>
                </a:solidFill>
                <a:latin typeface="+mj-lt"/>
                <a:ea typeface="Segoe UI" pitchFamily="34" charset="0"/>
                <a:cs typeface="Segoe UI" pitchFamily="34" charset="0"/>
              </a:rPr>
              <a:t>Proactive</a:t>
            </a:r>
            <a:endParaRPr lang="en-US" sz="2400" dirty="0" err="1">
              <a:solidFill>
                <a:schemeClr val="bg1"/>
              </a:solidFill>
              <a:latin typeface="+mj-lt"/>
              <a:ea typeface="Segoe UI" pitchFamily="34" charset="0"/>
              <a:cs typeface="Segoe UI" pitchFamily="34" charset="0"/>
            </a:endParaRPr>
          </a:p>
        </p:txBody>
      </p:sp>
      <p:sp>
        <p:nvSpPr>
          <p:cNvPr id="102" name="Rectangle 101"/>
          <p:cNvSpPr/>
          <p:nvPr/>
        </p:nvSpPr>
        <p:spPr bwMode="auto">
          <a:xfrm>
            <a:off x="9156340" y="2125663"/>
            <a:ext cx="2822935" cy="581678"/>
          </a:xfrm>
          <a:prstGeom prst="rect">
            <a:avLst/>
          </a:prstGeom>
          <a:solidFill>
            <a:schemeClr val="accent1">
              <a:lumMod val="50000"/>
            </a:schemeClr>
          </a:solidFill>
          <a:ln w="3175">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solidFill>
                  <a:schemeClr val="bg1"/>
                </a:solidFill>
                <a:latin typeface="+mj-lt"/>
                <a:ea typeface="Segoe UI" pitchFamily="34" charset="0"/>
                <a:cs typeface="Segoe UI" pitchFamily="34" charset="0"/>
              </a:rPr>
              <a:t>Dynamic</a:t>
            </a:r>
          </a:p>
        </p:txBody>
      </p:sp>
      <p:pic>
        <p:nvPicPr>
          <p:cNvPr id="104" name="Picture 103"/>
          <p:cNvPicPr>
            <a:picLocks noChangeAspect="1"/>
          </p:cNvPicPr>
          <p:nvPr/>
        </p:nvPicPr>
        <p:blipFill>
          <a:blip r:embed="rId7"/>
          <a:stretch>
            <a:fillRect/>
          </a:stretch>
        </p:blipFill>
        <p:spPr>
          <a:xfrm>
            <a:off x="13445077" y="0"/>
            <a:ext cx="1503123" cy="1325763"/>
          </a:xfrm>
          <a:prstGeom prst="rect">
            <a:avLst/>
          </a:prstGeom>
        </p:spPr>
      </p:pic>
      <p:grpSp>
        <p:nvGrpSpPr>
          <p:cNvPr id="105" name="Group 104"/>
          <p:cNvGrpSpPr/>
          <p:nvPr/>
        </p:nvGrpSpPr>
        <p:grpSpPr>
          <a:xfrm>
            <a:off x="11462501" y="2204270"/>
            <a:ext cx="442608" cy="433788"/>
            <a:chOff x="2853690" y="2183383"/>
            <a:chExt cx="3152775" cy="3089945"/>
          </a:xfrm>
          <a:solidFill>
            <a:schemeClr val="bg1"/>
          </a:solidFill>
        </p:grpSpPr>
        <p:sp>
          <p:nvSpPr>
            <p:cNvPr id="106" name="Freeform 105"/>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sp>
          <p:nvSpPr>
            <p:cNvPr id="107" name="Freeform 106"/>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grpSp>
      <p:sp>
        <p:nvSpPr>
          <p:cNvPr id="114" name="Freeform 113"/>
          <p:cNvSpPr/>
          <p:nvPr/>
        </p:nvSpPr>
        <p:spPr>
          <a:xfrm>
            <a:off x="5797779" y="2188906"/>
            <a:ext cx="325300" cy="450540"/>
          </a:xfrm>
          <a:custGeom>
            <a:avLst/>
            <a:gdLst/>
            <a:ahLst/>
            <a:cxnLst/>
            <a:rect l="l" t="t" r="r" b="b"/>
            <a:pathLst>
              <a:path w="1581153" h="2189881">
                <a:moveTo>
                  <a:pt x="883116" y="734711"/>
                </a:moveTo>
                <a:cubicBezTo>
                  <a:pt x="862725" y="734711"/>
                  <a:pt x="846194" y="751242"/>
                  <a:pt x="846194" y="771633"/>
                </a:cubicBezTo>
                <a:cubicBezTo>
                  <a:pt x="846194" y="792025"/>
                  <a:pt x="862725" y="808556"/>
                  <a:pt x="883116" y="808556"/>
                </a:cubicBezTo>
                <a:cubicBezTo>
                  <a:pt x="903508" y="808556"/>
                  <a:pt x="920038" y="792025"/>
                  <a:pt x="920038" y="771633"/>
                </a:cubicBezTo>
                <a:cubicBezTo>
                  <a:pt x="920038" y="751242"/>
                  <a:pt x="903508" y="734711"/>
                  <a:pt x="883116" y="734711"/>
                </a:cubicBezTo>
                <a:close/>
                <a:moveTo>
                  <a:pt x="883116" y="712635"/>
                </a:moveTo>
                <a:cubicBezTo>
                  <a:pt x="915700" y="712635"/>
                  <a:pt x="942115" y="739049"/>
                  <a:pt x="942115" y="771633"/>
                </a:cubicBezTo>
                <a:cubicBezTo>
                  <a:pt x="942115" y="804218"/>
                  <a:pt x="915700" y="830632"/>
                  <a:pt x="883116" y="830632"/>
                </a:cubicBezTo>
                <a:cubicBezTo>
                  <a:pt x="850532" y="830632"/>
                  <a:pt x="824118" y="804218"/>
                  <a:pt x="824118" y="771633"/>
                </a:cubicBezTo>
                <a:cubicBezTo>
                  <a:pt x="824118" y="739049"/>
                  <a:pt x="850532" y="712635"/>
                  <a:pt x="883116" y="712635"/>
                </a:cubicBezTo>
                <a:close/>
                <a:moveTo>
                  <a:pt x="883116" y="690117"/>
                </a:moveTo>
                <a:cubicBezTo>
                  <a:pt x="838096" y="690117"/>
                  <a:pt x="801600" y="726613"/>
                  <a:pt x="801600" y="771633"/>
                </a:cubicBezTo>
                <a:cubicBezTo>
                  <a:pt x="801600" y="816654"/>
                  <a:pt x="838096" y="853150"/>
                  <a:pt x="883116" y="853150"/>
                </a:cubicBezTo>
                <a:cubicBezTo>
                  <a:pt x="928136" y="853150"/>
                  <a:pt x="964633" y="816654"/>
                  <a:pt x="964633" y="771633"/>
                </a:cubicBezTo>
                <a:cubicBezTo>
                  <a:pt x="964633" y="726613"/>
                  <a:pt x="928136" y="690117"/>
                  <a:pt x="883116" y="690117"/>
                </a:cubicBezTo>
                <a:close/>
                <a:moveTo>
                  <a:pt x="846736" y="631719"/>
                </a:moveTo>
                <a:cubicBezTo>
                  <a:pt x="848495" y="650106"/>
                  <a:pt x="864156" y="664229"/>
                  <a:pt x="883116" y="664229"/>
                </a:cubicBezTo>
                <a:cubicBezTo>
                  <a:pt x="901966" y="664229"/>
                  <a:pt x="917556" y="650269"/>
                  <a:pt x="919434" y="632028"/>
                </a:cubicBezTo>
                <a:cubicBezTo>
                  <a:pt x="933117" y="635454"/>
                  <a:pt x="946010" y="640847"/>
                  <a:pt x="957618" y="648200"/>
                </a:cubicBezTo>
                <a:cubicBezTo>
                  <a:pt x="945923" y="662280"/>
                  <a:pt x="946837" y="683147"/>
                  <a:pt x="959984" y="696618"/>
                </a:cubicBezTo>
                <a:cubicBezTo>
                  <a:pt x="973231" y="710192"/>
                  <a:pt x="994288" y="711531"/>
                  <a:pt x="1008677" y="699936"/>
                </a:cubicBezTo>
                <a:cubicBezTo>
                  <a:pt x="1015043" y="710845"/>
                  <a:pt x="1019971" y="722688"/>
                  <a:pt x="1023068" y="735251"/>
                </a:cubicBezTo>
                <a:cubicBezTo>
                  <a:pt x="1004666" y="736998"/>
                  <a:pt x="990525" y="752666"/>
                  <a:pt x="990525" y="771638"/>
                </a:cubicBezTo>
                <a:cubicBezTo>
                  <a:pt x="990525" y="790600"/>
                  <a:pt x="1004652" y="806263"/>
                  <a:pt x="1023043" y="808020"/>
                </a:cubicBezTo>
                <a:cubicBezTo>
                  <a:pt x="1019907" y="820418"/>
                  <a:pt x="1014948" y="832089"/>
                  <a:pt x="1008471" y="842796"/>
                </a:cubicBezTo>
                <a:cubicBezTo>
                  <a:pt x="994085" y="831502"/>
                  <a:pt x="973270" y="832980"/>
                  <a:pt x="960164" y="846473"/>
                </a:cubicBezTo>
                <a:cubicBezTo>
                  <a:pt x="947023" y="860002"/>
                  <a:pt x="946182" y="880926"/>
                  <a:pt x="957974" y="894985"/>
                </a:cubicBezTo>
                <a:cubicBezTo>
                  <a:pt x="946242" y="902441"/>
                  <a:pt x="933311" y="908110"/>
                  <a:pt x="919495" y="911547"/>
                </a:cubicBezTo>
                <a:cubicBezTo>
                  <a:pt x="917732" y="893165"/>
                  <a:pt x="902073" y="879047"/>
                  <a:pt x="883116" y="879047"/>
                </a:cubicBezTo>
                <a:cubicBezTo>
                  <a:pt x="864266" y="879047"/>
                  <a:pt x="848676" y="893007"/>
                  <a:pt x="846798" y="911248"/>
                </a:cubicBezTo>
                <a:cubicBezTo>
                  <a:pt x="833115" y="907823"/>
                  <a:pt x="820222" y="902430"/>
                  <a:pt x="808614" y="895077"/>
                </a:cubicBezTo>
                <a:cubicBezTo>
                  <a:pt x="820310" y="880996"/>
                  <a:pt x="819396" y="860129"/>
                  <a:pt x="806249" y="846658"/>
                </a:cubicBezTo>
                <a:cubicBezTo>
                  <a:pt x="793001" y="833084"/>
                  <a:pt x="771944" y="831745"/>
                  <a:pt x="757555" y="843340"/>
                </a:cubicBezTo>
                <a:cubicBezTo>
                  <a:pt x="751189" y="832430"/>
                  <a:pt x="746262" y="820588"/>
                  <a:pt x="743164" y="808025"/>
                </a:cubicBezTo>
                <a:cubicBezTo>
                  <a:pt x="761566" y="806278"/>
                  <a:pt x="775707" y="790610"/>
                  <a:pt x="775707" y="771638"/>
                </a:cubicBezTo>
                <a:cubicBezTo>
                  <a:pt x="775707" y="752788"/>
                  <a:pt x="761747" y="737198"/>
                  <a:pt x="743506" y="735320"/>
                </a:cubicBezTo>
                <a:cubicBezTo>
                  <a:pt x="746610" y="722921"/>
                  <a:pt x="751330" y="711171"/>
                  <a:pt x="757839" y="700530"/>
                </a:cubicBezTo>
                <a:cubicBezTo>
                  <a:pt x="772219" y="711769"/>
                  <a:pt x="792985" y="710273"/>
                  <a:pt x="806069" y="696803"/>
                </a:cubicBezTo>
                <a:cubicBezTo>
                  <a:pt x="819234" y="683248"/>
                  <a:pt x="820054" y="662271"/>
                  <a:pt x="808200" y="648208"/>
                </a:cubicBezTo>
                <a:cubicBezTo>
                  <a:pt x="819957" y="640798"/>
                  <a:pt x="832906" y="635148"/>
                  <a:pt x="846736" y="631719"/>
                </a:cubicBezTo>
                <a:close/>
                <a:moveTo>
                  <a:pt x="1118281" y="421960"/>
                </a:moveTo>
                <a:cubicBezTo>
                  <a:pt x="1085277" y="421960"/>
                  <a:pt x="1058522" y="448715"/>
                  <a:pt x="1058522" y="481719"/>
                </a:cubicBezTo>
                <a:cubicBezTo>
                  <a:pt x="1058522" y="514722"/>
                  <a:pt x="1085277" y="541477"/>
                  <a:pt x="1118281" y="541477"/>
                </a:cubicBezTo>
                <a:cubicBezTo>
                  <a:pt x="1151285" y="541477"/>
                  <a:pt x="1178040" y="514722"/>
                  <a:pt x="1178040" y="481719"/>
                </a:cubicBezTo>
                <a:cubicBezTo>
                  <a:pt x="1178040" y="448715"/>
                  <a:pt x="1151285" y="421960"/>
                  <a:pt x="1118281" y="421960"/>
                </a:cubicBezTo>
                <a:close/>
                <a:moveTo>
                  <a:pt x="1118281" y="386229"/>
                </a:moveTo>
                <a:cubicBezTo>
                  <a:pt x="1171019" y="386229"/>
                  <a:pt x="1213770" y="428981"/>
                  <a:pt x="1213770" y="481719"/>
                </a:cubicBezTo>
                <a:cubicBezTo>
                  <a:pt x="1213770" y="534456"/>
                  <a:pt x="1171019" y="577208"/>
                  <a:pt x="1118281" y="577208"/>
                </a:cubicBezTo>
                <a:cubicBezTo>
                  <a:pt x="1065544" y="577208"/>
                  <a:pt x="1022792" y="534456"/>
                  <a:pt x="1022792" y="481719"/>
                </a:cubicBezTo>
                <a:cubicBezTo>
                  <a:pt x="1022792" y="428981"/>
                  <a:pt x="1065544" y="386229"/>
                  <a:pt x="1118281" y="386229"/>
                </a:cubicBezTo>
                <a:close/>
                <a:moveTo>
                  <a:pt x="1118281" y="349784"/>
                </a:moveTo>
                <a:cubicBezTo>
                  <a:pt x="1045416" y="349784"/>
                  <a:pt x="986346" y="408853"/>
                  <a:pt x="986346" y="481719"/>
                </a:cubicBezTo>
                <a:cubicBezTo>
                  <a:pt x="986346" y="554584"/>
                  <a:pt x="1045416" y="613653"/>
                  <a:pt x="1118281" y="613653"/>
                </a:cubicBezTo>
                <a:cubicBezTo>
                  <a:pt x="1191147" y="613653"/>
                  <a:pt x="1250216" y="554584"/>
                  <a:pt x="1250216" y="481719"/>
                </a:cubicBezTo>
                <a:cubicBezTo>
                  <a:pt x="1250216" y="408853"/>
                  <a:pt x="1191147" y="349784"/>
                  <a:pt x="1118281" y="349784"/>
                </a:cubicBezTo>
                <a:close/>
                <a:moveTo>
                  <a:pt x="714681" y="341812"/>
                </a:moveTo>
                <a:cubicBezTo>
                  <a:pt x="690196" y="341812"/>
                  <a:pt x="670347" y="361661"/>
                  <a:pt x="670347" y="386145"/>
                </a:cubicBezTo>
                <a:cubicBezTo>
                  <a:pt x="670347" y="410630"/>
                  <a:pt x="690196" y="430479"/>
                  <a:pt x="714681" y="430479"/>
                </a:cubicBezTo>
                <a:cubicBezTo>
                  <a:pt x="739166" y="430479"/>
                  <a:pt x="759014" y="410630"/>
                  <a:pt x="759014" y="386145"/>
                </a:cubicBezTo>
                <a:cubicBezTo>
                  <a:pt x="759014" y="361661"/>
                  <a:pt x="739166" y="341812"/>
                  <a:pt x="714681" y="341812"/>
                </a:cubicBezTo>
                <a:close/>
                <a:moveTo>
                  <a:pt x="714681" y="315304"/>
                </a:moveTo>
                <a:cubicBezTo>
                  <a:pt x="753806" y="315304"/>
                  <a:pt x="785522" y="347021"/>
                  <a:pt x="785522" y="386145"/>
                </a:cubicBezTo>
                <a:cubicBezTo>
                  <a:pt x="785522" y="425270"/>
                  <a:pt x="753806" y="456987"/>
                  <a:pt x="714681" y="456987"/>
                </a:cubicBezTo>
                <a:cubicBezTo>
                  <a:pt x="675556" y="456987"/>
                  <a:pt x="643839" y="425270"/>
                  <a:pt x="643839" y="386145"/>
                </a:cubicBezTo>
                <a:cubicBezTo>
                  <a:pt x="643839" y="347021"/>
                  <a:pt x="675556" y="315304"/>
                  <a:pt x="714681" y="315304"/>
                </a:cubicBezTo>
                <a:close/>
                <a:moveTo>
                  <a:pt x="714681" y="288265"/>
                </a:moveTo>
                <a:cubicBezTo>
                  <a:pt x="660623" y="288265"/>
                  <a:pt x="616801" y="332088"/>
                  <a:pt x="616801" y="386145"/>
                </a:cubicBezTo>
                <a:cubicBezTo>
                  <a:pt x="616801" y="440203"/>
                  <a:pt x="660623" y="484025"/>
                  <a:pt x="714681" y="484025"/>
                </a:cubicBezTo>
                <a:cubicBezTo>
                  <a:pt x="768738" y="484025"/>
                  <a:pt x="812561" y="440203"/>
                  <a:pt x="812561" y="386145"/>
                </a:cubicBezTo>
                <a:cubicBezTo>
                  <a:pt x="812561" y="332088"/>
                  <a:pt x="768738" y="288265"/>
                  <a:pt x="714681" y="288265"/>
                </a:cubicBezTo>
                <a:close/>
                <a:moveTo>
                  <a:pt x="1059399" y="255267"/>
                </a:moveTo>
                <a:cubicBezTo>
                  <a:pt x="1062247" y="285026"/>
                  <a:pt x="1087594" y="307885"/>
                  <a:pt x="1118281" y="307885"/>
                </a:cubicBezTo>
                <a:cubicBezTo>
                  <a:pt x="1148790" y="307885"/>
                  <a:pt x="1174022" y="285290"/>
                  <a:pt x="1177062" y="255767"/>
                </a:cubicBezTo>
                <a:cubicBezTo>
                  <a:pt x="1199208" y="261311"/>
                  <a:pt x="1220076" y="270040"/>
                  <a:pt x="1238863" y="281941"/>
                </a:cubicBezTo>
                <a:cubicBezTo>
                  <a:pt x="1219934" y="304731"/>
                  <a:pt x="1221414" y="338503"/>
                  <a:pt x="1242692" y="360306"/>
                </a:cubicBezTo>
                <a:cubicBezTo>
                  <a:pt x="1264133" y="382275"/>
                  <a:pt x="1298213" y="384443"/>
                  <a:pt x="1321502" y="365676"/>
                </a:cubicBezTo>
                <a:cubicBezTo>
                  <a:pt x="1331806" y="383333"/>
                  <a:pt x="1339781" y="402500"/>
                  <a:pt x="1344794" y="422833"/>
                </a:cubicBezTo>
                <a:cubicBezTo>
                  <a:pt x="1315010" y="425660"/>
                  <a:pt x="1292123" y="451020"/>
                  <a:pt x="1292123" y="481726"/>
                </a:cubicBezTo>
                <a:cubicBezTo>
                  <a:pt x="1292123" y="512417"/>
                  <a:pt x="1314988" y="537767"/>
                  <a:pt x="1344753" y="540610"/>
                </a:cubicBezTo>
                <a:cubicBezTo>
                  <a:pt x="1339677" y="560676"/>
                  <a:pt x="1331652" y="579566"/>
                  <a:pt x="1321169" y="596895"/>
                </a:cubicBezTo>
                <a:cubicBezTo>
                  <a:pt x="1297885" y="578615"/>
                  <a:pt x="1264195" y="581008"/>
                  <a:pt x="1242983" y="602847"/>
                </a:cubicBezTo>
                <a:cubicBezTo>
                  <a:pt x="1221716" y="624744"/>
                  <a:pt x="1220354" y="658609"/>
                  <a:pt x="1239440" y="681363"/>
                </a:cubicBezTo>
                <a:cubicBezTo>
                  <a:pt x="1220450" y="693430"/>
                  <a:pt x="1199521" y="702605"/>
                  <a:pt x="1177160" y="708169"/>
                </a:cubicBezTo>
                <a:cubicBezTo>
                  <a:pt x="1174306" y="678418"/>
                  <a:pt x="1148963" y="655567"/>
                  <a:pt x="1118281" y="655567"/>
                </a:cubicBezTo>
                <a:cubicBezTo>
                  <a:pt x="1087772" y="655567"/>
                  <a:pt x="1062540" y="678162"/>
                  <a:pt x="1059500" y="707686"/>
                </a:cubicBezTo>
                <a:cubicBezTo>
                  <a:pt x="1037355" y="702141"/>
                  <a:pt x="1016486" y="693413"/>
                  <a:pt x="997698" y="681511"/>
                </a:cubicBezTo>
                <a:cubicBezTo>
                  <a:pt x="1016628" y="658722"/>
                  <a:pt x="1015149" y="624949"/>
                  <a:pt x="993871" y="603146"/>
                </a:cubicBezTo>
                <a:cubicBezTo>
                  <a:pt x="972429" y="581176"/>
                  <a:pt x="938348" y="579009"/>
                  <a:pt x="915060" y="597776"/>
                </a:cubicBezTo>
                <a:cubicBezTo>
                  <a:pt x="904757" y="580119"/>
                  <a:pt x="896781" y="560951"/>
                  <a:pt x="891768" y="540619"/>
                </a:cubicBezTo>
                <a:cubicBezTo>
                  <a:pt x="921552" y="537791"/>
                  <a:pt x="944439" y="512432"/>
                  <a:pt x="944439" y="481726"/>
                </a:cubicBezTo>
                <a:cubicBezTo>
                  <a:pt x="944439" y="451217"/>
                  <a:pt x="921844" y="425985"/>
                  <a:pt x="892322" y="422945"/>
                </a:cubicBezTo>
                <a:cubicBezTo>
                  <a:pt x="897345" y="402878"/>
                  <a:pt x="904984" y="383860"/>
                  <a:pt x="915520" y="366638"/>
                </a:cubicBezTo>
                <a:cubicBezTo>
                  <a:pt x="938793" y="384828"/>
                  <a:pt x="972404" y="382406"/>
                  <a:pt x="993580" y="360605"/>
                </a:cubicBezTo>
                <a:cubicBezTo>
                  <a:pt x="1014887" y="338667"/>
                  <a:pt x="1016215" y="304716"/>
                  <a:pt x="997030" y="281954"/>
                </a:cubicBezTo>
                <a:cubicBezTo>
                  <a:pt x="1016058" y="269961"/>
                  <a:pt x="1037015" y="260817"/>
                  <a:pt x="1059399" y="255267"/>
                </a:cubicBezTo>
                <a:close/>
                <a:moveTo>
                  <a:pt x="670997" y="218145"/>
                </a:moveTo>
                <a:cubicBezTo>
                  <a:pt x="673110" y="240223"/>
                  <a:pt x="691915" y="257181"/>
                  <a:pt x="714681" y="257181"/>
                </a:cubicBezTo>
                <a:cubicBezTo>
                  <a:pt x="737315" y="257181"/>
                  <a:pt x="756034" y="240418"/>
                  <a:pt x="758289" y="218516"/>
                </a:cubicBezTo>
                <a:cubicBezTo>
                  <a:pt x="774718" y="222629"/>
                  <a:pt x="790200" y="229105"/>
                  <a:pt x="804138" y="237934"/>
                </a:cubicBezTo>
                <a:cubicBezTo>
                  <a:pt x="790095" y="254841"/>
                  <a:pt x="791193" y="279896"/>
                  <a:pt x="806978" y="296071"/>
                </a:cubicBezTo>
                <a:cubicBezTo>
                  <a:pt x="822885" y="312370"/>
                  <a:pt x="848169" y="313978"/>
                  <a:pt x="865446" y="300056"/>
                </a:cubicBezTo>
                <a:cubicBezTo>
                  <a:pt x="873090" y="313155"/>
                  <a:pt x="879007" y="327375"/>
                  <a:pt x="882726" y="342459"/>
                </a:cubicBezTo>
                <a:cubicBezTo>
                  <a:pt x="860630" y="344557"/>
                  <a:pt x="843650" y="363371"/>
                  <a:pt x="843650" y="386151"/>
                </a:cubicBezTo>
                <a:cubicBezTo>
                  <a:pt x="843650" y="408920"/>
                  <a:pt x="860614" y="427727"/>
                  <a:pt x="882696" y="429836"/>
                </a:cubicBezTo>
                <a:cubicBezTo>
                  <a:pt x="878930" y="444722"/>
                  <a:pt x="872976" y="458737"/>
                  <a:pt x="865199" y="471592"/>
                </a:cubicBezTo>
                <a:cubicBezTo>
                  <a:pt x="847926" y="458031"/>
                  <a:pt x="822932" y="459806"/>
                  <a:pt x="807195" y="476008"/>
                </a:cubicBezTo>
                <a:cubicBezTo>
                  <a:pt x="791417" y="492253"/>
                  <a:pt x="790406" y="517378"/>
                  <a:pt x="804566" y="534258"/>
                </a:cubicBezTo>
                <a:cubicBezTo>
                  <a:pt x="790478" y="543211"/>
                  <a:pt x="774951" y="550017"/>
                  <a:pt x="758362" y="554145"/>
                </a:cubicBezTo>
                <a:cubicBezTo>
                  <a:pt x="756245" y="532073"/>
                  <a:pt x="737443" y="515121"/>
                  <a:pt x="714681" y="515121"/>
                </a:cubicBezTo>
                <a:cubicBezTo>
                  <a:pt x="692046" y="515121"/>
                  <a:pt x="673328" y="531884"/>
                  <a:pt x="671072" y="553786"/>
                </a:cubicBezTo>
                <a:cubicBezTo>
                  <a:pt x="654643" y="549673"/>
                  <a:pt x="639161" y="543198"/>
                  <a:pt x="625223" y="534368"/>
                </a:cubicBezTo>
                <a:cubicBezTo>
                  <a:pt x="639266" y="517461"/>
                  <a:pt x="638169" y="492406"/>
                  <a:pt x="622383" y="476230"/>
                </a:cubicBezTo>
                <a:cubicBezTo>
                  <a:pt x="606476" y="459931"/>
                  <a:pt x="581192" y="458323"/>
                  <a:pt x="563915" y="472246"/>
                </a:cubicBezTo>
                <a:cubicBezTo>
                  <a:pt x="556271" y="459147"/>
                  <a:pt x="550354" y="444927"/>
                  <a:pt x="546635" y="429843"/>
                </a:cubicBezTo>
                <a:cubicBezTo>
                  <a:pt x="568731" y="427745"/>
                  <a:pt x="585711" y="408931"/>
                  <a:pt x="585711" y="386151"/>
                </a:cubicBezTo>
                <a:cubicBezTo>
                  <a:pt x="585711" y="363517"/>
                  <a:pt x="568948" y="344798"/>
                  <a:pt x="547046" y="342542"/>
                </a:cubicBezTo>
                <a:cubicBezTo>
                  <a:pt x="550773" y="327655"/>
                  <a:pt x="556440" y="313546"/>
                  <a:pt x="564256" y="300769"/>
                </a:cubicBezTo>
                <a:cubicBezTo>
                  <a:pt x="581522" y="314264"/>
                  <a:pt x="606457" y="312467"/>
                  <a:pt x="622167" y="296293"/>
                </a:cubicBezTo>
                <a:cubicBezTo>
                  <a:pt x="637975" y="280018"/>
                  <a:pt x="638959" y="254830"/>
                  <a:pt x="624727" y="237944"/>
                </a:cubicBezTo>
                <a:cubicBezTo>
                  <a:pt x="638843" y="229046"/>
                  <a:pt x="654391" y="222263"/>
                  <a:pt x="670997" y="218145"/>
                </a:cubicBezTo>
                <a:close/>
                <a:moveTo>
                  <a:pt x="888599" y="51"/>
                </a:moveTo>
                <a:cubicBezTo>
                  <a:pt x="549309" y="4932"/>
                  <a:pt x="279179" y="203462"/>
                  <a:pt x="214901" y="405245"/>
                </a:cubicBezTo>
                <a:cubicBezTo>
                  <a:pt x="150623" y="607028"/>
                  <a:pt x="216528" y="436977"/>
                  <a:pt x="122145" y="683511"/>
                </a:cubicBezTo>
                <a:cubicBezTo>
                  <a:pt x="110754" y="788471"/>
                  <a:pt x="186423" y="773825"/>
                  <a:pt x="166082" y="849494"/>
                </a:cubicBezTo>
                <a:cubicBezTo>
                  <a:pt x="145741" y="925163"/>
                  <a:pt x="4167" y="1076501"/>
                  <a:pt x="99" y="1137524"/>
                </a:cubicBezTo>
                <a:cubicBezTo>
                  <a:pt x="-3970" y="1198547"/>
                  <a:pt x="118891" y="1183088"/>
                  <a:pt x="141673" y="1215634"/>
                </a:cubicBezTo>
                <a:cubicBezTo>
                  <a:pt x="164455" y="1248179"/>
                  <a:pt x="132723" y="1307575"/>
                  <a:pt x="136791" y="1332798"/>
                </a:cubicBezTo>
                <a:cubicBezTo>
                  <a:pt x="140859" y="1358021"/>
                  <a:pt x="163641" y="1357207"/>
                  <a:pt x="166082" y="1366971"/>
                </a:cubicBezTo>
                <a:cubicBezTo>
                  <a:pt x="168523" y="1376735"/>
                  <a:pt x="140859" y="1375108"/>
                  <a:pt x="151436" y="1391380"/>
                </a:cubicBezTo>
                <a:cubicBezTo>
                  <a:pt x="162014" y="1407653"/>
                  <a:pt x="213274" y="1415790"/>
                  <a:pt x="229546" y="1464608"/>
                </a:cubicBezTo>
                <a:cubicBezTo>
                  <a:pt x="245819" y="1513427"/>
                  <a:pt x="113195" y="1633032"/>
                  <a:pt x="249074" y="1684292"/>
                </a:cubicBezTo>
                <a:cubicBezTo>
                  <a:pt x="384952" y="1735552"/>
                  <a:pt x="562327" y="1630592"/>
                  <a:pt x="605450" y="1713583"/>
                </a:cubicBezTo>
                <a:cubicBezTo>
                  <a:pt x="648573" y="1796575"/>
                  <a:pt x="702274" y="1941403"/>
                  <a:pt x="507813" y="2182242"/>
                </a:cubicBezTo>
                <a:cubicBezTo>
                  <a:pt x="786893" y="2178987"/>
                  <a:pt x="1326340" y="2200955"/>
                  <a:pt x="1562296" y="2182242"/>
                </a:cubicBezTo>
                <a:cubicBezTo>
                  <a:pt x="1505341" y="2007308"/>
                  <a:pt x="1320644" y="1838884"/>
                  <a:pt x="1323085" y="1601300"/>
                </a:cubicBezTo>
                <a:cubicBezTo>
                  <a:pt x="1325526" y="1363716"/>
                  <a:pt x="1527310" y="1165188"/>
                  <a:pt x="1576942" y="756739"/>
                </a:cubicBezTo>
                <a:cubicBezTo>
                  <a:pt x="1626574" y="348290"/>
                  <a:pt x="1227888" y="-4832"/>
                  <a:pt x="888599" y="51"/>
                </a:cubicBezTo>
                <a:close/>
              </a:path>
            </a:pathLst>
          </a:custGeom>
          <a:solidFill>
            <a:schemeClr val="bg1"/>
          </a:solidFill>
          <a:ln w="9525">
            <a:noFill/>
            <a:round/>
            <a:headEnd/>
            <a:tailEnd/>
          </a:ln>
        </p:spPr>
        <p:txBody>
          <a:bodyPr/>
          <a:lstStyle/>
          <a:p>
            <a:endParaRPr lang="en-US" dirty="0" err="1">
              <a:ln>
                <a:solidFill>
                  <a:schemeClr val="tx1">
                    <a:alpha val="0"/>
                  </a:schemeClr>
                </a:solidFill>
              </a:ln>
              <a:solidFill>
                <a:schemeClr val="tx1"/>
              </a:solidFill>
            </a:endParaRPr>
          </a:p>
        </p:txBody>
      </p:sp>
      <p:sp>
        <p:nvSpPr>
          <p:cNvPr id="115" name="Freeform 14"/>
          <p:cNvSpPr>
            <a:spLocks noEditPoints="1"/>
          </p:cNvSpPr>
          <p:nvPr/>
        </p:nvSpPr>
        <p:spPr bwMode="black">
          <a:xfrm>
            <a:off x="8620714" y="2210393"/>
            <a:ext cx="401851" cy="425274"/>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UI" panose="020B0502040204020203" pitchFamily="34" charset="0"/>
              <a:sym typeface="Segoe UI" panose="020B0502040204020203" pitchFamily="34" charset="0"/>
            </a:endParaRPr>
          </a:p>
        </p:txBody>
      </p:sp>
      <p:sp>
        <p:nvSpPr>
          <p:cNvPr id="116" name="Freeform 115"/>
          <p:cNvSpPr/>
          <p:nvPr/>
        </p:nvSpPr>
        <p:spPr bwMode="auto">
          <a:xfrm rot="5400000">
            <a:off x="2832395" y="2260917"/>
            <a:ext cx="402348" cy="342614"/>
          </a:xfrm>
          <a:custGeom>
            <a:avLst/>
            <a:gdLst>
              <a:gd name="connsiteX0" fmla="*/ 1519205 w 4448175"/>
              <a:gd name="connsiteY0" fmla="*/ 2108202 h 3787779"/>
              <a:gd name="connsiteX1" fmla="*/ 1519205 w 4448175"/>
              <a:gd name="connsiteY1" fmla="*/ 1679577 h 3787779"/>
              <a:gd name="connsiteX2" fmla="*/ 2814605 w 4448175"/>
              <a:gd name="connsiteY2" fmla="*/ 1679577 h 3787779"/>
              <a:gd name="connsiteX3" fmla="*/ 2814605 w 4448175"/>
              <a:gd name="connsiteY3" fmla="*/ 2108202 h 3787779"/>
              <a:gd name="connsiteX4" fmla="*/ 1079818 w 4448175"/>
              <a:gd name="connsiteY4" fmla="*/ 1893890 h 3787779"/>
              <a:gd name="connsiteX5" fmla="*/ 2554286 w 4448175"/>
              <a:gd name="connsiteY5" fmla="*/ 3368358 h 3787779"/>
              <a:gd name="connsiteX6" fmla="*/ 4028754 w 4448175"/>
              <a:gd name="connsiteY6" fmla="*/ 1893890 h 3787779"/>
              <a:gd name="connsiteX7" fmla="*/ 2554286 w 4448175"/>
              <a:gd name="connsiteY7" fmla="*/ 419421 h 3787779"/>
              <a:gd name="connsiteX8" fmla="*/ 1079818 w 4448175"/>
              <a:gd name="connsiteY8" fmla="*/ 1893890 h 3787779"/>
              <a:gd name="connsiteX9" fmla="*/ 660397 w 4448175"/>
              <a:gd name="connsiteY9" fmla="*/ 1893890 h 3787779"/>
              <a:gd name="connsiteX10" fmla="*/ 983843 w 4448175"/>
              <a:gd name="connsiteY10" fmla="*/ 834998 h 3787779"/>
              <a:gd name="connsiteX11" fmla="*/ 1071549 w 4448175"/>
              <a:gd name="connsiteY11" fmla="*/ 717711 h 3787779"/>
              <a:gd name="connsiteX12" fmla="*/ 748947 w 4448175"/>
              <a:gd name="connsiteY12" fmla="*/ 377793 h 3787779"/>
              <a:gd name="connsiteX13" fmla="*/ 1059846 w 4448175"/>
              <a:gd name="connsiteY13" fmla="*/ 82732 h 3787779"/>
              <a:gd name="connsiteX14" fmla="*/ 1374264 w 4448175"/>
              <a:gd name="connsiteY14" fmla="*/ 414027 h 3787779"/>
              <a:gd name="connsiteX15" fmla="*/ 1495394 w 4448175"/>
              <a:gd name="connsiteY15" fmla="*/ 323447 h 3787779"/>
              <a:gd name="connsiteX16" fmla="*/ 2554286 w 4448175"/>
              <a:gd name="connsiteY16" fmla="*/ 0 h 3787779"/>
              <a:gd name="connsiteX17" fmla="*/ 4448175 w 4448175"/>
              <a:gd name="connsiteY17" fmla="*/ 1893890 h 3787779"/>
              <a:gd name="connsiteX18" fmla="*/ 2554286 w 4448175"/>
              <a:gd name="connsiteY18" fmla="*/ 3787779 h 3787779"/>
              <a:gd name="connsiteX19" fmla="*/ 660397 w 4448175"/>
              <a:gd name="connsiteY19" fmla="*/ 1893890 h 3787779"/>
              <a:gd name="connsiteX20" fmla="*/ 0 w 4448175"/>
              <a:gd name="connsiteY20" fmla="*/ 2536315 h 3787779"/>
              <a:gd name="connsiteX21" fmla="*/ 0 w 4448175"/>
              <a:gd name="connsiteY21" fmla="*/ 1240914 h 3787779"/>
              <a:gd name="connsiteX22" fmla="*/ 428625 w 4448175"/>
              <a:gd name="connsiteY22" fmla="*/ 1240914 h 3787779"/>
              <a:gd name="connsiteX23" fmla="*/ 428625 w 4448175"/>
              <a:gd name="connsiteY23" fmla="*/ 2536315 h 37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8175" h="3787779">
                <a:moveTo>
                  <a:pt x="1519205" y="2108202"/>
                </a:moveTo>
                <a:lnTo>
                  <a:pt x="1519205" y="1679577"/>
                </a:lnTo>
                <a:lnTo>
                  <a:pt x="2814605" y="1679577"/>
                </a:lnTo>
                <a:lnTo>
                  <a:pt x="2814605" y="2108202"/>
                </a:lnTo>
                <a:close/>
                <a:moveTo>
                  <a:pt x="1079818" y="1893890"/>
                </a:moveTo>
                <a:cubicBezTo>
                  <a:pt x="1079818" y="2708216"/>
                  <a:pt x="1739960" y="3368358"/>
                  <a:pt x="2554286" y="3368358"/>
                </a:cubicBezTo>
                <a:cubicBezTo>
                  <a:pt x="3368612" y="3368358"/>
                  <a:pt x="4028754" y="2708216"/>
                  <a:pt x="4028754" y="1893890"/>
                </a:cubicBezTo>
                <a:cubicBezTo>
                  <a:pt x="4028754" y="1079563"/>
                  <a:pt x="3368612" y="419421"/>
                  <a:pt x="2554286" y="419421"/>
                </a:cubicBezTo>
                <a:cubicBezTo>
                  <a:pt x="1739960" y="419421"/>
                  <a:pt x="1079818" y="1079563"/>
                  <a:pt x="1079818" y="1893890"/>
                </a:cubicBezTo>
                <a:close/>
                <a:moveTo>
                  <a:pt x="660397" y="1893890"/>
                </a:moveTo>
                <a:cubicBezTo>
                  <a:pt x="660397" y="1501652"/>
                  <a:pt x="779636" y="1137265"/>
                  <a:pt x="983843" y="834998"/>
                </a:cubicBezTo>
                <a:lnTo>
                  <a:pt x="1071549" y="717711"/>
                </a:lnTo>
                <a:lnTo>
                  <a:pt x="748947" y="377793"/>
                </a:lnTo>
                <a:lnTo>
                  <a:pt x="1059846" y="82732"/>
                </a:lnTo>
                <a:lnTo>
                  <a:pt x="1374264" y="414027"/>
                </a:lnTo>
                <a:lnTo>
                  <a:pt x="1495394" y="323447"/>
                </a:lnTo>
                <a:cubicBezTo>
                  <a:pt x="1797661" y="119239"/>
                  <a:pt x="2162048" y="0"/>
                  <a:pt x="2554286" y="0"/>
                </a:cubicBezTo>
                <a:cubicBezTo>
                  <a:pt x="3600252" y="0"/>
                  <a:pt x="4448175" y="847923"/>
                  <a:pt x="4448175" y="1893890"/>
                </a:cubicBezTo>
                <a:cubicBezTo>
                  <a:pt x="4448175" y="2939856"/>
                  <a:pt x="3600252" y="3787779"/>
                  <a:pt x="2554286" y="3787779"/>
                </a:cubicBezTo>
                <a:cubicBezTo>
                  <a:pt x="1508320" y="3787779"/>
                  <a:pt x="660397" y="2939856"/>
                  <a:pt x="660397" y="1893890"/>
                </a:cubicBezTo>
                <a:close/>
                <a:moveTo>
                  <a:pt x="0" y="2536315"/>
                </a:moveTo>
                <a:lnTo>
                  <a:pt x="0" y="1240914"/>
                </a:lnTo>
                <a:lnTo>
                  <a:pt x="428625" y="1240914"/>
                </a:lnTo>
                <a:lnTo>
                  <a:pt x="428625" y="2536315"/>
                </a:ln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44989535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299"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3" name="Group 2"/>
          <p:cNvGrpSpPr/>
          <p:nvPr/>
        </p:nvGrpSpPr>
        <p:grpSpPr>
          <a:xfrm>
            <a:off x="9906157" y="6210707"/>
            <a:ext cx="2464532" cy="757490"/>
            <a:chOff x="9906157" y="6201183"/>
            <a:chExt cx="2464532" cy="757490"/>
          </a:xfrm>
        </p:grpSpPr>
        <p:grpSp>
          <p:nvGrpSpPr>
            <p:cNvPr id="23" name="Group 22"/>
            <p:cNvGrpSpPr/>
            <p:nvPr/>
          </p:nvGrpSpPr>
          <p:grpSpPr>
            <a:xfrm>
              <a:off x="10146397" y="6367201"/>
              <a:ext cx="980359" cy="591472"/>
              <a:chOff x="6670675" y="4275930"/>
              <a:chExt cx="1224064" cy="753270"/>
            </a:xfrm>
          </p:grpSpPr>
          <p:sp>
            <p:nvSpPr>
              <p:cNvPr id="24" name="Freeform 14"/>
              <p:cNvSpPr>
                <a:spLocks/>
              </p:cNvSpPr>
              <p:nvPr/>
            </p:nvSpPr>
            <p:spPr bwMode="auto">
              <a:xfrm>
                <a:off x="6670675" y="4534582"/>
                <a:ext cx="620540" cy="494617"/>
              </a:xfrm>
              <a:custGeom>
                <a:avLst/>
                <a:gdLst>
                  <a:gd name="T0" fmla="*/ 182 w 547"/>
                  <a:gd name="T1" fmla="*/ 47 h 436"/>
                  <a:gd name="T2" fmla="*/ 182 w 547"/>
                  <a:gd name="T3" fmla="*/ 0 h 436"/>
                  <a:gd name="T4" fmla="*/ 65 w 547"/>
                  <a:gd name="T5" fmla="*/ 0 h 436"/>
                  <a:gd name="T6" fmla="*/ 65 w 547"/>
                  <a:gd name="T7" fmla="*/ 47 h 436"/>
                  <a:gd name="T8" fmla="*/ 0 w 547"/>
                  <a:gd name="T9" fmla="*/ 47 h 436"/>
                  <a:gd name="T10" fmla="*/ 0 w 547"/>
                  <a:gd name="T11" fmla="*/ 59 h 436"/>
                  <a:gd name="T12" fmla="*/ 15 w 547"/>
                  <a:gd name="T13" fmla="*/ 59 h 436"/>
                  <a:gd name="T14" fmla="*/ 15 w 547"/>
                  <a:gd name="T15" fmla="*/ 436 h 436"/>
                  <a:gd name="T16" fmla="*/ 531 w 547"/>
                  <a:gd name="T17" fmla="*/ 436 h 436"/>
                  <a:gd name="T18" fmla="*/ 531 w 547"/>
                  <a:gd name="T19" fmla="*/ 59 h 436"/>
                  <a:gd name="T20" fmla="*/ 547 w 547"/>
                  <a:gd name="T21" fmla="*/ 59 h 436"/>
                  <a:gd name="T22" fmla="*/ 547 w 547"/>
                  <a:gd name="T23" fmla="*/ 47 h 436"/>
                  <a:gd name="T24" fmla="*/ 182 w 547"/>
                  <a:gd name="T25" fmla="*/ 47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436">
                    <a:moveTo>
                      <a:pt x="182" y="47"/>
                    </a:moveTo>
                    <a:lnTo>
                      <a:pt x="182" y="0"/>
                    </a:lnTo>
                    <a:lnTo>
                      <a:pt x="65" y="0"/>
                    </a:lnTo>
                    <a:lnTo>
                      <a:pt x="65" y="47"/>
                    </a:lnTo>
                    <a:lnTo>
                      <a:pt x="0" y="47"/>
                    </a:lnTo>
                    <a:lnTo>
                      <a:pt x="0" y="59"/>
                    </a:lnTo>
                    <a:lnTo>
                      <a:pt x="15" y="59"/>
                    </a:lnTo>
                    <a:lnTo>
                      <a:pt x="15" y="436"/>
                    </a:lnTo>
                    <a:lnTo>
                      <a:pt x="531" y="436"/>
                    </a:lnTo>
                    <a:lnTo>
                      <a:pt x="531" y="59"/>
                    </a:lnTo>
                    <a:lnTo>
                      <a:pt x="547" y="59"/>
                    </a:lnTo>
                    <a:lnTo>
                      <a:pt x="547" y="47"/>
                    </a:lnTo>
                    <a:lnTo>
                      <a:pt x="182" y="4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5" name="Freeform 15"/>
              <p:cNvSpPr>
                <a:spLocks/>
              </p:cNvSpPr>
              <p:nvPr/>
            </p:nvSpPr>
            <p:spPr bwMode="auto">
              <a:xfrm>
                <a:off x="7363820" y="4606053"/>
                <a:ext cx="530919" cy="423147"/>
              </a:xfrm>
              <a:custGeom>
                <a:avLst/>
                <a:gdLst>
                  <a:gd name="T0" fmla="*/ 155 w 468"/>
                  <a:gd name="T1" fmla="*/ 40 h 373"/>
                  <a:gd name="T2" fmla="*/ 155 w 468"/>
                  <a:gd name="T3" fmla="*/ 0 h 373"/>
                  <a:gd name="T4" fmla="*/ 56 w 468"/>
                  <a:gd name="T5" fmla="*/ 0 h 373"/>
                  <a:gd name="T6" fmla="*/ 56 w 468"/>
                  <a:gd name="T7" fmla="*/ 40 h 373"/>
                  <a:gd name="T8" fmla="*/ 0 w 468"/>
                  <a:gd name="T9" fmla="*/ 40 h 373"/>
                  <a:gd name="T10" fmla="*/ 0 w 468"/>
                  <a:gd name="T11" fmla="*/ 50 h 373"/>
                  <a:gd name="T12" fmla="*/ 13 w 468"/>
                  <a:gd name="T13" fmla="*/ 50 h 373"/>
                  <a:gd name="T14" fmla="*/ 13 w 468"/>
                  <a:gd name="T15" fmla="*/ 373 h 373"/>
                  <a:gd name="T16" fmla="*/ 456 w 468"/>
                  <a:gd name="T17" fmla="*/ 373 h 373"/>
                  <a:gd name="T18" fmla="*/ 456 w 468"/>
                  <a:gd name="T19" fmla="*/ 50 h 373"/>
                  <a:gd name="T20" fmla="*/ 468 w 468"/>
                  <a:gd name="T21" fmla="*/ 50 h 373"/>
                  <a:gd name="T22" fmla="*/ 468 w 468"/>
                  <a:gd name="T23" fmla="*/ 40 h 373"/>
                  <a:gd name="T24" fmla="*/ 155 w 468"/>
                  <a:gd name="T25" fmla="*/ 4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373">
                    <a:moveTo>
                      <a:pt x="155" y="40"/>
                    </a:moveTo>
                    <a:lnTo>
                      <a:pt x="155" y="0"/>
                    </a:lnTo>
                    <a:lnTo>
                      <a:pt x="56" y="0"/>
                    </a:lnTo>
                    <a:lnTo>
                      <a:pt x="56" y="40"/>
                    </a:lnTo>
                    <a:lnTo>
                      <a:pt x="0" y="40"/>
                    </a:lnTo>
                    <a:lnTo>
                      <a:pt x="0" y="50"/>
                    </a:lnTo>
                    <a:lnTo>
                      <a:pt x="13" y="50"/>
                    </a:lnTo>
                    <a:lnTo>
                      <a:pt x="13" y="373"/>
                    </a:lnTo>
                    <a:lnTo>
                      <a:pt x="456" y="373"/>
                    </a:lnTo>
                    <a:lnTo>
                      <a:pt x="456" y="50"/>
                    </a:lnTo>
                    <a:lnTo>
                      <a:pt x="468" y="50"/>
                    </a:lnTo>
                    <a:lnTo>
                      <a:pt x="468" y="40"/>
                    </a:lnTo>
                    <a:lnTo>
                      <a:pt x="155" y="4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6" name="Freeform 24"/>
              <p:cNvSpPr>
                <a:spLocks/>
              </p:cNvSpPr>
              <p:nvPr/>
            </p:nvSpPr>
            <p:spPr bwMode="auto">
              <a:xfrm>
                <a:off x="7016680" y="4275930"/>
                <a:ext cx="574028" cy="753270"/>
              </a:xfrm>
              <a:custGeom>
                <a:avLst/>
                <a:gdLst>
                  <a:gd name="T0" fmla="*/ 277 w 506"/>
                  <a:gd name="T1" fmla="*/ 71 h 664"/>
                  <a:gd name="T2" fmla="*/ 277 w 506"/>
                  <a:gd name="T3" fmla="*/ 0 h 664"/>
                  <a:gd name="T4" fmla="*/ 98 w 506"/>
                  <a:gd name="T5" fmla="*/ 0 h 664"/>
                  <a:gd name="T6" fmla="*/ 98 w 506"/>
                  <a:gd name="T7" fmla="*/ 71 h 664"/>
                  <a:gd name="T8" fmla="*/ 0 w 506"/>
                  <a:gd name="T9" fmla="*/ 71 h 664"/>
                  <a:gd name="T10" fmla="*/ 0 w 506"/>
                  <a:gd name="T11" fmla="*/ 89 h 664"/>
                  <a:gd name="T12" fmla="*/ 22 w 506"/>
                  <a:gd name="T13" fmla="*/ 89 h 664"/>
                  <a:gd name="T14" fmla="*/ 22 w 506"/>
                  <a:gd name="T15" fmla="*/ 664 h 664"/>
                  <a:gd name="T16" fmla="*/ 484 w 506"/>
                  <a:gd name="T17" fmla="*/ 664 h 664"/>
                  <a:gd name="T18" fmla="*/ 484 w 506"/>
                  <a:gd name="T19" fmla="*/ 89 h 664"/>
                  <a:gd name="T20" fmla="*/ 506 w 506"/>
                  <a:gd name="T21" fmla="*/ 89 h 664"/>
                  <a:gd name="T22" fmla="*/ 506 w 506"/>
                  <a:gd name="T23" fmla="*/ 71 h 664"/>
                  <a:gd name="T24" fmla="*/ 277 w 506"/>
                  <a:gd name="T25" fmla="*/ 7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6" h="664">
                    <a:moveTo>
                      <a:pt x="277" y="71"/>
                    </a:moveTo>
                    <a:lnTo>
                      <a:pt x="277" y="0"/>
                    </a:lnTo>
                    <a:lnTo>
                      <a:pt x="98" y="0"/>
                    </a:lnTo>
                    <a:lnTo>
                      <a:pt x="98" y="71"/>
                    </a:lnTo>
                    <a:lnTo>
                      <a:pt x="0" y="71"/>
                    </a:lnTo>
                    <a:lnTo>
                      <a:pt x="0" y="89"/>
                    </a:lnTo>
                    <a:lnTo>
                      <a:pt x="22" y="89"/>
                    </a:lnTo>
                    <a:lnTo>
                      <a:pt x="22" y="664"/>
                    </a:lnTo>
                    <a:lnTo>
                      <a:pt x="484" y="664"/>
                    </a:lnTo>
                    <a:lnTo>
                      <a:pt x="484" y="89"/>
                    </a:lnTo>
                    <a:lnTo>
                      <a:pt x="506" y="89"/>
                    </a:lnTo>
                    <a:lnTo>
                      <a:pt x="506" y="71"/>
                    </a:lnTo>
                    <a:lnTo>
                      <a:pt x="277" y="71"/>
                    </a:lnTo>
                    <a:close/>
                  </a:path>
                </a:pathLst>
              </a:custGeom>
              <a:solidFill>
                <a:srgbClr val="008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7" name="Rectangle 25"/>
              <p:cNvSpPr>
                <a:spLocks noChangeArrowheads="1"/>
              </p:cNvSpPr>
              <p:nvPr/>
            </p:nvSpPr>
            <p:spPr bwMode="auto">
              <a:xfrm>
                <a:off x="7330920"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8" name="Rectangle 26"/>
              <p:cNvSpPr>
                <a:spLocks noChangeArrowheads="1"/>
              </p:cNvSpPr>
              <p:nvPr/>
            </p:nvSpPr>
            <p:spPr bwMode="auto">
              <a:xfrm>
                <a:off x="7211804"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9" name="Rectangle 27"/>
              <p:cNvSpPr>
                <a:spLocks noChangeArrowheads="1"/>
              </p:cNvSpPr>
              <p:nvPr/>
            </p:nvSpPr>
            <p:spPr bwMode="auto">
              <a:xfrm>
                <a:off x="7093822" y="4435886"/>
                <a:ext cx="422013" cy="669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0" name="Rectangle 28"/>
              <p:cNvSpPr>
                <a:spLocks noChangeArrowheads="1"/>
              </p:cNvSpPr>
              <p:nvPr/>
            </p:nvSpPr>
            <p:spPr bwMode="auto">
              <a:xfrm>
                <a:off x="7093822" y="4553868"/>
                <a:ext cx="422013" cy="6579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1" name="Rectangle 29"/>
              <p:cNvSpPr>
                <a:spLocks noChangeArrowheads="1"/>
              </p:cNvSpPr>
              <p:nvPr/>
            </p:nvSpPr>
            <p:spPr bwMode="auto">
              <a:xfrm>
                <a:off x="7093822" y="4670716"/>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2" name="Rectangle 30"/>
              <p:cNvSpPr>
                <a:spLocks noChangeArrowheads="1"/>
              </p:cNvSpPr>
              <p:nvPr/>
            </p:nvSpPr>
            <p:spPr bwMode="auto">
              <a:xfrm>
                <a:off x="7093822" y="4788698"/>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33" name="Group 32"/>
            <p:cNvGrpSpPr/>
            <p:nvPr/>
          </p:nvGrpSpPr>
          <p:grpSpPr>
            <a:xfrm>
              <a:off x="10932286" y="6201183"/>
              <a:ext cx="956516" cy="738226"/>
              <a:chOff x="3994474" y="3851208"/>
              <a:chExt cx="1293813" cy="1018510"/>
            </a:xfrm>
          </p:grpSpPr>
          <p:sp>
            <p:nvSpPr>
              <p:cNvPr id="34" name="Freeform 62"/>
              <p:cNvSpPr>
                <a:spLocks/>
              </p:cNvSpPr>
              <p:nvPr/>
            </p:nvSpPr>
            <p:spPr bwMode="auto">
              <a:xfrm>
                <a:off x="4392937" y="4367146"/>
                <a:ext cx="587375" cy="495300"/>
              </a:xfrm>
              <a:custGeom>
                <a:avLst/>
                <a:gdLst>
                  <a:gd name="T0" fmla="*/ 167 w 370"/>
                  <a:gd name="T1" fmla="*/ 53 h 312"/>
                  <a:gd name="T2" fmla="*/ 167 w 370"/>
                  <a:gd name="T3" fmla="*/ 0 h 312"/>
                  <a:gd name="T4" fmla="*/ 126 w 370"/>
                  <a:gd name="T5" fmla="*/ 0 h 312"/>
                  <a:gd name="T6" fmla="*/ 126 w 370"/>
                  <a:gd name="T7" fmla="*/ 53 h 312"/>
                  <a:gd name="T8" fmla="*/ 112 w 370"/>
                  <a:gd name="T9" fmla="*/ 53 h 312"/>
                  <a:gd name="T10" fmla="*/ 112 w 370"/>
                  <a:gd name="T11" fmla="*/ 0 h 312"/>
                  <a:gd name="T12" fmla="*/ 72 w 370"/>
                  <a:gd name="T13" fmla="*/ 0 h 312"/>
                  <a:gd name="T14" fmla="*/ 72 w 370"/>
                  <a:gd name="T15" fmla="*/ 53 h 312"/>
                  <a:gd name="T16" fmla="*/ 0 w 370"/>
                  <a:gd name="T17" fmla="*/ 53 h 312"/>
                  <a:gd name="T18" fmla="*/ 0 w 370"/>
                  <a:gd name="T19" fmla="*/ 65 h 312"/>
                  <a:gd name="T20" fmla="*/ 17 w 370"/>
                  <a:gd name="T21" fmla="*/ 65 h 312"/>
                  <a:gd name="T22" fmla="*/ 17 w 370"/>
                  <a:gd name="T23" fmla="*/ 312 h 312"/>
                  <a:gd name="T24" fmla="*/ 353 w 370"/>
                  <a:gd name="T25" fmla="*/ 312 h 312"/>
                  <a:gd name="T26" fmla="*/ 353 w 370"/>
                  <a:gd name="T27" fmla="*/ 65 h 312"/>
                  <a:gd name="T28" fmla="*/ 370 w 370"/>
                  <a:gd name="T29" fmla="*/ 65 h 312"/>
                  <a:gd name="T30" fmla="*/ 370 w 370"/>
                  <a:gd name="T31" fmla="*/ 53 h 312"/>
                  <a:gd name="T32" fmla="*/ 167 w 370"/>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312">
                    <a:moveTo>
                      <a:pt x="167" y="53"/>
                    </a:moveTo>
                    <a:lnTo>
                      <a:pt x="167" y="0"/>
                    </a:lnTo>
                    <a:lnTo>
                      <a:pt x="126" y="0"/>
                    </a:lnTo>
                    <a:lnTo>
                      <a:pt x="126" y="53"/>
                    </a:lnTo>
                    <a:lnTo>
                      <a:pt x="112" y="53"/>
                    </a:lnTo>
                    <a:lnTo>
                      <a:pt x="112" y="0"/>
                    </a:lnTo>
                    <a:lnTo>
                      <a:pt x="72" y="0"/>
                    </a:lnTo>
                    <a:lnTo>
                      <a:pt x="72" y="53"/>
                    </a:lnTo>
                    <a:lnTo>
                      <a:pt x="0" y="53"/>
                    </a:lnTo>
                    <a:lnTo>
                      <a:pt x="0" y="65"/>
                    </a:lnTo>
                    <a:lnTo>
                      <a:pt x="17" y="65"/>
                    </a:lnTo>
                    <a:lnTo>
                      <a:pt x="17" y="312"/>
                    </a:lnTo>
                    <a:lnTo>
                      <a:pt x="353" y="312"/>
                    </a:lnTo>
                    <a:lnTo>
                      <a:pt x="353" y="65"/>
                    </a:lnTo>
                    <a:lnTo>
                      <a:pt x="370" y="65"/>
                    </a:lnTo>
                    <a:lnTo>
                      <a:pt x="370" y="53"/>
                    </a:lnTo>
                    <a:lnTo>
                      <a:pt x="167"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5" name="Freeform 63"/>
              <p:cNvSpPr>
                <a:spLocks/>
              </p:cNvSpPr>
              <p:nvPr/>
            </p:nvSpPr>
            <p:spPr bwMode="auto">
              <a:xfrm>
                <a:off x="4702499" y="4367146"/>
                <a:ext cx="585788" cy="495300"/>
              </a:xfrm>
              <a:custGeom>
                <a:avLst/>
                <a:gdLst>
                  <a:gd name="T0" fmla="*/ 166 w 369"/>
                  <a:gd name="T1" fmla="*/ 53 h 312"/>
                  <a:gd name="T2" fmla="*/ 166 w 369"/>
                  <a:gd name="T3" fmla="*/ 0 h 312"/>
                  <a:gd name="T4" fmla="*/ 126 w 369"/>
                  <a:gd name="T5" fmla="*/ 0 h 312"/>
                  <a:gd name="T6" fmla="*/ 126 w 369"/>
                  <a:gd name="T7" fmla="*/ 53 h 312"/>
                  <a:gd name="T8" fmla="*/ 112 w 369"/>
                  <a:gd name="T9" fmla="*/ 53 h 312"/>
                  <a:gd name="T10" fmla="*/ 112 w 369"/>
                  <a:gd name="T11" fmla="*/ 0 h 312"/>
                  <a:gd name="T12" fmla="*/ 73 w 369"/>
                  <a:gd name="T13" fmla="*/ 0 h 312"/>
                  <a:gd name="T14" fmla="*/ 73 w 369"/>
                  <a:gd name="T15" fmla="*/ 53 h 312"/>
                  <a:gd name="T16" fmla="*/ 0 w 369"/>
                  <a:gd name="T17" fmla="*/ 53 h 312"/>
                  <a:gd name="T18" fmla="*/ 0 w 369"/>
                  <a:gd name="T19" fmla="*/ 65 h 312"/>
                  <a:gd name="T20" fmla="*/ 17 w 369"/>
                  <a:gd name="T21" fmla="*/ 65 h 312"/>
                  <a:gd name="T22" fmla="*/ 17 w 369"/>
                  <a:gd name="T23" fmla="*/ 312 h 312"/>
                  <a:gd name="T24" fmla="*/ 353 w 369"/>
                  <a:gd name="T25" fmla="*/ 312 h 312"/>
                  <a:gd name="T26" fmla="*/ 353 w 369"/>
                  <a:gd name="T27" fmla="*/ 65 h 312"/>
                  <a:gd name="T28" fmla="*/ 369 w 369"/>
                  <a:gd name="T29" fmla="*/ 65 h 312"/>
                  <a:gd name="T30" fmla="*/ 369 w 369"/>
                  <a:gd name="T31" fmla="*/ 53 h 312"/>
                  <a:gd name="T32" fmla="*/ 166 w 369"/>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12">
                    <a:moveTo>
                      <a:pt x="166" y="53"/>
                    </a:moveTo>
                    <a:lnTo>
                      <a:pt x="166" y="0"/>
                    </a:lnTo>
                    <a:lnTo>
                      <a:pt x="126" y="0"/>
                    </a:lnTo>
                    <a:lnTo>
                      <a:pt x="126" y="53"/>
                    </a:lnTo>
                    <a:lnTo>
                      <a:pt x="112" y="53"/>
                    </a:lnTo>
                    <a:lnTo>
                      <a:pt x="112" y="0"/>
                    </a:lnTo>
                    <a:lnTo>
                      <a:pt x="73" y="0"/>
                    </a:lnTo>
                    <a:lnTo>
                      <a:pt x="73" y="53"/>
                    </a:lnTo>
                    <a:lnTo>
                      <a:pt x="0" y="53"/>
                    </a:lnTo>
                    <a:lnTo>
                      <a:pt x="0" y="65"/>
                    </a:lnTo>
                    <a:lnTo>
                      <a:pt x="17" y="65"/>
                    </a:lnTo>
                    <a:lnTo>
                      <a:pt x="17" y="312"/>
                    </a:lnTo>
                    <a:lnTo>
                      <a:pt x="353" y="312"/>
                    </a:lnTo>
                    <a:lnTo>
                      <a:pt x="353" y="65"/>
                    </a:lnTo>
                    <a:lnTo>
                      <a:pt x="369" y="65"/>
                    </a:lnTo>
                    <a:lnTo>
                      <a:pt x="369" y="53"/>
                    </a:lnTo>
                    <a:lnTo>
                      <a:pt x="166"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6" name="Rectangle 65"/>
              <p:cNvSpPr>
                <a:spLocks noChangeArrowheads="1"/>
              </p:cNvSpPr>
              <p:nvPr/>
            </p:nvSpPr>
            <p:spPr bwMode="auto">
              <a:xfrm>
                <a:off x="4019874" y="4192521"/>
                <a:ext cx="531813" cy="669925"/>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7" name="Rectangle 66"/>
              <p:cNvSpPr>
                <a:spLocks noChangeArrowheads="1"/>
              </p:cNvSpPr>
              <p:nvPr/>
            </p:nvSpPr>
            <p:spPr bwMode="auto">
              <a:xfrm>
                <a:off x="3994474" y="4173471"/>
                <a:ext cx="584200" cy="190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8" name="Rectangle 67"/>
              <p:cNvSpPr>
                <a:spLocks noChangeArrowheads="1"/>
              </p:cNvSpPr>
              <p:nvPr/>
            </p:nvSpPr>
            <p:spPr bwMode="auto">
              <a:xfrm>
                <a:off x="4069087"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9" name="Rectangle 68"/>
              <p:cNvSpPr>
                <a:spLocks noChangeArrowheads="1"/>
              </p:cNvSpPr>
              <p:nvPr/>
            </p:nvSpPr>
            <p:spPr bwMode="auto">
              <a:xfrm>
                <a:off x="4069087" y="4252846"/>
                <a:ext cx="69850" cy="3651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0" name="Rectangle 69"/>
              <p:cNvSpPr>
                <a:spLocks noChangeArrowheads="1"/>
              </p:cNvSpPr>
              <p:nvPr/>
            </p:nvSpPr>
            <p:spPr bwMode="auto">
              <a:xfrm>
                <a:off x="4189737" y="425284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1" name="Rectangle 70"/>
              <p:cNvSpPr>
                <a:spLocks noChangeArrowheads="1"/>
              </p:cNvSpPr>
              <p:nvPr/>
            </p:nvSpPr>
            <p:spPr bwMode="auto">
              <a:xfrm>
                <a:off x="4308799"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2" name="Rectangle 71"/>
              <p:cNvSpPr>
                <a:spLocks noChangeArrowheads="1"/>
              </p:cNvSpPr>
              <p:nvPr/>
            </p:nvSpPr>
            <p:spPr bwMode="auto">
              <a:xfrm>
                <a:off x="4189737" y="4725921"/>
                <a:ext cx="68263"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3" name="Rectangle 72"/>
              <p:cNvSpPr>
                <a:spLocks noChangeArrowheads="1"/>
              </p:cNvSpPr>
              <p:nvPr/>
            </p:nvSpPr>
            <p:spPr bwMode="auto">
              <a:xfrm>
                <a:off x="4308799" y="4725921"/>
                <a:ext cx="71438"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4" name="Rectangle 73"/>
              <p:cNvSpPr>
                <a:spLocks noChangeArrowheads="1"/>
              </p:cNvSpPr>
              <p:nvPr/>
            </p:nvSpPr>
            <p:spPr bwMode="auto">
              <a:xfrm>
                <a:off x="4431037" y="4252846"/>
                <a:ext cx="69850"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5" name="Rectangle 74"/>
              <p:cNvSpPr>
                <a:spLocks noChangeArrowheads="1"/>
              </p:cNvSpPr>
              <p:nvPr/>
            </p:nvSpPr>
            <p:spPr bwMode="auto">
              <a:xfrm>
                <a:off x="4069087"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6" name="Rectangle 75"/>
              <p:cNvSpPr>
                <a:spLocks noChangeArrowheads="1"/>
              </p:cNvSpPr>
              <p:nvPr/>
            </p:nvSpPr>
            <p:spPr bwMode="auto">
              <a:xfrm>
                <a:off x="4189737" y="437349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7" name="Rectangle 76"/>
              <p:cNvSpPr>
                <a:spLocks noChangeArrowheads="1"/>
              </p:cNvSpPr>
              <p:nvPr/>
            </p:nvSpPr>
            <p:spPr bwMode="auto">
              <a:xfrm>
                <a:off x="4308799" y="4373496"/>
                <a:ext cx="71438"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8" name="Rectangle 77"/>
              <p:cNvSpPr>
                <a:spLocks noChangeArrowheads="1"/>
              </p:cNvSpPr>
              <p:nvPr/>
            </p:nvSpPr>
            <p:spPr bwMode="auto">
              <a:xfrm>
                <a:off x="4431037"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9" name="Rectangle 78"/>
              <p:cNvSpPr>
                <a:spLocks noChangeArrowheads="1"/>
              </p:cNvSpPr>
              <p:nvPr/>
            </p:nvSpPr>
            <p:spPr bwMode="auto">
              <a:xfrm>
                <a:off x="406908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0" name="Rectangle 79"/>
              <p:cNvSpPr>
                <a:spLocks noChangeArrowheads="1"/>
              </p:cNvSpPr>
              <p:nvPr/>
            </p:nvSpPr>
            <p:spPr bwMode="auto">
              <a:xfrm>
                <a:off x="4189737"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1" name="Rectangle 80"/>
              <p:cNvSpPr>
                <a:spLocks noChangeArrowheads="1"/>
              </p:cNvSpPr>
              <p:nvPr/>
            </p:nvSpPr>
            <p:spPr bwMode="auto">
              <a:xfrm>
                <a:off x="4308799" y="4495733"/>
                <a:ext cx="71438" cy="6826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2" name="Rectangle 81"/>
              <p:cNvSpPr>
                <a:spLocks noChangeArrowheads="1"/>
              </p:cNvSpPr>
              <p:nvPr/>
            </p:nvSpPr>
            <p:spPr bwMode="auto">
              <a:xfrm>
                <a:off x="443103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3" name="Rectangle 82"/>
              <p:cNvSpPr>
                <a:spLocks noChangeArrowheads="1"/>
              </p:cNvSpPr>
              <p:nvPr/>
            </p:nvSpPr>
            <p:spPr bwMode="auto">
              <a:xfrm>
                <a:off x="406908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4" name="Rectangle 83"/>
              <p:cNvSpPr>
                <a:spLocks noChangeArrowheads="1"/>
              </p:cNvSpPr>
              <p:nvPr/>
            </p:nvSpPr>
            <p:spPr bwMode="auto">
              <a:xfrm>
                <a:off x="4189737" y="4614796"/>
                <a:ext cx="68263"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5" name="Rectangle 84"/>
              <p:cNvSpPr>
                <a:spLocks noChangeArrowheads="1"/>
              </p:cNvSpPr>
              <p:nvPr/>
            </p:nvSpPr>
            <p:spPr bwMode="auto">
              <a:xfrm>
                <a:off x="4308799"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6" name="Rectangle 85"/>
              <p:cNvSpPr>
                <a:spLocks noChangeArrowheads="1"/>
              </p:cNvSpPr>
              <p:nvPr/>
            </p:nvSpPr>
            <p:spPr bwMode="auto">
              <a:xfrm>
                <a:off x="443103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7" name="Rectangle 86"/>
              <p:cNvSpPr>
                <a:spLocks noChangeArrowheads="1"/>
              </p:cNvSpPr>
              <p:nvPr/>
            </p:nvSpPr>
            <p:spPr bwMode="auto">
              <a:xfrm>
                <a:off x="406908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8" name="Rectangle 87"/>
              <p:cNvSpPr>
                <a:spLocks noChangeArrowheads="1"/>
              </p:cNvSpPr>
              <p:nvPr/>
            </p:nvSpPr>
            <p:spPr bwMode="auto">
              <a:xfrm>
                <a:off x="443103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9" name="Rectangle 88"/>
              <p:cNvSpPr>
                <a:spLocks noChangeArrowheads="1"/>
              </p:cNvSpPr>
              <p:nvPr/>
            </p:nvSpPr>
            <p:spPr bwMode="auto">
              <a:xfrm>
                <a:off x="4431037" y="4373496"/>
                <a:ext cx="69850" cy="349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0" name="Rectangle 96"/>
              <p:cNvSpPr>
                <a:spLocks noChangeArrowheads="1"/>
              </p:cNvSpPr>
              <p:nvPr/>
            </p:nvSpPr>
            <p:spPr bwMode="auto">
              <a:xfrm>
                <a:off x="4257999" y="4089333"/>
                <a:ext cx="206375" cy="841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1" name="Rectangle 112"/>
              <p:cNvSpPr>
                <a:spLocks noChangeArrowheads="1"/>
              </p:cNvSpPr>
              <p:nvPr/>
            </p:nvSpPr>
            <p:spPr bwMode="auto">
              <a:xfrm>
                <a:off x="4639861" y="3963256"/>
                <a:ext cx="531813" cy="906462"/>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2" name="Rectangle 113"/>
              <p:cNvSpPr>
                <a:spLocks noChangeArrowheads="1"/>
              </p:cNvSpPr>
              <p:nvPr/>
            </p:nvSpPr>
            <p:spPr bwMode="auto">
              <a:xfrm>
                <a:off x="4645349" y="3933758"/>
                <a:ext cx="584200" cy="222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3" name="Rectangle 114"/>
              <p:cNvSpPr>
                <a:spLocks noChangeArrowheads="1"/>
              </p:cNvSpPr>
              <p:nvPr/>
            </p:nvSpPr>
            <p:spPr bwMode="auto">
              <a:xfrm>
                <a:off x="4719962"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4" name="Rectangle 115"/>
              <p:cNvSpPr>
                <a:spLocks noChangeArrowheads="1"/>
              </p:cNvSpPr>
              <p:nvPr/>
            </p:nvSpPr>
            <p:spPr bwMode="auto">
              <a:xfrm>
                <a:off x="4719962" y="4252846"/>
                <a:ext cx="69850" cy="3651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5" name="Rectangle 116"/>
              <p:cNvSpPr>
                <a:spLocks noChangeArrowheads="1"/>
              </p:cNvSpPr>
              <p:nvPr/>
            </p:nvSpPr>
            <p:spPr bwMode="auto">
              <a:xfrm>
                <a:off x="4840612" y="425284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6" name="Rectangle 117"/>
              <p:cNvSpPr>
                <a:spLocks noChangeArrowheads="1"/>
              </p:cNvSpPr>
              <p:nvPr/>
            </p:nvSpPr>
            <p:spPr bwMode="auto">
              <a:xfrm>
                <a:off x="4959674"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7" name="Rectangle 118"/>
              <p:cNvSpPr>
                <a:spLocks noChangeArrowheads="1"/>
              </p:cNvSpPr>
              <p:nvPr/>
            </p:nvSpPr>
            <p:spPr bwMode="auto">
              <a:xfrm>
                <a:off x="4840612" y="4725921"/>
                <a:ext cx="68263"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8" name="Rectangle 119"/>
              <p:cNvSpPr>
                <a:spLocks noChangeArrowheads="1"/>
              </p:cNvSpPr>
              <p:nvPr/>
            </p:nvSpPr>
            <p:spPr bwMode="auto">
              <a:xfrm>
                <a:off x="4959674" y="4725921"/>
                <a:ext cx="71438"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9" name="Rectangle 120"/>
              <p:cNvSpPr>
                <a:spLocks noChangeArrowheads="1"/>
              </p:cNvSpPr>
              <p:nvPr/>
            </p:nvSpPr>
            <p:spPr bwMode="auto">
              <a:xfrm>
                <a:off x="5081912" y="4252846"/>
                <a:ext cx="69850"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0" name="Rectangle 121"/>
              <p:cNvSpPr>
                <a:spLocks noChangeArrowheads="1"/>
              </p:cNvSpPr>
              <p:nvPr/>
            </p:nvSpPr>
            <p:spPr bwMode="auto">
              <a:xfrm>
                <a:off x="4719962"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1" name="Rectangle 122"/>
              <p:cNvSpPr>
                <a:spLocks noChangeArrowheads="1"/>
              </p:cNvSpPr>
              <p:nvPr/>
            </p:nvSpPr>
            <p:spPr bwMode="auto">
              <a:xfrm>
                <a:off x="4840612" y="437349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2" name="Rectangle 123"/>
              <p:cNvSpPr>
                <a:spLocks noChangeArrowheads="1"/>
              </p:cNvSpPr>
              <p:nvPr/>
            </p:nvSpPr>
            <p:spPr bwMode="auto">
              <a:xfrm>
                <a:off x="4959674" y="4373496"/>
                <a:ext cx="71438"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3" name="Rectangle 124"/>
              <p:cNvSpPr>
                <a:spLocks noChangeArrowheads="1"/>
              </p:cNvSpPr>
              <p:nvPr/>
            </p:nvSpPr>
            <p:spPr bwMode="auto">
              <a:xfrm>
                <a:off x="5081912"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4" name="Rectangle 125"/>
              <p:cNvSpPr>
                <a:spLocks noChangeArrowheads="1"/>
              </p:cNvSpPr>
              <p:nvPr/>
            </p:nvSpPr>
            <p:spPr bwMode="auto">
              <a:xfrm>
                <a:off x="471996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5" name="Rectangle 126"/>
              <p:cNvSpPr>
                <a:spLocks noChangeArrowheads="1"/>
              </p:cNvSpPr>
              <p:nvPr/>
            </p:nvSpPr>
            <p:spPr bwMode="auto">
              <a:xfrm>
                <a:off x="4840612"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6" name="Rectangle 127"/>
              <p:cNvSpPr>
                <a:spLocks noChangeArrowheads="1"/>
              </p:cNvSpPr>
              <p:nvPr/>
            </p:nvSpPr>
            <p:spPr bwMode="auto">
              <a:xfrm>
                <a:off x="4959674" y="449573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7" name="Rectangle 128"/>
              <p:cNvSpPr>
                <a:spLocks noChangeArrowheads="1"/>
              </p:cNvSpPr>
              <p:nvPr/>
            </p:nvSpPr>
            <p:spPr bwMode="auto">
              <a:xfrm>
                <a:off x="508191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8" name="Rectangle 129"/>
              <p:cNvSpPr>
                <a:spLocks noChangeArrowheads="1"/>
              </p:cNvSpPr>
              <p:nvPr/>
            </p:nvSpPr>
            <p:spPr bwMode="auto">
              <a:xfrm>
                <a:off x="471996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9" name="Rectangle 130"/>
              <p:cNvSpPr>
                <a:spLocks noChangeArrowheads="1"/>
              </p:cNvSpPr>
              <p:nvPr/>
            </p:nvSpPr>
            <p:spPr bwMode="auto">
              <a:xfrm>
                <a:off x="4840612" y="4614796"/>
                <a:ext cx="68263"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0" name="Rectangle 131"/>
              <p:cNvSpPr>
                <a:spLocks noChangeArrowheads="1"/>
              </p:cNvSpPr>
              <p:nvPr/>
            </p:nvSpPr>
            <p:spPr bwMode="auto">
              <a:xfrm>
                <a:off x="4959674"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1" name="Rectangle 132"/>
              <p:cNvSpPr>
                <a:spLocks noChangeArrowheads="1"/>
              </p:cNvSpPr>
              <p:nvPr/>
            </p:nvSpPr>
            <p:spPr bwMode="auto">
              <a:xfrm>
                <a:off x="508191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2" name="Rectangle 133"/>
              <p:cNvSpPr>
                <a:spLocks noChangeArrowheads="1"/>
              </p:cNvSpPr>
              <p:nvPr/>
            </p:nvSpPr>
            <p:spPr bwMode="auto">
              <a:xfrm>
                <a:off x="471996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3" name="Rectangle 134"/>
              <p:cNvSpPr>
                <a:spLocks noChangeArrowheads="1"/>
              </p:cNvSpPr>
              <p:nvPr/>
            </p:nvSpPr>
            <p:spPr bwMode="auto">
              <a:xfrm>
                <a:off x="508191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4" name="Rectangle 135"/>
              <p:cNvSpPr>
                <a:spLocks noChangeArrowheads="1"/>
              </p:cNvSpPr>
              <p:nvPr/>
            </p:nvSpPr>
            <p:spPr bwMode="auto">
              <a:xfrm>
                <a:off x="5081912" y="4373496"/>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5" name="Rectangle 136"/>
              <p:cNvSpPr>
                <a:spLocks noChangeArrowheads="1"/>
              </p:cNvSpPr>
              <p:nvPr/>
            </p:nvSpPr>
            <p:spPr bwMode="auto">
              <a:xfrm>
                <a:off x="4719962" y="40131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6" name="Rectangle 137"/>
              <p:cNvSpPr>
                <a:spLocks noChangeArrowheads="1"/>
              </p:cNvSpPr>
              <p:nvPr/>
            </p:nvSpPr>
            <p:spPr bwMode="auto">
              <a:xfrm>
                <a:off x="4719962" y="401313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7" name="Rectangle 138"/>
              <p:cNvSpPr>
                <a:spLocks noChangeArrowheads="1"/>
              </p:cNvSpPr>
              <p:nvPr/>
            </p:nvSpPr>
            <p:spPr bwMode="auto">
              <a:xfrm>
                <a:off x="4840612" y="401313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8" name="Rectangle 139"/>
              <p:cNvSpPr>
                <a:spLocks noChangeArrowheads="1"/>
              </p:cNvSpPr>
              <p:nvPr/>
            </p:nvSpPr>
            <p:spPr bwMode="auto">
              <a:xfrm>
                <a:off x="4959674" y="4013133"/>
                <a:ext cx="71438"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9" name="Rectangle 140"/>
              <p:cNvSpPr>
                <a:spLocks noChangeArrowheads="1"/>
              </p:cNvSpPr>
              <p:nvPr/>
            </p:nvSpPr>
            <p:spPr bwMode="auto">
              <a:xfrm>
                <a:off x="5081912" y="4013133"/>
                <a:ext cx="69850"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0" name="Rectangle 141"/>
              <p:cNvSpPr>
                <a:spLocks noChangeArrowheads="1"/>
              </p:cNvSpPr>
              <p:nvPr/>
            </p:nvSpPr>
            <p:spPr bwMode="auto">
              <a:xfrm>
                <a:off x="4719962" y="4133783"/>
                <a:ext cx="69850"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1" name="Rectangle 142"/>
              <p:cNvSpPr>
                <a:spLocks noChangeArrowheads="1"/>
              </p:cNvSpPr>
              <p:nvPr/>
            </p:nvSpPr>
            <p:spPr bwMode="auto">
              <a:xfrm>
                <a:off x="4840612" y="413378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2" name="Rectangle 143"/>
              <p:cNvSpPr>
                <a:spLocks noChangeArrowheads="1"/>
              </p:cNvSpPr>
              <p:nvPr/>
            </p:nvSpPr>
            <p:spPr bwMode="auto">
              <a:xfrm>
                <a:off x="4959674" y="413378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3" name="Rectangle 144"/>
              <p:cNvSpPr>
                <a:spLocks noChangeArrowheads="1"/>
              </p:cNvSpPr>
              <p:nvPr/>
            </p:nvSpPr>
            <p:spPr bwMode="auto">
              <a:xfrm>
                <a:off x="5081912" y="413378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4" name="Rectangle 145"/>
              <p:cNvSpPr>
                <a:spLocks noChangeArrowheads="1"/>
              </p:cNvSpPr>
              <p:nvPr/>
            </p:nvSpPr>
            <p:spPr bwMode="auto">
              <a:xfrm>
                <a:off x="5081912" y="413378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5" name="Rectangle 146"/>
              <p:cNvSpPr>
                <a:spLocks noChangeArrowheads="1"/>
              </p:cNvSpPr>
              <p:nvPr/>
            </p:nvSpPr>
            <p:spPr bwMode="auto">
              <a:xfrm>
                <a:off x="4758062"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6" name="Rectangle 147"/>
              <p:cNvSpPr>
                <a:spLocks noChangeArrowheads="1"/>
              </p:cNvSpPr>
              <p:nvPr/>
            </p:nvSpPr>
            <p:spPr bwMode="auto">
              <a:xfrm>
                <a:off x="4843787"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97" name="Group 96"/>
            <p:cNvGrpSpPr/>
            <p:nvPr/>
          </p:nvGrpSpPr>
          <p:grpSpPr>
            <a:xfrm>
              <a:off x="9906157" y="6719086"/>
              <a:ext cx="261721" cy="214019"/>
              <a:chOff x="7363193" y="4665889"/>
              <a:chExt cx="354013" cy="295275"/>
            </a:xfrm>
          </p:grpSpPr>
          <p:sp>
            <p:nvSpPr>
              <p:cNvPr id="118"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19"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0"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1"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2"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3"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124" name="Group 123"/>
            <p:cNvGrpSpPr/>
            <p:nvPr/>
          </p:nvGrpSpPr>
          <p:grpSpPr>
            <a:xfrm>
              <a:off x="12108968" y="6722215"/>
              <a:ext cx="261721" cy="214019"/>
              <a:chOff x="7363193" y="4665889"/>
              <a:chExt cx="354013" cy="295275"/>
            </a:xfrm>
          </p:grpSpPr>
          <p:sp>
            <p:nvSpPr>
              <p:cNvPr id="125"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6"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7"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8"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9"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30"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sp>
        <p:nvSpPr>
          <p:cNvPr id="2" name="Title 1"/>
          <p:cNvSpPr>
            <a:spLocks noGrp="1"/>
          </p:cNvSpPr>
          <p:nvPr>
            <p:ph type="title"/>
          </p:nvPr>
        </p:nvSpPr>
        <p:spPr/>
        <p:txBody>
          <a:bodyPr/>
          <a:lstStyle/>
          <a:p>
            <a:r>
              <a:rPr lang="en-IN" dirty="0">
                <a:solidFill>
                  <a:srgbClr val="505050"/>
                </a:solidFill>
              </a:rPr>
              <a:t>Joint Business Planning Assessment </a:t>
            </a:r>
            <a:br>
              <a:rPr lang="en-IN" dirty="0">
                <a:solidFill>
                  <a:srgbClr val="505050"/>
                </a:solidFill>
              </a:rPr>
            </a:br>
            <a:r>
              <a:rPr lang="en-IN" sz="3200" dirty="0">
                <a:solidFill>
                  <a:srgbClr val="505050"/>
                </a:solidFill>
              </a:rPr>
              <a:t>Which Maturity Model do you fit in?</a:t>
            </a:r>
            <a:endParaRPr lang="en-US" sz="2400" dirty="0"/>
          </a:p>
        </p:txBody>
      </p:sp>
      <p:graphicFrame>
        <p:nvGraphicFramePr>
          <p:cNvPr id="98" name="Table 97"/>
          <p:cNvGraphicFramePr>
            <a:graphicFrameLocks noGrp="1"/>
          </p:cNvGraphicFramePr>
          <p:nvPr>
            <p:extLst>
              <p:ext uri="{D42A27DB-BD31-4B8C-83A1-F6EECF244321}">
                <p14:modId xmlns:p14="http://schemas.microsoft.com/office/powerpoint/2010/main" val="4230689094"/>
              </p:ext>
            </p:extLst>
          </p:nvPr>
        </p:nvGraphicFramePr>
        <p:xfrm>
          <a:off x="457200" y="1620926"/>
          <a:ext cx="11532450" cy="3517392"/>
        </p:xfrm>
        <a:graphic>
          <a:graphicData uri="http://schemas.openxmlformats.org/drawingml/2006/table">
            <a:tbl>
              <a:tblPr/>
              <a:tblGrid>
                <a:gridCol w="8921328">
                  <a:extLst>
                    <a:ext uri="{9D8B030D-6E8A-4147-A177-3AD203B41FA5}">
                      <a16:colId xmlns:a16="http://schemas.microsoft.com/office/drawing/2014/main" val="20000"/>
                    </a:ext>
                  </a:extLst>
                </a:gridCol>
                <a:gridCol w="1305561">
                  <a:extLst>
                    <a:ext uri="{9D8B030D-6E8A-4147-A177-3AD203B41FA5}">
                      <a16:colId xmlns:a16="http://schemas.microsoft.com/office/drawing/2014/main" val="20001"/>
                    </a:ext>
                  </a:extLst>
                </a:gridCol>
                <a:gridCol w="1305561">
                  <a:extLst>
                    <a:ext uri="{9D8B030D-6E8A-4147-A177-3AD203B41FA5}">
                      <a16:colId xmlns:a16="http://schemas.microsoft.com/office/drawing/2014/main" val="20002"/>
                    </a:ext>
                  </a:extLst>
                </a:gridCol>
              </a:tblGrid>
              <a:tr h="0">
                <a:tc>
                  <a:txBody>
                    <a:bodyPr/>
                    <a:lstStyle/>
                    <a:p>
                      <a:pPr algn="l" fontAlgn="b"/>
                      <a:r>
                        <a:rPr lang="en-US" sz="1600" b="0" i="0" u="none" strike="noStrike" dirty="0">
                          <a:solidFill>
                            <a:schemeClr val="accent1"/>
                          </a:solidFill>
                          <a:effectLst/>
                          <a:latin typeface="Segoe UI Semibold" panose="020B0702040204020203" pitchFamily="34" charset="0"/>
                          <a:cs typeface="Segoe UI Semibold" panose="020B0702040204020203" pitchFamily="34" charset="0"/>
                        </a:rPr>
                        <a:t>Joint Business Planning</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US" sz="1600" b="0" i="0" u="none" strike="noStrike" dirty="0">
                          <a:solidFill>
                            <a:schemeClr val="bg1"/>
                          </a:solidFill>
                          <a:effectLst/>
                          <a:latin typeface="Segoe UI Semibold" panose="020B0702040204020203" pitchFamily="34" charset="0"/>
                          <a:cs typeface="Segoe UI Semibold" panose="020B0702040204020203" pitchFamily="34" charset="0"/>
                        </a:rPr>
                        <a:t>Yes</a:t>
                      </a: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B050"/>
                    </a:solidFill>
                  </a:tcPr>
                </a:tc>
                <a:tc>
                  <a:txBody>
                    <a:bodyPr/>
                    <a:lstStyle/>
                    <a:p>
                      <a:pPr algn="ctr" fontAlgn="b"/>
                      <a:r>
                        <a:rPr lang="en-US" sz="1600" b="0" i="0" u="none" strike="noStrike" dirty="0">
                          <a:solidFill>
                            <a:schemeClr val="bg1"/>
                          </a:solidFill>
                          <a:effectLst/>
                          <a:latin typeface="Segoe UI Semibold" panose="020B0702040204020203" pitchFamily="34" charset="0"/>
                          <a:cs typeface="Segoe UI Semibold" panose="020B0702040204020203" pitchFamily="34" charset="0"/>
                        </a:rPr>
                        <a:t>No</a:t>
                      </a: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0">
                <a:tc>
                  <a:txBody>
                    <a:bodyPr/>
                    <a:lstStyle/>
                    <a:p>
                      <a:pPr algn="l" fontAlgn="b"/>
                      <a:r>
                        <a:rPr lang="en-US" sz="1400" b="0" i="0" u="none" strike="noStrike" dirty="0" smtClean="0">
                          <a:solidFill>
                            <a:schemeClr val="tx1"/>
                          </a:solidFill>
                          <a:effectLst/>
                          <a:latin typeface="+mn-lt"/>
                        </a:rPr>
                        <a:t>Do you have resources to manage and execute partnerships?</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0">
                <a:tc>
                  <a:txBody>
                    <a:bodyPr/>
                    <a:lstStyle/>
                    <a:p>
                      <a:pPr algn="l" fontAlgn="b"/>
                      <a:r>
                        <a:rPr lang="en-US" sz="1400" b="0" i="0" u="none" strike="noStrike" dirty="0" smtClean="0">
                          <a:solidFill>
                            <a:schemeClr val="tx1"/>
                          </a:solidFill>
                          <a:effectLst/>
                          <a:latin typeface="+mn-lt"/>
                        </a:rPr>
                        <a:t>Does your company promote partnerships?</a:t>
                      </a:r>
                      <a:endParaRPr lang="en-US" sz="14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0">
                <a:tc>
                  <a:txBody>
                    <a:bodyPr/>
                    <a:lstStyle/>
                    <a:p>
                      <a:pPr algn="l" fontAlgn="b"/>
                      <a:r>
                        <a:rPr lang="en-US" sz="1400" b="0" i="0" u="none" strike="noStrike" dirty="0" smtClean="0">
                          <a:solidFill>
                            <a:schemeClr val="tx1"/>
                          </a:solidFill>
                          <a:effectLst/>
                          <a:latin typeface="+mn-lt"/>
                        </a:rPr>
                        <a:t>Do you have partnership inquiries?</a:t>
                      </a:r>
                      <a:endParaRPr lang="en-US" sz="14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0">
                <a:tc>
                  <a:txBody>
                    <a:bodyPr/>
                    <a:lstStyle/>
                    <a:p>
                      <a:pPr algn="l" fontAlgn="b"/>
                      <a:r>
                        <a:rPr lang="en-US" sz="1400" b="0" i="0" u="none" strike="noStrike" dirty="0" smtClean="0">
                          <a:solidFill>
                            <a:schemeClr val="tx1"/>
                          </a:solidFill>
                          <a:effectLst/>
                          <a:latin typeface="+mn-lt"/>
                        </a:rPr>
                        <a:t>Do you have a joint value proposition defined?</a:t>
                      </a:r>
                      <a:endParaRPr lang="en-US" sz="14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0">
                <a:tc>
                  <a:txBody>
                    <a:bodyPr/>
                    <a:lstStyle/>
                    <a:p>
                      <a:pPr algn="l" fontAlgn="b"/>
                      <a:r>
                        <a:rPr lang="en-US" sz="1400" b="0" i="0" u="none" strike="noStrike" dirty="0" smtClean="0">
                          <a:solidFill>
                            <a:schemeClr val="tx1"/>
                          </a:solidFill>
                          <a:effectLst/>
                          <a:latin typeface="+mn-lt"/>
                        </a:rPr>
                        <a:t>Do you have a Partnership Business Plan?</a:t>
                      </a:r>
                      <a:endParaRPr lang="en-US" sz="14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0">
                <a:tc>
                  <a:txBody>
                    <a:bodyPr/>
                    <a:lstStyle/>
                    <a:p>
                      <a:pPr algn="l" fontAlgn="b"/>
                      <a:r>
                        <a:rPr lang="en-US" sz="1400" b="0" i="0" u="none" strike="noStrike" dirty="0" smtClean="0">
                          <a:solidFill>
                            <a:schemeClr val="tx1"/>
                          </a:solidFill>
                          <a:effectLst/>
                          <a:latin typeface="+mn-lt"/>
                        </a:rPr>
                        <a:t>Have you agreed to conduct only opportunity-specific business?</a:t>
                      </a:r>
                      <a:endParaRPr lang="en-US" sz="14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0">
                <a:tc>
                  <a:txBody>
                    <a:bodyPr/>
                    <a:lstStyle/>
                    <a:p>
                      <a:pPr algn="l" fontAlgn="b"/>
                      <a:r>
                        <a:rPr lang="en-US" sz="1400" b="0" i="0" u="none" strike="noStrike" dirty="0" smtClean="0">
                          <a:solidFill>
                            <a:schemeClr val="tx1"/>
                          </a:solidFill>
                          <a:effectLst/>
                          <a:latin typeface="+mn-lt"/>
                        </a:rPr>
                        <a:t>Do you regularly meet to explore joint opportunities?</a:t>
                      </a:r>
                      <a:endParaRPr lang="en-US" sz="14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0">
                <a:tc>
                  <a:txBody>
                    <a:bodyPr/>
                    <a:lstStyle/>
                    <a:p>
                      <a:pPr algn="l" fontAlgn="b"/>
                      <a:r>
                        <a:rPr lang="en-US" sz="1400" b="0" i="0" u="none" strike="noStrike" dirty="0" smtClean="0">
                          <a:solidFill>
                            <a:schemeClr val="tx1"/>
                          </a:solidFill>
                          <a:effectLst/>
                          <a:latin typeface="+mn-lt"/>
                        </a:rPr>
                        <a:t>Are you generating joint account plans?</a:t>
                      </a:r>
                      <a:endParaRPr lang="en-US" sz="14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0">
                <a:tc>
                  <a:txBody>
                    <a:bodyPr/>
                    <a:lstStyle/>
                    <a:p>
                      <a:pPr algn="l" fontAlgn="b"/>
                      <a:r>
                        <a:rPr lang="en-US" sz="1400" b="0" i="0" u="none" strike="noStrike" dirty="0" smtClean="0">
                          <a:solidFill>
                            <a:schemeClr val="tx1"/>
                          </a:solidFill>
                          <a:effectLst/>
                          <a:latin typeface="+mn-lt"/>
                        </a:rPr>
                        <a:t>Do you share sales activities monthly?</a:t>
                      </a:r>
                      <a:endParaRPr lang="en-US" sz="14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0">
                <a:tc>
                  <a:txBody>
                    <a:bodyPr/>
                    <a:lstStyle/>
                    <a:p>
                      <a:pPr algn="l" fontAlgn="b"/>
                      <a:r>
                        <a:rPr lang="en-US" sz="1400" b="0" i="0" u="none" strike="noStrike" dirty="0" smtClean="0">
                          <a:solidFill>
                            <a:schemeClr val="tx1"/>
                          </a:solidFill>
                          <a:effectLst/>
                          <a:latin typeface="+mn-lt"/>
                        </a:rPr>
                        <a:t>Do you conduct annual executive briefings?</a:t>
                      </a:r>
                      <a:endParaRPr lang="en-US" sz="14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0">
                <a:tc>
                  <a:txBody>
                    <a:bodyPr/>
                    <a:lstStyle/>
                    <a:p>
                      <a:pPr algn="l" fontAlgn="b"/>
                      <a:r>
                        <a:rPr lang="en-US" sz="1400" b="0" i="0" u="none" strike="noStrike" dirty="0" smtClean="0">
                          <a:solidFill>
                            <a:schemeClr val="tx1"/>
                          </a:solidFill>
                          <a:effectLst/>
                          <a:latin typeface="+mn-lt"/>
                        </a:rPr>
                        <a:t>Have you created a “circle of trust” with your partners?</a:t>
                      </a:r>
                      <a:endParaRPr lang="en-US" sz="14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0">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bl>
          </a:graphicData>
        </a:graphic>
      </p:graphicFrame>
      <p:grpSp>
        <p:nvGrpSpPr>
          <p:cNvPr id="106" name="Group 105"/>
          <p:cNvGrpSpPr/>
          <p:nvPr/>
        </p:nvGrpSpPr>
        <p:grpSpPr>
          <a:xfrm>
            <a:off x="78139" y="6547743"/>
            <a:ext cx="471899" cy="393602"/>
            <a:chOff x="7363193" y="4665889"/>
            <a:chExt cx="354013" cy="295275"/>
          </a:xfrm>
        </p:grpSpPr>
        <p:sp>
          <p:nvSpPr>
            <p:cNvPr id="107"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8"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9"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0"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1"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2"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113" name="Rectangle 112"/>
          <p:cNvSpPr/>
          <p:nvPr/>
        </p:nvSpPr>
        <p:spPr bwMode="auto">
          <a:xfrm>
            <a:off x="-1" y="6939661"/>
            <a:ext cx="12436475" cy="5486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4" name="Rectangle 113"/>
          <p:cNvSpPr/>
          <p:nvPr/>
        </p:nvSpPr>
        <p:spPr bwMode="auto">
          <a:xfrm>
            <a:off x="457200" y="4868070"/>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15" name="Rectangle 114"/>
          <p:cNvSpPr/>
          <p:nvPr/>
        </p:nvSpPr>
        <p:spPr bwMode="auto">
          <a:xfrm>
            <a:off x="3366789" y="4868070"/>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16" name="Rectangle 115"/>
          <p:cNvSpPr/>
          <p:nvPr/>
        </p:nvSpPr>
        <p:spPr bwMode="auto">
          <a:xfrm>
            <a:off x="6276378" y="4868070"/>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17" name="Rectangle 116"/>
          <p:cNvSpPr/>
          <p:nvPr/>
        </p:nvSpPr>
        <p:spPr bwMode="auto">
          <a:xfrm>
            <a:off x="9185966" y="4868070"/>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31" name="Rectangle 130"/>
          <p:cNvSpPr/>
          <p:nvPr/>
        </p:nvSpPr>
        <p:spPr bwMode="auto">
          <a:xfrm>
            <a:off x="457200" y="4868863"/>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0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Basic Maturity Model</a:t>
            </a:r>
          </a:p>
        </p:txBody>
      </p:sp>
      <p:sp>
        <p:nvSpPr>
          <p:cNvPr id="132" name="Rectangle 131"/>
          <p:cNvSpPr/>
          <p:nvPr/>
        </p:nvSpPr>
        <p:spPr bwMode="auto">
          <a:xfrm>
            <a:off x="3366789" y="4868863"/>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0-3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Reactive Maturity Model</a:t>
            </a:r>
          </a:p>
        </p:txBody>
      </p:sp>
      <p:sp>
        <p:nvSpPr>
          <p:cNvPr id="133" name="Rectangle 132"/>
          <p:cNvSpPr/>
          <p:nvPr/>
        </p:nvSpPr>
        <p:spPr bwMode="auto">
          <a:xfrm>
            <a:off x="6276378" y="4868863"/>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3-5 Yes=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Proactive Maturity </a:t>
            </a:r>
            <a:r>
              <a:rPr lang="en-US" sz="1600" dirty="0">
                <a:solidFill>
                  <a:schemeClr val="bg1"/>
                </a:solidFill>
                <a:ea typeface="Segoe UI" pitchFamily="34" charset="0"/>
                <a:cs typeface="Segoe UI" pitchFamily="34" charset="0"/>
              </a:rPr>
              <a:t>Model</a:t>
            </a:r>
          </a:p>
        </p:txBody>
      </p:sp>
      <p:sp>
        <p:nvSpPr>
          <p:cNvPr id="134" name="Rectangle 133"/>
          <p:cNvSpPr/>
          <p:nvPr/>
        </p:nvSpPr>
        <p:spPr bwMode="auto">
          <a:xfrm>
            <a:off x="9185966" y="4868863"/>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6+ Yes=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Dynamic </a:t>
            </a:r>
            <a:r>
              <a:rPr lang="en-US" sz="1600" dirty="0">
                <a:solidFill>
                  <a:schemeClr val="bg1"/>
                </a:solidFill>
                <a:ea typeface="Segoe UI" pitchFamily="34" charset="0"/>
                <a:cs typeface="Segoe UI" pitchFamily="34" charset="0"/>
              </a:rPr>
              <a:t>Maturity Model</a:t>
            </a:r>
          </a:p>
        </p:txBody>
      </p:sp>
      <p:sp>
        <p:nvSpPr>
          <p:cNvPr id="135" name="Rectangle 134"/>
          <p:cNvSpPr/>
          <p:nvPr/>
        </p:nvSpPr>
        <p:spPr bwMode="auto">
          <a:xfrm>
            <a:off x="3366789" y="4868863"/>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1</a:t>
            </a:r>
            <a:r>
              <a:rPr lang="en-US" sz="1600" dirty="0" smtClean="0">
                <a:solidFill>
                  <a:schemeClr val="bg1"/>
                </a:solidFill>
                <a:ea typeface="Segoe UI" pitchFamily="34" charset="0"/>
                <a:cs typeface="Segoe UI" pitchFamily="34" charset="0"/>
              </a:rPr>
              <a:t>-3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Reactive Maturity Model</a:t>
            </a:r>
          </a:p>
        </p:txBody>
      </p:sp>
    </p:spTree>
    <p:extLst>
      <p:ext uri="{BB962C8B-B14F-4D97-AF65-F5344CB8AC3E}">
        <p14:creationId xmlns:p14="http://schemas.microsoft.com/office/powerpoint/2010/main" val="32178924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6108805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395"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1" name="Rectangle 30"/>
          <p:cNvSpPr/>
          <p:nvPr/>
        </p:nvSpPr>
        <p:spPr bwMode="auto">
          <a:xfrm>
            <a:off x="4224677" y="5460221"/>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N" sz="1600" dirty="0">
                <a:solidFill>
                  <a:schemeClr val="tx1"/>
                </a:solidFill>
              </a:rPr>
              <a:t>Conduct annual executive briefings and measure success</a:t>
            </a:r>
          </a:p>
        </p:txBody>
      </p:sp>
      <p:sp>
        <p:nvSpPr>
          <p:cNvPr id="34" name="Rectangle 33"/>
          <p:cNvSpPr/>
          <p:nvPr/>
        </p:nvSpPr>
        <p:spPr bwMode="auto">
          <a:xfrm>
            <a:off x="4224676" y="3610633"/>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rPr>
              <a:t>Identify an opportunity to give to your partner and  leverage your "Winning with Partner Strategy"</a:t>
            </a:r>
            <a:endParaRPr lang="en-IN" sz="1600" dirty="0">
              <a:solidFill>
                <a:schemeClr val="tx1"/>
              </a:solidFill>
            </a:endParaRPr>
          </a:p>
        </p:txBody>
      </p:sp>
      <p:sp>
        <p:nvSpPr>
          <p:cNvPr id="37" name="Rectangle 36"/>
          <p:cNvSpPr/>
          <p:nvPr/>
        </p:nvSpPr>
        <p:spPr bwMode="auto">
          <a:xfrm>
            <a:off x="4224675" y="4551248"/>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N" sz="1600" dirty="0">
                <a:solidFill>
                  <a:schemeClr val="tx1"/>
                </a:solidFill>
              </a:rPr>
              <a:t>Use Account Planning Template for joint sales opportunity</a:t>
            </a:r>
          </a:p>
        </p:txBody>
      </p:sp>
      <p:sp>
        <p:nvSpPr>
          <p:cNvPr id="40" name="Rectangle 39"/>
          <p:cNvSpPr/>
          <p:nvPr/>
        </p:nvSpPr>
        <p:spPr bwMode="auto">
          <a:xfrm>
            <a:off x="4224677" y="2653742"/>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rPr>
              <a:t>Standardize on a Partner Business Plan and begin partnering activities</a:t>
            </a:r>
            <a:endParaRPr lang="en-IN" sz="1600" dirty="0">
              <a:solidFill>
                <a:schemeClr val="tx1"/>
              </a:solidFill>
            </a:endParaRPr>
          </a:p>
        </p:txBody>
      </p:sp>
      <p:sp>
        <p:nvSpPr>
          <p:cNvPr id="42" name="Rectangle 41"/>
          <p:cNvSpPr/>
          <p:nvPr/>
        </p:nvSpPr>
        <p:spPr bwMode="auto">
          <a:xfrm>
            <a:off x="4224677" y="1718248"/>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rPr>
              <a:t>Develop a channel strategy and execution plan for managing partnerships</a:t>
            </a:r>
          </a:p>
        </p:txBody>
      </p:sp>
      <p:sp>
        <p:nvSpPr>
          <p:cNvPr id="43" name="Rectangle 42"/>
          <p:cNvSpPr/>
          <p:nvPr/>
        </p:nvSpPr>
        <p:spPr bwMode="auto">
          <a:xfrm>
            <a:off x="8123599" y="1718248"/>
            <a:ext cx="3855676"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hlinkClick r:id="rId7"/>
              </a:rPr>
              <a:t>"The Keys to a Successful Cloud Channel Program" </a:t>
            </a:r>
            <a:endParaRPr lang="en-US" sz="1600" dirty="0">
              <a:solidFill>
                <a:schemeClr val="tx1"/>
              </a:solidFill>
            </a:endParaRPr>
          </a:p>
          <a:p>
            <a:r>
              <a:rPr lang="en-US" sz="1600" dirty="0">
                <a:solidFill>
                  <a:schemeClr val="tx1"/>
                </a:solidFill>
                <a:hlinkClick r:id="rId8"/>
              </a:rPr>
              <a:t>"Partner Recruitment Program" </a:t>
            </a:r>
            <a:endParaRPr lang="en-US" sz="1600" dirty="0">
              <a:solidFill>
                <a:schemeClr val="tx1"/>
              </a:solidFill>
            </a:endParaRPr>
          </a:p>
        </p:txBody>
      </p:sp>
      <p:sp>
        <p:nvSpPr>
          <p:cNvPr id="44" name="Rectangle 43"/>
          <p:cNvSpPr/>
          <p:nvPr/>
        </p:nvSpPr>
        <p:spPr bwMode="auto">
          <a:xfrm>
            <a:off x="8123599" y="2653742"/>
            <a:ext cx="3855676"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hlinkClick r:id="rId9"/>
              </a:rPr>
              <a:t>Business </a:t>
            </a:r>
            <a:r>
              <a:rPr lang="en-US" sz="1600" dirty="0">
                <a:solidFill>
                  <a:schemeClr val="tx1"/>
                </a:solidFill>
                <a:hlinkClick r:id="rId9"/>
              </a:rPr>
              <a:t>Partner Plan Template</a:t>
            </a:r>
            <a:endParaRPr lang="en-US" sz="1600" dirty="0">
              <a:solidFill>
                <a:schemeClr val="tx1"/>
              </a:solidFill>
            </a:endParaRPr>
          </a:p>
        </p:txBody>
      </p:sp>
      <p:sp>
        <p:nvSpPr>
          <p:cNvPr id="45" name="Rectangle 44"/>
          <p:cNvSpPr/>
          <p:nvPr/>
        </p:nvSpPr>
        <p:spPr bwMode="auto">
          <a:xfrm>
            <a:off x="8144010" y="4542874"/>
            <a:ext cx="3855676"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hlinkClick r:id="rId9"/>
              </a:rPr>
              <a:t>Account Planning Template</a:t>
            </a:r>
            <a:endParaRPr lang="en-US" sz="1600" dirty="0">
              <a:solidFill>
                <a:schemeClr val="tx1"/>
              </a:solidFill>
            </a:endParaRPr>
          </a:p>
        </p:txBody>
      </p:sp>
      <p:sp>
        <p:nvSpPr>
          <p:cNvPr id="46" name="Rectangle 45"/>
          <p:cNvSpPr/>
          <p:nvPr/>
        </p:nvSpPr>
        <p:spPr bwMode="auto">
          <a:xfrm>
            <a:off x="8130758" y="3611560"/>
            <a:ext cx="3855676"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hlinkClick r:id="rId9"/>
              </a:rPr>
              <a:t>Discussion and Questions for Partnering Document</a:t>
            </a:r>
            <a:endParaRPr lang="en-US" sz="1600" dirty="0">
              <a:solidFill>
                <a:schemeClr val="tx1"/>
              </a:solidFill>
            </a:endParaRPr>
          </a:p>
        </p:txBody>
      </p:sp>
      <p:sp>
        <p:nvSpPr>
          <p:cNvPr id="47" name="Rectangle 46"/>
          <p:cNvSpPr/>
          <p:nvPr/>
        </p:nvSpPr>
        <p:spPr bwMode="auto">
          <a:xfrm>
            <a:off x="8123599" y="5460221"/>
            <a:ext cx="3855676"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hlinkClick r:id="rId9"/>
              </a:rPr>
              <a:t>Executive Briefing Template</a:t>
            </a:r>
            <a:endParaRPr lang="en-US" sz="1600" dirty="0">
              <a:solidFill>
                <a:schemeClr val="tx1"/>
              </a:solidFill>
            </a:endParaRPr>
          </a:p>
        </p:txBody>
      </p:sp>
      <p:sp>
        <p:nvSpPr>
          <p:cNvPr id="2" name="Pentagon 1"/>
          <p:cNvSpPr/>
          <p:nvPr/>
        </p:nvSpPr>
        <p:spPr bwMode="auto">
          <a:xfrm>
            <a:off x="4224676" y="1211263"/>
            <a:ext cx="3938249" cy="457200"/>
          </a:xfrm>
          <a:prstGeom prst="homePlate">
            <a:avLst>
              <a:gd name="adj" fmla="val 20749"/>
            </a:avLst>
          </a:prstGeom>
          <a:solidFill>
            <a:schemeClr val="accent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000">
                <a:solidFill>
                  <a:schemeClr val="bg1"/>
                </a:solidFill>
                <a:latin typeface="Segoe UI Semibold" panose="020B0702040204020203" pitchFamily="34" charset="0"/>
                <a:cs typeface="Segoe UI Semibold" panose="020B0702040204020203" pitchFamily="34" charset="0"/>
              </a:rPr>
              <a:t>Take Actions</a:t>
            </a:r>
            <a:endParaRPr lang="en-US" sz="2000" dirty="0">
              <a:solidFill>
                <a:schemeClr val="bg1"/>
              </a:solidFill>
              <a:latin typeface="Segoe UI Semibold" panose="020B0702040204020203" pitchFamily="34" charset="0"/>
              <a:cs typeface="Segoe UI Semibold" panose="020B0702040204020203" pitchFamily="34" charset="0"/>
            </a:endParaRPr>
          </a:p>
        </p:txBody>
      </p:sp>
      <p:sp>
        <p:nvSpPr>
          <p:cNvPr id="25" name="Chevron 24"/>
          <p:cNvSpPr/>
          <p:nvPr/>
        </p:nvSpPr>
        <p:spPr bwMode="auto">
          <a:xfrm>
            <a:off x="8118833" y="1211263"/>
            <a:ext cx="3975059" cy="456382"/>
          </a:xfrm>
          <a:prstGeom prst="chevron">
            <a:avLst>
              <a:gd name="adj" fmla="val 18593"/>
            </a:avLst>
          </a:prstGeom>
          <a:solidFill>
            <a:schemeClr val="accent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000">
                <a:solidFill>
                  <a:schemeClr val="bg1"/>
                </a:solidFill>
                <a:latin typeface="Segoe UI Semibold" panose="020B0702040204020203" pitchFamily="34" charset="0"/>
                <a:cs typeface="Segoe UI Semibold" panose="020B0702040204020203" pitchFamily="34" charset="0"/>
              </a:rPr>
              <a:t>Leverage These Resources</a:t>
            </a:r>
            <a:endParaRPr lang="en-US" sz="2000" dirty="0">
              <a:solidFill>
                <a:schemeClr val="bg1"/>
              </a:solidFill>
              <a:latin typeface="Segoe UI Semibold" panose="020B0702040204020203" pitchFamily="34" charset="0"/>
              <a:cs typeface="Segoe UI Semibold" panose="020B0702040204020203" pitchFamily="34" charset="0"/>
            </a:endParaRPr>
          </a:p>
        </p:txBody>
      </p:sp>
      <p:sp>
        <p:nvSpPr>
          <p:cNvPr id="55" name="TextBox 54"/>
          <p:cNvSpPr txBox="1"/>
          <p:nvPr/>
        </p:nvSpPr>
        <p:spPr>
          <a:xfrm>
            <a:off x="830777" y="5972281"/>
            <a:ext cx="3289759" cy="369332"/>
          </a:xfrm>
          <a:prstGeom prst="rect">
            <a:avLst/>
          </a:prstGeom>
          <a:noFill/>
        </p:spPr>
        <p:txBody>
          <a:bodyPr wrap="square" lIns="0" tIns="0" rIns="0" bIns="0" rtlCol="0">
            <a:spAutoFit/>
          </a:bodyPr>
          <a:lstStyle/>
          <a:p>
            <a:r>
              <a:rPr lang="en-US" sz="1200" dirty="0"/>
              <a:t>EXCELLENT! Ensure you have all of the above documents current and easy to access </a:t>
            </a:r>
          </a:p>
        </p:txBody>
      </p:sp>
      <p:sp>
        <p:nvSpPr>
          <p:cNvPr id="61" name="TextBox 60"/>
          <p:cNvSpPr txBox="1"/>
          <p:nvPr/>
        </p:nvSpPr>
        <p:spPr>
          <a:xfrm>
            <a:off x="464407" y="1211263"/>
            <a:ext cx="732744" cy="457200"/>
          </a:xfrm>
          <a:prstGeom prst="rect">
            <a:avLst/>
          </a:prstGeom>
          <a:solidFill>
            <a:srgbClr val="00B050"/>
          </a:solidFill>
          <a:ln>
            <a:noFill/>
          </a:ln>
        </p:spPr>
        <p:txBody>
          <a:bodyPr wrap="square" rtlCol="0" anchor="ctr">
            <a:noAutofit/>
          </a:bodyPr>
          <a:lstStyle/>
          <a:p>
            <a:pPr algn="ctr"/>
            <a:r>
              <a:rPr lang="en-US" sz="1600" dirty="0">
                <a:solidFill>
                  <a:schemeClr val="bg1"/>
                </a:solidFill>
                <a:latin typeface="Segoe UI Semibold" panose="020B0702040204020203" pitchFamily="34" charset="0"/>
                <a:cs typeface="Segoe UI Semibold" panose="020B0702040204020203" pitchFamily="34" charset="0"/>
              </a:rPr>
              <a:t>YES</a:t>
            </a:r>
          </a:p>
        </p:txBody>
      </p:sp>
      <p:cxnSp>
        <p:nvCxnSpPr>
          <p:cNvPr id="93" name="Elbow Connector 92"/>
          <p:cNvCxnSpPr>
            <a:stCxn id="88" idx="2"/>
            <a:endCxn id="42" idx="1"/>
          </p:cNvCxnSpPr>
          <p:nvPr/>
        </p:nvCxnSpPr>
        <p:spPr>
          <a:xfrm rot="16200000" flipH="1">
            <a:off x="2829273" y="765289"/>
            <a:ext cx="492231" cy="2298577"/>
          </a:xfrm>
          <a:prstGeom prst="bentConnector2">
            <a:avLst/>
          </a:prstGeom>
          <a:ln w="15875">
            <a:solidFill>
              <a:schemeClr val="accent6"/>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smtClean="0"/>
              <a:t>Are you conducting Joint Business Planning?</a:t>
            </a:r>
            <a:endParaRPr lang="en-US" dirty="0"/>
          </a:p>
        </p:txBody>
      </p:sp>
      <p:cxnSp>
        <p:nvCxnSpPr>
          <p:cNvPr id="12" name="Elbow Connector 11"/>
          <p:cNvCxnSpPr>
            <a:stCxn id="61" idx="2"/>
            <a:endCxn id="31" idx="1"/>
          </p:cNvCxnSpPr>
          <p:nvPr/>
        </p:nvCxnSpPr>
        <p:spPr>
          <a:xfrm rot="16200000" flipH="1">
            <a:off x="410626" y="2088616"/>
            <a:ext cx="4234204" cy="3393898"/>
          </a:xfrm>
          <a:prstGeom prst="bentConnector2">
            <a:avLst/>
          </a:prstGeom>
          <a:ln w="15875">
            <a:solidFill>
              <a:srgbClr val="00B05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559728" y="1211263"/>
            <a:ext cx="732744" cy="457200"/>
          </a:xfrm>
          <a:prstGeom prst="rect">
            <a:avLst/>
          </a:prstGeom>
          <a:solidFill>
            <a:schemeClr val="accent6"/>
          </a:solidFill>
          <a:ln>
            <a:noFill/>
          </a:ln>
        </p:spPr>
        <p:txBody>
          <a:bodyPr wrap="square" rtlCol="0" anchor="ctr">
            <a:noAutofit/>
          </a:bodyPr>
          <a:lstStyle/>
          <a:p>
            <a:pPr algn="ctr"/>
            <a:r>
              <a:rPr lang="en-US" sz="1600" dirty="0" smtClean="0">
                <a:solidFill>
                  <a:schemeClr val="bg1"/>
                </a:solidFill>
                <a:latin typeface="Segoe UI Semibold" panose="020B0702040204020203" pitchFamily="34" charset="0"/>
                <a:cs typeface="Segoe UI Semibold" panose="020B0702040204020203" pitchFamily="34" charset="0"/>
              </a:rPr>
              <a:t>NO</a:t>
            </a:r>
            <a:endParaRPr lang="en-US" sz="1600" dirty="0">
              <a:solidFill>
                <a:schemeClr val="bg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5991166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8358120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31"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p>
            <a:r>
              <a:rPr lang="en-US" dirty="0"/>
              <a:t>P2P Maturity Model Framework</a:t>
            </a:r>
          </a:p>
        </p:txBody>
      </p:sp>
      <p:graphicFrame>
        <p:nvGraphicFramePr>
          <p:cNvPr id="35" name="Content Placeholder 6"/>
          <p:cNvGraphicFramePr>
            <a:graphicFrameLocks/>
          </p:cNvGraphicFramePr>
          <p:nvPr>
            <p:extLst>
              <p:ext uri="{D42A27DB-BD31-4B8C-83A1-F6EECF244321}">
                <p14:modId xmlns:p14="http://schemas.microsoft.com/office/powerpoint/2010/main" val="3008102539"/>
              </p:ext>
            </p:extLst>
          </p:nvPr>
        </p:nvGraphicFramePr>
        <p:xfrm>
          <a:off x="457198" y="1212849"/>
          <a:ext cx="11522074" cy="4843272"/>
        </p:xfrm>
        <a:graphic>
          <a:graphicData uri="http://schemas.openxmlformats.org/drawingml/2006/table">
            <a:tbl>
              <a:tblPr firstRow="1" bandRow="1">
                <a:tableStyleId>{5C22544A-7EE6-4342-B048-85BDC9FD1C3A}</a:tableStyleId>
              </a:tblPr>
              <a:tblGrid>
                <a:gridCol w="1917702">
                  <a:extLst>
                    <a:ext uri="{9D8B030D-6E8A-4147-A177-3AD203B41FA5}">
                      <a16:colId xmlns:a16="http://schemas.microsoft.com/office/drawing/2014/main" val="20000"/>
                    </a:ext>
                  </a:extLst>
                </a:gridCol>
                <a:gridCol w="1506436">
                  <a:extLst>
                    <a:ext uri="{9D8B030D-6E8A-4147-A177-3AD203B41FA5}">
                      <a16:colId xmlns:a16="http://schemas.microsoft.com/office/drawing/2014/main" val="20001"/>
                    </a:ext>
                  </a:extLst>
                </a:gridCol>
                <a:gridCol w="2757678">
                  <a:extLst>
                    <a:ext uri="{9D8B030D-6E8A-4147-A177-3AD203B41FA5}">
                      <a16:colId xmlns:a16="http://schemas.microsoft.com/office/drawing/2014/main" val="20002"/>
                    </a:ext>
                  </a:extLst>
                </a:gridCol>
                <a:gridCol w="2670129">
                  <a:extLst>
                    <a:ext uri="{9D8B030D-6E8A-4147-A177-3AD203B41FA5}">
                      <a16:colId xmlns:a16="http://schemas.microsoft.com/office/drawing/2014/main" val="20003"/>
                    </a:ext>
                  </a:extLst>
                </a:gridCol>
                <a:gridCol w="2670129">
                  <a:extLst>
                    <a:ext uri="{9D8B030D-6E8A-4147-A177-3AD203B41FA5}">
                      <a16:colId xmlns:a16="http://schemas.microsoft.com/office/drawing/2014/main" val="20004"/>
                    </a:ext>
                  </a:extLst>
                </a:gridCol>
              </a:tblGrid>
              <a:tr h="0">
                <a:tc>
                  <a:txBody>
                    <a:bodyPr/>
                    <a:lstStyle/>
                    <a:p>
                      <a:endParaRPr lang="sv-SE" sz="2000" dirty="0">
                        <a:solidFill>
                          <a:schemeClr val="bg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Basic</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60000"/>
                        <a:lumOff val="40000"/>
                      </a:schemeClr>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Reactive</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Proactive</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75000"/>
                      </a:schemeClr>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Dynamic</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Joint</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b</a:t>
                      </a: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usiness</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planning</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Activity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Annual plan with regular follow-up</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200" b="0" dirty="0" smtClean="0">
                          <a:solidFill>
                            <a:schemeClr val="tx1"/>
                          </a:solidFill>
                          <a:latin typeface="Segoe UI Semibold" panose="020B0702040204020203" pitchFamily="34" charset="0"/>
                          <a:cs typeface="Segoe UI Semibold" panose="020B0702040204020203" pitchFamily="34" charset="0"/>
                        </a:rPr>
                        <a:t>Leads and pipeline</a:t>
                      </a: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b="1" kern="1200" dirty="0" smtClean="0">
                          <a:solidFill>
                            <a:schemeClr val="tx1"/>
                          </a:solidFill>
                          <a:latin typeface="Segoe UI Semibold" panose="020B0702040204020203" pitchFamily="34" charset="0"/>
                          <a:ea typeface="+mn-ea"/>
                          <a:cs typeface="Segoe UI Semibold" panose="020B0702040204020203" pitchFamily="34" charset="0"/>
                        </a:rPr>
                        <a:t>No sharing</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b="1" kern="1200" dirty="0" smtClean="0">
                          <a:solidFill>
                            <a:schemeClr val="tx1"/>
                          </a:solidFill>
                          <a:latin typeface="Segoe UI Semibold" panose="020B0702040204020203" pitchFamily="34" charset="0"/>
                          <a:ea typeface="+mn-ea"/>
                          <a:cs typeface="Segoe UI Semibold" panose="020B0702040204020203" pitchFamily="34" charset="0"/>
                        </a:rPr>
                        <a:t>Ad hoc, no structure</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b="1" kern="1200" dirty="0" smtClean="0">
                          <a:solidFill>
                            <a:schemeClr val="tx1"/>
                          </a:solidFill>
                          <a:latin typeface="Segoe UI Semibold" panose="020B0702040204020203" pitchFamily="34" charset="0"/>
                          <a:ea typeface="+mn-ea"/>
                          <a:cs typeface="Segoe UI Semibold" panose="020B0702040204020203" pitchFamily="34" charset="0"/>
                        </a:rPr>
                        <a:t>Share specific campaigns, some</a:t>
                      </a:r>
                    </a:p>
                    <a:p>
                      <a:pPr marL="0" algn="l" defTabSz="932742" rtl="0" eaLnBrk="1" latinLnBrk="0" hangingPunct="1"/>
                      <a:r>
                        <a:rPr lang="en-US" sz="1100" b="1" kern="1200" dirty="0" smtClean="0">
                          <a:solidFill>
                            <a:schemeClr val="tx1"/>
                          </a:solidFill>
                          <a:latin typeface="Segoe UI Semibold" panose="020B0702040204020203" pitchFamily="34" charset="0"/>
                          <a:ea typeface="+mn-ea"/>
                          <a:cs typeface="Segoe UI Semibold" panose="020B0702040204020203" pitchFamily="34" charset="0"/>
                        </a:rPr>
                        <a:t>structure but outcome not measured</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b="1" kern="1200" dirty="0" smtClean="0">
                          <a:solidFill>
                            <a:schemeClr val="tx1"/>
                          </a:solidFill>
                          <a:latin typeface="Segoe UI Semibold" panose="020B0702040204020203" pitchFamily="34" charset="0"/>
                          <a:ea typeface="+mn-ea"/>
                          <a:cs typeface="Segoe UI Semibold" panose="020B0702040204020203" pitchFamily="34" charset="0"/>
                        </a:rPr>
                        <a:t>Shared process to generate leads,</a:t>
                      </a:r>
                    </a:p>
                    <a:p>
                      <a:pPr marL="0" algn="l" defTabSz="932742" rtl="0" eaLnBrk="1" latinLnBrk="0" hangingPunct="1"/>
                      <a:r>
                        <a:rPr lang="en-US" sz="1100" b="1" kern="1200" dirty="0" smtClean="0">
                          <a:solidFill>
                            <a:schemeClr val="tx1"/>
                          </a:solidFill>
                          <a:latin typeface="Segoe UI Semibold" panose="020B0702040204020203" pitchFamily="34" charset="0"/>
                          <a:ea typeface="+mn-ea"/>
                          <a:cs typeface="Segoe UI Semibold" panose="020B0702040204020203" pitchFamily="34" charset="0"/>
                        </a:rPr>
                        <a:t>scheduled pipeline reviews,</a:t>
                      </a:r>
                      <a:br>
                        <a:rPr lang="en-US" sz="1100" b="1" kern="1200" dirty="0" smtClean="0">
                          <a:solidFill>
                            <a:schemeClr val="tx1"/>
                          </a:solidFill>
                          <a:latin typeface="Segoe UI Semibold" panose="020B0702040204020203" pitchFamily="34" charset="0"/>
                          <a:ea typeface="+mn-ea"/>
                          <a:cs typeface="Segoe UI Semibold" panose="020B0702040204020203" pitchFamily="34" charset="0"/>
                        </a:rPr>
                      </a:br>
                      <a:r>
                        <a:rPr lang="en-US" sz="1100" b="1" kern="1200" dirty="0" smtClean="0">
                          <a:solidFill>
                            <a:schemeClr val="tx1"/>
                          </a:solidFill>
                          <a:latin typeface="Segoe UI Semibold" panose="020B0702040204020203" pitchFamily="34" charset="0"/>
                          <a:ea typeface="+mn-ea"/>
                          <a:cs typeface="Segoe UI Semibold" panose="020B0702040204020203" pitchFamily="34" charset="0"/>
                        </a:rPr>
                        <a:t>in-person meetings</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Agreement</a:t>
                      </a: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template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Rely on handshake or deal-specific contract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Letter of intent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Formal contract that defines all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aspects of the relationship</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Sales</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compensation</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compensation for partnering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 compensation for partnering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Alignment of referral and project-based compensation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Rationalized campaign-based</a:t>
                      </a:r>
                    </a:p>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compensation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Market messaging</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Only when asked or in response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to an opportunity</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messaging; recognition of</a:t>
                      </a:r>
                    </a:p>
                    <a:p>
                      <a:pPr marL="0" algn="l" defTabSz="932742" rtl="0" eaLnBrk="1" latinLnBrk="0" hangingPunct="1"/>
                      <a:r>
                        <a:rPr lang="en-US" sz="1100" kern="1200" dirty="0" smtClean="0">
                          <a:solidFill>
                            <a:schemeClr val="bg1">
                              <a:lumMod val="75000"/>
                            </a:schemeClr>
                          </a:solidFill>
                          <a:latin typeface="+mn-lt"/>
                          <a:ea typeface="+mn-ea"/>
                          <a:cs typeface="+mn-cs"/>
                        </a:rPr>
                        <a:t>partners and capabilities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Fully integrated marketing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Geography</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Locally only</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Locally only</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Gain access to markets in other</a:t>
                      </a:r>
                    </a:p>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geographies</a:t>
                      </a:r>
                      <a:endParaRPr lang="sv-SE" sz="1100" kern="1200" dirty="0" smtClean="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Strategically use partnering for broader geographical coverage</a:t>
                      </a:r>
                      <a:endParaRPr lang="sv-SE" sz="1100" kern="1200" dirty="0" smtClean="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Resource</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utilization </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Subcontractor</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Opportunity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Predefined rates for shared resources; access to architects for sales activities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Integrated resource planning covering multiple competencies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Readiness and certification</a:t>
                      </a:r>
                      <a:endParaRPr lang="sv-SE" sz="1200" b="0" i="1" dirty="0" smtClean="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plan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Ad hoc, opportunity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Joint partner training in overlapping areas, joint planning to reduce overlaps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Formal plan to earn certifications, use strength in combined advanced certifications to win customers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Product and </a:t>
                      </a:r>
                      <a:b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b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customer support</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as customers report problems; may have spreadsheet tracking system</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Single point of contact (SPOC) for</a:t>
                      </a:r>
                    </a:p>
                    <a:p>
                      <a:pPr marL="0" algn="l" defTabSz="932742" rtl="0" eaLnBrk="1" latinLnBrk="0" hangingPunct="1"/>
                      <a:r>
                        <a:rPr lang="en-US" sz="1100" kern="1200" dirty="0" smtClean="0">
                          <a:solidFill>
                            <a:schemeClr val="bg1">
                              <a:lumMod val="75000"/>
                            </a:schemeClr>
                          </a:solidFill>
                          <a:latin typeface="+mn-lt"/>
                          <a:ea typeface="+mn-ea"/>
                          <a:cs typeface="+mn-cs"/>
                        </a:rPr>
                        <a:t>support; scheduled meetings to review customer and product issues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SPOC for support with shared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CRM to proactively resolve and track customers and product issues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Customer relationships</a:t>
                      </a:r>
                    </a:p>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and satisfaction</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some 1:1 customer meetings to understand experience with each Partner</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Proactive management of customer satisfaction; shared references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Shared responsibility and action for customer service regardless of fault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grpSp>
        <p:nvGrpSpPr>
          <p:cNvPr id="42" name="Group 41"/>
          <p:cNvGrpSpPr/>
          <p:nvPr/>
        </p:nvGrpSpPr>
        <p:grpSpPr>
          <a:xfrm>
            <a:off x="10704869" y="6129872"/>
            <a:ext cx="1731606" cy="823378"/>
            <a:chOff x="3175" y="4311650"/>
            <a:chExt cx="1749425" cy="831851"/>
          </a:xfrm>
        </p:grpSpPr>
        <p:sp>
          <p:nvSpPr>
            <p:cNvPr id="43" name="Freeform 5"/>
            <p:cNvSpPr>
              <a:spLocks/>
            </p:cNvSpPr>
            <p:nvPr/>
          </p:nvSpPr>
          <p:spPr bwMode="auto">
            <a:xfrm>
              <a:off x="3175" y="4694238"/>
              <a:ext cx="1749425" cy="449263"/>
            </a:xfrm>
            <a:custGeom>
              <a:avLst/>
              <a:gdLst>
                <a:gd name="T0" fmla="*/ 479 w 479"/>
                <a:gd name="T1" fmla="*/ 134 h 134"/>
                <a:gd name="T2" fmla="*/ 240 w 479"/>
                <a:gd name="T3" fmla="*/ 0 h 134"/>
                <a:gd name="T4" fmla="*/ 0 w 479"/>
                <a:gd name="T5" fmla="*/ 134 h 134"/>
                <a:gd name="T6" fmla="*/ 479 w 479"/>
                <a:gd name="T7" fmla="*/ 134 h 134"/>
              </a:gdLst>
              <a:ahLst/>
              <a:cxnLst>
                <a:cxn ang="0">
                  <a:pos x="T0" y="T1"/>
                </a:cxn>
                <a:cxn ang="0">
                  <a:pos x="T2" y="T3"/>
                </a:cxn>
                <a:cxn ang="0">
                  <a:pos x="T4" y="T5"/>
                </a:cxn>
                <a:cxn ang="0">
                  <a:pos x="T6" y="T7"/>
                </a:cxn>
              </a:cxnLst>
              <a:rect l="0" t="0" r="r" b="b"/>
              <a:pathLst>
                <a:path w="479" h="134">
                  <a:moveTo>
                    <a:pt x="479" y="134"/>
                  </a:moveTo>
                  <a:cubicBezTo>
                    <a:pt x="430" y="54"/>
                    <a:pt x="341" y="0"/>
                    <a:pt x="240" y="0"/>
                  </a:cubicBezTo>
                  <a:cubicBezTo>
                    <a:pt x="138" y="0"/>
                    <a:pt x="50" y="54"/>
                    <a:pt x="0" y="134"/>
                  </a:cubicBezTo>
                  <a:lnTo>
                    <a:pt x="479" y="134"/>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44" name="Freeform 6"/>
            <p:cNvSpPr>
              <a:spLocks/>
            </p:cNvSpPr>
            <p:nvPr/>
          </p:nvSpPr>
          <p:spPr bwMode="auto">
            <a:xfrm>
              <a:off x="846138" y="4311650"/>
              <a:ext cx="404813" cy="750888"/>
            </a:xfrm>
            <a:custGeom>
              <a:avLst/>
              <a:gdLst>
                <a:gd name="T0" fmla="*/ 129 w 255"/>
                <a:gd name="T1" fmla="*/ 0 h 473"/>
                <a:gd name="T2" fmla="*/ 0 w 255"/>
                <a:gd name="T3" fmla="*/ 473 h 473"/>
                <a:gd name="T4" fmla="*/ 255 w 255"/>
                <a:gd name="T5" fmla="*/ 473 h 473"/>
                <a:gd name="T6" fmla="*/ 129 w 255"/>
                <a:gd name="T7" fmla="*/ 0 h 473"/>
              </a:gdLst>
              <a:ahLst/>
              <a:cxnLst>
                <a:cxn ang="0">
                  <a:pos x="T0" y="T1"/>
                </a:cxn>
                <a:cxn ang="0">
                  <a:pos x="T2" y="T3"/>
                </a:cxn>
                <a:cxn ang="0">
                  <a:pos x="T4" y="T5"/>
                </a:cxn>
                <a:cxn ang="0">
                  <a:pos x="T6" y="T7"/>
                </a:cxn>
              </a:cxnLst>
              <a:rect l="0" t="0" r="r" b="b"/>
              <a:pathLst>
                <a:path w="255" h="473">
                  <a:moveTo>
                    <a:pt x="129" y="0"/>
                  </a:moveTo>
                  <a:lnTo>
                    <a:pt x="0" y="473"/>
                  </a:lnTo>
                  <a:lnTo>
                    <a:pt x="255" y="473"/>
                  </a:lnTo>
                  <a:lnTo>
                    <a:pt x="12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45" name="Freeform 7"/>
            <p:cNvSpPr>
              <a:spLocks/>
            </p:cNvSpPr>
            <p:nvPr/>
          </p:nvSpPr>
          <p:spPr bwMode="auto">
            <a:xfrm>
              <a:off x="333375" y="4633913"/>
              <a:ext cx="179388" cy="331788"/>
            </a:xfrm>
            <a:custGeom>
              <a:avLst/>
              <a:gdLst>
                <a:gd name="T0" fmla="*/ 57 w 113"/>
                <a:gd name="T1" fmla="*/ 0 h 209"/>
                <a:gd name="T2" fmla="*/ 0 w 113"/>
                <a:gd name="T3" fmla="*/ 209 h 209"/>
                <a:gd name="T4" fmla="*/ 113 w 113"/>
                <a:gd name="T5" fmla="*/ 209 h 209"/>
                <a:gd name="T6" fmla="*/ 57 w 113"/>
                <a:gd name="T7" fmla="*/ 0 h 209"/>
              </a:gdLst>
              <a:ahLst/>
              <a:cxnLst>
                <a:cxn ang="0">
                  <a:pos x="T0" y="T1"/>
                </a:cxn>
                <a:cxn ang="0">
                  <a:pos x="T2" y="T3"/>
                </a:cxn>
                <a:cxn ang="0">
                  <a:pos x="T4" y="T5"/>
                </a:cxn>
                <a:cxn ang="0">
                  <a:pos x="T6" y="T7"/>
                </a:cxn>
              </a:cxnLst>
              <a:rect l="0" t="0" r="r" b="b"/>
              <a:pathLst>
                <a:path w="113" h="209">
                  <a:moveTo>
                    <a:pt x="57" y="0"/>
                  </a:moveTo>
                  <a:lnTo>
                    <a:pt x="0" y="209"/>
                  </a:lnTo>
                  <a:lnTo>
                    <a:pt x="113" y="209"/>
                  </a:lnTo>
                  <a:lnTo>
                    <a:pt x="57" y="0"/>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46" name="Freeform 8"/>
            <p:cNvSpPr>
              <a:spLocks/>
            </p:cNvSpPr>
            <p:nvPr/>
          </p:nvSpPr>
          <p:spPr bwMode="auto">
            <a:xfrm>
              <a:off x="660400" y="4559300"/>
              <a:ext cx="185738" cy="295275"/>
            </a:xfrm>
            <a:custGeom>
              <a:avLst/>
              <a:gdLst>
                <a:gd name="T0" fmla="*/ 59 w 117"/>
                <a:gd name="T1" fmla="*/ 0 h 186"/>
                <a:gd name="T2" fmla="*/ 0 w 117"/>
                <a:gd name="T3" fmla="*/ 186 h 186"/>
                <a:gd name="T4" fmla="*/ 117 w 117"/>
                <a:gd name="T5" fmla="*/ 186 h 186"/>
                <a:gd name="T6" fmla="*/ 59 w 117"/>
                <a:gd name="T7" fmla="*/ 0 h 186"/>
              </a:gdLst>
              <a:ahLst/>
              <a:cxnLst>
                <a:cxn ang="0">
                  <a:pos x="T0" y="T1"/>
                </a:cxn>
                <a:cxn ang="0">
                  <a:pos x="T2" y="T3"/>
                </a:cxn>
                <a:cxn ang="0">
                  <a:pos x="T4" y="T5"/>
                </a:cxn>
                <a:cxn ang="0">
                  <a:pos x="T6" y="T7"/>
                </a:cxn>
              </a:cxnLst>
              <a:rect l="0" t="0" r="r" b="b"/>
              <a:pathLst>
                <a:path w="117" h="186">
                  <a:moveTo>
                    <a:pt x="59" y="0"/>
                  </a:moveTo>
                  <a:lnTo>
                    <a:pt x="0" y="186"/>
                  </a:lnTo>
                  <a:lnTo>
                    <a:pt x="117" y="186"/>
                  </a:lnTo>
                  <a:lnTo>
                    <a:pt x="5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47" name="Freeform 9"/>
            <p:cNvSpPr>
              <a:spLocks/>
            </p:cNvSpPr>
            <p:nvPr/>
          </p:nvSpPr>
          <p:spPr bwMode="auto">
            <a:xfrm>
              <a:off x="676275" y="4449763"/>
              <a:ext cx="153988" cy="241300"/>
            </a:xfrm>
            <a:custGeom>
              <a:avLst/>
              <a:gdLst>
                <a:gd name="T0" fmla="*/ 49 w 97"/>
                <a:gd name="T1" fmla="*/ 0 h 152"/>
                <a:gd name="T2" fmla="*/ 0 w 97"/>
                <a:gd name="T3" fmla="*/ 152 h 152"/>
                <a:gd name="T4" fmla="*/ 97 w 97"/>
                <a:gd name="T5" fmla="*/ 152 h 152"/>
                <a:gd name="T6" fmla="*/ 49 w 97"/>
                <a:gd name="T7" fmla="*/ 0 h 152"/>
              </a:gdLst>
              <a:ahLst/>
              <a:cxnLst>
                <a:cxn ang="0">
                  <a:pos x="T0" y="T1"/>
                </a:cxn>
                <a:cxn ang="0">
                  <a:pos x="T2" y="T3"/>
                </a:cxn>
                <a:cxn ang="0">
                  <a:pos x="T4" y="T5"/>
                </a:cxn>
                <a:cxn ang="0">
                  <a:pos x="T6" y="T7"/>
                </a:cxn>
              </a:cxnLst>
              <a:rect l="0" t="0" r="r" b="b"/>
              <a:pathLst>
                <a:path w="97" h="152">
                  <a:moveTo>
                    <a:pt x="49" y="0"/>
                  </a:moveTo>
                  <a:lnTo>
                    <a:pt x="0" y="152"/>
                  </a:lnTo>
                  <a:lnTo>
                    <a:pt x="97" y="152"/>
                  </a:lnTo>
                  <a:lnTo>
                    <a:pt x="4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48" name="Freeform 10"/>
            <p:cNvSpPr>
              <a:spLocks/>
            </p:cNvSpPr>
            <p:nvPr/>
          </p:nvSpPr>
          <p:spPr bwMode="auto">
            <a:xfrm>
              <a:off x="709613" y="4381500"/>
              <a:ext cx="90488" cy="144463"/>
            </a:xfrm>
            <a:custGeom>
              <a:avLst/>
              <a:gdLst>
                <a:gd name="T0" fmla="*/ 28 w 57"/>
                <a:gd name="T1" fmla="*/ 0 h 91"/>
                <a:gd name="T2" fmla="*/ 0 w 57"/>
                <a:gd name="T3" fmla="*/ 91 h 91"/>
                <a:gd name="T4" fmla="*/ 57 w 57"/>
                <a:gd name="T5" fmla="*/ 91 h 91"/>
                <a:gd name="T6" fmla="*/ 28 w 57"/>
                <a:gd name="T7" fmla="*/ 0 h 91"/>
              </a:gdLst>
              <a:ahLst/>
              <a:cxnLst>
                <a:cxn ang="0">
                  <a:pos x="T0" y="T1"/>
                </a:cxn>
                <a:cxn ang="0">
                  <a:pos x="T2" y="T3"/>
                </a:cxn>
                <a:cxn ang="0">
                  <a:pos x="T4" y="T5"/>
                </a:cxn>
                <a:cxn ang="0">
                  <a:pos x="T6" y="T7"/>
                </a:cxn>
              </a:cxnLst>
              <a:rect l="0" t="0" r="r" b="b"/>
              <a:pathLst>
                <a:path w="57" h="91">
                  <a:moveTo>
                    <a:pt x="28" y="0"/>
                  </a:moveTo>
                  <a:lnTo>
                    <a:pt x="0" y="91"/>
                  </a:lnTo>
                  <a:lnTo>
                    <a:pt x="57" y="91"/>
                  </a:lnTo>
                  <a:lnTo>
                    <a:pt x="28"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grpSp>
        <p:nvGrpSpPr>
          <p:cNvPr id="49" name="Group 48"/>
          <p:cNvGrpSpPr/>
          <p:nvPr/>
        </p:nvGrpSpPr>
        <p:grpSpPr>
          <a:xfrm>
            <a:off x="78139" y="6547743"/>
            <a:ext cx="471899" cy="393602"/>
            <a:chOff x="7363193" y="4665889"/>
            <a:chExt cx="354013" cy="295275"/>
          </a:xfrm>
        </p:grpSpPr>
        <p:sp>
          <p:nvSpPr>
            <p:cNvPr id="50"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51"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52"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53"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54"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55"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56" name="Rectangle 55"/>
          <p:cNvSpPr/>
          <p:nvPr/>
        </p:nvSpPr>
        <p:spPr bwMode="auto">
          <a:xfrm>
            <a:off x="-1" y="6939661"/>
            <a:ext cx="12436475" cy="5486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6" name="Group 25"/>
          <p:cNvGrpSpPr/>
          <p:nvPr/>
        </p:nvGrpSpPr>
        <p:grpSpPr>
          <a:xfrm>
            <a:off x="11685613" y="1289759"/>
            <a:ext cx="223706" cy="219248"/>
            <a:chOff x="2853690" y="2183383"/>
            <a:chExt cx="3152775" cy="3089945"/>
          </a:xfrm>
          <a:solidFill>
            <a:schemeClr val="bg1"/>
          </a:solidFill>
        </p:grpSpPr>
        <p:sp>
          <p:nvSpPr>
            <p:cNvPr id="27" name="Freeform 26"/>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endParaRPr>
            </a:p>
          </p:txBody>
        </p:sp>
        <p:sp>
          <p:nvSpPr>
            <p:cNvPr id="28" name="Freeform 27"/>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endParaRPr>
            </a:p>
          </p:txBody>
        </p:sp>
      </p:grpSp>
      <p:sp>
        <p:nvSpPr>
          <p:cNvPr id="29" name="Freeform 28"/>
          <p:cNvSpPr/>
          <p:nvPr/>
        </p:nvSpPr>
        <p:spPr>
          <a:xfrm>
            <a:off x="6405896" y="1264912"/>
            <a:ext cx="193040" cy="267360"/>
          </a:xfrm>
          <a:custGeom>
            <a:avLst/>
            <a:gdLst/>
            <a:ahLst/>
            <a:cxnLst/>
            <a:rect l="l" t="t" r="r" b="b"/>
            <a:pathLst>
              <a:path w="1581153" h="2189881">
                <a:moveTo>
                  <a:pt x="883116" y="734711"/>
                </a:moveTo>
                <a:cubicBezTo>
                  <a:pt x="862725" y="734711"/>
                  <a:pt x="846194" y="751242"/>
                  <a:pt x="846194" y="771633"/>
                </a:cubicBezTo>
                <a:cubicBezTo>
                  <a:pt x="846194" y="792025"/>
                  <a:pt x="862725" y="808556"/>
                  <a:pt x="883116" y="808556"/>
                </a:cubicBezTo>
                <a:cubicBezTo>
                  <a:pt x="903508" y="808556"/>
                  <a:pt x="920038" y="792025"/>
                  <a:pt x="920038" y="771633"/>
                </a:cubicBezTo>
                <a:cubicBezTo>
                  <a:pt x="920038" y="751242"/>
                  <a:pt x="903508" y="734711"/>
                  <a:pt x="883116" y="734711"/>
                </a:cubicBezTo>
                <a:close/>
                <a:moveTo>
                  <a:pt x="883116" y="712635"/>
                </a:moveTo>
                <a:cubicBezTo>
                  <a:pt x="915700" y="712635"/>
                  <a:pt x="942115" y="739049"/>
                  <a:pt x="942115" y="771633"/>
                </a:cubicBezTo>
                <a:cubicBezTo>
                  <a:pt x="942115" y="804218"/>
                  <a:pt x="915700" y="830632"/>
                  <a:pt x="883116" y="830632"/>
                </a:cubicBezTo>
                <a:cubicBezTo>
                  <a:pt x="850532" y="830632"/>
                  <a:pt x="824118" y="804218"/>
                  <a:pt x="824118" y="771633"/>
                </a:cubicBezTo>
                <a:cubicBezTo>
                  <a:pt x="824118" y="739049"/>
                  <a:pt x="850532" y="712635"/>
                  <a:pt x="883116" y="712635"/>
                </a:cubicBezTo>
                <a:close/>
                <a:moveTo>
                  <a:pt x="883116" y="690117"/>
                </a:moveTo>
                <a:cubicBezTo>
                  <a:pt x="838096" y="690117"/>
                  <a:pt x="801600" y="726613"/>
                  <a:pt x="801600" y="771633"/>
                </a:cubicBezTo>
                <a:cubicBezTo>
                  <a:pt x="801600" y="816654"/>
                  <a:pt x="838096" y="853150"/>
                  <a:pt x="883116" y="853150"/>
                </a:cubicBezTo>
                <a:cubicBezTo>
                  <a:pt x="928136" y="853150"/>
                  <a:pt x="964633" y="816654"/>
                  <a:pt x="964633" y="771633"/>
                </a:cubicBezTo>
                <a:cubicBezTo>
                  <a:pt x="964633" y="726613"/>
                  <a:pt x="928136" y="690117"/>
                  <a:pt x="883116" y="690117"/>
                </a:cubicBezTo>
                <a:close/>
                <a:moveTo>
                  <a:pt x="846736" y="631719"/>
                </a:moveTo>
                <a:cubicBezTo>
                  <a:pt x="848495" y="650106"/>
                  <a:pt x="864156" y="664229"/>
                  <a:pt x="883116" y="664229"/>
                </a:cubicBezTo>
                <a:cubicBezTo>
                  <a:pt x="901966" y="664229"/>
                  <a:pt x="917556" y="650269"/>
                  <a:pt x="919434" y="632028"/>
                </a:cubicBezTo>
                <a:cubicBezTo>
                  <a:pt x="933117" y="635454"/>
                  <a:pt x="946010" y="640847"/>
                  <a:pt x="957618" y="648200"/>
                </a:cubicBezTo>
                <a:cubicBezTo>
                  <a:pt x="945923" y="662280"/>
                  <a:pt x="946837" y="683147"/>
                  <a:pt x="959984" y="696618"/>
                </a:cubicBezTo>
                <a:cubicBezTo>
                  <a:pt x="973231" y="710192"/>
                  <a:pt x="994288" y="711531"/>
                  <a:pt x="1008677" y="699936"/>
                </a:cubicBezTo>
                <a:cubicBezTo>
                  <a:pt x="1015043" y="710845"/>
                  <a:pt x="1019971" y="722688"/>
                  <a:pt x="1023068" y="735251"/>
                </a:cubicBezTo>
                <a:cubicBezTo>
                  <a:pt x="1004666" y="736998"/>
                  <a:pt x="990525" y="752666"/>
                  <a:pt x="990525" y="771638"/>
                </a:cubicBezTo>
                <a:cubicBezTo>
                  <a:pt x="990525" y="790600"/>
                  <a:pt x="1004652" y="806263"/>
                  <a:pt x="1023043" y="808020"/>
                </a:cubicBezTo>
                <a:cubicBezTo>
                  <a:pt x="1019907" y="820418"/>
                  <a:pt x="1014948" y="832089"/>
                  <a:pt x="1008471" y="842796"/>
                </a:cubicBezTo>
                <a:cubicBezTo>
                  <a:pt x="994085" y="831502"/>
                  <a:pt x="973270" y="832980"/>
                  <a:pt x="960164" y="846473"/>
                </a:cubicBezTo>
                <a:cubicBezTo>
                  <a:pt x="947023" y="860002"/>
                  <a:pt x="946182" y="880926"/>
                  <a:pt x="957974" y="894985"/>
                </a:cubicBezTo>
                <a:cubicBezTo>
                  <a:pt x="946242" y="902441"/>
                  <a:pt x="933311" y="908110"/>
                  <a:pt x="919495" y="911547"/>
                </a:cubicBezTo>
                <a:cubicBezTo>
                  <a:pt x="917732" y="893165"/>
                  <a:pt x="902073" y="879047"/>
                  <a:pt x="883116" y="879047"/>
                </a:cubicBezTo>
                <a:cubicBezTo>
                  <a:pt x="864266" y="879047"/>
                  <a:pt x="848676" y="893007"/>
                  <a:pt x="846798" y="911248"/>
                </a:cubicBezTo>
                <a:cubicBezTo>
                  <a:pt x="833115" y="907823"/>
                  <a:pt x="820222" y="902430"/>
                  <a:pt x="808614" y="895077"/>
                </a:cubicBezTo>
                <a:cubicBezTo>
                  <a:pt x="820310" y="880996"/>
                  <a:pt x="819396" y="860129"/>
                  <a:pt x="806249" y="846658"/>
                </a:cubicBezTo>
                <a:cubicBezTo>
                  <a:pt x="793001" y="833084"/>
                  <a:pt x="771944" y="831745"/>
                  <a:pt x="757555" y="843340"/>
                </a:cubicBezTo>
                <a:cubicBezTo>
                  <a:pt x="751189" y="832430"/>
                  <a:pt x="746262" y="820588"/>
                  <a:pt x="743164" y="808025"/>
                </a:cubicBezTo>
                <a:cubicBezTo>
                  <a:pt x="761566" y="806278"/>
                  <a:pt x="775707" y="790610"/>
                  <a:pt x="775707" y="771638"/>
                </a:cubicBezTo>
                <a:cubicBezTo>
                  <a:pt x="775707" y="752788"/>
                  <a:pt x="761747" y="737198"/>
                  <a:pt x="743506" y="735320"/>
                </a:cubicBezTo>
                <a:cubicBezTo>
                  <a:pt x="746610" y="722921"/>
                  <a:pt x="751330" y="711171"/>
                  <a:pt x="757839" y="700530"/>
                </a:cubicBezTo>
                <a:cubicBezTo>
                  <a:pt x="772219" y="711769"/>
                  <a:pt x="792985" y="710273"/>
                  <a:pt x="806069" y="696803"/>
                </a:cubicBezTo>
                <a:cubicBezTo>
                  <a:pt x="819234" y="683248"/>
                  <a:pt x="820054" y="662271"/>
                  <a:pt x="808200" y="648208"/>
                </a:cubicBezTo>
                <a:cubicBezTo>
                  <a:pt x="819957" y="640798"/>
                  <a:pt x="832906" y="635148"/>
                  <a:pt x="846736" y="631719"/>
                </a:cubicBezTo>
                <a:close/>
                <a:moveTo>
                  <a:pt x="1118281" y="421960"/>
                </a:moveTo>
                <a:cubicBezTo>
                  <a:pt x="1085277" y="421960"/>
                  <a:pt x="1058522" y="448715"/>
                  <a:pt x="1058522" y="481719"/>
                </a:cubicBezTo>
                <a:cubicBezTo>
                  <a:pt x="1058522" y="514722"/>
                  <a:pt x="1085277" y="541477"/>
                  <a:pt x="1118281" y="541477"/>
                </a:cubicBezTo>
                <a:cubicBezTo>
                  <a:pt x="1151285" y="541477"/>
                  <a:pt x="1178040" y="514722"/>
                  <a:pt x="1178040" y="481719"/>
                </a:cubicBezTo>
                <a:cubicBezTo>
                  <a:pt x="1178040" y="448715"/>
                  <a:pt x="1151285" y="421960"/>
                  <a:pt x="1118281" y="421960"/>
                </a:cubicBezTo>
                <a:close/>
                <a:moveTo>
                  <a:pt x="1118281" y="386229"/>
                </a:moveTo>
                <a:cubicBezTo>
                  <a:pt x="1171019" y="386229"/>
                  <a:pt x="1213770" y="428981"/>
                  <a:pt x="1213770" y="481719"/>
                </a:cubicBezTo>
                <a:cubicBezTo>
                  <a:pt x="1213770" y="534456"/>
                  <a:pt x="1171019" y="577208"/>
                  <a:pt x="1118281" y="577208"/>
                </a:cubicBezTo>
                <a:cubicBezTo>
                  <a:pt x="1065544" y="577208"/>
                  <a:pt x="1022792" y="534456"/>
                  <a:pt x="1022792" y="481719"/>
                </a:cubicBezTo>
                <a:cubicBezTo>
                  <a:pt x="1022792" y="428981"/>
                  <a:pt x="1065544" y="386229"/>
                  <a:pt x="1118281" y="386229"/>
                </a:cubicBezTo>
                <a:close/>
                <a:moveTo>
                  <a:pt x="1118281" y="349784"/>
                </a:moveTo>
                <a:cubicBezTo>
                  <a:pt x="1045416" y="349784"/>
                  <a:pt x="986346" y="408853"/>
                  <a:pt x="986346" y="481719"/>
                </a:cubicBezTo>
                <a:cubicBezTo>
                  <a:pt x="986346" y="554584"/>
                  <a:pt x="1045416" y="613653"/>
                  <a:pt x="1118281" y="613653"/>
                </a:cubicBezTo>
                <a:cubicBezTo>
                  <a:pt x="1191147" y="613653"/>
                  <a:pt x="1250216" y="554584"/>
                  <a:pt x="1250216" y="481719"/>
                </a:cubicBezTo>
                <a:cubicBezTo>
                  <a:pt x="1250216" y="408853"/>
                  <a:pt x="1191147" y="349784"/>
                  <a:pt x="1118281" y="349784"/>
                </a:cubicBezTo>
                <a:close/>
                <a:moveTo>
                  <a:pt x="714681" y="341812"/>
                </a:moveTo>
                <a:cubicBezTo>
                  <a:pt x="690196" y="341812"/>
                  <a:pt x="670347" y="361661"/>
                  <a:pt x="670347" y="386145"/>
                </a:cubicBezTo>
                <a:cubicBezTo>
                  <a:pt x="670347" y="410630"/>
                  <a:pt x="690196" y="430479"/>
                  <a:pt x="714681" y="430479"/>
                </a:cubicBezTo>
                <a:cubicBezTo>
                  <a:pt x="739166" y="430479"/>
                  <a:pt x="759014" y="410630"/>
                  <a:pt x="759014" y="386145"/>
                </a:cubicBezTo>
                <a:cubicBezTo>
                  <a:pt x="759014" y="361661"/>
                  <a:pt x="739166" y="341812"/>
                  <a:pt x="714681" y="341812"/>
                </a:cubicBezTo>
                <a:close/>
                <a:moveTo>
                  <a:pt x="714681" y="315304"/>
                </a:moveTo>
                <a:cubicBezTo>
                  <a:pt x="753806" y="315304"/>
                  <a:pt x="785522" y="347021"/>
                  <a:pt x="785522" y="386145"/>
                </a:cubicBezTo>
                <a:cubicBezTo>
                  <a:pt x="785522" y="425270"/>
                  <a:pt x="753806" y="456987"/>
                  <a:pt x="714681" y="456987"/>
                </a:cubicBezTo>
                <a:cubicBezTo>
                  <a:pt x="675556" y="456987"/>
                  <a:pt x="643839" y="425270"/>
                  <a:pt x="643839" y="386145"/>
                </a:cubicBezTo>
                <a:cubicBezTo>
                  <a:pt x="643839" y="347021"/>
                  <a:pt x="675556" y="315304"/>
                  <a:pt x="714681" y="315304"/>
                </a:cubicBezTo>
                <a:close/>
                <a:moveTo>
                  <a:pt x="714681" y="288265"/>
                </a:moveTo>
                <a:cubicBezTo>
                  <a:pt x="660623" y="288265"/>
                  <a:pt x="616801" y="332088"/>
                  <a:pt x="616801" y="386145"/>
                </a:cubicBezTo>
                <a:cubicBezTo>
                  <a:pt x="616801" y="440203"/>
                  <a:pt x="660623" y="484025"/>
                  <a:pt x="714681" y="484025"/>
                </a:cubicBezTo>
                <a:cubicBezTo>
                  <a:pt x="768738" y="484025"/>
                  <a:pt x="812561" y="440203"/>
                  <a:pt x="812561" y="386145"/>
                </a:cubicBezTo>
                <a:cubicBezTo>
                  <a:pt x="812561" y="332088"/>
                  <a:pt x="768738" y="288265"/>
                  <a:pt x="714681" y="288265"/>
                </a:cubicBezTo>
                <a:close/>
                <a:moveTo>
                  <a:pt x="1059399" y="255267"/>
                </a:moveTo>
                <a:cubicBezTo>
                  <a:pt x="1062247" y="285026"/>
                  <a:pt x="1087594" y="307885"/>
                  <a:pt x="1118281" y="307885"/>
                </a:cubicBezTo>
                <a:cubicBezTo>
                  <a:pt x="1148790" y="307885"/>
                  <a:pt x="1174022" y="285290"/>
                  <a:pt x="1177062" y="255767"/>
                </a:cubicBezTo>
                <a:cubicBezTo>
                  <a:pt x="1199208" y="261311"/>
                  <a:pt x="1220076" y="270040"/>
                  <a:pt x="1238863" y="281941"/>
                </a:cubicBezTo>
                <a:cubicBezTo>
                  <a:pt x="1219934" y="304731"/>
                  <a:pt x="1221414" y="338503"/>
                  <a:pt x="1242692" y="360306"/>
                </a:cubicBezTo>
                <a:cubicBezTo>
                  <a:pt x="1264133" y="382275"/>
                  <a:pt x="1298213" y="384443"/>
                  <a:pt x="1321502" y="365676"/>
                </a:cubicBezTo>
                <a:cubicBezTo>
                  <a:pt x="1331806" y="383333"/>
                  <a:pt x="1339781" y="402500"/>
                  <a:pt x="1344794" y="422833"/>
                </a:cubicBezTo>
                <a:cubicBezTo>
                  <a:pt x="1315010" y="425660"/>
                  <a:pt x="1292123" y="451020"/>
                  <a:pt x="1292123" y="481726"/>
                </a:cubicBezTo>
                <a:cubicBezTo>
                  <a:pt x="1292123" y="512417"/>
                  <a:pt x="1314988" y="537767"/>
                  <a:pt x="1344753" y="540610"/>
                </a:cubicBezTo>
                <a:cubicBezTo>
                  <a:pt x="1339677" y="560676"/>
                  <a:pt x="1331652" y="579566"/>
                  <a:pt x="1321169" y="596895"/>
                </a:cubicBezTo>
                <a:cubicBezTo>
                  <a:pt x="1297885" y="578615"/>
                  <a:pt x="1264195" y="581008"/>
                  <a:pt x="1242983" y="602847"/>
                </a:cubicBezTo>
                <a:cubicBezTo>
                  <a:pt x="1221716" y="624744"/>
                  <a:pt x="1220354" y="658609"/>
                  <a:pt x="1239440" y="681363"/>
                </a:cubicBezTo>
                <a:cubicBezTo>
                  <a:pt x="1220450" y="693430"/>
                  <a:pt x="1199521" y="702605"/>
                  <a:pt x="1177160" y="708169"/>
                </a:cubicBezTo>
                <a:cubicBezTo>
                  <a:pt x="1174306" y="678418"/>
                  <a:pt x="1148963" y="655567"/>
                  <a:pt x="1118281" y="655567"/>
                </a:cubicBezTo>
                <a:cubicBezTo>
                  <a:pt x="1087772" y="655567"/>
                  <a:pt x="1062540" y="678162"/>
                  <a:pt x="1059500" y="707686"/>
                </a:cubicBezTo>
                <a:cubicBezTo>
                  <a:pt x="1037355" y="702141"/>
                  <a:pt x="1016486" y="693413"/>
                  <a:pt x="997698" y="681511"/>
                </a:cubicBezTo>
                <a:cubicBezTo>
                  <a:pt x="1016628" y="658722"/>
                  <a:pt x="1015149" y="624949"/>
                  <a:pt x="993871" y="603146"/>
                </a:cubicBezTo>
                <a:cubicBezTo>
                  <a:pt x="972429" y="581176"/>
                  <a:pt x="938348" y="579009"/>
                  <a:pt x="915060" y="597776"/>
                </a:cubicBezTo>
                <a:cubicBezTo>
                  <a:pt x="904757" y="580119"/>
                  <a:pt x="896781" y="560951"/>
                  <a:pt x="891768" y="540619"/>
                </a:cubicBezTo>
                <a:cubicBezTo>
                  <a:pt x="921552" y="537791"/>
                  <a:pt x="944439" y="512432"/>
                  <a:pt x="944439" y="481726"/>
                </a:cubicBezTo>
                <a:cubicBezTo>
                  <a:pt x="944439" y="451217"/>
                  <a:pt x="921844" y="425985"/>
                  <a:pt x="892322" y="422945"/>
                </a:cubicBezTo>
                <a:cubicBezTo>
                  <a:pt x="897345" y="402878"/>
                  <a:pt x="904984" y="383860"/>
                  <a:pt x="915520" y="366638"/>
                </a:cubicBezTo>
                <a:cubicBezTo>
                  <a:pt x="938793" y="384828"/>
                  <a:pt x="972404" y="382406"/>
                  <a:pt x="993580" y="360605"/>
                </a:cubicBezTo>
                <a:cubicBezTo>
                  <a:pt x="1014887" y="338667"/>
                  <a:pt x="1016215" y="304716"/>
                  <a:pt x="997030" y="281954"/>
                </a:cubicBezTo>
                <a:cubicBezTo>
                  <a:pt x="1016058" y="269961"/>
                  <a:pt x="1037015" y="260817"/>
                  <a:pt x="1059399" y="255267"/>
                </a:cubicBezTo>
                <a:close/>
                <a:moveTo>
                  <a:pt x="670997" y="218145"/>
                </a:moveTo>
                <a:cubicBezTo>
                  <a:pt x="673110" y="240223"/>
                  <a:pt x="691915" y="257181"/>
                  <a:pt x="714681" y="257181"/>
                </a:cubicBezTo>
                <a:cubicBezTo>
                  <a:pt x="737315" y="257181"/>
                  <a:pt x="756034" y="240418"/>
                  <a:pt x="758289" y="218516"/>
                </a:cubicBezTo>
                <a:cubicBezTo>
                  <a:pt x="774718" y="222629"/>
                  <a:pt x="790200" y="229105"/>
                  <a:pt x="804138" y="237934"/>
                </a:cubicBezTo>
                <a:cubicBezTo>
                  <a:pt x="790095" y="254841"/>
                  <a:pt x="791193" y="279896"/>
                  <a:pt x="806978" y="296071"/>
                </a:cubicBezTo>
                <a:cubicBezTo>
                  <a:pt x="822885" y="312370"/>
                  <a:pt x="848169" y="313978"/>
                  <a:pt x="865446" y="300056"/>
                </a:cubicBezTo>
                <a:cubicBezTo>
                  <a:pt x="873090" y="313155"/>
                  <a:pt x="879007" y="327375"/>
                  <a:pt x="882726" y="342459"/>
                </a:cubicBezTo>
                <a:cubicBezTo>
                  <a:pt x="860630" y="344557"/>
                  <a:pt x="843650" y="363371"/>
                  <a:pt x="843650" y="386151"/>
                </a:cubicBezTo>
                <a:cubicBezTo>
                  <a:pt x="843650" y="408920"/>
                  <a:pt x="860614" y="427727"/>
                  <a:pt x="882696" y="429836"/>
                </a:cubicBezTo>
                <a:cubicBezTo>
                  <a:pt x="878930" y="444722"/>
                  <a:pt x="872976" y="458737"/>
                  <a:pt x="865199" y="471592"/>
                </a:cubicBezTo>
                <a:cubicBezTo>
                  <a:pt x="847926" y="458031"/>
                  <a:pt x="822932" y="459806"/>
                  <a:pt x="807195" y="476008"/>
                </a:cubicBezTo>
                <a:cubicBezTo>
                  <a:pt x="791417" y="492253"/>
                  <a:pt x="790406" y="517378"/>
                  <a:pt x="804566" y="534258"/>
                </a:cubicBezTo>
                <a:cubicBezTo>
                  <a:pt x="790478" y="543211"/>
                  <a:pt x="774951" y="550017"/>
                  <a:pt x="758362" y="554145"/>
                </a:cubicBezTo>
                <a:cubicBezTo>
                  <a:pt x="756245" y="532073"/>
                  <a:pt x="737443" y="515121"/>
                  <a:pt x="714681" y="515121"/>
                </a:cubicBezTo>
                <a:cubicBezTo>
                  <a:pt x="692046" y="515121"/>
                  <a:pt x="673328" y="531884"/>
                  <a:pt x="671072" y="553786"/>
                </a:cubicBezTo>
                <a:cubicBezTo>
                  <a:pt x="654643" y="549673"/>
                  <a:pt x="639161" y="543198"/>
                  <a:pt x="625223" y="534368"/>
                </a:cubicBezTo>
                <a:cubicBezTo>
                  <a:pt x="639266" y="517461"/>
                  <a:pt x="638169" y="492406"/>
                  <a:pt x="622383" y="476230"/>
                </a:cubicBezTo>
                <a:cubicBezTo>
                  <a:pt x="606476" y="459931"/>
                  <a:pt x="581192" y="458323"/>
                  <a:pt x="563915" y="472246"/>
                </a:cubicBezTo>
                <a:cubicBezTo>
                  <a:pt x="556271" y="459147"/>
                  <a:pt x="550354" y="444927"/>
                  <a:pt x="546635" y="429843"/>
                </a:cubicBezTo>
                <a:cubicBezTo>
                  <a:pt x="568731" y="427745"/>
                  <a:pt x="585711" y="408931"/>
                  <a:pt x="585711" y="386151"/>
                </a:cubicBezTo>
                <a:cubicBezTo>
                  <a:pt x="585711" y="363517"/>
                  <a:pt x="568948" y="344798"/>
                  <a:pt x="547046" y="342542"/>
                </a:cubicBezTo>
                <a:cubicBezTo>
                  <a:pt x="550773" y="327655"/>
                  <a:pt x="556440" y="313546"/>
                  <a:pt x="564256" y="300769"/>
                </a:cubicBezTo>
                <a:cubicBezTo>
                  <a:pt x="581522" y="314264"/>
                  <a:pt x="606457" y="312467"/>
                  <a:pt x="622167" y="296293"/>
                </a:cubicBezTo>
                <a:cubicBezTo>
                  <a:pt x="637975" y="280018"/>
                  <a:pt x="638959" y="254830"/>
                  <a:pt x="624727" y="237944"/>
                </a:cubicBezTo>
                <a:cubicBezTo>
                  <a:pt x="638843" y="229046"/>
                  <a:pt x="654391" y="222263"/>
                  <a:pt x="670997" y="218145"/>
                </a:cubicBezTo>
                <a:close/>
                <a:moveTo>
                  <a:pt x="888599" y="51"/>
                </a:moveTo>
                <a:cubicBezTo>
                  <a:pt x="549309" y="4932"/>
                  <a:pt x="279179" y="203462"/>
                  <a:pt x="214901" y="405245"/>
                </a:cubicBezTo>
                <a:cubicBezTo>
                  <a:pt x="150623" y="607028"/>
                  <a:pt x="216528" y="436977"/>
                  <a:pt x="122145" y="683511"/>
                </a:cubicBezTo>
                <a:cubicBezTo>
                  <a:pt x="110754" y="788471"/>
                  <a:pt x="186423" y="773825"/>
                  <a:pt x="166082" y="849494"/>
                </a:cubicBezTo>
                <a:cubicBezTo>
                  <a:pt x="145741" y="925163"/>
                  <a:pt x="4167" y="1076501"/>
                  <a:pt x="99" y="1137524"/>
                </a:cubicBezTo>
                <a:cubicBezTo>
                  <a:pt x="-3970" y="1198547"/>
                  <a:pt x="118891" y="1183088"/>
                  <a:pt x="141673" y="1215634"/>
                </a:cubicBezTo>
                <a:cubicBezTo>
                  <a:pt x="164455" y="1248179"/>
                  <a:pt x="132723" y="1307575"/>
                  <a:pt x="136791" y="1332798"/>
                </a:cubicBezTo>
                <a:cubicBezTo>
                  <a:pt x="140859" y="1358021"/>
                  <a:pt x="163641" y="1357207"/>
                  <a:pt x="166082" y="1366971"/>
                </a:cubicBezTo>
                <a:cubicBezTo>
                  <a:pt x="168523" y="1376735"/>
                  <a:pt x="140859" y="1375108"/>
                  <a:pt x="151436" y="1391380"/>
                </a:cubicBezTo>
                <a:cubicBezTo>
                  <a:pt x="162014" y="1407653"/>
                  <a:pt x="213274" y="1415790"/>
                  <a:pt x="229546" y="1464608"/>
                </a:cubicBezTo>
                <a:cubicBezTo>
                  <a:pt x="245819" y="1513427"/>
                  <a:pt x="113195" y="1633032"/>
                  <a:pt x="249074" y="1684292"/>
                </a:cubicBezTo>
                <a:cubicBezTo>
                  <a:pt x="384952" y="1735552"/>
                  <a:pt x="562327" y="1630592"/>
                  <a:pt x="605450" y="1713583"/>
                </a:cubicBezTo>
                <a:cubicBezTo>
                  <a:pt x="648573" y="1796575"/>
                  <a:pt x="702274" y="1941403"/>
                  <a:pt x="507813" y="2182242"/>
                </a:cubicBezTo>
                <a:cubicBezTo>
                  <a:pt x="786893" y="2178987"/>
                  <a:pt x="1326340" y="2200955"/>
                  <a:pt x="1562296" y="2182242"/>
                </a:cubicBezTo>
                <a:cubicBezTo>
                  <a:pt x="1505341" y="2007308"/>
                  <a:pt x="1320644" y="1838884"/>
                  <a:pt x="1323085" y="1601300"/>
                </a:cubicBezTo>
                <a:cubicBezTo>
                  <a:pt x="1325526" y="1363716"/>
                  <a:pt x="1527310" y="1165188"/>
                  <a:pt x="1576942" y="756739"/>
                </a:cubicBezTo>
                <a:cubicBezTo>
                  <a:pt x="1626574" y="348290"/>
                  <a:pt x="1227888" y="-4832"/>
                  <a:pt x="888599" y="51"/>
                </a:cubicBezTo>
                <a:close/>
              </a:path>
            </a:pathLst>
          </a:custGeom>
          <a:solidFill>
            <a:schemeClr val="bg1"/>
          </a:solidFill>
          <a:ln w="9525">
            <a:noFill/>
            <a:round/>
            <a:headEnd/>
            <a:tailEnd/>
          </a:ln>
        </p:spPr>
        <p:txBody>
          <a:bodyPr/>
          <a:lstStyle/>
          <a:p>
            <a:endParaRPr lang="en-US" dirty="0" err="1">
              <a:ln>
                <a:solidFill>
                  <a:schemeClr val="tx1">
                    <a:alpha val="0"/>
                  </a:schemeClr>
                </a:solidFill>
              </a:ln>
              <a:solidFill>
                <a:schemeClr val="tx1"/>
              </a:solidFill>
            </a:endParaRPr>
          </a:p>
        </p:txBody>
      </p:sp>
      <p:sp>
        <p:nvSpPr>
          <p:cNvPr id="30" name="Freeform 14"/>
          <p:cNvSpPr>
            <a:spLocks noEditPoints="1"/>
          </p:cNvSpPr>
          <p:nvPr/>
        </p:nvSpPr>
        <p:spPr bwMode="black">
          <a:xfrm>
            <a:off x="9004025" y="1256526"/>
            <a:ext cx="266975" cy="282536"/>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UI" panose="020B0502040204020203" pitchFamily="34" charset="0"/>
              <a:sym typeface="Segoe UI" panose="020B0502040204020203" pitchFamily="34" charset="0"/>
            </a:endParaRPr>
          </a:p>
        </p:txBody>
      </p:sp>
      <p:sp>
        <p:nvSpPr>
          <p:cNvPr id="31" name="Freeform 30"/>
          <p:cNvSpPr/>
          <p:nvPr/>
        </p:nvSpPr>
        <p:spPr bwMode="auto">
          <a:xfrm rot="5400000">
            <a:off x="3593042" y="1291917"/>
            <a:ext cx="260217" cy="221584"/>
          </a:xfrm>
          <a:custGeom>
            <a:avLst/>
            <a:gdLst>
              <a:gd name="connsiteX0" fmla="*/ 1519205 w 4448175"/>
              <a:gd name="connsiteY0" fmla="*/ 2108202 h 3787779"/>
              <a:gd name="connsiteX1" fmla="*/ 1519205 w 4448175"/>
              <a:gd name="connsiteY1" fmla="*/ 1679577 h 3787779"/>
              <a:gd name="connsiteX2" fmla="*/ 2814605 w 4448175"/>
              <a:gd name="connsiteY2" fmla="*/ 1679577 h 3787779"/>
              <a:gd name="connsiteX3" fmla="*/ 2814605 w 4448175"/>
              <a:gd name="connsiteY3" fmla="*/ 2108202 h 3787779"/>
              <a:gd name="connsiteX4" fmla="*/ 1079818 w 4448175"/>
              <a:gd name="connsiteY4" fmla="*/ 1893890 h 3787779"/>
              <a:gd name="connsiteX5" fmla="*/ 2554286 w 4448175"/>
              <a:gd name="connsiteY5" fmla="*/ 3368358 h 3787779"/>
              <a:gd name="connsiteX6" fmla="*/ 4028754 w 4448175"/>
              <a:gd name="connsiteY6" fmla="*/ 1893890 h 3787779"/>
              <a:gd name="connsiteX7" fmla="*/ 2554286 w 4448175"/>
              <a:gd name="connsiteY7" fmla="*/ 419421 h 3787779"/>
              <a:gd name="connsiteX8" fmla="*/ 1079818 w 4448175"/>
              <a:gd name="connsiteY8" fmla="*/ 1893890 h 3787779"/>
              <a:gd name="connsiteX9" fmla="*/ 660397 w 4448175"/>
              <a:gd name="connsiteY9" fmla="*/ 1893890 h 3787779"/>
              <a:gd name="connsiteX10" fmla="*/ 983843 w 4448175"/>
              <a:gd name="connsiteY10" fmla="*/ 834998 h 3787779"/>
              <a:gd name="connsiteX11" fmla="*/ 1071549 w 4448175"/>
              <a:gd name="connsiteY11" fmla="*/ 717711 h 3787779"/>
              <a:gd name="connsiteX12" fmla="*/ 748947 w 4448175"/>
              <a:gd name="connsiteY12" fmla="*/ 377793 h 3787779"/>
              <a:gd name="connsiteX13" fmla="*/ 1059846 w 4448175"/>
              <a:gd name="connsiteY13" fmla="*/ 82732 h 3787779"/>
              <a:gd name="connsiteX14" fmla="*/ 1374264 w 4448175"/>
              <a:gd name="connsiteY14" fmla="*/ 414027 h 3787779"/>
              <a:gd name="connsiteX15" fmla="*/ 1495394 w 4448175"/>
              <a:gd name="connsiteY15" fmla="*/ 323447 h 3787779"/>
              <a:gd name="connsiteX16" fmla="*/ 2554286 w 4448175"/>
              <a:gd name="connsiteY16" fmla="*/ 0 h 3787779"/>
              <a:gd name="connsiteX17" fmla="*/ 4448175 w 4448175"/>
              <a:gd name="connsiteY17" fmla="*/ 1893890 h 3787779"/>
              <a:gd name="connsiteX18" fmla="*/ 2554286 w 4448175"/>
              <a:gd name="connsiteY18" fmla="*/ 3787779 h 3787779"/>
              <a:gd name="connsiteX19" fmla="*/ 660397 w 4448175"/>
              <a:gd name="connsiteY19" fmla="*/ 1893890 h 3787779"/>
              <a:gd name="connsiteX20" fmla="*/ 0 w 4448175"/>
              <a:gd name="connsiteY20" fmla="*/ 2536315 h 3787779"/>
              <a:gd name="connsiteX21" fmla="*/ 0 w 4448175"/>
              <a:gd name="connsiteY21" fmla="*/ 1240914 h 3787779"/>
              <a:gd name="connsiteX22" fmla="*/ 428625 w 4448175"/>
              <a:gd name="connsiteY22" fmla="*/ 1240914 h 3787779"/>
              <a:gd name="connsiteX23" fmla="*/ 428625 w 4448175"/>
              <a:gd name="connsiteY23" fmla="*/ 2536315 h 37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8175" h="3787779">
                <a:moveTo>
                  <a:pt x="1519205" y="2108202"/>
                </a:moveTo>
                <a:lnTo>
                  <a:pt x="1519205" y="1679577"/>
                </a:lnTo>
                <a:lnTo>
                  <a:pt x="2814605" y="1679577"/>
                </a:lnTo>
                <a:lnTo>
                  <a:pt x="2814605" y="2108202"/>
                </a:lnTo>
                <a:close/>
                <a:moveTo>
                  <a:pt x="1079818" y="1893890"/>
                </a:moveTo>
                <a:cubicBezTo>
                  <a:pt x="1079818" y="2708216"/>
                  <a:pt x="1739960" y="3368358"/>
                  <a:pt x="2554286" y="3368358"/>
                </a:cubicBezTo>
                <a:cubicBezTo>
                  <a:pt x="3368612" y="3368358"/>
                  <a:pt x="4028754" y="2708216"/>
                  <a:pt x="4028754" y="1893890"/>
                </a:cubicBezTo>
                <a:cubicBezTo>
                  <a:pt x="4028754" y="1079563"/>
                  <a:pt x="3368612" y="419421"/>
                  <a:pt x="2554286" y="419421"/>
                </a:cubicBezTo>
                <a:cubicBezTo>
                  <a:pt x="1739960" y="419421"/>
                  <a:pt x="1079818" y="1079563"/>
                  <a:pt x="1079818" y="1893890"/>
                </a:cubicBezTo>
                <a:close/>
                <a:moveTo>
                  <a:pt x="660397" y="1893890"/>
                </a:moveTo>
                <a:cubicBezTo>
                  <a:pt x="660397" y="1501652"/>
                  <a:pt x="779636" y="1137265"/>
                  <a:pt x="983843" y="834998"/>
                </a:cubicBezTo>
                <a:lnTo>
                  <a:pt x="1071549" y="717711"/>
                </a:lnTo>
                <a:lnTo>
                  <a:pt x="748947" y="377793"/>
                </a:lnTo>
                <a:lnTo>
                  <a:pt x="1059846" y="82732"/>
                </a:lnTo>
                <a:lnTo>
                  <a:pt x="1374264" y="414027"/>
                </a:lnTo>
                <a:lnTo>
                  <a:pt x="1495394" y="323447"/>
                </a:lnTo>
                <a:cubicBezTo>
                  <a:pt x="1797661" y="119239"/>
                  <a:pt x="2162048" y="0"/>
                  <a:pt x="2554286" y="0"/>
                </a:cubicBezTo>
                <a:cubicBezTo>
                  <a:pt x="3600252" y="0"/>
                  <a:pt x="4448175" y="847923"/>
                  <a:pt x="4448175" y="1893890"/>
                </a:cubicBezTo>
                <a:cubicBezTo>
                  <a:pt x="4448175" y="2939856"/>
                  <a:pt x="3600252" y="3787779"/>
                  <a:pt x="2554286" y="3787779"/>
                </a:cubicBezTo>
                <a:cubicBezTo>
                  <a:pt x="1508320" y="3787779"/>
                  <a:pt x="660397" y="2939856"/>
                  <a:pt x="660397" y="1893890"/>
                </a:cubicBezTo>
                <a:close/>
                <a:moveTo>
                  <a:pt x="0" y="2536315"/>
                </a:moveTo>
                <a:lnTo>
                  <a:pt x="0" y="1240914"/>
                </a:lnTo>
                <a:lnTo>
                  <a:pt x="428625" y="1240914"/>
                </a:lnTo>
                <a:lnTo>
                  <a:pt x="428625" y="2536315"/>
                </a:ln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307968919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ct 38" hidden="1"/>
          <p:cNvGraphicFramePr>
            <a:graphicFrameLocks noChangeAspect="1"/>
          </p:cNvGraphicFramePr>
          <p:nvPr>
            <p:custDataLst>
              <p:tags r:id="rId2"/>
            </p:custDataLst>
            <p:extLst>
              <p:ext uri="{D42A27DB-BD31-4B8C-83A1-F6EECF244321}">
                <p14:modId xmlns:p14="http://schemas.microsoft.com/office/powerpoint/2010/main" val="706716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595" name="think-cell Slide" r:id="rId5" imgW="378" imgH="379" progId="TCLayout.ActiveDocument.1">
                  <p:embed/>
                </p:oleObj>
              </mc:Choice>
              <mc:Fallback>
                <p:oleObj name="think-cell Slide" r:id="rId5" imgW="378" imgH="37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Leads and Pipeline</a:t>
            </a:r>
          </a:p>
        </p:txBody>
      </p:sp>
      <p:pic>
        <p:nvPicPr>
          <p:cNvPr id="44" name="Picture 43"/>
          <p:cNvPicPr>
            <a:picLocks noChangeAspect="1"/>
          </p:cNvPicPr>
          <p:nvPr/>
        </p:nvPicPr>
        <p:blipFill>
          <a:blip r:embed="rId7"/>
          <a:stretch>
            <a:fillRect/>
          </a:stretch>
        </p:blipFill>
        <p:spPr>
          <a:xfrm>
            <a:off x="10987314" y="5902953"/>
            <a:ext cx="1217268" cy="1091572"/>
          </a:xfrm>
          <a:prstGeom prst="rect">
            <a:avLst/>
          </a:prstGeom>
        </p:spPr>
      </p:pic>
      <p:grpSp>
        <p:nvGrpSpPr>
          <p:cNvPr id="41" name="Group 40"/>
          <p:cNvGrpSpPr/>
          <p:nvPr/>
        </p:nvGrpSpPr>
        <p:grpSpPr>
          <a:xfrm>
            <a:off x="10559531" y="4802869"/>
            <a:ext cx="1876944" cy="1080366"/>
            <a:chOff x="6907213" y="2082800"/>
            <a:chExt cx="4840287" cy="2786063"/>
          </a:xfrm>
        </p:grpSpPr>
        <p:grpSp>
          <p:nvGrpSpPr>
            <p:cNvPr id="8" name="Group 4"/>
            <p:cNvGrpSpPr>
              <a:grpSpLocks noChangeAspect="1"/>
            </p:cNvGrpSpPr>
            <p:nvPr/>
          </p:nvGrpSpPr>
          <p:grpSpPr bwMode="auto">
            <a:xfrm>
              <a:off x="6907213" y="2082800"/>
              <a:ext cx="4840287" cy="2786063"/>
              <a:chOff x="1181" y="944"/>
              <a:chExt cx="3049" cy="1755"/>
            </a:xfrm>
          </p:grpSpPr>
          <p:sp>
            <p:nvSpPr>
              <p:cNvPr id="9" name="AutoShape 3"/>
              <p:cNvSpPr>
                <a:spLocks noChangeAspect="1" noChangeArrowheads="1" noTextEdit="1"/>
              </p:cNvSpPr>
              <p:nvPr/>
            </p:nvSpPr>
            <p:spPr bwMode="auto">
              <a:xfrm>
                <a:off x="1181" y="946"/>
                <a:ext cx="3047" cy="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1547" y="944"/>
                <a:ext cx="2361" cy="160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Oval 6"/>
              <p:cNvSpPr>
                <a:spLocks noChangeArrowheads="1"/>
              </p:cNvSpPr>
              <p:nvPr/>
            </p:nvSpPr>
            <p:spPr bwMode="auto">
              <a:xfrm>
                <a:off x="2707" y="980"/>
                <a:ext cx="42" cy="4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1183" y="2577"/>
                <a:ext cx="3047" cy="120"/>
              </a:xfrm>
              <a:custGeom>
                <a:avLst/>
                <a:gdLst>
                  <a:gd name="T0" fmla="*/ 0 w 1524"/>
                  <a:gd name="T1" fmla="*/ 0 h 60"/>
                  <a:gd name="T2" fmla="*/ 0 w 1524"/>
                  <a:gd name="T3" fmla="*/ 4 h 60"/>
                  <a:gd name="T4" fmla="*/ 56 w 1524"/>
                  <a:gd name="T5" fmla="*/ 60 h 60"/>
                  <a:gd name="T6" fmla="*/ 1468 w 1524"/>
                  <a:gd name="T7" fmla="*/ 60 h 60"/>
                  <a:gd name="T8" fmla="*/ 1524 w 1524"/>
                  <a:gd name="T9" fmla="*/ 4 h 60"/>
                  <a:gd name="T10" fmla="*/ 1524 w 1524"/>
                  <a:gd name="T11" fmla="*/ 0 h 60"/>
                  <a:gd name="T12" fmla="*/ 0 w 1524"/>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1524" h="60">
                    <a:moveTo>
                      <a:pt x="0" y="0"/>
                    </a:moveTo>
                    <a:cubicBezTo>
                      <a:pt x="0" y="4"/>
                      <a:pt x="0" y="4"/>
                      <a:pt x="0" y="4"/>
                    </a:cubicBezTo>
                    <a:cubicBezTo>
                      <a:pt x="0" y="35"/>
                      <a:pt x="25" y="60"/>
                      <a:pt x="56" y="60"/>
                    </a:cubicBezTo>
                    <a:cubicBezTo>
                      <a:pt x="1468" y="60"/>
                      <a:pt x="1468" y="60"/>
                      <a:pt x="1468" y="60"/>
                    </a:cubicBezTo>
                    <a:cubicBezTo>
                      <a:pt x="1499" y="60"/>
                      <a:pt x="1524" y="35"/>
                      <a:pt x="1524" y="4"/>
                    </a:cubicBezTo>
                    <a:cubicBezTo>
                      <a:pt x="1524" y="0"/>
                      <a:pt x="1524" y="0"/>
                      <a:pt x="1524" y="0"/>
                    </a:cubicBez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1733" y="1244"/>
                <a:ext cx="34" cy="66"/>
              </a:xfrm>
              <a:custGeom>
                <a:avLst/>
                <a:gdLst>
                  <a:gd name="T0" fmla="*/ 0 w 17"/>
                  <a:gd name="T1" fmla="*/ 32 h 33"/>
                  <a:gd name="T2" fmla="*/ 0 w 17"/>
                  <a:gd name="T3" fmla="*/ 29 h 33"/>
                  <a:gd name="T4" fmla="*/ 7 w 17"/>
                  <a:gd name="T5" fmla="*/ 31 h 33"/>
                  <a:gd name="T6" fmla="*/ 13 w 17"/>
                  <a:gd name="T7" fmla="*/ 30 h 33"/>
                  <a:gd name="T8" fmla="*/ 15 w 17"/>
                  <a:gd name="T9" fmla="*/ 25 h 33"/>
                  <a:gd name="T10" fmla="*/ 13 w 17"/>
                  <a:gd name="T11" fmla="*/ 21 h 33"/>
                  <a:gd name="T12" fmla="*/ 8 w 17"/>
                  <a:gd name="T13" fmla="*/ 17 h 33"/>
                  <a:gd name="T14" fmla="*/ 1 w 17"/>
                  <a:gd name="T15" fmla="*/ 12 h 33"/>
                  <a:gd name="T16" fmla="*/ 0 w 17"/>
                  <a:gd name="T17" fmla="*/ 8 h 33"/>
                  <a:gd name="T18" fmla="*/ 3 w 17"/>
                  <a:gd name="T19" fmla="*/ 2 h 33"/>
                  <a:gd name="T20" fmla="*/ 10 w 17"/>
                  <a:gd name="T21" fmla="*/ 0 h 33"/>
                  <a:gd name="T22" fmla="*/ 16 w 17"/>
                  <a:gd name="T23" fmla="*/ 1 h 33"/>
                  <a:gd name="T24" fmla="*/ 16 w 17"/>
                  <a:gd name="T25" fmla="*/ 3 h 33"/>
                  <a:gd name="T26" fmla="*/ 10 w 17"/>
                  <a:gd name="T27" fmla="*/ 2 h 33"/>
                  <a:gd name="T28" fmla="*/ 4 w 17"/>
                  <a:gd name="T29" fmla="*/ 3 h 33"/>
                  <a:gd name="T30" fmla="*/ 2 w 17"/>
                  <a:gd name="T31" fmla="*/ 8 h 33"/>
                  <a:gd name="T32" fmla="*/ 4 w 17"/>
                  <a:gd name="T33" fmla="*/ 12 h 33"/>
                  <a:gd name="T34" fmla="*/ 9 w 17"/>
                  <a:gd name="T35" fmla="*/ 16 h 33"/>
                  <a:gd name="T36" fmla="*/ 16 w 17"/>
                  <a:gd name="T37" fmla="*/ 20 h 33"/>
                  <a:gd name="T38" fmla="*/ 17 w 17"/>
                  <a:gd name="T39" fmla="*/ 25 h 33"/>
                  <a:gd name="T40" fmla="*/ 14 w 17"/>
                  <a:gd name="T41" fmla="*/ 31 h 33"/>
                  <a:gd name="T42" fmla="*/ 7 w 17"/>
                  <a:gd name="T43" fmla="*/ 33 h 33"/>
                  <a:gd name="T44" fmla="*/ 3 w 17"/>
                  <a:gd name="T45" fmla="*/ 33 h 33"/>
                  <a:gd name="T46" fmla="*/ 0 w 17"/>
                  <a:gd name="T4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3">
                    <a:moveTo>
                      <a:pt x="0" y="32"/>
                    </a:moveTo>
                    <a:cubicBezTo>
                      <a:pt x="0" y="29"/>
                      <a:pt x="0" y="29"/>
                      <a:pt x="0" y="29"/>
                    </a:cubicBezTo>
                    <a:cubicBezTo>
                      <a:pt x="2" y="31"/>
                      <a:pt x="5" y="31"/>
                      <a:pt x="7" y="31"/>
                    </a:cubicBezTo>
                    <a:cubicBezTo>
                      <a:pt x="10" y="31"/>
                      <a:pt x="11" y="31"/>
                      <a:pt x="13" y="30"/>
                    </a:cubicBezTo>
                    <a:cubicBezTo>
                      <a:pt x="14" y="29"/>
                      <a:pt x="15" y="27"/>
                      <a:pt x="15" y="25"/>
                    </a:cubicBezTo>
                    <a:cubicBezTo>
                      <a:pt x="15" y="24"/>
                      <a:pt x="14" y="22"/>
                      <a:pt x="13" y="21"/>
                    </a:cubicBezTo>
                    <a:cubicBezTo>
                      <a:pt x="13" y="20"/>
                      <a:pt x="11" y="19"/>
                      <a:pt x="8" y="17"/>
                    </a:cubicBezTo>
                    <a:cubicBezTo>
                      <a:pt x="4" y="15"/>
                      <a:pt x="2" y="14"/>
                      <a:pt x="1" y="12"/>
                    </a:cubicBezTo>
                    <a:cubicBezTo>
                      <a:pt x="1" y="11"/>
                      <a:pt x="0" y="10"/>
                      <a:pt x="0" y="8"/>
                    </a:cubicBezTo>
                    <a:cubicBezTo>
                      <a:pt x="0" y="6"/>
                      <a:pt x="1" y="4"/>
                      <a:pt x="3" y="2"/>
                    </a:cubicBezTo>
                    <a:cubicBezTo>
                      <a:pt x="5" y="0"/>
                      <a:pt x="7" y="0"/>
                      <a:pt x="10" y="0"/>
                    </a:cubicBezTo>
                    <a:cubicBezTo>
                      <a:pt x="12" y="0"/>
                      <a:pt x="14" y="0"/>
                      <a:pt x="16" y="1"/>
                    </a:cubicBezTo>
                    <a:cubicBezTo>
                      <a:pt x="16" y="3"/>
                      <a:pt x="16" y="3"/>
                      <a:pt x="16" y="3"/>
                    </a:cubicBezTo>
                    <a:cubicBezTo>
                      <a:pt x="14" y="2"/>
                      <a:pt x="12" y="2"/>
                      <a:pt x="10" y="2"/>
                    </a:cubicBezTo>
                    <a:cubicBezTo>
                      <a:pt x="7" y="2"/>
                      <a:pt x="6" y="2"/>
                      <a:pt x="4" y="3"/>
                    </a:cubicBezTo>
                    <a:cubicBezTo>
                      <a:pt x="3" y="5"/>
                      <a:pt x="2" y="6"/>
                      <a:pt x="2" y="8"/>
                    </a:cubicBezTo>
                    <a:cubicBezTo>
                      <a:pt x="2" y="9"/>
                      <a:pt x="3" y="11"/>
                      <a:pt x="4" y="12"/>
                    </a:cubicBezTo>
                    <a:cubicBezTo>
                      <a:pt x="5" y="13"/>
                      <a:pt x="7" y="14"/>
                      <a:pt x="9" y="16"/>
                    </a:cubicBezTo>
                    <a:cubicBezTo>
                      <a:pt x="13" y="17"/>
                      <a:pt x="15" y="19"/>
                      <a:pt x="16" y="20"/>
                    </a:cubicBezTo>
                    <a:cubicBezTo>
                      <a:pt x="17" y="22"/>
                      <a:pt x="17" y="23"/>
                      <a:pt x="17" y="25"/>
                    </a:cubicBezTo>
                    <a:cubicBezTo>
                      <a:pt x="17" y="27"/>
                      <a:pt x="16" y="29"/>
                      <a:pt x="14" y="31"/>
                    </a:cubicBezTo>
                    <a:cubicBezTo>
                      <a:pt x="13" y="33"/>
                      <a:pt x="10" y="33"/>
                      <a:pt x="7" y="33"/>
                    </a:cubicBezTo>
                    <a:cubicBezTo>
                      <a:pt x="6" y="33"/>
                      <a:pt x="5" y="33"/>
                      <a:pt x="3" y="33"/>
                    </a:cubicBezTo>
                    <a:cubicBezTo>
                      <a:pt x="2" y="32"/>
                      <a:pt x="1" y="32"/>
                      <a:pt x="0"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p:cNvSpPr>
              <p:nvPr/>
            </p:nvSpPr>
            <p:spPr bwMode="auto">
              <a:xfrm>
                <a:off x="1773" y="1250"/>
                <a:ext cx="26" cy="60"/>
              </a:xfrm>
              <a:custGeom>
                <a:avLst/>
                <a:gdLst>
                  <a:gd name="T0" fmla="*/ 13 w 13"/>
                  <a:gd name="T1" fmla="*/ 29 h 30"/>
                  <a:gd name="T2" fmla="*/ 10 w 13"/>
                  <a:gd name="T3" fmla="*/ 30 h 30"/>
                  <a:gd name="T4" fmla="*/ 5 w 13"/>
                  <a:gd name="T5" fmla="*/ 24 h 30"/>
                  <a:gd name="T6" fmla="*/ 5 w 13"/>
                  <a:gd name="T7" fmla="*/ 8 h 30"/>
                  <a:gd name="T8" fmla="*/ 0 w 13"/>
                  <a:gd name="T9" fmla="*/ 8 h 30"/>
                  <a:gd name="T10" fmla="*/ 0 w 13"/>
                  <a:gd name="T11" fmla="*/ 7 h 30"/>
                  <a:gd name="T12" fmla="*/ 5 w 13"/>
                  <a:gd name="T13" fmla="*/ 7 h 30"/>
                  <a:gd name="T14" fmla="*/ 5 w 13"/>
                  <a:gd name="T15" fmla="*/ 0 h 30"/>
                  <a:gd name="T16" fmla="*/ 6 w 13"/>
                  <a:gd name="T17" fmla="*/ 0 h 30"/>
                  <a:gd name="T18" fmla="*/ 7 w 13"/>
                  <a:gd name="T19" fmla="*/ 0 h 30"/>
                  <a:gd name="T20" fmla="*/ 7 w 13"/>
                  <a:gd name="T21" fmla="*/ 7 h 30"/>
                  <a:gd name="T22" fmla="*/ 13 w 13"/>
                  <a:gd name="T23" fmla="*/ 7 h 30"/>
                  <a:gd name="T24" fmla="*/ 13 w 13"/>
                  <a:gd name="T25" fmla="*/ 8 h 30"/>
                  <a:gd name="T26" fmla="*/ 7 w 13"/>
                  <a:gd name="T27" fmla="*/ 8 h 30"/>
                  <a:gd name="T28" fmla="*/ 7 w 13"/>
                  <a:gd name="T29" fmla="*/ 24 h 30"/>
                  <a:gd name="T30" fmla="*/ 7 w 13"/>
                  <a:gd name="T31" fmla="*/ 27 h 30"/>
                  <a:gd name="T32" fmla="*/ 10 w 13"/>
                  <a:gd name="T33" fmla="*/ 28 h 30"/>
                  <a:gd name="T34" fmla="*/ 13 w 13"/>
                  <a:gd name="T35" fmla="*/ 27 h 30"/>
                  <a:gd name="T36" fmla="*/ 13 w 13"/>
                  <a:gd name="T3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30">
                    <a:moveTo>
                      <a:pt x="13" y="29"/>
                    </a:moveTo>
                    <a:cubicBezTo>
                      <a:pt x="12" y="30"/>
                      <a:pt x="11" y="30"/>
                      <a:pt x="10" y="30"/>
                    </a:cubicBezTo>
                    <a:cubicBezTo>
                      <a:pt x="6" y="30"/>
                      <a:pt x="5" y="28"/>
                      <a:pt x="5" y="24"/>
                    </a:cubicBezTo>
                    <a:cubicBezTo>
                      <a:pt x="5" y="8"/>
                      <a:pt x="5" y="8"/>
                      <a:pt x="5" y="8"/>
                    </a:cubicBezTo>
                    <a:cubicBezTo>
                      <a:pt x="0" y="8"/>
                      <a:pt x="0" y="8"/>
                      <a:pt x="0" y="8"/>
                    </a:cubicBezTo>
                    <a:cubicBezTo>
                      <a:pt x="0" y="7"/>
                      <a:pt x="0" y="7"/>
                      <a:pt x="0" y="7"/>
                    </a:cubicBezTo>
                    <a:cubicBezTo>
                      <a:pt x="5" y="7"/>
                      <a:pt x="5" y="7"/>
                      <a:pt x="5" y="7"/>
                    </a:cubicBezTo>
                    <a:cubicBezTo>
                      <a:pt x="5" y="0"/>
                      <a:pt x="5" y="0"/>
                      <a:pt x="5" y="0"/>
                    </a:cubicBezTo>
                    <a:cubicBezTo>
                      <a:pt x="5" y="0"/>
                      <a:pt x="5" y="0"/>
                      <a:pt x="6" y="0"/>
                    </a:cubicBezTo>
                    <a:cubicBezTo>
                      <a:pt x="6" y="0"/>
                      <a:pt x="6" y="0"/>
                      <a:pt x="7" y="0"/>
                    </a:cubicBezTo>
                    <a:cubicBezTo>
                      <a:pt x="7" y="7"/>
                      <a:pt x="7" y="7"/>
                      <a:pt x="7" y="7"/>
                    </a:cubicBezTo>
                    <a:cubicBezTo>
                      <a:pt x="13" y="7"/>
                      <a:pt x="13" y="7"/>
                      <a:pt x="13" y="7"/>
                    </a:cubicBezTo>
                    <a:cubicBezTo>
                      <a:pt x="13" y="8"/>
                      <a:pt x="13" y="8"/>
                      <a:pt x="13" y="8"/>
                    </a:cubicBezTo>
                    <a:cubicBezTo>
                      <a:pt x="7" y="8"/>
                      <a:pt x="7" y="8"/>
                      <a:pt x="7" y="8"/>
                    </a:cubicBezTo>
                    <a:cubicBezTo>
                      <a:pt x="7" y="24"/>
                      <a:pt x="7" y="24"/>
                      <a:pt x="7" y="24"/>
                    </a:cubicBezTo>
                    <a:cubicBezTo>
                      <a:pt x="7" y="25"/>
                      <a:pt x="7" y="27"/>
                      <a:pt x="7" y="27"/>
                    </a:cubicBezTo>
                    <a:cubicBezTo>
                      <a:pt x="8" y="28"/>
                      <a:pt x="9" y="28"/>
                      <a:pt x="10" y="28"/>
                    </a:cubicBezTo>
                    <a:cubicBezTo>
                      <a:pt x="11" y="28"/>
                      <a:pt x="12" y="28"/>
                      <a:pt x="13" y="27"/>
                    </a:cubicBezTo>
                    <a:lnTo>
                      <a:pt x="13"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EditPoints="1"/>
              </p:cNvSpPr>
              <p:nvPr/>
            </p:nvSpPr>
            <p:spPr bwMode="auto">
              <a:xfrm>
                <a:off x="1807" y="1262"/>
                <a:ext cx="36" cy="48"/>
              </a:xfrm>
              <a:custGeom>
                <a:avLst/>
                <a:gdLst>
                  <a:gd name="T0" fmla="*/ 15 w 18"/>
                  <a:gd name="T1" fmla="*/ 24 h 24"/>
                  <a:gd name="T2" fmla="*/ 15 w 18"/>
                  <a:gd name="T3" fmla="*/ 19 h 24"/>
                  <a:gd name="T4" fmla="*/ 15 w 18"/>
                  <a:gd name="T5" fmla="*/ 19 h 24"/>
                  <a:gd name="T6" fmla="*/ 12 w 18"/>
                  <a:gd name="T7" fmla="*/ 23 h 24"/>
                  <a:gd name="T8" fmla="*/ 7 w 18"/>
                  <a:gd name="T9" fmla="*/ 24 h 24"/>
                  <a:gd name="T10" fmla="*/ 2 w 18"/>
                  <a:gd name="T11" fmla="*/ 22 h 24"/>
                  <a:gd name="T12" fmla="*/ 0 w 18"/>
                  <a:gd name="T13" fmla="*/ 18 h 24"/>
                  <a:gd name="T14" fmla="*/ 8 w 18"/>
                  <a:gd name="T15" fmla="*/ 10 h 24"/>
                  <a:gd name="T16" fmla="*/ 15 w 18"/>
                  <a:gd name="T17" fmla="*/ 9 h 24"/>
                  <a:gd name="T18" fmla="*/ 10 w 18"/>
                  <a:gd name="T19" fmla="*/ 2 h 24"/>
                  <a:gd name="T20" fmla="*/ 2 w 18"/>
                  <a:gd name="T21" fmla="*/ 5 h 24"/>
                  <a:gd name="T22" fmla="*/ 2 w 18"/>
                  <a:gd name="T23" fmla="*/ 2 h 24"/>
                  <a:gd name="T24" fmla="*/ 6 w 18"/>
                  <a:gd name="T25" fmla="*/ 1 h 24"/>
                  <a:gd name="T26" fmla="*/ 10 w 18"/>
                  <a:gd name="T27" fmla="*/ 0 h 24"/>
                  <a:gd name="T28" fmla="*/ 16 w 18"/>
                  <a:gd name="T29" fmla="*/ 2 h 24"/>
                  <a:gd name="T30" fmla="*/ 18 w 18"/>
                  <a:gd name="T31" fmla="*/ 9 h 24"/>
                  <a:gd name="T32" fmla="*/ 18 w 18"/>
                  <a:gd name="T33" fmla="*/ 24 h 24"/>
                  <a:gd name="T34" fmla="*/ 15 w 18"/>
                  <a:gd name="T35" fmla="*/ 24 h 24"/>
                  <a:gd name="T36" fmla="*/ 9 w 18"/>
                  <a:gd name="T37" fmla="*/ 12 h 24"/>
                  <a:gd name="T38" fmla="*/ 4 w 18"/>
                  <a:gd name="T39" fmla="*/ 14 h 24"/>
                  <a:gd name="T40" fmla="*/ 3 w 18"/>
                  <a:gd name="T41" fmla="*/ 18 h 24"/>
                  <a:gd name="T42" fmla="*/ 4 w 18"/>
                  <a:gd name="T43" fmla="*/ 21 h 24"/>
                  <a:gd name="T44" fmla="*/ 8 w 18"/>
                  <a:gd name="T45" fmla="*/ 22 h 24"/>
                  <a:gd name="T46" fmla="*/ 13 w 18"/>
                  <a:gd name="T47" fmla="*/ 20 h 24"/>
                  <a:gd name="T48" fmla="*/ 15 w 18"/>
                  <a:gd name="T49" fmla="*/ 14 h 24"/>
                  <a:gd name="T50" fmla="*/ 15 w 18"/>
                  <a:gd name="T51" fmla="*/ 11 h 24"/>
                  <a:gd name="T52" fmla="*/ 9 w 18"/>
                  <a:gd name="T5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24">
                    <a:moveTo>
                      <a:pt x="15" y="24"/>
                    </a:moveTo>
                    <a:cubicBezTo>
                      <a:pt x="15" y="19"/>
                      <a:pt x="15" y="19"/>
                      <a:pt x="15" y="19"/>
                    </a:cubicBezTo>
                    <a:cubicBezTo>
                      <a:pt x="15" y="19"/>
                      <a:pt x="15" y="19"/>
                      <a:pt x="15" y="19"/>
                    </a:cubicBezTo>
                    <a:cubicBezTo>
                      <a:pt x="15" y="21"/>
                      <a:pt x="14" y="22"/>
                      <a:pt x="12" y="23"/>
                    </a:cubicBezTo>
                    <a:cubicBezTo>
                      <a:pt x="11" y="24"/>
                      <a:pt x="9" y="24"/>
                      <a:pt x="7" y="24"/>
                    </a:cubicBezTo>
                    <a:cubicBezTo>
                      <a:pt x="5" y="24"/>
                      <a:pt x="4" y="24"/>
                      <a:pt x="2" y="22"/>
                    </a:cubicBezTo>
                    <a:cubicBezTo>
                      <a:pt x="1" y="21"/>
                      <a:pt x="0" y="20"/>
                      <a:pt x="0" y="18"/>
                    </a:cubicBezTo>
                    <a:cubicBezTo>
                      <a:pt x="0" y="14"/>
                      <a:pt x="3" y="11"/>
                      <a:pt x="8" y="10"/>
                    </a:cubicBezTo>
                    <a:cubicBezTo>
                      <a:pt x="15" y="9"/>
                      <a:pt x="15" y="9"/>
                      <a:pt x="15" y="9"/>
                    </a:cubicBezTo>
                    <a:cubicBezTo>
                      <a:pt x="15" y="4"/>
                      <a:pt x="14" y="2"/>
                      <a:pt x="10" y="2"/>
                    </a:cubicBezTo>
                    <a:cubicBezTo>
                      <a:pt x="7" y="2"/>
                      <a:pt x="5" y="3"/>
                      <a:pt x="2" y="5"/>
                    </a:cubicBezTo>
                    <a:cubicBezTo>
                      <a:pt x="2" y="2"/>
                      <a:pt x="2" y="2"/>
                      <a:pt x="2" y="2"/>
                    </a:cubicBezTo>
                    <a:cubicBezTo>
                      <a:pt x="3" y="2"/>
                      <a:pt x="4" y="1"/>
                      <a:pt x="6" y="1"/>
                    </a:cubicBezTo>
                    <a:cubicBezTo>
                      <a:pt x="7" y="0"/>
                      <a:pt x="9" y="0"/>
                      <a:pt x="10" y="0"/>
                    </a:cubicBezTo>
                    <a:cubicBezTo>
                      <a:pt x="12" y="0"/>
                      <a:pt x="14" y="1"/>
                      <a:pt x="16" y="2"/>
                    </a:cubicBezTo>
                    <a:cubicBezTo>
                      <a:pt x="17" y="4"/>
                      <a:pt x="18" y="6"/>
                      <a:pt x="18" y="9"/>
                    </a:cubicBezTo>
                    <a:cubicBezTo>
                      <a:pt x="18" y="24"/>
                      <a:pt x="18" y="24"/>
                      <a:pt x="18" y="24"/>
                    </a:cubicBezTo>
                    <a:lnTo>
                      <a:pt x="15" y="24"/>
                    </a:lnTo>
                    <a:close/>
                    <a:moveTo>
                      <a:pt x="9" y="12"/>
                    </a:moveTo>
                    <a:cubicBezTo>
                      <a:pt x="7" y="13"/>
                      <a:pt x="5" y="13"/>
                      <a:pt x="4" y="14"/>
                    </a:cubicBezTo>
                    <a:cubicBezTo>
                      <a:pt x="3" y="15"/>
                      <a:pt x="3" y="16"/>
                      <a:pt x="3" y="18"/>
                    </a:cubicBezTo>
                    <a:cubicBezTo>
                      <a:pt x="3" y="19"/>
                      <a:pt x="3" y="20"/>
                      <a:pt x="4" y="21"/>
                    </a:cubicBezTo>
                    <a:cubicBezTo>
                      <a:pt x="5" y="22"/>
                      <a:pt x="6" y="22"/>
                      <a:pt x="8" y="22"/>
                    </a:cubicBezTo>
                    <a:cubicBezTo>
                      <a:pt x="10" y="22"/>
                      <a:pt x="12" y="22"/>
                      <a:pt x="13" y="20"/>
                    </a:cubicBezTo>
                    <a:cubicBezTo>
                      <a:pt x="15" y="18"/>
                      <a:pt x="15" y="16"/>
                      <a:pt x="15" y="14"/>
                    </a:cubicBezTo>
                    <a:cubicBezTo>
                      <a:pt x="15" y="11"/>
                      <a:pt x="15" y="11"/>
                      <a:pt x="15" y="11"/>
                    </a:cubicBezTo>
                    <a:lnTo>
                      <a:pt x="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p:cNvSpPr>
              <p:nvPr/>
            </p:nvSpPr>
            <p:spPr bwMode="auto">
              <a:xfrm>
                <a:off x="1857" y="1262"/>
                <a:ext cx="22" cy="48"/>
              </a:xfrm>
              <a:custGeom>
                <a:avLst/>
                <a:gdLst>
                  <a:gd name="T0" fmla="*/ 11 w 11"/>
                  <a:gd name="T1" fmla="*/ 3 h 24"/>
                  <a:gd name="T2" fmla="*/ 9 w 11"/>
                  <a:gd name="T3" fmla="*/ 2 h 24"/>
                  <a:gd name="T4" fmla="*/ 4 w 11"/>
                  <a:gd name="T5" fmla="*/ 5 h 24"/>
                  <a:gd name="T6" fmla="*/ 3 w 11"/>
                  <a:gd name="T7" fmla="*/ 13 h 24"/>
                  <a:gd name="T8" fmla="*/ 3 w 11"/>
                  <a:gd name="T9" fmla="*/ 24 h 24"/>
                  <a:gd name="T10" fmla="*/ 0 w 11"/>
                  <a:gd name="T11" fmla="*/ 24 h 24"/>
                  <a:gd name="T12" fmla="*/ 0 w 11"/>
                  <a:gd name="T13" fmla="*/ 1 h 24"/>
                  <a:gd name="T14" fmla="*/ 3 w 11"/>
                  <a:gd name="T15" fmla="*/ 1 h 24"/>
                  <a:gd name="T16" fmla="*/ 3 w 11"/>
                  <a:gd name="T17" fmla="*/ 6 h 24"/>
                  <a:gd name="T18" fmla="*/ 3 w 11"/>
                  <a:gd name="T19" fmla="*/ 6 h 24"/>
                  <a:gd name="T20" fmla="*/ 5 w 11"/>
                  <a:gd name="T21" fmla="*/ 2 h 24"/>
                  <a:gd name="T22" fmla="*/ 9 w 11"/>
                  <a:gd name="T23" fmla="*/ 0 h 24"/>
                  <a:gd name="T24" fmla="*/ 11 w 11"/>
                  <a:gd name="T25" fmla="*/ 0 h 24"/>
                  <a:gd name="T26" fmla="*/ 11 w 11"/>
                  <a:gd name="T2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24">
                    <a:moveTo>
                      <a:pt x="11" y="3"/>
                    </a:moveTo>
                    <a:cubicBezTo>
                      <a:pt x="11" y="2"/>
                      <a:pt x="10" y="2"/>
                      <a:pt x="9" y="2"/>
                    </a:cubicBezTo>
                    <a:cubicBezTo>
                      <a:pt x="7" y="2"/>
                      <a:pt x="6" y="3"/>
                      <a:pt x="4" y="5"/>
                    </a:cubicBezTo>
                    <a:cubicBezTo>
                      <a:pt x="3" y="7"/>
                      <a:pt x="3" y="9"/>
                      <a:pt x="3" y="13"/>
                    </a:cubicBezTo>
                    <a:cubicBezTo>
                      <a:pt x="3" y="24"/>
                      <a:pt x="3" y="24"/>
                      <a:pt x="3" y="24"/>
                    </a:cubicBezTo>
                    <a:cubicBezTo>
                      <a:pt x="0" y="24"/>
                      <a:pt x="0" y="24"/>
                      <a:pt x="0" y="24"/>
                    </a:cubicBezTo>
                    <a:cubicBezTo>
                      <a:pt x="0" y="1"/>
                      <a:pt x="0" y="1"/>
                      <a:pt x="0" y="1"/>
                    </a:cubicBezTo>
                    <a:cubicBezTo>
                      <a:pt x="3" y="1"/>
                      <a:pt x="3" y="1"/>
                      <a:pt x="3" y="1"/>
                    </a:cubicBezTo>
                    <a:cubicBezTo>
                      <a:pt x="3" y="6"/>
                      <a:pt x="3" y="6"/>
                      <a:pt x="3" y="6"/>
                    </a:cubicBezTo>
                    <a:cubicBezTo>
                      <a:pt x="3" y="6"/>
                      <a:pt x="3" y="6"/>
                      <a:pt x="3" y="6"/>
                    </a:cubicBezTo>
                    <a:cubicBezTo>
                      <a:pt x="3" y="4"/>
                      <a:pt x="4" y="3"/>
                      <a:pt x="5" y="2"/>
                    </a:cubicBezTo>
                    <a:cubicBezTo>
                      <a:pt x="6" y="1"/>
                      <a:pt x="8" y="0"/>
                      <a:pt x="9" y="0"/>
                    </a:cubicBezTo>
                    <a:cubicBezTo>
                      <a:pt x="10" y="0"/>
                      <a:pt x="11" y="0"/>
                      <a:pt x="11" y="0"/>
                    </a:cubicBezTo>
                    <a:lnTo>
                      <a:pt x="1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p:cNvSpPr>
              <p:nvPr/>
            </p:nvSpPr>
            <p:spPr bwMode="auto">
              <a:xfrm>
                <a:off x="1887" y="1250"/>
                <a:ext cx="26" cy="60"/>
              </a:xfrm>
              <a:custGeom>
                <a:avLst/>
                <a:gdLst>
                  <a:gd name="T0" fmla="*/ 13 w 13"/>
                  <a:gd name="T1" fmla="*/ 29 h 30"/>
                  <a:gd name="T2" fmla="*/ 9 w 13"/>
                  <a:gd name="T3" fmla="*/ 30 h 30"/>
                  <a:gd name="T4" fmla="*/ 4 w 13"/>
                  <a:gd name="T5" fmla="*/ 24 h 30"/>
                  <a:gd name="T6" fmla="*/ 4 w 13"/>
                  <a:gd name="T7" fmla="*/ 8 h 30"/>
                  <a:gd name="T8" fmla="*/ 0 w 13"/>
                  <a:gd name="T9" fmla="*/ 8 h 30"/>
                  <a:gd name="T10" fmla="*/ 0 w 13"/>
                  <a:gd name="T11" fmla="*/ 7 h 30"/>
                  <a:gd name="T12" fmla="*/ 4 w 13"/>
                  <a:gd name="T13" fmla="*/ 7 h 30"/>
                  <a:gd name="T14" fmla="*/ 4 w 13"/>
                  <a:gd name="T15" fmla="*/ 0 h 30"/>
                  <a:gd name="T16" fmla="*/ 5 w 13"/>
                  <a:gd name="T17" fmla="*/ 0 h 30"/>
                  <a:gd name="T18" fmla="*/ 6 w 13"/>
                  <a:gd name="T19" fmla="*/ 0 h 30"/>
                  <a:gd name="T20" fmla="*/ 6 w 13"/>
                  <a:gd name="T21" fmla="*/ 7 h 30"/>
                  <a:gd name="T22" fmla="*/ 13 w 13"/>
                  <a:gd name="T23" fmla="*/ 7 h 30"/>
                  <a:gd name="T24" fmla="*/ 13 w 13"/>
                  <a:gd name="T25" fmla="*/ 8 h 30"/>
                  <a:gd name="T26" fmla="*/ 6 w 13"/>
                  <a:gd name="T27" fmla="*/ 8 h 30"/>
                  <a:gd name="T28" fmla="*/ 6 w 13"/>
                  <a:gd name="T29" fmla="*/ 24 h 30"/>
                  <a:gd name="T30" fmla="*/ 7 w 13"/>
                  <a:gd name="T31" fmla="*/ 27 h 30"/>
                  <a:gd name="T32" fmla="*/ 10 w 13"/>
                  <a:gd name="T33" fmla="*/ 28 h 30"/>
                  <a:gd name="T34" fmla="*/ 13 w 13"/>
                  <a:gd name="T35" fmla="*/ 27 h 30"/>
                  <a:gd name="T36" fmla="*/ 13 w 13"/>
                  <a:gd name="T3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30">
                    <a:moveTo>
                      <a:pt x="13" y="29"/>
                    </a:moveTo>
                    <a:cubicBezTo>
                      <a:pt x="11" y="30"/>
                      <a:pt x="10" y="30"/>
                      <a:pt x="9" y="30"/>
                    </a:cubicBezTo>
                    <a:cubicBezTo>
                      <a:pt x="6" y="30"/>
                      <a:pt x="4" y="28"/>
                      <a:pt x="4" y="24"/>
                    </a:cubicBezTo>
                    <a:cubicBezTo>
                      <a:pt x="4" y="8"/>
                      <a:pt x="4" y="8"/>
                      <a:pt x="4" y="8"/>
                    </a:cubicBezTo>
                    <a:cubicBezTo>
                      <a:pt x="0" y="8"/>
                      <a:pt x="0" y="8"/>
                      <a:pt x="0" y="8"/>
                    </a:cubicBezTo>
                    <a:cubicBezTo>
                      <a:pt x="0" y="7"/>
                      <a:pt x="0" y="7"/>
                      <a:pt x="0" y="7"/>
                    </a:cubicBezTo>
                    <a:cubicBezTo>
                      <a:pt x="4" y="7"/>
                      <a:pt x="4" y="7"/>
                      <a:pt x="4" y="7"/>
                    </a:cubicBezTo>
                    <a:cubicBezTo>
                      <a:pt x="4" y="0"/>
                      <a:pt x="4" y="0"/>
                      <a:pt x="4" y="0"/>
                    </a:cubicBezTo>
                    <a:cubicBezTo>
                      <a:pt x="5" y="0"/>
                      <a:pt x="5" y="0"/>
                      <a:pt x="5" y="0"/>
                    </a:cubicBezTo>
                    <a:cubicBezTo>
                      <a:pt x="6" y="0"/>
                      <a:pt x="6" y="0"/>
                      <a:pt x="6" y="0"/>
                    </a:cubicBezTo>
                    <a:cubicBezTo>
                      <a:pt x="6" y="7"/>
                      <a:pt x="6" y="7"/>
                      <a:pt x="6" y="7"/>
                    </a:cubicBezTo>
                    <a:cubicBezTo>
                      <a:pt x="13" y="7"/>
                      <a:pt x="13" y="7"/>
                      <a:pt x="13" y="7"/>
                    </a:cubicBezTo>
                    <a:cubicBezTo>
                      <a:pt x="13" y="8"/>
                      <a:pt x="13" y="8"/>
                      <a:pt x="13" y="8"/>
                    </a:cubicBezTo>
                    <a:cubicBezTo>
                      <a:pt x="6" y="8"/>
                      <a:pt x="6" y="8"/>
                      <a:pt x="6" y="8"/>
                    </a:cubicBezTo>
                    <a:cubicBezTo>
                      <a:pt x="6" y="24"/>
                      <a:pt x="6" y="24"/>
                      <a:pt x="6" y="24"/>
                    </a:cubicBezTo>
                    <a:cubicBezTo>
                      <a:pt x="6" y="25"/>
                      <a:pt x="7" y="27"/>
                      <a:pt x="7" y="27"/>
                    </a:cubicBezTo>
                    <a:cubicBezTo>
                      <a:pt x="8" y="28"/>
                      <a:pt x="9" y="28"/>
                      <a:pt x="10" y="28"/>
                    </a:cubicBezTo>
                    <a:cubicBezTo>
                      <a:pt x="11" y="28"/>
                      <a:pt x="12" y="28"/>
                      <a:pt x="13" y="27"/>
                    </a:cubicBezTo>
                    <a:lnTo>
                      <a:pt x="13"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p:cNvPicPr>
              <a:picLocks noChangeAspect="1"/>
            </p:cNvPicPr>
            <p:nvPr/>
          </p:nvPicPr>
          <p:blipFill rotWithShape="1">
            <a:blip r:embed="rId8"/>
            <a:srcRect l="4228" r="35877"/>
            <a:stretch/>
          </p:blipFill>
          <p:spPr>
            <a:xfrm>
              <a:off x="7604953" y="2255837"/>
              <a:ext cx="3514656" cy="2278064"/>
            </a:xfrm>
            <a:prstGeom prst="rect">
              <a:avLst/>
            </a:prstGeom>
            <a:noFill/>
            <a:ln>
              <a:solidFill>
                <a:schemeClr val="bg1">
                  <a:lumMod val="85000"/>
                </a:schemeClr>
              </a:solidFill>
            </a:ln>
          </p:spPr>
        </p:pic>
      </p:grpSp>
      <p:sp>
        <p:nvSpPr>
          <p:cNvPr id="19" name="Rectangle 18"/>
          <p:cNvSpPr/>
          <p:nvPr/>
        </p:nvSpPr>
        <p:spPr bwMode="auto">
          <a:xfrm>
            <a:off x="458383" y="1212849"/>
            <a:ext cx="5701154" cy="33308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73152" rIns="137160" bIns="73152" numCol="1" spcCol="0" rtlCol="0" fromWordArt="0" anchor="t" anchorCtr="0" forceAA="0" compatLnSpc="1">
            <a:prstTxWarp prst="textNoShape">
              <a:avLst/>
            </a:prstTxWarp>
            <a:noAutofit/>
          </a:bodyPr>
          <a:lstStyle/>
          <a:p>
            <a:r>
              <a:rPr lang="en-US" sz="2000" dirty="0">
                <a:solidFill>
                  <a:schemeClr val="bg1"/>
                </a:solidFill>
              </a:rPr>
              <a:t>To build a business, all organizations have a process to gather leads and build a pipeline</a:t>
            </a:r>
          </a:p>
        </p:txBody>
      </p:sp>
      <p:sp>
        <p:nvSpPr>
          <p:cNvPr id="20" name="Rectangle 19"/>
          <p:cNvSpPr/>
          <p:nvPr/>
        </p:nvSpPr>
        <p:spPr bwMode="auto">
          <a:xfrm>
            <a:off x="6275695" y="1212849"/>
            <a:ext cx="5701154" cy="33308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defTabSz="932472" fontAlgn="base"/>
            <a:r>
              <a:rPr lang="en-US" sz="2800" dirty="0" smtClean="0">
                <a:solidFill>
                  <a:schemeClr val="bg1"/>
                </a:solidFill>
                <a:latin typeface="+mj-lt"/>
              </a:rPr>
              <a:t>Before </a:t>
            </a:r>
            <a:r>
              <a:rPr lang="en-US" sz="2800" dirty="0">
                <a:solidFill>
                  <a:schemeClr val="bg1"/>
                </a:solidFill>
                <a:latin typeface="+mj-lt"/>
              </a:rPr>
              <a:t>sharing those leads and </a:t>
            </a:r>
            <a:r>
              <a:rPr lang="en-US" sz="2800" dirty="0" smtClean="0">
                <a:solidFill>
                  <a:schemeClr val="bg1"/>
                </a:solidFill>
                <a:latin typeface="+mj-lt"/>
              </a:rPr>
              <a:t>pipeline </a:t>
            </a:r>
            <a:r>
              <a:rPr lang="en-US" sz="2800" dirty="0">
                <a:solidFill>
                  <a:schemeClr val="bg1"/>
                </a:solidFill>
                <a:latin typeface="+mj-lt"/>
              </a:rPr>
              <a:t>it is very important to trust the team with which you are sharing and have buy-in from the company </a:t>
            </a:r>
            <a:r>
              <a:rPr lang="en-US" sz="2800" dirty="0" smtClean="0">
                <a:solidFill>
                  <a:schemeClr val="bg1"/>
                </a:solidFill>
                <a:latin typeface="+mj-lt"/>
              </a:rPr>
              <a:t>leadership</a:t>
            </a:r>
            <a:endParaRPr lang="en-US" sz="2800" dirty="0">
              <a:solidFill>
                <a:schemeClr val="bg1"/>
              </a:solidFill>
              <a:latin typeface="+mj-lt"/>
            </a:endParaRPr>
          </a:p>
        </p:txBody>
      </p:sp>
      <p:sp>
        <p:nvSpPr>
          <p:cNvPr id="22" name="Rectangle 21"/>
          <p:cNvSpPr/>
          <p:nvPr/>
        </p:nvSpPr>
        <p:spPr bwMode="auto">
          <a:xfrm>
            <a:off x="457200" y="1212849"/>
            <a:ext cx="5701154" cy="33308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r>
              <a:rPr lang="en-US" sz="2800" dirty="0">
                <a:solidFill>
                  <a:schemeClr val="bg1"/>
                </a:solidFill>
                <a:latin typeface="+mj-lt"/>
              </a:rPr>
              <a:t>To build a </a:t>
            </a:r>
            <a:r>
              <a:rPr lang="en-US" sz="2800" dirty="0" smtClean="0">
                <a:solidFill>
                  <a:schemeClr val="bg1"/>
                </a:solidFill>
                <a:latin typeface="+mj-lt"/>
              </a:rPr>
              <a:t>business </a:t>
            </a:r>
            <a:r>
              <a:rPr lang="en-US" sz="2800" dirty="0">
                <a:solidFill>
                  <a:schemeClr val="bg1"/>
                </a:solidFill>
                <a:latin typeface="+mj-lt"/>
              </a:rPr>
              <a:t>all organizations have a process to gather leads and build a pipeline</a:t>
            </a:r>
          </a:p>
        </p:txBody>
      </p:sp>
      <p:sp>
        <p:nvSpPr>
          <p:cNvPr id="23" name="Rectangle 9"/>
          <p:cNvSpPr/>
          <p:nvPr/>
        </p:nvSpPr>
        <p:spPr>
          <a:xfrm>
            <a:off x="5321151" y="3758789"/>
            <a:ext cx="620587" cy="644076"/>
          </a:xfrm>
          <a:custGeom>
            <a:avLst/>
            <a:gdLst/>
            <a:ahLst/>
            <a:cxnLst/>
            <a:rect l="l" t="t" r="r" b="b"/>
            <a:pathLst>
              <a:path w="4564503" h="4737272">
                <a:moveTo>
                  <a:pt x="2067077" y="2571753"/>
                </a:moveTo>
                <a:lnTo>
                  <a:pt x="2217131" y="2752123"/>
                </a:lnTo>
                <a:lnTo>
                  <a:pt x="2084296" y="3664815"/>
                </a:lnTo>
                <a:lnTo>
                  <a:pt x="2273645" y="3806826"/>
                </a:lnTo>
                <a:lnTo>
                  <a:pt x="2480209" y="3664815"/>
                </a:lnTo>
                <a:lnTo>
                  <a:pt x="2339593" y="2761473"/>
                </a:lnTo>
                <a:lnTo>
                  <a:pt x="2497425" y="2571753"/>
                </a:lnTo>
                <a:close/>
                <a:moveTo>
                  <a:pt x="2282251" y="640385"/>
                </a:moveTo>
                <a:cubicBezTo>
                  <a:pt x="2461399" y="634821"/>
                  <a:pt x="2645737" y="685253"/>
                  <a:pt x="2747218" y="813366"/>
                </a:cubicBezTo>
                <a:cubicBezTo>
                  <a:pt x="2953429" y="1073694"/>
                  <a:pt x="2984165" y="1616341"/>
                  <a:pt x="2742427" y="1981847"/>
                </a:cubicBezTo>
                <a:cubicBezTo>
                  <a:pt x="2687855" y="2074886"/>
                  <a:pt x="2625473" y="2128867"/>
                  <a:pt x="2624231" y="2255474"/>
                </a:cubicBezTo>
                <a:cubicBezTo>
                  <a:pt x="2635642" y="2368997"/>
                  <a:pt x="2719564" y="2459843"/>
                  <a:pt x="2829834" y="2481475"/>
                </a:cubicBezTo>
                <a:cubicBezTo>
                  <a:pt x="3253259" y="2658471"/>
                  <a:pt x="3428827" y="2871572"/>
                  <a:pt x="3507427" y="3131275"/>
                </a:cubicBezTo>
                <a:cubicBezTo>
                  <a:pt x="3561121" y="3257121"/>
                  <a:pt x="3586947" y="3406015"/>
                  <a:pt x="3576384" y="3579582"/>
                </a:cubicBezTo>
                <a:cubicBezTo>
                  <a:pt x="3562800" y="3652357"/>
                  <a:pt x="3549215" y="3669186"/>
                  <a:pt x="3419438" y="3772084"/>
                </a:cubicBezTo>
                <a:cubicBezTo>
                  <a:pt x="3042762" y="4049231"/>
                  <a:pt x="2650672" y="4155148"/>
                  <a:pt x="2282251" y="4147927"/>
                </a:cubicBezTo>
                <a:cubicBezTo>
                  <a:pt x="1913831" y="4155148"/>
                  <a:pt x="1521741" y="4049231"/>
                  <a:pt x="1145064" y="3772084"/>
                </a:cubicBezTo>
                <a:cubicBezTo>
                  <a:pt x="1015288" y="3669186"/>
                  <a:pt x="1001703" y="3652357"/>
                  <a:pt x="988119" y="3579582"/>
                </a:cubicBezTo>
                <a:cubicBezTo>
                  <a:pt x="977555" y="3406015"/>
                  <a:pt x="1003382" y="3257121"/>
                  <a:pt x="1057075" y="3131275"/>
                </a:cubicBezTo>
                <a:cubicBezTo>
                  <a:pt x="1135676" y="2871572"/>
                  <a:pt x="1311244" y="2658471"/>
                  <a:pt x="1734669" y="2481475"/>
                </a:cubicBezTo>
                <a:cubicBezTo>
                  <a:pt x="1844939" y="2459843"/>
                  <a:pt x="1928861" y="2368997"/>
                  <a:pt x="1940271" y="2255474"/>
                </a:cubicBezTo>
                <a:cubicBezTo>
                  <a:pt x="1939030" y="2128867"/>
                  <a:pt x="1876647" y="2074886"/>
                  <a:pt x="1822075" y="1981847"/>
                </a:cubicBezTo>
                <a:cubicBezTo>
                  <a:pt x="1580337" y="1616341"/>
                  <a:pt x="1611074" y="1073694"/>
                  <a:pt x="1817284" y="813366"/>
                </a:cubicBezTo>
                <a:cubicBezTo>
                  <a:pt x="1918766" y="685253"/>
                  <a:pt x="2103104" y="634821"/>
                  <a:pt x="2282251" y="640385"/>
                </a:cubicBezTo>
                <a:close/>
                <a:moveTo>
                  <a:pt x="2343151" y="50971"/>
                </a:moveTo>
                <a:cubicBezTo>
                  <a:pt x="2515326" y="50971"/>
                  <a:pt x="2683165" y="69541"/>
                  <a:pt x="2844496" y="106064"/>
                </a:cubicBezTo>
                <a:lnTo>
                  <a:pt x="2825548" y="250532"/>
                </a:lnTo>
                <a:cubicBezTo>
                  <a:pt x="2670561" y="214118"/>
                  <a:pt x="2509001" y="195752"/>
                  <a:pt x="2343151" y="195752"/>
                </a:cubicBezTo>
                <a:cubicBezTo>
                  <a:pt x="1129025" y="195752"/>
                  <a:pt x="144780" y="1179996"/>
                  <a:pt x="144780" y="2394122"/>
                </a:cubicBezTo>
                <a:cubicBezTo>
                  <a:pt x="144780" y="3608248"/>
                  <a:pt x="1129025" y="4592492"/>
                  <a:pt x="2343151" y="4592493"/>
                </a:cubicBezTo>
                <a:cubicBezTo>
                  <a:pt x="3317057" y="4592492"/>
                  <a:pt x="4143048" y="3959193"/>
                  <a:pt x="4430376" y="3081483"/>
                </a:cubicBezTo>
                <a:lnTo>
                  <a:pt x="4564503" y="3135859"/>
                </a:lnTo>
                <a:cubicBezTo>
                  <a:pt x="4255798" y="4066694"/>
                  <a:pt x="3377784" y="4737272"/>
                  <a:pt x="2343150" y="4737272"/>
                </a:cubicBezTo>
                <a:cubicBezTo>
                  <a:pt x="1049065" y="4737272"/>
                  <a:pt x="0" y="3688208"/>
                  <a:pt x="0" y="2394122"/>
                </a:cubicBezTo>
                <a:cubicBezTo>
                  <a:pt x="0" y="1100036"/>
                  <a:pt x="1049065" y="50972"/>
                  <a:pt x="2343151" y="50971"/>
                </a:cubicBezTo>
                <a:close/>
                <a:moveTo>
                  <a:pt x="2881402" y="0"/>
                </a:moveTo>
                <a:lnTo>
                  <a:pt x="3067078" y="226308"/>
                </a:lnTo>
                <a:lnTo>
                  <a:pt x="2832168" y="4009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err="1"/>
          </a:p>
        </p:txBody>
      </p:sp>
      <p:sp>
        <p:nvSpPr>
          <p:cNvPr id="24" name="Round Diagonal Corner Rectangle 53"/>
          <p:cNvSpPr/>
          <p:nvPr/>
        </p:nvSpPr>
        <p:spPr bwMode="auto">
          <a:xfrm flipH="1">
            <a:off x="11276848" y="3793590"/>
            <a:ext cx="508462" cy="578761"/>
          </a:xfrm>
          <a:custGeom>
            <a:avLst/>
            <a:gdLst/>
            <a:ahLst/>
            <a:cxnLst/>
            <a:rect l="l" t="t" r="r" b="b"/>
            <a:pathLst>
              <a:path w="1069848" h="1217762">
                <a:moveTo>
                  <a:pt x="859964" y="887952"/>
                </a:moveTo>
                <a:cubicBezTo>
                  <a:pt x="859964" y="887952"/>
                  <a:pt x="859964" y="887952"/>
                  <a:pt x="859964" y="887953"/>
                </a:cubicBezTo>
                <a:lnTo>
                  <a:pt x="859964" y="887953"/>
                </a:lnTo>
                <a:close/>
                <a:moveTo>
                  <a:pt x="823054" y="851043"/>
                </a:moveTo>
                <a:lnTo>
                  <a:pt x="246792" y="851043"/>
                </a:lnTo>
                <a:cubicBezTo>
                  <a:pt x="226407" y="851043"/>
                  <a:pt x="209882" y="867568"/>
                  <a:pt x="209882" y="887953"/>
                </a:cubicBezTo>
                <a:lnTo>
                  <a:pt x="209883" y="887953"/>
                </a:lnTo>
                <a:cubicBezTo>
                  <a:pt x="209883" y="908338"/>
                  <a:pt x="226408" y="924863"/>
                  <a:pt x="246793" y="924863"/>
                </a:cubicBezTo>
                <a:lnTo>
                  <a:pt x="823054" y="924862"/>
                </a:lnTo>
                <a:cubicBezTo>
                  <a:pt x="843439" y="924862"/>
                  <a:pt x="859964" y="908337"/>
                  <a:pt x="859964" y="887953"/>
                </a:cubicBezTo>
                <a:cubicBezTo>
                  <a:pt x="859964" y="867568"/>
                  <a:pt x="843439" y="851043"/>
                  <a:pt x="823054" y="851043"/>
                </a:cubicBezTo>
                <a:close/>
                <a:moveTo>
                  <a:pt x="859964" y="716502"/>
                </a:moveTo>
                <a:lnTo>
                  <a:pt x="859964" y="716503"/>
                </a:lnTo>
                <a:lnTo>
                  <a:pt x="859964" y="716503"/>
                </a:lnTo>
                <a:close/>
                <a:moveTo>
                  <a:pt x="823054" y="679593"/>
                </a:moveTo>
                <a:lnTo>
                  <a:pt x="246792" y="679593"/>
                </a:lnTo>
                <a:cubicBezTo>
                  <a:pt x="226407" y="679593"/>
                  <a:pt x="209882" y="696118"/>
                  <a:pt x="209882" y="716503"/>
                </a:cubicBezTo>
                <a:lnTo>
                  <a:pt x="209883" y="716503"/>
                </a:lnTo>
                <a:cubicBezTo>
                  <a:pt x="209883" y="736888"/>
                  <a:pt x="226408" y="753413"/>
                  <a:pt x="246793" y="753413"/>
                </a:cubicBezTo>
                <a:lnTo>
                  <a:pt x="823054" y="753412"/>
                </a:lnTo>
                <a:cubicBezTo>
                  <a:pt x="843439" y="753412"/>
                  <a:pt x="859964" y="736887"/>
                  <a:pt x="859964" y="716503"/>
                </a:cubicBezTo>
                <a:cubicBezTo>
                  <a:pt x="859964" y="696118"/>
                  <a:pt x="843439" y="679593"/>
                  <a:pt x="823054" y="679593"/>
                </a:cubicBezTo>
                <a:close/>
                <a:moveTo>
                  <a:pt x="859964" y="545051"/>
                </a:moveTo>
                <a:lnTo>
                  <a:pt x="859964" y="545052"/>
                </a:lnTo>
                <a:lnTo>
                  <a:pt x="859964" y="545052"/>
                </a:lnTo>
                <a:close/>
                <a:moveTo>
                  <a:pt x="823054" y="508142"/>
                </a:moveTo>
                <a:lnTo>
                  <a:pt x="246792" y="508142"/>
                </a:lnTo>
                <a:cubicBezTo>
                  <a:pt x="226407" y="508142"/>
                  <a:pt x="209882" y="524667"/>
                  <a:pt x="209882" y="545052"/>
                </a:cubicBezTo>
                <a:lnTo>
                  <a:pt x="209883" y="545052"/>
                </a:lnTo>
                <a:cubicBezTo>
                  <a:pt x="209883" y="565437"/>
                  <a:pt x="226408" y="581962"/>
                  <a:pt x="246793" y="581962"/>
                </a:cubicBezTo>
                <a:lnTo>
                  <a:pt x="823054" y="581961"/>
                </a:lnTo>
                <a:cubicBezTo>
                  <a:pt x="843439" y="581961"/>
                  <a:pt x="859964" y="565436"/>
                  <a:pt x="859964" y="545052"/>
                </a:cubicBezTo>
                <a:cubicBezTo>
                  <a:pt x="859964" y="524667"/>
                  <a:pt x="843439" y="508142"/>
                  <a:pt x="823054" y="508142"/>
                </a:cubicBezTo>
                <a:close/>
                <a:moveTo>
                  <a:pt x="607552" y="375982"/>
                </a:moveTo>
                <a:lnTo>
                  <a:pt x="607552" y="375983"/>
                </a:lnTo>
                <a:lnTo>
                  <a:pt x="607552" y="375983"/>
                </a:lnTo>
                <a:close/>
                <a:moveTo>
                  <a:pt x="570642" y="339073"/>
                </a:moveTo>
                <a:lnTo>
                  <a:pt x="246792" y="339073"/>
                </a:lnTo>
                <a:cubicBezTo>
                  <a:pt x="226407" y="339073"/>
                  <a:pt x="209882" y="355598"/>
                  <a:pt x="209882" y="375983"/>
                </a:cubicBezTo>
                <a:lnTo>
                  <a:pt x="209883" y="375983"/>
                </a:lnTo>
                <a:cubicBezTo>
                  <a:pt x="209883" y="396368"/>
                  <a:pt x="226408" y="412893"/>
                  <a:pt x="246793" y="412893"/>
                </a:cubicBezTo>
                <a:lnTo>
                  <a:pt x="570642" y="412892"/>
                </a:lnTo>
                <a:cubicBezTo>
                  <a:pt x="591027" y="412892"/>
                  <a:pt x="607552" y="396367"/>
                  <a:pt x="607552" y="375983"/>
                </a:cubicBezTo>
                <a:cubicBezTo>
                  <a:pt x="607552" y="355598"/>
                  <a:pt x="591027" y="339073"/>
                  <a:pt x="570642" y="339073"/>
                </a:cubicBezTo>
                <a:close/>
                <a:moveTo>
                  <a:pt x="679213" y="74747"/>
                </a:moveTo>
                <a:lnTo>
                  <a:pt x="679213" y="291168"/>
                </a:lnTo>
                <a:cubicBezTo>
                  <a:pt x="679213" y="325515"/>
                  <a:pt x="707057" y="353359"/>
                  <a:pt x="741404" y="353359"/>
                </a:cubicBezTo>
                <a:lnTo>
                  <a:pt x="992124" y="353359"/>
                </a:lnTo>
                <a:lnTo>
                  <a:pt x="992124" y="1044200"/>
                </a:lnTo>
                <a:cubicBezTo>
                  <a:pt x="992124" y="1097470"/>
                  <a:pt x="971294" y="1150179"/>
                  <a:pt x="897731" y="1140654"/>
                </a:cubicBezTo>
                <a:lnTo>
                  <a:pt x="77724" y="1140654"/>
                </a:lnTo>
                <a:lnTo>
                  <a:pt x="77724" y="173562"/>
                </a:lnTo>
                <a:cubicBezTo>
                  <a:pt x="80105" y="89336"/>
                  <a:pt x="119986" y="77108"/>
                  <a:pt x="172117" y="77108"/>
                </a:cubicBezTo>
                <a:close/>
                <a:moveTo>
                  <a:pt x="733418" y="0"/>
                </a:moveTo>
                <a:lnTo>
                  <a:pt x="110440" y="0"/>
                </a:lnTo>
                <a:cubicBezTo>
                  <a:pt x="49446" y="0"/>
                  <a:pt x="0" y="49446"/>
                  <a:pt x="0" y="110440"/>
                </a:cubicBezTo>
                <a:lnTo>
                  <a:pt x="0" y="1217762"/>
                </a:lnTo>
                <a:lnTo>
                  <a:pt x="959408" y="1217762"/>
                </a:lnTo>
                <a:cubicBezTo>
                  <a:pt x="1020402" y="1217762"/>
                  <a:pt x="1069848" y="1168316"/>
                  <a:pt x="1069848" y="1107322"/>
                </a:cubicBezTo>
                <a:lnTo>
                  <a:pt x="1069848" y="310551"/>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600" spc="-50"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5" name="Rectangle 24"/>
          <p:cNvSpPr/>
          <p:nvPr/>
        </p:nvSpPr>
        <p:spPr bwMode="auto">
          <a:xfrm>
            <a:off x="0" y="6948805"/>
            <a:ext cx="12436475" cy="4572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6" name="Group 25"/>
          <p:cNvGrpSpPr/>
          <p:nvPr/>
        </p:nvGrpSpPr>
        <p:grpSpPr>
          <a:xfrm>
            <a:off x="1594034" y="6597352"/>
            <a:ext cx="193333" cy="374325"/>
            <a:chOff x="10191661" y="6382159"/>
            <a:chExt cx="193333" cy="374325"/>
          </a:xfrm>
        </p:grpSpPr>
        <p:sp>
          <p:nvSpPr>
            <p:cNvPr id="27" name="Freeform 49"/>
            <p:cNvSpPr>
              <a:spLocks/>
            </p:cNvSpPr>
            <p:nvPr/>
          </p:nvSpPr>
          <p:spPr bwMode="auto">
            <a:xfrm>
              <a:off x="10270845" y="6610456"/>
              <a:ext cx="38050" cy="146028"/>
            </a:xfrm>
            <a:custGeom>
              <a:avLst/>
              <a:gdLst>
                <a:gd name="T0" fmla="*/ 37 w 37"/>
                <a:gd name="T1" fmla="*/ 142 h 142"/>
                <a:gd name="T2" fmla="*/ 37 w 37"/>
                <a:gd name="T3" fmla="*/ 142 h 142"/>
                <a:gd name="T4" fmla="*/ 0 w 37"/>
                <a:gd name="T5" fmla="*/ 142 h 142"/>
                <a:gd name="T6" fmla="*/ 0 w 37"/>
                <a:gd name="T7" fmla="*/ 0 h 142"/>
                <a:gd name="T8" fmla="*/ 37 w 37"/>
                <a:gd name="T9" fmla="*/ 0 h 142"/>
                <a:gd name="T10" fmla="*/ 37 w 37"/>
                <a:gd name="T11" fmla="*/ 142 h 142"/>
                <a:gd name="T12" fmla="*/ 37 w 37"/>
                <a:gd name="T13" fmla="*/ 142 h 142"/>
                <a:gd name="T14" fmla="*/ 37 w 37"/>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42">
                  <a:moveTo>
                    <a:pt x="37" y="142"/>
                  </a:moveTo>
                  <a:lnTo>
                    <a:pt x="37" y="142"/>
                  </a:lnTo>
                  <a:lnTo>
                    <a:pt x="0" y="142"/>
                  </a:lnTo>
                  <a:lnTo>
                    <a:pt x="0" y="0"/>
                  </a:lnTo>
                  <a:lnTo>
                    <a:pt x="37" y="0"/>
                  </a:lnTo>
                  <a:lnTo>
                    <a:pt x="37" y="142"/>
                  </a:lnTo>
                  <a:lnTo>
                    <a:pt x="37" y="142"/>
                  </a:lnTo>
                  <a:lnTo>
                    <a:pt x="37" y="14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0"/>
            <p:cNvSpPr>
              <a:spLocks/>
            </p:cNvSpPr>
            <p:nvPr/>
          </p:nvSpPr>
          <p:spPr bwMode="auto">
            <a:xfrm>
              <a:off x="10191661" y="6482939"/>
              <a:ext cx="193333" cy="194361"/>
            </a:xfrm>
            <a:custGeom>
              <a:avLst/>
              <a:gdLst>
                <a:gd name="T0" fmla="*/ 97 w 97"/>
                <a:gd name="T1" fmla="*/ 49 h 97"/>
                <a:gd name="T2" fmla="*/ 97 w 97"/>
                <a:gd name="T3" fmla="*/ 49 h 97"/>
                <a:gd name="T4" fmla="*/ 49 w 97"/>
                <a:gd name="T5" fmla="*/ 97 h 97"/>
                <a:gd name="T6" fmla="*/ 0 w 97"/>
                <a:gd name="T7" fmla="*/ 49 h 97"/>
                <a:gd name="T8" fmla="*/ 49 w 97"/>
                <a:gd name="T9" fmla="*/ 0 h 97"/>
                <a:gd name="T10" fmla="*/ 97 w 97"/>
                <a:gd name="T11" fmla="*/ 49 h 97"/>
              </a:gdLst>
              <a:ahLst/>
              <a:cxnLst>
                <a:cxn ang="0">
                  <a:pos x="T0" y="T1"/>
                </a:cxn>
                <a:cxn ang="0">
                  <a:pos x="T2" y="T3"/>
                </a:cxn>
                <a:cxn ang="0">
                  <a:pos x="T4" y="T5"/>
                </a:cxn>
                <a:cxn ang="0">
                  <a:pos x="T6" y="T7"/>
                </a:cxn>
                <a:cxn ang="0">
                  <a:pos x="T8" y="T9"/>
                </a:cxn>
                <a:cxn ang="0">
                  <a:pos x="T10" y="T11"/>
                </a:cxn>
              </a:cxnLst>
              <a:rect l="0" t="0" r="r" b="b"/>
              <a:pathLst>
                <a:path w="97" h="97">
                  <a:moveTo>
                    <a:pt x="97" y="49"/>
                  </a:moveTo>
                  <a:cubicBezTo>
                    <a:pt x="97" y="49"/>
                    <a:pt x="97" y="49"/>
                    <a:pt x="97" y="49"/>
                  </a:cubicBezTo>
                  <a:cubicBezTo>
                    <a:pt x="97" y="75"/>
                    <a:pt x="75" y="97"/>
                    <a:pt x="49" y="97"/>
                  </a:cubicBezTo>
                  <a:cubicBezTo>
                    <a:pt x="22" y="97"/>
                    <a:pt x="0" y="75"/>
                    <a:pt x="0" y="49"/>
                  </a:cubicBezTo>
                  <a:cubicBezTo>
                    <a:pt x="0" y="22"/>
                    <a:pt x="22" y="0"/>
                    <a:pt x="49" y="0"/>
                  </a:cubicBezTo>
                  <a:cubicBezTo>
                    <a:pt x="75" y="0"/>
                    <a:pt x="97" y="22"/>
                    <a:pt x="97" y="49"/>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1"/>
            <p:cNvSpPr>
              <a:spLocks/>
            </p:cNvSpPr>
            <p:nvPr/>
          </p:nvSpPr>
          <p:spPr bwMode="auto">
            <a:xfrm>
              <a:off x="10217370" y="6382159"/>
              <a:ext cx="141915" cy="142943"/>
            </a:xfrm>
            <a:custGeom>
              <a:avLst/>
              <a:gdLst>
                <a:gd name="T0" fmla="*/ 71 w 71"/>
                <a:gd name="T1" fmla="*/ 36 h 71"/>
                <a:gd name="T2" fmla="*/ 71 w 71"/>
                <a:gd name="T3" fmla="*/ 36 h 71"/>
                <a:gd name="T4" fmla="*/ 36 w 71"/>
                <a:gd name="T5" fmla="*/ 71 h 71"/>
                <a:gd name="T6" fmla="*/ 0 w 71"/>
                <a:gd name="T7" fmla="*/ 36 h 71"/>
                <a:gd name="T8" fmla="*/ 36 w 71"/>
                <a:gd name="T9" fmla="*/ 0 h 71"/>
                <a:gd name="T10" fmla="*/ 71 w 71"/>
                <a:gd name="T11" fmla="*/ 36 h 71"/>
              </a:gdLst>
              <a:ahLst/>
              <a:cxnLst>
                <a:cxn ang="0">
                  <a:pos x="T0" y="T1"/>
                </a:cxn>
                <a:cxn ang="0">
                  <a:pos x="T2" y="T3"/>
                </a:cxn>
                <a:cxn ang="0">
                  <a:pos x="T4" y="T5"/>
                </a:cxn>
                <a:cxn ang="0">
                  <a:pos x="T6" y="T7"/>
                </a:cxn>
                <a:cxn ang="0">
                  <a:pos x="T8" y="T9"/>
                </a:cxn>
                <a:cxn ang="0">
                  <a:pos x="T10" y="T11"/>
                </a:cxn>
              </a:cxnLst>
              <a:rect l="0" t="0" r="r" b="b"/>
              <a:pathLst>
                <a:path w="71" h="71">
                  <a:moveTo>
                    <a:pt x="71" y="36"/>
                  </a:moveTo>
                  <a:cubicBezTo>
                    <a:pt x="71" y="36"/>
                    <a:pt x="71" y="36"/>
                    <a:pt x="71" y="36"/>
                  </a:cubicBezTo>
                  <a:cubicBezTo>
                    <a:pt x="71" y="55"/>
                    <a:pt x="55" y="71"/>
                    <a:pt x="36" y="71"/>
                  </a:cubicBezTo>
                  <a:cubicBezTo>
                    <a:pt x="16" y="71"/>
                    <a:pt x="0" y="55"/>
                    <a:pt x="0" y="36"/>
                  </a:cubicBezTo>
                  <a:cubicBezTo>
                    <a:pt x="0" y="16"/>
                    <a:pt x="16" y="0"/>
                    <a:pt x="36" y="0"/>
                  </a:cubicBezTo>
                  <a:cubicBezTo>
                    <a:pt x="55" y="0"/>
                    <a:pt x="71" y="16"/>
                    <a:pt x="71" y="3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29"/>
          <p:cNvGrpSpPr/>
          <p:nvPr/>
        </p:nvGrpSpPr>
        <p:grpSpPr>
          <a:xfrm>
            <a:off x="1305064" y="6582264"/>
            <a:ext cx="193333" cy="374325"/>
            <a:chOff x="10191661" y="6382159"/>
            <a:chExt cx="193333" cy="374325"/>
          </a:xfrm>
        </p:grpSpPr>
        <p:sp>
          <p:nvSpPr>
            <p:cNvPr id="31" name="Freeform 49"/>
            <p:cNvSpPr>
              <a:spLocks/>
            </p:cNvSpPr>
            <p:nvPr/>
          </p:nvSpPr>
          <p:spPr bwMode="auto">
            <a:xfrm>
              <a:off x="10270845" y="6610456"/>
              <a:ext cx="38050" cy="146028"/>
            </a:xfrm>
            <a:custGeom>
              <a:avLst/>
              <a:gdLst>
                <a:gd name="T0" fmla="*/ 37 w 37"/>
                <a:gd name="T1" fmla="*/ 142 h 142"/>
                <a:gd name="T2" fmla="*/ 37 w 37"/>
                <a:gd name="T3" fmla="*/ 142 h 142"/>
                <a:gd name="T4" fmla="*/ 0 w 37"/>
                <a:gd name="T5" fmla="*/ 142 h 142"/>
                <a:gd name="T6" fmla="*/ 0 w 37"/>
                <a:gd name="T7" fmla="*/ 0 h 142"/>
                <a:gd name="T8" fmla="*/ 37 w 37"/>
                <a:gd name="T9" fmla="*/ 0 h 142"/>
                <a:gd name="T10" fmla="*/ 37 w 37"/>
                <a:gd name="T11" fmla="*/ 142 h 142"/>
                <a:gd name="T12" fmla="*/ 37 w 37"/>
                <a:gd name="T13" fmla="*/ 142 h 142"/>
                <a:gd name="T14" fmla="*/ 37 w 37"/>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42">
                  <a:moveTo>
                    <a:pt x="37" y="142"/>
                  </a:moveTo>
                  <a:lnTo>
                    <a:pt x="37" y="142"/>
                  </a:lnTo>
                  <a:lnTo>
                    <a:pt x="0" y="142"/>
                  </a:lnTo>
                  <a:lnTo>
                    <a:pt x="0" y="0"/>
                  </a:lnTo>
                  <a:lnTo>
                    <a:pt x="37" y="0"/>
                  </a:lnTo>
                  <a:lnTo>
                    <a:pt x="37" y="142"/>
                  </a:lnTo>
                  <a:lnTo>
                    <a:pt x="37" y="142"/>
                  </a:lnTo>
                  <a:lnTo>
                    <a:pt x="37" y="14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0"/>
            <p:cNvSpPr>
              <a:spLocks/>
            </p:cNvSpPr>
            <p:nvPr/>
          </p:nvSpPr>
          <p:spPr bwMode="auto">
            <a:xfrm>
              <a:off x="10191661" y="6482939"/>
              <a:ext cx="193333" cy="194361"/>
            </a:xfrm>
            <a:custGeom>
              <a:avLst/>
              <a:gdLst>
                <a:gd name="T0" fmla="*/ 97 w 97"/>
                <a:gd name="T1" fmla="*/ 49 h 97"/>
                <a:gd name="T2" fmla="*/ 97 w 97"/>
                <a:gd name="T3" fmla="*/ 49 h 97"/>
                <a:gd name="T4" fmla="*/ 49 w 97"/>
                <a:gd name="T5" fmla="*/ 97 h 97"/>
                <a:gd name="T6" fmla="*/ 0 w 97"/>
                <a:gd name="T7" fmla="*/ 49 h 97"/>
                <a:gd name="T8" fmla="*/ 49 w 97"/>
                <a:gd name="T9" fmla="*/ 0 h 97"/>
                <a:gd name="T10" fmla="*/ 97 w 97"/>
                <a:gd name="T11" fmla="*/ 49 h 97"/>
              </a:gdLst>
              <a:ahLst/>
              <a:cxnLst>
                <a:cxn ang="0">
                  <a:pos x="T0" y="T1"/>
                </a:cxn>
                <a:cxn ang="0">
                  <a:pos x="T2" y="T3"/>
                </a:cxn>
                <a:cxn ang="0">
                  <a:pos x="T4" y="T5"/>
                </a:cxn>
                <a:cxn ang="0">
                  <a:pos x="T6" y="T7"/>
                </a:cxn>
                <a:cxn ang="0">
                  <a:pos x="T8" y="T9"/>
                </a:cxn>
                <a:cxn ang="0">
                  <a:pos x="T10" y="T11"/>
                </a:cxn>
              </a:cxnLst>
              <a:rect l="0" t="0" r="r" b="b"/>
              <a:pathLst>
                <a:path w="97" h="97">
                  <a:moveTo>
                    <a:pt x="97" y="49"/>
                  </a:moveTo>
                  <a:cubicBezTo>
                    <a:pt x="97" y="49"/>
                    <a:pt x="97" y="49"/>
                    <a:pt x="97" y="49"/>
                  </a:cubicBezTo>
                  <a:cubicBezTo>
                    <a:pt x="97" y="75"/>
                    <a:pt x="75" y="97"/>
                    <a:pt x="49" y="97"/>
                  </a:cubicBezTo>
                  <a:cubicBezTo>
                    <a:pt x="22" y="97"/>
                    <a:pt x="0" y="75"/>
                    <a:pt x="0" y="49"/>
                  </a:cubicBezTo>
                  <a:cubicBezTo>
                    <a:pt x="0" y="22"/>
                    <a:pt x="22" y="0"/>
                    <a:pt x="49" y="0"/>
                  </a:cubicBezTo>
                  <a:cubicBezTo>
                    <a:pt x="75" y="0"/>
                    <a:pt x="97" y="22"/>
                    <a:pt x="97" y="49"/>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1"/>
            <p:cNvSpPr>
              <a:spLocks/>
            </p:cNvSpPr>
            <p:nvPr/>
          </p:nvSpPr>
          <p:spPr bwMode="auto">
            <a:xfrm>
              <a:off x="10217370" y="6382159"/>
              <a:ext cx="141915" cy="142943"/>
            </a:xfrm>
            <a:custGeom>
              <a:avLst/>
              <a:gdLst>
                <a:gd name="T0" fmla="*/ 71 w 71"/>
                <a:gd name="T1" fmla="*/ 36 h 71"/>
                <a:gd name="T2" fmla="*/ 71 w 71"/>
                <a:gd name="T3" fmla="*/ 36 h 71"/>
                <a:gd name="T4" fmla="*/ 36 w 71"/>
                <a:gd name="T5" fmla="*/ 71 h 71"/>
                <a:gd name="T6" fmla="*/ 0 w 71"/>
                <a:gd name="T7" fmla="*/ 36 h 71"/>
                <a:gd name="T8" fmla="*/ 36 w 71"/>
                <a:gd name="T9" fmla="*/ 0 h 71"/>
                <a:gd name="T10" fmla="*/ 71 w 71"/>
                <a:gd name="T11" fmla="*/ 36 h 71"/>
              </a:gdLst>
              <a:ahLst/>
              <a:cxnLst>
                <a:cxn ang="0">
                  <a:pos x="T0" y="T1"/>
                </a:cxn>
                <a:cxn ang="0">
                  <a:pos x="T2" y="T3"/>
                </a:cxn>
                <a:cxn ang="0">
                  <a:pos x="T4" y="T5"/>
                </a:cxn>
                <a:cxn ang="0">
                  <a:pos x="T6" y="T7"/>
                </a:cxn>
                <a:cxn ang="0">
                  <a:pos x="T8" y="T9"/>
                </a:cxn>
                <a:cxn ang="0">
                  <a:pos x="T10" y="T11"/>
                </a:cxn>
              </a:cxnLst>
              <a:rect l="0" t="0" r="r" b="b"/>
              <a:pathLst>
                <a:path w="71" h="71">
                  <a:moveTo>
                    <a:pt x="71" y="36"/>
                  </a:moveTo>
                  <a:cubicBezTo>
                    <a:pt x="71" y="36"/>
                    <a:pt x="71" y="36"/>
                    <a:pt x="71" y="36"/>
                  </a:cubicBezTo>
                  <a:cubicBezTo>
                    <a:pt x="71" y="55"/>
                    <a:pt x="55" y="71"/>
                    <a:pt x="36" y="71"/>
                  </a:cubicBezTo>
                  <a:cubicBezTo>
                    <a:pt x="16" y="71"/>
                    <a:pt x="0" y="55"/>
                    <a:pt x="0" y="36"/>
                  </a:cubicBezTo>
                  <a:cubicBezTo>
                    <a:pt x="0" y="16"/>
                    <a:pt x="16" y="0"/>
                    <a:pt x="36" y="0"/>
                  </a:cubicBezTo>
                  <a:cubicBezTo>
                    <a:pt x="55" y="0"/>
                    <a:pt x="71" y="16"/>
                    <a:pt x="71" y="3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9"/>
          <p:cNvGrpSpPr/>
          <p:nvPr/>
        </p:nvGrpSpPr>
        <p:grpSpPr>
          <a:xfrm>
            <a:off x="0" y="6363408"/>
            <a:ext cx="1289131" cy="593793"/>
            <a:chOff x="9553575" y="6345330"/>
            <a:chExt cx="1127125" cy="585695"/>
          </a:xfrm>
        </p:grpSpPr>
        <p:sp>
          <p:nvSpPr>
            <p:cNvPr id="45" name="Freeform 5"/>
            <p:cNvSpPr>
              <a:spLocks/>
            </p:cNvSpPr>
            <p:nvPr/>
          </p:nvSpPr>
          <p:spPr bwMode="auto">
            <a:xfrm>
              <a:off x="9553575" y="6613525"/>
              <a:ext cx="1127125" cy="317500"/>
            </a:xfrm>
            <a:custGeom>
              <a:avLst/>
              <a:gdLst>
                <a:gd name="T0" fmla="*/ 479 w 479"/>
                <a:gd name="T1" fmla="*/ 134 h 134"/>
                <a:gd name="T2" fmla="*/ 240 w 479"/>
                <a:gd name="T3" fmla="*/ 0 h 134"/>
                <a:gd name="T4" fmla="*/ 0 w 479"/>
                <a:gd name="T5" fmla="*/ 134 h 134"/>
                <a:gd name="T6" fmla="*/ 479 w 479"/>
                <a:gd name="T7" fmla="*/ 134 h 134"/>
              </a:gdLst>
              <a:ahLst/>
              <a:cxnLst>
                <a:cxn ang="0">
                  <a:pos x="T0" y="T1"/>
                </a:cxn>
                <a:cxn ang="0">
                  <a:pos x="T2" y="T3"/>
                </a:cxn>
                <a:cxn ang="0">
                  <a:pos x="T4" y="T5"/>
                </a:cxn>
                <a:cxn ang="0">
                  <a:pos x="T6" y="T7"/>
                </a:cxn>
              </a:cxnLst>
              <a:rect l="0" t="0" r="r" b="b"/>
              <a:pathLst>
                <a:path w="479" h="134">
                  <a:moveTo>
                    <a:pt x="479" y="134"/>
                  </a:moveTo>
                  <a:cubicBezTo>
                    <a:pt x="430" y="54"/>
                    <a:pt x="341" y="0"/>
                    <a:pt x="240" y="0"/>
                  </a:cubicBezTo>
                  <a:cubicBezTo>
                    <a:pt x="138" y="0"/>
                    <a:pt x="50" y="54"/>
                    <a:pt x="0" y="134"/>
                  </a:cubicBezTo>
                  <a:lnTo>
                    <a:pt x="479" y="134"/>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 name="Freeform 6"/>
            <p:cNvSpPr>
              <a:spLocks/>
            </p:cNvSpPr>
            <p:nvPr/>
          </p:nvSpPr>
          <p:spPr bwMode="auto">
            <a:xfrm>
              <a:off x="9696729" y="6345330"/>
              <a:ext cx="284163" cy="530225"/>
            </a:xfrm>
            <a:custGeom>
              <a:avLst/>
              <a:gdLst>
                <a:gd name="T0" fmla="*/ 90 w 179"/>
                <a:gd name="T1" fmla="*/ 0 h 334"/>
                <a:gd name="T2" fmla="*/ 0 w 179"/>
                <a:gd name="T3" fmla="*/ 334 h 334"/>
                <a:gd name="T4" fmla="*/ 179 w 179"/>
                <a:gd name="T5" fmla="*/ 334 h 334"/>
                <a:gd name="T6" fmla="*/ 90 w 179"/>
                <a:gd name="T7" fmla="*/ 0 h 334"/>
              </a:gdLst>
              <a:ahLst/>
              <a:cxnLst>
                <a:cxn ang="0">
                  <a:pos x="T0" y="T1"/>
                </a:cxn>
                <a:cxn ang="0">
                  <a:pos x="T2" y="T3"/>
                </a:cxn>
                <a:cxn ang="0">
                  <a:pos x="T4" y="T5"/>
                </a:cxn>
                <a:cxn ang="0">
                  <a:pos x="T6" y="T7"/>
                </a:cxn>
              </a:cxnLst>
              <a:rect l="0" t="0" r="r" b="b"/>
              <a:pathLst>
                <a:path w="179" h="334">
                  <a:moveTo>
                    <a:pt x="90" y="0"/>
                  </a:moveTo>
                  <a:lnTo>
                    <a:pt x="0" y="334"/>
                  </a:lnTo>
                  <a:lnTo>
                    <a:pt x="179" y="334"/>
                  </a:lnTo>
                  <a:lnTo>
                    <a:pt x="90"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 name="Freeform 7"/>
            <p:cNvSpPr>
              <a:spLocks/>
            </p:cNvSpPr>
            <p:nvPr/>
          </p:nvSpPr>
          <p:spPr bwMode="auto">
            <a:xfrm>
              <a:off x="10300757" y="6591561"/>
              <a:ext cx="127000" cy="234950"/>
            </a:xfrm>
            <a:custGeom>
              <a:avLst/>
              <a:gdLst>
                <a:gd name="T0" fmla="*/ 40 w 80"/>
                <a:gd name="T1" fmla="*/ 0 h 148"/>
                <a:gd name="T2" fmla="*/ 0 w 80"/>
                <a:gd name="T3" fmla="*/ 148 h 148"/>
                <a:gd name="T4" fmla="*/ 80 w 80"/>
                <a:gd name="T5" fmla="*/ 148 h 148"/>
                <a:gd name="T6" fmla="*/ 40 w 80"/>
                <a:gd name="T7" fmla="*/ 0 h 148"/>
              </a:gdLst>
              <a:ahLst/>
              <a:cxnLst>
                <a:cxn ang="0">
                  <a:pos x="T0" y="T1"/>
                </a:cxn>
                <a:cxn ang="0">
                  <a:pos x="T2" y="T3"/>
                </a:cxn>
                <a:cxn ang="0">
                  <a:pos x="T4" y="T5"/>
                </a:cxn>
                <a:cxn ang="0">
                  <a:pos x="T6" y="T7"/>
                </a:cxn>
              </a:cxnLst>
              <a:rect l="0" t="0" r="r" b="b"/>
              <a:pathLst>
                <a:path w="80" h="148">
                  <a:moveTo>
                    <a:pt x="40" y="0"/>
                  </a:moveTo>
                  <a:lnTo>
                    <a:pt x="0" y="148"/>
                  </a:lnTo>
                  <a:lnTo>
                    <a:pt x="80" y="148"/>
                  </a:lnTo>
                  <a:lnTo>
                    <a:pt x="40" y="0"/>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 name="Freeform 8"/>
            <p:cNvSpPr>
              <a:spLocks/>
            </p:cNvSpPr>
            <p:nvPr/>
          </p:nvSpPr>
          <p:spPr bwMode="auto">
            <a:xfrm>
              <a:off x="10017125" y="6518275"/>
              <a:ext cx="131763" cy="209550"/>
            </a:xfrm>
            <a:custGeom>
              <a:avLst/>
              <a:gdLst>
                <a:gd name="T0" fmla="*/ 41 w 83"/>
                <a:gd name="T1" fmla="*/ 0 h 132"/>
                <a:gd name="T2" fmla="*/ 0 w 83"/>
                <a:gd name="T3" fmla="*/ 132 h 132"/>
                <a:gd name="T4" fmla="*/ 83 w 83"/>
                <a:gd name="T5" fmla="*/ 132 h 132"/>
                <a:gd name="T6" fmla="*/ 41 w 83"/>
                <a:gd name="T7" fmla="*/ 0 h 132"/>
              </a:gdLst>
              <a:ahLst/>
              <a:cxnLst>
                <a:cxn ang="0">
                  <a:pos x="T0" y="T1"/>
                </a:cxn>
                <a:cxn ang="0">
                  <a:pos x="T2" y="T3"/>
                </a:cxn>
                <a:cxn ang="0">
                  <a:pos x="T4" y="T5"/>
                </a:cxn>
                <a:cxn ang="0">
                  <a:pos x="T6" y="T7"/>
                </a:cxn>
              </a:cxnLst>
              <a:rect l="0" t="0" r="r" b="b"/>
              <a:pathLst>
                <a:path w="83" h="132">
                  <a:moveTo>
                    <a:pt x="41" y="0"/>
                  </a:moveTo>
                  <a:lnTo>
                    <a:pt x="0" y="132"/>
                  </a:lnTo>
                  <a:lnTo>
                    <a:pt x="83" y="132"/>
                  </a:lnTo>
                  <a:lnTo>
                    <a:pt x="41"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 name="Freeform 9"/>
            <p:cNvSpPr>
              <a:spLocks/>
            </p:cNvSpPr>
            <p:nvPr/>
          </p:nvSpPr>
          <p:spPr bwMode="auto">
            <a:xfrm>
              <a:off x="10028238" y="6440488"/>
              <a:ext cx="107950" cy="169863"/>
            </a:xfrm>
            <a:custGeom>
              <a:avLst/>
              <a:gdLst>
                <a:gd name="T0" fmla="*/ 34 w 68"/>
                <a:gd name="T1" fmla="*/ 0 h 107"/>
                <a:gd name="T2" fmla="*/ 0 w 68"/>
                <a:gd name="T3" fmla="*/ 107 h 107"/>
                <a:gd name="T4" fmla="*/ 68 w 68"/>
                <a:gd name="T5" fmla="*/ 107 h 107"/>
                <a:gd name="T6" fmla="*/ 34 w 68"/>
                <a:gd name="T7" fmla="*/ 0 h 107"/>
              </a:gdLst>
              <a:ahLst/>
              <a:cxnLst>
                <a:cxn ang="0">
                  <a:pos x="T0" y="T1"/>
                </a:cxn>
                <a:cxn ang="0">
                  <a:pos x="T2" y="T3"/>
                </a:cxn>
                <a:cxn ang="0">
                  <a:pos x="T4" y="T5"/>
                </a:cxn>
                <a:cxn ang="0">
                  <a:pos x="T6" y="T7"/>
                </a:cxn>
              </a:cxnLst>
              <a:rect l="0" t="0" r="r" b="b"/>
              <a:pathLst>
                <a:path w="68" h="107">
                  <a:moveTo>
                    <a:pt x="34" y="0"/>
                  </a:moveTo>
                  <a:lnTo>
                    <a:pt x="0" y="107"/>
                  </a:lnTo>
                  <a:lnTo>
                    <a:pt x="68" y="107"/>
                  </a:lnTo>
                  <a:lnTo>
                    <a:pt x="34"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 name="Freeform 10"/>
            <p:cNvSpPr>
              <a:spLocks/>
            </p:cNvSpPr>
            <p:nvPr/>
          </p:nvSpPr>
          <p:spPr bwMode="auto">
            <a:xfrm>
              <a:off x="10052050" y="6392863"/>
              <a:ext cx="63500" cy="101600"/>
            </a:xfrm>
            <a:custGeom>
              <a:avLst/>
              <a:gdLst>
                <a:gd name="T0" fmla="*/ 19 w 40"/>
                <a:gd name="T1" fmla="*/ 0 h 64"/>
                <a:gd name="T2" fmla="*/ 0 w 40"/>
                <a:gd name="T3" fmla="*/ 64 h 64"/>
                <a:gd name="T4" fmla="*/ 40 w 40"/>
                <a:gd name="T5" fmla="*/ 64 h 64"/>
                <a:gd name="T6" fmla="*/ 19 w 40"/>
                <a:gd name="T7" fmla="*/ 0 h 64"/>
              </a:gdLst>
              <a:ahLst/>
              <a:cxnLst>
                <a:cxn ang="0">
                  <a:pos x="T0" y="T1"/>
                </a:cxn>
                <a:cxn ang="0">
                  <a:pos x="T2" y="T3"/>
                </a:cxn>
                <a:cxn ang="0">
                  <a:pos x="T4" y="T5"/>
                </a:cxn>
                <a:cxn ang="0">
                  <a:pos x="T6" y="T7"/>
                </a:cxn>
              </a:cxnLst>
              <a:rect l="0" t="0" r="r" b="b"/>
              <a:pathLst>
                <a:path w="40" h="64">
                  <a:moveTo>
                    <a:pt x="19" y="0"/>
                  </a:moveTo>
                  <a:lnTo>
                    <a:pt x="0" y="64"/>
                  </a:lnTo>
                  <a:lnTo>
                    <a:pt x="40" y="64"/>
                  </a:lnTo>
                  <a:lnTo>
                    <a:pt x="1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98399085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Object 93" hidden="1"/>
          <p:cNvGraphicFramePr>
            <a:graphicFrameLocks noChangeAspect="1"/>
          </p:cNvGraphicFramePr>
          <p:nvPr>
            <p:custDataLst>
              <p:tags r:id="rId2"/>
            </p:custDataLst>
            <p:extLst>
              <p:ext uri="{D42A27DB-BD31-4B8C-83A1-F6EECF244321}">
                <p14:modId xmlns:p14="http://schemas.microsoft.com/office/powerpoint/2010/main" val="3442022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47"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Leads and Pipeline </a:t>
            </a:r>
            <a:r>
              <a:rPr lang="en-US" dirty="0" smtClean="0"/>
              <a:t>Overview </a:t>
            </a:r>
            <a:br>
              <a:rPr lang="en-US" dirty="0" smtClean="0"/>
            </a:br>
            <a:r>
              <a:rPr lang="en-US" sz="3200" dirty="0" smtClean="0"/>
              <a:t>P2P </a:t>
            </a:r>
            <a:r>
              <a:rPr lang="en-US" sz="3200" dirty="0"/>
              <a:t>Maturity Model Defined</a:t>
            </a:r>
          </a:p>
        </p:txBody>
      </p:sp>
      <p:grpSp>
        <p:nvGrpSpPr>
          <p:cNvPr id="8" name="Group 7"/>
          <p:cNvGrpSpPr/>
          <p:nvPr/>
        </p:nvGrpSpPr>
        <p:grpSpPr>
          <a:xfrm>
            <a:off x="3492259" y="6756156"/>
            <a:ext cx="2085461" cy="209940"/>
            <a:chOff x="-6310" y="6438746"/>
            <a:chExt cx="1905074" cy="480134"/>
          </a:xfrm>
        </p:grpSpPr>
        <p:sp>
          <p:nvSpPr>
            <p:cNvPr id="91" name="Freeform 71"/>
            <p:cNvSpPr>
              <a:spLocks/>
            </p:cNvSpPr>
            <p:nvPr/>
          </p:nvSpPr>
          <p:spPr bwMode="auto">
            <a:xfrm flipH="1">
              <a:off x="-6310" y="6438746"/>
              <a:ext cx="1905074" cy="480134"/>
            </a:xfrm>
            <a:custGeom>
              <a:avLst/>
              <a:gdLst>
                <a:gd name="T0" fmla="*/ 858 w 1193"/>
                <a:gd name="T1" fmla="*/ 37 h 272"/>
                <a:gd name="T2" fmla="*/ 437 w 1193"/>
                <a:gd name="T3" fmla="*/ 31 h 272"/>
                <a:gd name="T4" fmla="*/ 0 w 1193"/>
                <a:gd name="T5" fmla="*/ 272 h 272"/>
                <a:gd name="T6" fmla="*/ 1193 w 1193"/>
                <a:gd name="T7" fmla="*/ 272 h 272"/>
                <a:gd name="T8" fmla="*/ 1193 w 1193"/>
                <a:gd name="T9" fmla="*/ 204 h 272"/>
                <a:gd name="T10" fmla="*/ 858 w 1193"/>
                <a:gd name="T11" fmla="*/ 37 h 272"/>
              </a:gdLst>
              <a:ahLst/>
              <a:cxnLst>
                <a:cxn ang="0">
                  <a:pos x="T0" y="T1"/>
                </a:cxn>
                <a:cxn ang="0">
                  <a:pos x="T2" y="T3"/>
                </a:cxn>
                <a:cxn ang="0">
                  <a:pos x="T4" y="T5"/>
                </a:cxn>
                <a:cxn ang="0">
                  <a:pos x="T6" y="T7"/>
                </a:cxn>
                <a:cxn ang="0">
                  <a:pos x="T8" y="T9"/>
                </a:cxn>
                <a:cxn ang="0">
                  <a:pos x="T10" y="T11"/>
                </a:cxn>
              </a:cxnLst>
              <a:rect l="0" t="0" r="r" b="b"/>
              <a:pathLst>
                <a:path w="1193" h="272">
                  <a:moveTo>
                    <a:pt x="858" y="37"/>
                  </a:moveTo>
                  <a:cubicBezTo>
                    <a:pt x="720" y="2"/>
                    <a:pt x="575" y="0"/>
                    <a:pt x="437" y="31"/>
                  </a:cubicBezTo>
                  <a:cubicBezTo>
                    <a:pt x="277" y="68"/>
                    <a:pt x="125" y="148"/>
                    <a:pt x="0" y="272"/>
                  </a:cubicBezTo>
                  <a:cubicBezTo>
                    <a:pt x="1193" y="272"/>
                    <a:pt x="1193" y="272"/>
                    <a:pt x="1193" y="272"/>
                  </a:cubicBezTo>
                  <a:cubicBezTo>
                    <a:pt x="1193" y="204"/>
                    <a:pt x="1193" y="204"/>
                    <a:pt x="1193" y="204"/>
                  </a:cubicBezTo>
                  <a:cubicBezTo>
                    <a:pt x="1092" y="124"/>
                    <a:pt x="978" y="68"/>
                    <a:pt x="858" y="37"/>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92" name="Freeform 79"/>
            <p:cNvSpPr>
              <a:spLocks/>
            </p:cNvSpPr>
            <p:nvPr/>
          </p:nvSpPr>
          <p:spPr bwMode="auto">
            <a:xfrm flipH="1">
              <a:off x="37164" y="6670621"/>
              <a:ext cx="1044424" cy="248259"/>
            </a:xfrm>
            <a:custGeom>
              <a:avLst/>
              <a:gdLst>
                <a:gd name="T0" fmla="*/ 511 w 654"/>
                <a:gd name="T1" fmla="*/ 44 h 141"/>
                <a:gd name="T2" fmla="*/ 404 w 654"/>
                <a:gd name="T3" fmla="*/ 12 h 141"/>
                <a:gd name="T4" fmla="*/ 349 w 654"/>
                <a:gd name="T5" fmla="*/ 6 h 141"/>
                <a:gd name="T6" fmla="*/ 0 w 654"/>
                <a:gd name="T7" fmla="*/ 141 h 141"/>
                <a:gd name="T8" fmla="*/ 231 w 654"/>
                <a:gd name="T9" fmla="*/ 141 h 141"/>
                <a:gd name="T10" fmla="*/ 654 w 654"/>
                <a:gd name="T11" fmla="*/ 141 h 141"/>
                <a:gd name="T12" fmla="*/ 511 w 654"/>
                <a:gd name="T13" fmla="*/ 44 h 141"/>
              </a:gdLst>
              <a:ahLst/>
              <a:cxnLst>
                <a:cxn ang="0">
                  <a:pos x="T0" y="T1"/>
                </a:cxn>
                <a:cxn ang="0">
                  <a:pos x="T2" y="T3"/>
                </a:cxn>
                <a:cxn ang="0">
                  <a:pos x="T4" y="T5"/>
                </a:cxn>
                <a:cxn ang="0">
                  <a:pos x="T6" y="T7"/>
                </a:cxn>
                <a:cxn ang="0">
                  <a:pos x="T8" y="T9"/>
                </a:cxn>
                <a:cxn ang="0">
                  <a:pos x="T10" y="T11"/>
                </a:cxn>
                <a:cxn ang="0">
                  <a:pos x="T12" y="T13"/>
                </a:cxn>
              </a:cxnLst>
              <a:rect l="0" t="0" r="r" b="b"/>
              <a:pathLst>
                <a:path w="654" h="141">
                  <a:moveTo>
                    <a:pt x="511" y="44"/>
                  </a:moveTo>
                  <a:cubicBezTo>
                    <a:pt x="477" y="29"/>
                    <a:pt x="441" y="18"/>
                    <a:pt x="404" y="12"/>
                  </a:cubicBezTo>
                  <a:cubicBezTo>
                    <a:pt x="386" y="9"/>
                    <a:pt x="367" y="7"/>
                    <a:pt x="349" y="6"/>
                  </a:cubicBezTo>
                  <a:cubicBezTo>
                    <a:pt x="223" y="0"/>
                    <a:pt x="96" y="45"/>
                    <a:pt x="0" y="141"/>
                  </a:cubicBezTo>
                  <a:cubicBezTo>
                    <a:pt x="231" y="141"/>
                    <a:pt x="231" y="141"/>
                    <a:pt x="231" y="141"/>
                  </a:cubicBezTo>
                  <a:cubicBezTo>
                    <a:pt x="654" y="141"/>
                    <a:pt x="654" y="141"/>
                    <a:pt x="654" y="141"/>
                  </a:cubicBezTo>
                  <a:cubicBezTo>
                    <a:pt x="612" y="99"/>
                    <a:pt x="563" y="67"/>
                    <a:pt x="511" y="44"/>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sp>
        <p:nvSpPr>
          <p:cNvPr id="9" name="Freeform 70"/>
          <p:cNvSpPr>
            <a:spLocks/>
          </p:cNvSpPr>
          <p:nvPr/>
        </p:nvSpPr>
        <p:spPr bwMode="auto">
          <a:xfrm flipH="1">
            <a:off x="201892" y="6966096"/>
            <a:ext cx="7493843" cy="0"/>
          </a:xfrm>
          <a:custGeom>
            <a:avLst/>
            <a:gdLst>
              <a:gd name="T0" fmla="*/ 485 w 784"/>
              <a:gd name="T1" fmla="*/ 29 h 183"/>
              <a:gd name="T2" fmla="*/ 0 w 784"/>
              <a:gd name="T3" fmla="*/ 183 h 183"/>
              <a:gd name="T4" fmla="*/ 277 w 784"/>
              <a:gd name="T5" fmla="*/ 183 h 183"/>
              <a:gd name="T6" fmla="*/ 784 w 784"/>
              <a:gd name="T7" fmla="*/ 183 h 183"/>
              <a:gd name="T8" fmla="*/ 485 w 784"/>
              <a:gd name="T9" fmla="*/ 29 h 183"/>
              <a:gd name="connsiteX0" fmla="*/ 6186 w 10000"/>
              <a:gd name="connsiteY0" fmla="*/ 431 h 8846"/>
              <a:gd name="connsiteX1" fmla="*/ 0 w 10000"/>
              <a:gd name="connsiteY1" fmla="*/ 8846 h 8846"/>
              <a:gd name="connsiteX2" fmla="*/ 3533 w 10000"/>
              <a:gd name="connsiteY2" fmla="*/ 8846 h 8846"/>
              <a:gd name="connsiteX3" fmla="*/ 10000 w 10000"/>
              <a:gd name="connsiteY3" fmla="*/ 8846 h 8846"/>
              <a:gd name="connsiteX4" fmla="*/ 6186 w 10000"/>
              <a:gd name="connsiteY4" fmla="*/ 431 h 8846"/>
              <a:gd name="connsiteX0" fmla="*/ 10000 w 10000"/>
              <a:gd name="connsiteY0" fmla="*/ 0 h 0"/>
              <a:gd name="connsiteX1" fmla="*/ 0 w 10000"/>
              <a:gd name="connsiteY1" fmla="*/ 0 h 0"/>
              <a:gd name="connsiteX2" fmla="*/ 3533 w 10000"/>
              <a:gd name="connsiteY2" fmla="*/ 0 h 0"/>
              <a:gd name="connsiteX3" fmla="*/ 10000 w 10000"/>
              <a:gd name="connsiteY3" fmla="*/ 0 h 0"/>
              <a:gd name="connsiteX0" fmla="*/ 10000 w 10000"/>
              <a:gd name="connsiteY0" fmla="*/ 0 h 0"/>
              <a:gd name="connsiteX1" fmla="*/ 0 w 10000"/>
              <a:gd name="connsiteY1" fmla="*/ 0 h 0"/>
              <a:gd name="connsiteX2" fmla="*/ 3533 w 10000"/>
              <a:gd name="connsiteY2" fmla="*/ 0 h 0"/>
              <a:gd name="connsiteX3" fmla="*/ 10000 w 10000"/>
              <a:gd name="connsiteY3" fmla="*/ 0 h 0"/>
            </a:gdLst>
            <a:ahLst/>
            <a:cxnLst>
              <a:cxn ang="0">
                <a:pos x="connsiteX0" y="connsiteY0"/>
              </a:cxn>
              <a:cxn ang="0">
                <a:pos x="connsiteX1" y="connsiteY1"/>
              </a:cxn>
              <a:cxn ang="0">
                <a:pos x="connsiteX2" y="connsiteY2"/>
              </a:cxn>
              <a:cxn ang="0">
                <a:pos x="connsiteX3" y="connsiteY3"/>
              </a:cxn>
            </a:cxnLst>
            <a:rect l="l" t="t" r="r" b="b"/>
            <a:pathLst>
              <a:path w="10000">
                <a:moveTo>
                  <a:pt x="10000" y="0"/>
                </a:moveTo>
                <a:lnTo>
                  <a:pt x="0" y="0"/>
                </a:lnTo>
                <a:lnTo>
                  <a:pt x="3533" y="0"/>
                </a:lnTo>
                <a:cubicBezTo>
                  <a:pt x="5689" y="0"/>
                  <a:pt x="7782" y="-504825"/>
                  <a:pt x="10000" y="0"/>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0" name="Freeform 45"/>
          <p:cNvSpPr>
            <a:spLocks/>
          </p:cNvSpPr>
          <p:nvPr/>
        </p:nvSpPr>
        <p:spPr bwMode="auto">
          <a:xfrm>
            <a:off x="119870" y="6035227"/>
            <a:ext cx="311863" cy="208657"/>
          </a:xfrm>
          <a:custGeom>
            <a:avLst/>
            <a:gdLst>
              <a:gd name="T0" fmla="*/ 112 w 133"/>
              <a:gd name="T1" fmla="*/ 38 h 87"/>
              <a:gd name="T2" fmla="*/ 112 w 133"/>
              <a:gd name="T3" fmla="*/ 36 h 87"/>
              <a:gd name="T4" fmla="*/ 75 w 133"/>
              <a:gd name="T5" fmla="*/ 0 h 87"/>
              <a:gd name="T6" fmla="*/ 45 w 133"/>
              <a:gd name="T7" fmla="*/ 16 h 87"/>
              <a:gd name="T8" fmla="*/ 35 w 133"/>
              <a:gd name="T9" fmla="*/ 13 h 87"/>
              <a:gd name="T10" fmla="*/ 23 w 133"/>
              <a:gd name="T11" fmla="*/ 17 h 87"/>
              <a:gd name="T12" fmla="*/ 14 w 133"/>
              <a:gd name="T13" fmla="*/ 34 h 87"/>
              <a:gd name="T14" fmla="*/ 0 w 133"/>
              <a:gd name="T15" fmla="*/ 58 h 87"/>
              <a:gd name="T16" fmla="*/ 26 w 133"/>
              <a:gd name="T17" fmla="*/ 87 h 87"/>
              <a:gd name="T18" fmla="*/ 29 w 133"/>
              <a:gd name="T19" fmla="*/ 87 h 87"/>
              <a:gd name="T20" fmla="*/ 32 w 133"/>
              <a:gd name="T21" fmla="*/ 87 h 87"/>
              <a:gd name="T22" fmla="*/ 92 w 133"/>
              <a:gd name="T23" fmla="*/ 87 h 87"/>
              <a:gd name="T24" fmla="*/ 93 w 133"/>
              <a:gd name="T25" fmla="*/ 87 h 87"/>
              <a:gd name="T26" fmla="*/ 95 w 133"/>
              <a:gd name="T27" fmla="*/ 87 h 87"/>
              <a:gd name="T28" fmla="*/ 99 w 133"/>
              <a:gd name="T29" fmla="*/ 87 h 87"/>
              <a:gd name="T30" fmla="*/ 108 w 133"/>
              <a:gd name="T31" fmla="*/ 87 h 87"/>
              <a:gd name="T32" fmla="*/ 133 w 133"/>
              <a:gd name="T33" fmla="*/ 62 h 87"/>
              <a:gd name="T34" fmla="*/ 112 w 133"/>
              <a:gd name="T35" fmla="*/ 3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7">
                <a:moveTo>
                  <a:pt x="112" y="38"/>
                </a:moveTo>
                <a:cubicBezTo>
                  <a:pt x="112" y="37"/>
                  <a:pt x="112" y="37"/>
                  <a:pt x="112" y="36"/>
                </a:cubicBezTo>
                <a:cubicBezTo>
                  <a:pt x="112" y="16"/>
                  <a:pt x="96" y="0"/>
                  <a:pt x="75" y="0"/>
                </a:cubicBezTo>
                <a:cubicBezTo>
                  <a:pt x="63" y="0"/>
                  <a:pt x="51" y="6"/>
                  <a:pt x="45" y="16"/>
                </a:cubicBezTo>
                <a:cubicBezTo>
                  <a:pt x="42" y="14"/>
                  <a:pt x="39" y="13"/>
                  <a:pt x="35" y="13"/>
                </a:cubicBezTo>
                <a:cubicBezTo>
                  <a:pt x="30" y="13"/>
                  <a:pt x="26" y="15"/>
                  <a:pt x="23" y="17"/>
                </a:cubicBezTo>
                <a:cubicBezTo>
                  <a:pt x="17" y="20"/>
                  <a:pt x="14" y="27"/>
                  <a:pt x="14" y="34"/>
                </a:cubicBezTo>
                <a:cubicBezTo>
                  <a:pt x="6" y="39"/>
                  <a:pt x="0" y="48"/>
                  <a:pt x="0" y="58"/>
                </a:cubicBezTo>
                <a:cubicBezTo>
                  <a:pt x="0" y="73"/>
                  <a:pt x="12" y="85"/>
                  <a:pt x="26" y="87"/>
                </a:cubicBezTo>
                <a:cubicBezTo>
                  <a:pt x="27" y="87"/>
                  <a:pt x="28" y="87"/>
                  <a:pt x="29" y="87"/>
                </a:cubicBezTo>
                <a:cubicBezTo>
                  <a:pt x="30" y="87"/>
                  <a:pt x="31" y="87"/>
                  <a:pt x="32" y="87"/>
                </a:cubicBezTo>
                <a:cubicBezTo>
                  <a:pt x="46" y="87"/>
                  <a:pt x="77" y="87"/>
                  <a:pt x="92" y="87"/>
                </a:cubicBezTo>
                <a:cubicBezTo>
                  <a:pt x="92" y="87"/>
                  <a:pt x="93" y="87"/>
                  <a:pt x="93" y="87"/>
                </a:cubicBezTo>
                <a:cubicBezTo>
                  <a:pt x="95" y="87"/>
                  <a:pt x="95" y="87"/>
                  <a:pt x="95" y="87"/>
                </a:cubicBezTo>
                <a:cubicBezTo>
                  <a:pt x="95" y="87"/>
                  <a:pt x="98" y="87"/>
                  <a:pt x="99" y="87"/>
                </a:cubicBezTo>
                <a:cubicBezTo>
                  <a:pt x="108" y="87"/>
                  <a:pt x="108" y="87"/>
                  <a:pt x="108" y="87"/>
                </a:cubicBezTo>
                <a:cubicBezTo>
                  <a:pt x="122" y="87"/>
                  <a:pt x="133" y="76"/>
                  <a:pt x="133" y="62"/>
                </a:cubicBezTo>
                <a:cubicBezTo>
                  <a:pt x="133" y="50"/>
                  <a:pt x="124" y="40"/>
                  <a:pt x="112" y="38"/>
                </a:cubicBezTo>
                <a:close/>
              </a:path>
            </a:pathLst>
          </a:custGeom>
          <a:solidFill>
            <a:srgbClr val="FFFFFF">
              <a:lumMod val="95000"/>
            </a:srgbClr>
          </a:solidFill>
          <a:ln>
            <a:noFill/>
          </a:ln>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1" name="Freeform 44"/>
          <p:cNvSpPr>
            <a:spLocks/>
          </p:cNvSpPr>
          <p:nvPr/>
        </p:nvSpPr>
        <p:spPr bwMode="auto">
          <a:xfrm>
            <a:off x="11834054" y="6197225"/>
            <a:ext cx="336748" cy="225007"/>
          </a:xfrm>
          <a:custGeom>
            <a:avLst/>
            <a:gdLst>
              <a:gd name="T0" fmla="*/ 154 w 184"/>
              <a:gd name="T1" fmla="*/ 53 h 121"/>
              <a:gd name="T2" fmla="*/ 154 w 184"/>
              <a:gd name="T3" fmla="*/ 51 h 121"/>
              <a:gd name="T4" fmla="*/ 104 w 184"/>
              <a:gd name="T5" fmla="*/ 0 h 121"/>
              <a:gd name="T6" fmla="*/ 61 w 184"/>
              <a:gd name="T7" fmla="*/ 23 h 121"/>
              <a:gd name="T8" fmla="*/ 48 w 184"/>
              <a:gd name="T9" fmla="*/ 19 h 121"/>
              <a:gd name="T10" fmla="*/ 31 w 184"/>
              <a:gd name="T11" fmla="*/ 24 h 121"/>
              <a:gd name="T12" fmla="*/ 18 w 184"/>
              <a:gd name="T13" fmla="*/ 48 h 121"/>
              <a:gd name="T14" fmla="*/ 0 w 184"/>
              <a:gd name="T15" fmla="*/ 81 h 121"/>
              <a:gd name="T16" fmla="*/ 35 w 184"/>
              <a:gd name="T17" fmla="*/ 121 h 121"/>
              <a:gd name="T18" fmla="*/ 40 w 184"/>
              <a:gd name="T19" fmla="*/ 121 h 121"/>
              <a:gd name="T20" fmla="*/ 44 w 184"/>
              <a:gd name="T21" fmla="*/ 121 h 121"/>
              <a:gd name="T22" fmla="*/ 127 w 184"/>
              <a:gd name="T23" fmla="*/ 121 h 121"/>
              <a:gd name="T24" fmla="*/ 128 w 184"/>
              <a:gd name="T25" fmla="*/ 121 h 121"/>
              <a:gd name="T26" fmla="*/ 130 w 184"/>
              <a:gd name="T27" fmla="*/ 121 h 121"/>
              <a:gd name="T28" fmla="*/ 136 w 184"/>
              <a:gd name="T29" fmla="*/ 121 h 121"/>
              <a:gd name="T30" fmla="*/ 150 w 184"/>
              <a:gd name="T31" fmla="*/ 121 h 121"/>
              <a:gd name="T32" fmla="*/ 184 w 184"/>
              <a:gd name="T33" fmla="*/ 87 h 121"/>
              <a:gd name="T34" fmla="*/ 154 w 184"/>
              <a:gd name="T35"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121">
                <a:moveTo>
                  <a:pt x="154" y="53"/>
                </a:moveTo>
                <a:cubicBezTo>
                  <a:pt x="154" y="53"/>
                  <a:pt x="154" y="52"/>
                  <a:pt x="154" y="51"/>
                </a:cubicBezTo>
                <a:cubicBezTo>
                  <a:pt x="154" y="23"/>
                  <a:pt x="132" y="0"/>
                  <a:pt x="104" y="0"/>
                </a:cubicBezTo>
                <a:cubicBezTo>
                  <a:pt x="86" y="0"/>
                  <a:pt x="71" y="9"/>
                  <a:pt x="61" y="23"/>
                </a:cubicBezTo>
                <a:cubicBezTo>
                  <a:pt x="57" y="20"/>
                  <a:pt x="53" y="19"/>
                  <a:pt x="48" y="19"/>
                </a:cubicBezTo>
                <a:cubicBezTo>
                  <a:pt x="41" y="19"/>
                  <a:pt x="36" y="21"/>
                  <a:pt x="31" y="24"/>
                </a:cubicBezTo>
                <a:cubicBezTo>
                  <a:pt x="23" y="29"/>
                  <a:pt x="18" y="38"/>
                  <a:pt x="18" y="48"/>
                </a:cubicBezTo>
                <a:cubicBezTo>
                  <a:pt x="7" y="55"/>
                  <a:pt x="0" y="67"/>
                  <a:pt x="0" y="81"/>
                </a:cubicBezTo>
                <a:cubicBezTo>
                  <a:pt x="0" y="102"/>
                  <a:pt x="15" y="119"/>
                  <a:pt x="35" y="121"/>
                </a:cubicBezTo>
                <a:cubicBezTo>
                  <a:pt x="37" y="121"/>
                  <a:pt x="38" y="121"/>
                  <a:pt x="40" y="121"/>
                </a:cubicBezTo>
                <a:cubicBezTo>
                  <a:pt x="41" y="121"/>
                  <a:pt x="42" y="121"/>
                  <a:pt x="44" y="121"/>
                </a:cubicBezTo>
                <a:cubicBezTo>
                  <a:pt x="62" y="121"/>
                  <a:pt x="106" y="121"/>
                  <a:pt x="127" y="121"/>
                </a:cubicBezTo>
                <a:cubicBezTo>
                  <a:pt x="127" y="121"/>
                  <a:pt x="128" y="121"/>
                  <a:pt x="128" y="121"/>
                </a:cubicBezTo>
                <a:cubicBezTo>
                  <a:pt x="130" y="121"/>
                  <a:pt x="130" y="121"/>
                  <a:pt x="130" y="121"/>
                </a:cubicBezTo>
                <a:cubicBezTo>
                  <a:pt x="131" y="121"/>
                  <a:pt x="134" y="121"/>
                  <a:pt x="136" y="121"/>
                </a:cubicBezTo>
                <a:cubicBezTo>
                  <a:pt x="150" y="121"/>
                  <a:pt x="150" y="121"/>
                  <a:pt x="150" y="121"/>
                </a:cubicBezTo>
                <a:cubicBezTo>
                  <a:pt x="169" y="121"/>
                  <a:pt x="184" y="106"/>
                  <a:pt x="184" y="87"/>
                </a:cubicBezTo>
                <a:cubicBezTo>
                  <a:pt x="184" y="70"/>
                  <a:pt x="171" y="56"/>
                  <a:pt x="154" y="53"/>
                </a:cubicBezTo>
                <a:close/>
              </a:path>
            </a:pathLst>
          </a:custGeom>
          <a:solidFill>
            <a:srgbClr val="0072C6">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2" name="Freeform 45"/>
          <p:cNvSpPr>
            <a:spLocks/>
          </p:cNvSpPr>
          <p:nvPr/>
        </p:nvSpPr>
        <p:spPr bwMode="auto">
          <a:xfrm>
            <a:off x="20964" y="6470972"/>
            <a:ext cx="289470" cy="193675"/>
          </a:xfrm>
          <a:custGeom>
            <a:avLst/>
            <a:gdLst>
              <a:gd name="T0" fmla="*/ 112 w 133"/>
              <a:gd name="T1" fmla="*/ 38 h 87"/>
              <a:gd name="T2" fmla="*/ 112 w 133"/>
              <a:gd name="T3" fmla="*/ 36 h 87"/>
              <a:gd name="T4" fmla="*/ 75 w 133"/>
              <a:gd name="T5" fmla="*/ 0 h 87"/>
              <a:gd name="T6" fmla="*/ 45 w 133"/>
              <a:gd name="T7" fmla="*/ 16 h 87"/>
              <a:gd name="T8" fmla="*/ 35 w 133"/>
              <a:gd name="T9" fmla="*/ 13 h 87"/>
              <a:gd name="T10" fmla="*/ 23 w 133"/>
              <a:gd name="T11" fmla="*/ 17 h 87"/>
              <a:gd name="T12" fmla="*/ 14 w 133"/>
              <a:gd name="T13" fmla="*/ 34 h 87"/>
              <a:gd name="T14" fmla="*/ 0 w 133"/>
              <a:gd name="T15" fmla="*/ 58 h 87"/>
              <a:gd name="T16" fmla="*/ 26 w 133"/>
              <a:gd name="T17" fmla="*/ 87 h 87"/>
              <a:gd name="T18" fmla="*/ 29 w 133"/>
              <a:gd name="T19" fmla="*/ 87 h 87"/>
              <a:gd name="T20" fmla="*/ 32 w 133"/>
              <a:gd name="T21" fmla="*/ 87 h 87"/>
              <a:gd name="T22" fmla="*/ 92 w 133"/>
              <a:gd name="T23" fmla="*/ 87 h 87"/>
              <a:gd name="T24" fmla="*/ 93 w 133"/>
              <a:gd name="T25" fmla="*/ 87 h 87"/>
              <a:gd name="T26" fmla="*/ 95 w 133"/>
              <a:gd name="T27" fmla="*/ 87 h 87"/>
              <a:gd name="T28" fmla="*/ 99 w 133"/>
              <a:gd name="T29" fmla="*/ 87 h 87"/>
              <a:gd name="T30" fmla="*/ 108 w 133"/>
              <a:gd name="T31" fmla="*/ 87 h 87"/>
              <a:gd name="T32" fmla="*/ 133 w 133"/>
              <a:gd name="T33" fmla="*/ 62 h 87"/>
              <a:gd name="T34" fmla="*/ 112 w 133"/>
              <a:gd name="T35" fmla="*/ 3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7">
                <a:moveTo>
                  <a:pt x="112" y="38"/>
                </a:moveTo>
                <a:cubicBezTo>
                  <a:pt x="112" y="37"/>
                  <a:pt x="112" y="37"/>
                  <a:pt x="112" y="36"/>
                </a:cubicBezTo>
                <a:cubicBezTo>
                  <a:pt x="112" y="16"/>
                  <a:pt x="96" y="0"/>
                  <a:pt x="75" y="0"/>
                </a:cubicBezTo>
                <a:cubicBezTo>
                  <a:pt x="63" y="0"/>
                  <a:pt x="51" y="6"/>
                  <a:pt x="45" y="16"/>
                </a:cubicBezTo>
                <a:cubicBezTo>
                  <a:pt x="42" y="14"/>
                  <a:pt x="39" y="13"/>
                  <a:pt x="35" y="13"/>
                </a:cubicBezTo>
                <a:cubicBezTo>
                  <a:pt x="30" y="13"/>
                  <a:pt x="26" y="15"/>
                  <a:pt x="23" y="17"/>
                </a:cubicBezTo>
                <a:cubicBezTo>
                  <a:pt x="17" y="20"/>
                  <a:pt x="14" y="27"/>
                  <a:pt x="14" y="34"/>
                </a:cubicBezTo>
                <a:cubicBezTo>
                  <a:pt x="6" y="39"/>
                  <a:pt x="0" y="48"/>
                  <a:pt x="0" y="58"/>
                </a:cubicBezTo>
                <a:cubicBezTo>
                  <a:pt x="0" y="73"/>
                  <a:pt x="12" y="85"/>
                  <a:pt x="26" y="87"/>
                </a:cubicBezTo>
                <a:cubicBezTo>
                  <a:pt x="27" y="87"/>
                  <a:pt x="28" y="87"/>
                  <a:pt x="29" y="87"/>
                </a:cubicBezTo>
                <a:cubicBezTo>
                  <a:pt x="30" y="87"/>
                  <a:pt x="31" y="87"/>
                  <a:pt x="32" y="87"/>
                </a:cubicBezTo>
                <a:cubicBezTo>
                  <a:pt x="46" y="87"/>
                  <a:pt x="77" y="87"/>
                  <a:pt x="92" y="87"/>
                </a:cubicBezTo>
                <a:cubicBezTo>
                  <a:pt x="92" y="87"/>
                  <a:pt x="93" y="87"/>
                  <a:pt x="93" y="87"/>
                </a:cubicBezTo>
                <a:cubicBezTo>
                  <a:pt x="95" y="87"/>
                  <a:pt x="95" y="87"/>
                  <a:pt x="95" y="87"/>
                </a:cubicBezTo>
                <a:cubicBezTo>
                  <a:pt x="95" y="87"/>
                  <a:pt x="98" y="87"/>
                  <a:pt x="99" y="87"/>
                </a:cubicBezTo>
                <a:cubicBezTo>
                  <a:pt x="108" y="87"/>
                  <a:pt x="108" y="87"/>
                  <a:pt x="108" y="87"/>
                </a:cubicBezTo>
                <a:cubicBezTo>
                  <a:pt x="122" y="87"/>
                  <a:pt x="133" y="76"/>
                  <a:pt x="133" y="62"/>
                </a:cubicBezTo>
                <a:cubicBezTo>
                  <a:pt x="133" y="50"/>
                  <a:pt x="124" y="40"/>
                  <a:pt x="112" y="38"/>
                </a:cubicBezTo>
                <a:close/>
              </a:path>
            </a:pathLst>
          </a:custGeom>
          <a:solidFill>
            <a:srgbClr val="00BCF2">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3" name="Freeform 46"/>
          <p:cNvSpPr>
            <a:spLocks/>
          </p:cNvSpPr>
          <p:nvPr/>
        </p:nvSpPr>
        <p:spPr bwMode="auto">
          <a:xfrm>
            <a:off x="315207" y="5857427"/>
            <a:ext cx="527584" cy="355600"/>
          </a:xfrm>
          <a:custGeom>
            <a:avLst/>
            <a:gdLst>
              <a:gd name="T0" fmla="*/ 203 w 242"/>
              <a:gd name="T1" fmla="*/ 70 h 160"/>
              <a:gd name="T2" fmla="*/ 203 w 242"/>
              <a:gd name="T3" fmla="*/ 67 h 160"/>
              <a:gd name="T4" fmla="*/ 136 w 242"/>
              <a:gd name="T5" fmla="*/ 0 h 160"/>
              <a:gd name="T6" fmla="*/ 81 w 242"/>
              <a:gd name="T7" fmla="*/ 30 h 160"/>
              <a:gd name="T8" fmla="*/ 62 w 242"/>
              <a:gd name="T9" fmla="*/ 25 h 160"/>
              <a:gd name="T10" fmla="*/ 24 w 242"/>
              <a:gd name="T11" fmla="*/ 63 h 160"/>
              <a:gd name="T12" fmla="*/ 0 w 242"/>
              <a:gd name="T13" fmla="*/ 107 h 160"/>
              <a:gd name="T14" fmla="*/ 46 w 242"/>
              <a:gd name="T15" fmla="*/ 160 h 160"/>
              <a:gd name="T16" fmla="*/ 52 w 242"/>
              <a:gd name="T17" fmla="*/ 160 h 160"/>
              <a:gd name="T18" fmla="*/ 57 w 242"/>
              <a:gd name="T19" fmla="*/ 160 h 160"/>
              <a:gd name="T20" fmla="*/ 166 w 242"/>
              <a:gd name="T21" fmla="*/ 160 h 160"/>
              <a:gd name="T22" fmla="*/ 171 w 242"/>
              <a:gd name="T23" fmla="*/ 160 h 160"/>
              <a:gd name="T24" fmla="*/ 179 w 242"/>
              <a:gd name="T25" fmla="*/ 160 h 160"/>
              <a:gd name="T26" fmla="*/ 197 w 242"/>
              <a:gd name="T27" fmla="*/ 160 h 160"/>
              <a:gd name="T28" fmla="*/ 242 w 242"/>
              <a:gd name="T29" fmla="*/ 115 h 160"/>
              <a:gd name="T30" fmla="*/ 203 w 242"/>
              <a:gd name="T31"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160">
                <a:moveTo>
                  <a:pt x="203" y="70"/>
                </a:moveTo>
                <a:cubicBezTo>
                  <a:pt x="203" y="69"/>
                  <a:pt x="203" y="68"/>
                  <a:pt x="203" y="67"/>
                </a:cubicBezTo>
                <a:cubicBezTo>
                  <a:pt x="203" y="30"/>
                  <a:pt x="173" y="0"/>
                  <a:pt x="136" y="0"/>
                </a:cubicBezTo>
                <a:cubicBezTo>
                  <a:pt x="113" y="0"/>
                  <a:pt x="93" y="12"/>
                  <a:pt x="81" y="30"/>
                </a:cubicBezTo>
                <a:cubicBezTo>
                  <a:pt x="75" y="27"/>
                  <a:pt x="69" y="25"/>
                  <a:pt x="62" y="25"/>
                </a:cubicBezTo>
                <a:cubicBezTo>
                  <a:pt x="41" y="25"/>
                  <a:pt x="24" y="42"/>
                  <a:pt x="24" y="63"/>
                </a:cubicBezTo>
                <a:cubicBezTo>
                  <a:pt x="9" y="73"/>
                  <a:pt x="0" y="89"/>
                  <a:pt x="0" y="107"/>
                </a:cubicBezTo>
                <a:cubicBezTo>
                  <a:pt x="0" y="135"/>
                  <a:pt x="20" y="157"/>
                  <a:pt x="46" y="160"/>
                </a:cubicBezTo>
                <a:cubicBezTo>
                  <a:pt x="48" y="160"/>
                  <a:pt x="50" y="160"/>
                  <a:pt x="52" y="160"/>
                </a:cubicBezTo>
                <a:cubicBezTo>
                  <a:pt x="54" y="160"/>
                  <a:pt x="56" y="160"/>
                  <a:pt x="57" y="160"/>
                </a:cubicBezTo>
                <a:cubicBezTo>
                  <a:pt x="82" y="160"/>
                  <a:pt x="139" y="160"/>
                  <a:pt x="166" y="160"/>
                </a:cubicBezTo>
                <a:cubicBezTo>
                  <a:pt x="171" y="160"/>
                  <a:pt x="171" y="160"/>
                  <a:pt x="171" y="160"/>
                </a:cubicBezTo>
                <a:cubicBezTo>
                  <a:pt x="173" y="160"/>
                  <a:pt x="177" y="160"/>
                  <a:pt x="179" y="160"/>
                </a:cubicBezTo>
                <a:cubicBezTo>
                  <a:pt x="197" y="160"/>
                  <a:pt x="197" y="160"/>
                  <a:pt x="197" y="160"/>
                </a:cubicBezTo>
                <a:cubicBezTo>
                  <a:pt x="222" y="160"/>
                  <a:pt x="242" y="139"/>
                  <a:pt x="242" y="115"/>
                </a:cubicBezTo>
                <a:cubicBezTo>
                  <a:pt x="242" y="92"/>
                  <a:pt x="225" y="73"/>
                  <a:pt x="203" y="70"/>
                </a:cubicBez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nvGrpSpPr>
          <p:cNvPr id="14" name="Group 13"/>
          <p:cNvGrpSpPr/>
          <p:nvPr/>
        </p:nvGrpSpPr>
        <p:grpSpPr>
          <a:xfrm>
            <a:off x="11887654" y="6709439"/>
            <a:ext cx="133479" cy="263409"/>
            <a:chOff x="6812419" y="6555317"/>
            <a:chExt cx="203193" cy="393100"/>
          </a:xfrm>
        </p:grpSpPr>
        <p:sp>
          <p:nvSpPr>
            <p:cNvPr id="88" name="Rectangle 87"/>
            <p:cNvSpPr>
              <a:spLocks noChangeArrowheads="1"/>
            </p:cNvSpPr>
            <p:nvPr/>
          </p:nvSpPr>
          <p:spPr bwMode="auto">
            <a:xfrm>
              <a:off x="6893697"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9" name="Oval 88"/>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90" name="Oval 89"/>
            <p:cNvSpPr>
              <a:spLocks noChangeArrowheads="1"/>
            </p:cNvSpPr>
            <p:nvPr/>
          </p:nvSpPr>
          <p:spPr bwMode="auto">
            <a:xfrm>
              <a:off x="6838991"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5" name="Group 14"/>
          <p:cNvGrpSpPr/>
          <p:nvPr/>
        </p:nvGrpSpPr>
        <p:grpSpPr>
          <a:xfrm>
            <a:off x="141140" y="6775893"/>
            <a:ext cx="87078" cy="171840"/>
            <a:chOff x="6812419" y="6555317"/>
            <a:chExt cx="203193" cy="393100"/>
          </a:xfrm>
        </p:grpSpPr>
        <p:sp>
          <p:nvSpPr>
            <p:cNvPr id="85" name="Rectangle 84"/>
            <p:cNvSpPr>
              <a:spLocks noChangeArrowheads="1"/>
            </p:cNvSpPr>
            <p:nvPr/>
          </p:nvSpPr>
          <p:spPr bwMode="auto">
            <a:xfrm>
              <a:off x="6893697"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6" name="Oval 85"/>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7" name="Oval 86"/>
            <p:cNvSpPr>
              <a:spLocks noChangeArrowheads="1"/>
            </p:cNvSpPr>
            <p:nvPr/>
          </p:nvSpPr>
          <p:spPr bwMode="auto">
            <a:xfrm>
              <a:off x="6838991"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sp>
        <p:nvSpPr>
          <p:cNvPr id="16" name="Rectangle 33"/>
          <p:cNvSpPr>
            <a:spLocks noChangeArrowheads="1"/>
          </p:cNvSpPr>
          <p:nvPr/>
        </p:nvSpPr>
        <p:spPr bwMode="auto">
          <a:xfrm flipH="1">
            <a:off x="0" y="6942989"/>
            <a:ext cx="12436474" cy="51536"/>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nvGrpSpPr>
          <p:cNvPr id="17" name="Group 16"/>
          <p:cNvGrpSpPr/>
          <p:nvPr/>
        </p:nvGrpSpPr>
        <p:grpSpPr>
          <a:xfrm flipH="1">
            <a:off x="5591943" y="6587786"/>
            <a:ext cx="191314" cy="362340"/>
            <a:chOff x="2947734" y="4893996"/>
            <a:chExt cx="261655" cy="485821"/>
          </a:xfrm>
        </p:grpSpPr>
        <p:sp>
          <p:nvSpPr>
            <p:cNvPr id="83" name="Freeform 25"/>
            <p:cNvSpPr>
              <a:spLocks/>
            </p:cNvSpPr>
            <p:nvPr/>
          </p:nvSpPr>
          <p:spPr bwMode="auto">
            <a:xfrm flipH="1">
              <a:off x="3046279" y="4893996"/>
              <a:ext cx="163110" cy="485821"/>
            </a:xfrm>
            <a:custGeom>
              <a:avLst/>
              <a:gdLst>
                <a:gd name="T0" fmla="*/ 107 w 192"/>
                <a:gd name="T1" fmla="*/ 0 h 570"/>
                <a:gd name="T2" fmla="*/ 0 w 192"/>
                <a:gd name="T3" fmla="*/ 570 h 570"/>
                <a:gd name="T4" fmla="*/ 192 w 192"/>
                <a:gd name="T5" fmla="*/ 570 h 570"/>
                <a:gd name="T6" fmla="*/ 107 w 192"/>
                <a:gd name="T7" fmla="*/ 0 h 570"/>
              </a:gdLst>
              <a:ahLst/>
              <a:cxnLst>
                <a:cxn ang="0">
                  <a:pos x="T0" y="T1"/>
                </a:cxn>
                <a:cxn ang="0">
                  <a:pos x="T2" y="T3"/>
                </a:cxn>
                <a:cxn ang="0">
                  <a:pos x="T4" y="T5"/>
                </a:cxn>
                <a:cxn ang="0">
                  <a:pos x="T6" y="T7"/>
                </a:cxn>
              </a:cxnLst>
              <a:rect l="0" t="0" r="r" b="b"/>
              <a:pathLst>
                <a:path w="192" h="570">
                  <a:moveTo>
                    <a:pt x="107" y="0"/>
                  </a:moveTo>
                  <a:lnTo>
                    <a:pt x="0" y="570"/>
                  </a:lnTo>
                  <a:lnTo>
                    <a:pt x="192" y="570"/>
                  </a:lnTo>
                  <a:lnTo>
                    <a:pt x="107" y="0"/>
                  </a:lnTo>
                  <a:close/>
                </a:path>
              </a:pathLst>
            </a:custGeom>
            <a:solidFill>
              <a:srgbClr val="79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4" name="Freeform 26"/>
            <p:cNvSpPr>
              <a:spLocks/>
            </p:cNvSpPr>
            <p:nvPr/>
          </p:nvSpPr>
          <p:spPr bwMode="auto">
            <a:xfrm flipH="1">
              <a:off x="2947734" y="5006502"/>
              <a:ext cx="126580" cy="373315"/>
            </a:xfrm>
            <a:custGeom>
              <a:avLst/>
              <a:gdLst>
                <a:gd name="T0" fmla="*/ 83 w 149"/>
                <a:gd name="T1" fmla="*/ 0 h 438"/>
                <a:gd name="T2" fmla="*/ 0 w 149"/>
                <a:gd name="T3" fmla="*/ 438 h 438"/>
                <a:gd name="T4" fmla="*/ 149 w 149"/>
                <a:gd name="T5" fmla="*/ 438 h 438"/>
                <a:gd name="T6" fmla="*/ 83 w 149"/>
                <a:gd name="T7" fmla="*/ 0 h 438"/>
              </a:gdLst>
              <a:ahLst/>
              <a:cxnLst>
                <a:cxn ang="0">
                  <a:pos x="T0" y="T1"/>
                </a:cxn>
                <a:cxn ang="0">
                  <a:pos x="T2" y="T3"/>
                </a:cxn>
                <a:cxn ang="0">
                  <a:pos x="T4" y="T5"/>
                </a:cxn>
                <a:cxn ang="0">
                  <a:pos x="T6" y="T7"/>
                </a:cxn>
              </a:cxnLst>
              <a:rect l="0" t="0" r="r" b="b"/>
              <a:pathLst>
                <a:path w="149" h="438">
                  <a:moveTo>
                    <a:pt x="83" y="0"/>
                  </a:moveTo>
                  <a:lnTo>
                    <a:pt x="0" y="438"/>
                  </a:lnTo>
                  <a:lnTo>
                    <a:pt x="149" y="438"/>
                  </a:lnTo>
                  <a:lnTo>
                    <a:pt x="83" y="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8" name="Group 17"/>
          <p:cNvGrpSpPr/>
          <p:nvPr/>
        </p:nvGrpSpPr>
        <p:grpSpPr>
          <a:xfrm flipH="1">
            <a:off x="1687711" y="6390564"/>
            <a:ext cx="191314" cy="362340"/>
            <a:chOff x="2947734" y="4893996"/>
            <a:chExt cx="261655" cy="485821"/>
          </a:xfrm>
        </p:grpSpPr>
        <p:sp>
          <p:nvSpPr>
            <p:cNvPr id="81" name="Freeform 25"/>
            <p:cNvSpPr>
              <a:spLocks/>
            </p:cNvSpPr>
            <p:nvPr/>
          </p:nvSpPr>
          <p:spPr bwMode="auto">
            <a:xfrm flipH="1">
              <a:off x="3046279" y="4893996"/>
              <a:ext cx="163110" cy="485821"/>
            </a:xfrm>
            <a:custGeom>
              <a:avLst/>
              <a:gdLst>
                <a:gd name="T0" fmla="*/ 107 w 192"/>
                <a:gd name="T1" fmla="*/ 0 h 570"/>
                <a:gd name="T2" fmla="*/ 0 w 192"/>
                <a:gd name="T3" fmla="*/ 570 h 570"/>
                <a:gd name="T4" fmla="*/ 192 w 192"/>
                <a:gd name="T5" fmla="*/ 570 h 570"/>
                <a:gd name="T6" fmla="*/ 107 w 192"/>
                <a:gd name="T7" fmla="*/ 0 h 570"/>
              </a:gdLst>
              <a:ahLst/>
              <a:cxnLst>
                <a:cxn ang="0">
                  <a:pos x="T0" y="T1"/>
                </a:cxn>
                <a:cxn ang="0">
                  <a:pos x="T2" y="T3"/>
                </a:cxn>
                <a:cxn ang="0">
                  <a:pos x="T4" y="T5"/>
                </a:cxn>
                <a:cxn ang="0">
                  <a:pos x="T6" y="T7"/>
                </a:cxn>
              </a:cxnLst>
              <a:rect l="0" t="0" r="r" b="b"/>
              <a:pathLst>
                <a:path w="192" h="570">
                  <a:moveTo>
                    <a:pt x="107" y="0"/>
                  </a:moveTo>
                  <a:lnTo>
                    <a:pt x="0" y="570"/>
                  </a:lnTo>
                  <a:lnTo>
                    <a:pt x="192" y="570"/>
                  </a:lnTo>
                  <a:lnTo>
                    <a:pt x="107" y="0"/>
                  </a:lnTo>
                  <a:close/>
                </a:path>
              </a:pathLst>
            </a:custGeom>
            <a:solidFill>
              <a:srgbClr val="79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2" name="Freeform 26"/>
            <p:cNvSpPr>
              <a:spLocks/>
            </p:cNvSpPr>
            <p:nvPr/>
          </p:nvSpPr>
          <p:spPr bwMode="auto">
            <a:xfrm flipH="1">
              <a:off x="2947734" y="5006502"/>
              <a:ext cx="126580" cy="373315"/>
            </a:xfrm>
            <a:custGeom>
              <a:avLst/>
              <a:gdLst>
                <a:gd name="T0" fmla="*/ 83 w 149"/>
                <a:gd name="T1" fmla="*/ 0 h 438"/>
                <a:gd name="T2" fmla="*/ 0 w 149"/>
                <a:gd name="T3" fmla="*/ 438 h 438"/>
                <a:gd name="T4" fmla="*/ 149 w 149"/>
                <a:gd name="T5" fmla="*/ 438 h 438"/>
                <a:gd name="T6" fmla="*/ 83 w 149"/>
                <a:gd name="T7" fmla="*/ 0 h 438"/>
              </a:gdLst>
              <a:ahLst/>
              <a:cxnLst>
                <a:cxn ang="0">
                  <a:pos x="T0" y="T1"/>
                </a:cxn>
                <a:cxn ang="0">
                  <a:pos x="T2" y="T3"/>
                </a:cxn>
                <a:cxn ang="0">
                  <a:pos x="T4" y="T5"/>
                </a:cxn>
                <a:cxn ang="0">
                  <a:pos x="T6" y="T7"/>
                </a:cxn>
              </a:cxnLst>
              <a:rect l="0" t="0" r="r" b="b"/>
              <a:pathLst>
                <a:path w="149" h="438">
                  <a:moveTo>
                    <a:pt x="83" y="0"/>
                  </a:moveTo>
                  <a:lnTo>
                    <a:pt x="0" y="438"/>
                  </a:lnTo>
                  <a:lnTo>
                    <a:pt x="149" y="438"/>
                  </a:lnTo>
                  <a:lnTo>
                    <a:pt x="83" y="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9" name="Group 18"/>
          <p:cNvGrpSpPr/>
          <p:nvPr/>
        </p:nvGrpSpPr>
        <p:grpSpPr>
          <a:xfrm>
            <a:off x="10432064" y="5635625"/>
            <a:ext cx="1108075" cy="1358900"/>
            <a:chOff x="7034213" y="5499100"/>
            <a:chExt cx="1108075" cy="1358900"/>
          </a:xfrm>
        </p:grpSpPr>
        <p:sp>
          <p:nvSpPr>
            <p:cNvPr id="20" name="AutoShape 3"/>
            <p:cNvSpPr>
              <a:spLocks noChangeAspect="1" noChangeArrowheads="1" noTextEdit="1"/>
            </p:cNvSpPr>
            <p:nvPr/>
          </p:nvSpPr>
          <p:spPr bwMode="auto">
            <a:xfrm>
              <a:off x="7037388" y="5499100"/>
              <a:ext cx="1104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5"/>
            <p:cNvSpPr>
              <a:spLocks noEditPoints="1"/>
            </p:cNvSpPr>
            <p:nvPr/>
          </p:nvSpPr>
          <p:spPr bwMode="auto">
            <a:xfrm>
              <a:off x="7034213" y="5502275"/>
              <a:ext cx="1108075" cy="1319213"/>
            </a:xfrm>
            <a:custGeom>
              <a:avLst/>
              <a:gdLst>
                <a:gd name="T0" fmla="*/ 195 w 391"/>
                <a:gd name="T1" fmla="*/ 0 h 466"/>
                <a:gd name="T2" fmla="*/ 0 w 391"/>
                <a:gd name="T3" fmla="*/ 195 h 466"/>
                <a:gd name="T4" fmla="*/ 0 w 391"/>
                <a:gd name="T5" fmla="*/ 466 h 466"/>
                <a:gd name="T6" fmla="*/ 324 w 391"/>
                <a:gd name="T7" fmla="*/ 466 h 466"/>
                <a:gd name="T8" fmla="*/ 324 w 391"/>
                <a:gd name="T9" fmla="*/ 402 h 466"/>
                <a:gd name="T10" fmla="*/ 320 w 391"/>
                <a:gd name="T11" fmla="*/ 402 h 466"/>
                <a:gd name="T12" fmla="*/ 257 w 391"/>
                <a:gd name="T13" fmla="*/ 365 h 466"/>
                <a:gd name="T14" fmla="*/ 324 w 391"/>
                <a:gd name="T15" fmla="*/ 365 h 466"/>
                <a:gd name="T16" fmla="*/ 324 w 391"/>
                <a:gd name="T17" fmla="*/ 310 h 466"/>
                <a:gd name="T18" fmla="*/ 391 w 391"/>
                <a:gd name="T19" fmla="*/ 310 h 466"/>
                <a:gd name="T20" fmla="*/ 391 w 391"/>
                <a:gd name="T21" fmla="*/ 195 h 466"/>
                <a:gd name="T22" fmla="*/ 195 w 391"/>
                <a:gd name="T23" fmla="*/ 0 h 466"/>
                <a:gd name="T24" fmla="*/ 263 w 391"/>
                <a:gd name="T25" fmla="*/ 243 h 466"/>
                <a:gd name="T26" fmla="*/ 240 w 391"/>
                <a:gd name="T27" fmla="*/ 220 h 466"/>
                <a:gd name="T28" fmla="*/ 263 w 391"/>
                <a:gd name="T29" fmla="*/ 197 h 466"/>
                <a:gd name="T30" fmla="*/ 286 w 391"/>
                <a:gd name="T31" fmla="*/ 220 h 466"/>
                <a:gd name="T32" fmla="*/ 263 w 391"/>
                <a:gd name="T33" fmla="*/ 24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6">
                  <a:moveTo>
                    <a:pt x="195" y="0"/>
                  </a:moveTo>
                  <a:cubicBezTo>
                    <a:pt x="87" y="0"/>
                    <a:pt x="0" y="87"/>
                    <a:pt x="0" y="195"/>
                  </a:cubicBezTo>
                  <a:cubicBezTo>
                    <a:pt x="0" y="466"/>
                    <a:pt x="0" y="466"/>
                    <a:pt x="0" y="466"/>
                  </a:cubicBezTo>
                  <a:cubicBezTo>
                    <a:pt x="324" y="466"/>
                    <a:pt x="324" y="466"/>
                    <a:pt x="324" y="466"/>
                  </a:cubicBezTo>
                  <a:cubicBezTo>
                    <a:pt x="324" y="402"/>
                    <a:pt x="324" y="402"/>
                    <a:pt x="324" y="402"/>
                  </a:cubicBezTo>
                  <a:cubicBezTo>
                    <a:pt x="323" y="402"/>
                    <a:pt x="322" y="402"/>
                    <a:pt x="320" y="402"/>
                  </a:cubicBezTo>
                  <a:cubicBezTo>
                    <a:pt x="293" y="402"/>
                    <a:pt x="270" y="387"/>
                    <a:pt x="257" y="365"/>
                  </a:cubicBezTo>
                  <a:cubicBezTo>
                    <a:pt x="324" y="365"/>
                    <a:pt x="324" y="365"/>
                    <a:pt x="324" y="365"/>
                  </a:cubicBezTo>
                  <a:cubicBezTo>
                    <a:pt x="324" y="310"/>
                    <a:pt x="324" y="310"/>
                    <a:pt x="324" y="310"/>
                  </a:cubicBezTo>
                  <a:cubicBezTo>
                    <a:pt x="391" y="310"/>
                    <a:pt x="391" y="310"/>
                    <a:pt x="391" y="310"/>
                  </a:cubicBezTo>
                  <a:cubicBezTo>
                    <a:pt x="391" y="195"/>
                    <a:pt x="391" y="195"/>
                    <a:pt x="391" y="195"/>
                  </a:cubicBezTo>
                  <a:cubicBezTo>
                    <a:pt x="391" y="87"/>
                    <a:pt x="303" y="0"/>
                    <a:pt x="195" y="0"/>
                  </a:cubicBezTo>
                  <a:close/>
                  <a:moveTo>
                    <a:pt x="263" y="243"/>
                  </a:moveTo>
                  <a:cubicBezTo>
                    <a:pt x="250" y="243"/>
                    <a:pt x="240" y="232"/>
                    <a:pt x="240" y="220"/>
                  </a:cubicBezTo>
                  <a:cubicBezTo>
                    <a:pt x="240" y="207"/>
                    <a:pt x="250" y="197"/>
                    <a:pt x="263" y="197"/>
                  </a:cubicBezTo>
                  <a:cubicBezTo>
                    <a:pt x="275" y="197"/>
                    <a:pt x="286" y="207"/>
                    <a:pt x="286" y="220"/>
                  </a:cubicBezTo>
                  <a:cubicBezTo>
                    <a:pt x="286" y="232"/>
                    <a:pt x="275" y="243"/>
                    <a:pt x="263" y="243"/>
                  </a:cubicBezTo>
                  <a:close/>
                </a:path>
              </a:pathLst>
            </a:custGeom>
            <a:solidFill>
              <a:srgbClr val="6DC2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
            <p:cNvSpPr>
              <a:spLocks/>
            </p:cNvSpPr>
            <p:nvPr/>
          </p:nvSpPr>
          <p:spPr bwMode="auto">
            <a:xfrm>
              <a:off x="7229476" y="5572125"/>
              <a:ext cx="709613" cy="400050"/>
            </a:xfrm>
            <a:custGeom>
              <a:avLst/>
              <a:gdLst>
                <a:gd name="T0" fmla="*/ 41 w 250"/>
                <a:gd name="T1" fmla="*/ 59 h 141"/>
                <a:gd name="T2" fmla="*/ 45 w 250"/>
                <a:gd name="T3" fmla="*/ 59 h 141"/>
                <a:gd name="T4" fmla="*/ 41 w 250"/>
                <a:gd name="T5" fmla="*/ 41 h 141"/>
                <a:gd name="T6" fmla="*/ 82 w 250"/>
                <a:gd name="T7" fmla="*/ 0 h 141"/>
                <a:gd name="T8" fmla="*/ 123 w 250"/>
                <a:gd name="T9" fmla="*/ 36 h 141"/>
                <a:gd name="T10" fmla="*/ 153 w 250"/>
                <a:gd name="T11" fmla="*/ 23 h 141"/>
                <a:gd name="T12" fmla="*/ 194 w 250"/>
                <a:gd name="T13" fmla="*/ 62 h 141"/>
                <a:gd name="T14" fmla="*/ 208 w 250"/>
                <a:gd name="T15" fmla="*/ 59 h 141"/>
                <a:gd name="T16" fmla="*/ 250 w 250"/>
                <a:gd name="T17" fmla="*/ 100 h 141"/>
                <a:gd name="T18" fmla="*/ 208 w 250"/>
                <a:gd name="T19" fmla="*/ 141 h 141"/>
                <a:gd name="T20" fmla="*/ 41 w 250"/>
                <a:gd name="T21" fmla="*/ 141 h 141"/>
                <a:gd name="T22" fmla="*/ 0 w 250"/>
                <a:gd name="T23" fmla="*/ 100 h 141"/>
                <a:gd name="T24" fmla="*/ 41 w 250"/>
                <a:gd name="T25" fmla="*/ 5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141">
                  <a:moveTo>
                    <a:pt x="41" y="59"/>
                  </a:moveTo>
                  <a:cubicBezTo>
                    <a:pt x="42" y="59"/>
                    <a:pt x="44" y="59"/>
                    <a:pt x="45" y="59"/>
                  </a:cubicBezTo>
                  <a:cubicBezTo>
                    <a:pt x="43" y="54"/>
                    <a:pt x="41" y="48"/>
                    <a:pt x="41" y="41"/>
                  </a:cubicBezTo>
                  <a:cubicBezTo>
                    <a:pt x="41" y="19"/>
                    <a:pt x="59" y="0"/>
                    <a:pt x="82" y="0"/>
                  </a:cubicBezTo>
                  <a:cubicBezTo>
                    <a:pt x="103" y="0"/>
                    <a:pt x="120" y="16"/>
                    <a:pt x="123" y="36"/>
                  </a:cubicBezTo>
                  <a:cubicBezTo>
                    <a:pt x="130" y="28"/>
                    <a:pt x="141" y="23"/>
                    <a:pt x="153" y="23"/>
                  </a:cubicBezTo>
                  <a:cubicBezTo>
                    <a:pt x="175" y="23"/>
                    <a:pt x="193" y="40"/>
                    <a:pt x="194" y="62"/>
                  </a:cubicBezTo>
                  <a:cubicBezTo>
                    <a:pt x="199" y="60"/>
                    <a:pt x="203" y="59"/>
                    <a:pt x="208" y="59"/>
                  </a:cubicBezTo>
                  <a:cubicBezTo>
                    <a:pt x="231" y="59"/>
                    <a:pt x="250" y="78"/>
                    <a:pt x="250" y="100"/>
                  </a:cubicBezTo>
                  <a:cubicBezTo>
                    <a:pt x="250" y="123"/>
                    <a:pt x="231" y="141"/>
                    <a:pt x="208" y="141"/>
                  </a:cubicBezTo>
                  <a:cubicBezTo>
                    <a:pt x="41" y="141"/>
                    <a:pt x="41" y="141"/>
                    <a:pt x="41" y="141"/>
                  </a:cubicBezTo>
                  <a:cubicBezTo>
                    <a:pt x="18" y="141"/>
                    <a:pt x="0" y="123"/>
                    <a:pt x="0" y="100"/>
                  </a:cubicBezTo>
                  <a:cubicBezTo>
                    <a:pt x="0" y="78"/>
                    <a:pt x="18" y="59"/>
                    <a:pt x="41"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7"/>
            <p:cNvSpPr>
              <a:spLocks noChangeArrowheads="1"/>
            </p:cNvSpPr>
            <p:nvPr/>
          </p:nvSpPr>
          <p:spPr bwMode="auto">
            <a:xfrm>
              <a:off x="7626351" y="6673850"/>
              <a:ext cx="176213" cy="180975"/>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8"/>
            <p:cNvSpPr>
              <a:spLocks noChangeArrowheads="1"/>
            </p:cNvSpPr>
            <p:nvPr/>
          </p:nvSpPr>
          <p:spPr bwMode="auto">
            <a:xfrm>
              <a:off x="7380288" y="6319838"/>
              <a:ext cx="176213" cy="534988"/>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9"/>
            <p:cNvSpPr>
              <a:spLocks noChangeArrowheads="1"/>
            </p:cNvSpPr>
            <p:nvPr/>
          </p:nvSpPr>
          <p:spPr bwMode="auto">
            <a:xfrm>
              <a:off x="7399338" y="6351588"/>
              <a:ext cx="20638"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10"/>
            <p:cNvSpPr>
              <a:spLocks noChangeArrowheads="1"/>
            </p:cNvSpPr>
            <p:nvPr/>
          </p:nvSpPr>
          <p:spPr bwMode="auto">
            <a:xfrm>
              <a:off x="7439026" y="6351588"/>
              <a:ext cx="17463"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11"/>
            <p:cNvSpPr>
              <a:spLocks noChangeArrowheads="1"/>
            </p:cNvSpPr>
            <p:nvPr/>
          </p:nvSpPr>
          <p:spPr bwMode="auto">
            <a:xfrm>
              <a:off x="7477126" y="6351588"/>
              <a:ext cx="15875"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12"/>
            <p:cNvSpPr>
              <a:spLocks noChangeArrowheads="1"/>
            </p:cNvSpPr>
            <p:nvPr/>
          </p:nvSpPr>
          <p:spPr bwMode="auto">
            <a:xfrm>
              <a:off x="7513638" y="6351588"/>
              <a:ext cx="19050"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13"/>
            <p:cNvSpPr>
              <a:spLocks noChangeArrowheads="1"/>
            </p:cNvSpPr>
            <p:nvPr/>
          </p:nvSpPr>
          <p:spPr bwMode="auto">
            <a:xfrm>
              <a:off x="7399338" y="64023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14"/>
            <p:cNvSpPr>
              <a:spLocks noChangeArrowheads="1"/>
            </p:cNvSpPr>
            <p:nvPr/>
          </p:nvSpPr>
          <p:spPr bwMode="auto">
            <a:xfrm>
              <a:off x="7439026" y="64023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15"/>
            <p:cNvSpPr>
              <a:spLocks noChangeArrowheads="1"/>
            </p:cNvSpPr>
            <p:nvPr/>
          </p:nvSpPr>
          <p:spPr bwMode="auto">
            <a:xfrm>
              <a:off x="7477126" y="64023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16"/>
            <p:cNvSpPr>
              <a:spLocks noChangeArrowheads="1"/>
            </p:cNvSpPr>
            <p:nvPr/>
          </p:nvSpPr>
          <p:spPr bwMode="auto">
            <a:xfrm>
              <a:off x="7513638" y="64023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17"/>
            <p:cNvSpPr>
              <a:spLocks noChangeArrowheads="1"/>
            </p:cNvSpPr>
            <p:nvPr/>
          </p:nvSpPr>
          <p:spPr bwMode="auto">
            <a:xfrm>
              <a:off x="7399338" y="64531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18"/>
            <p:cNvSpPr>
              <a:spLocks noChangeArrowheads="1"/>
            </p:cNvSpPr>
            <p:nvPr/>
          </p:nvSpPr>
          <p:spPr bwMode="auto">
            <a:xfrm>
              <a:off x="7439026" y="64531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19"/>
            <p:cNvSpPr>
              <a:spLocks noChangeArrowheads="1"/>
            </p:cNvSpPr>
            <p:nvPr/>
          </p:nvSpPr>
          <p:spPr bwMode="auto">
            <a:xfrm>
              <a:off x="7477126" y="64531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20"/>
            <p:cNvSpPr>
              <a:spLocks noChangeArrowheads="1"/>
            </p:cNvSpPr>
            <p:nvPr/>
          </p:nvSpPr>
          <p:spPr bwMode="auto">
            <a:xfrm>
              <a:off x="7513638" y="64531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21"/>
            <p:cNvSpPr>
              <a:spLocks noChangeArrowheads="1"/>
            </p:cNvSpPr>
            <p:nvPr/>
          </p:nvSpPr>
          <p:spPr bwMode="auto">
            <a:xfrm>
              <a:off x="7399338" y="6503988"/>
              <a:ext cx="20638"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22"/>
            <p:cNvSpPr>
              <a:spLocks noChangeArrowheads="1"/>
            </p:cNvSpPr>
            <p:nvPr/>
          </p:nvSpPr>
          <p:spPr bwMode="auto">
            <a:xfrm>
              <a:off x="7439026" y="6503988"/>
              <a:ext cx="17463"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23"/>
            <p:cNvSpPr>
              <a:spLocks noChangeArrowheads="1"/>
            </p:cNvSpPr>
            <p:nvPr/>
          </p:nvSpPr>
          <p:spPr bwMode="auto">
            <a:xfrm>
              <a:off x="7477126" y="6503988"/>
              <a:ext cx="15875"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24"/>
            <p:cNvSpPr>
              <a:spLocks noChangeArrowheads="1"/>
            </p:cNvSpPr>
            <p:nvPr/>
          </p:nvSpPr>
          <p:spPr bwMode="auto">
            <a:xfrm>
              <a:off x="7513638" y="65039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25"/>
            <p:cNvSpPr>
              <a:spLocks noChangeArrowheads="1"/>
            </p:cNvSpPr>
            <p:nvPr/>
          </p:nvSpPr>
          <p:spPr bwMode="auto">
            <a:xfrm>
              <a:off x="7399338" y="65547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26"/>
            <p:cNvSpPr>
              <a:spLocks noChangeArrowheads="1"/>
            </p:cNvSpPr>
            <p:nvPr/>
          </p:nvSpPr>
          <p:spPr bwMode="auto">
            <a:xfrm>
              <a:off x="7439026" y="6554788"/>
              <a:ext cx="17463"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27"/>
            <p:cNvSpPr>
              <a:spLocks noChangeArrowheads="1"/>
            </p:cNvSpPr>
            <p:nvPr/>
          </p:nvSpPr>
          <p:spPr bwMode="auto">
            <a:xfrm>
              <a:off x="7477126" y="65547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28"/>
            <p:cNvSpPr>
              <a:spLocks noChangeArrowheads="1"/>
            </p:cNvSpPr>
            <p:nvPr/>
          </p:nvSpPr>
          <p:spPr bwMode="auto">
            <a:xfrm>
              <a:off x="7513638" y="65547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29"/>
            <p:cNvSpPr>
              <a:spLocks noChangeArrowheads="1"/>
            </p:cNvSpPr>
            <p:nvPr/>
          </p:nvSpPr>
          <p:spPr bwMode="auto">
            <a:xfrm>
              <a:off x="7399338" y="66055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30"/>
            <p:cNvSpPr>
              <a:spLocks noChangeArrowheads="1"/>
            </p:cNvSpPr>
            <p:nvPr/>
          </p:nvSpPr>
          <p:spPr bwMode="auto">
            <a:xfrm>
              <a:off x="7439026" y="66055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31"/>
            <p:cNvSpPr>
              <a:spLocks noChangeArrowheads="1"/>
            </p:cNvSpPr>
            <p:nvPr/>
          </p:nvSpPr>
          <p:spPr bwMode="auto">
            <a:xfrm>
              <a:off x="7477126" y="6605588"/>
              <a:ext cx="1587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32"/>
            <p:cNvSpPr>
              <a:spLocks noChangeArrowheads="1"/>
            </p:cNvSpPr>
            <p:nvPr/>
          </p:nvSpPr>
          <p:spPr bwMode="auto">
            <a:xfrm>
              <a:off x="7513638" y="6605588"/>
              <a:ext cx="19050"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33"/>
            <p:cNvSpPr>
              <a:spLocks noChangeArrowheads="1"/>
            </p:cNvSpPr>
            <p:nvPr/>
          </p:nvSpPr>
          <p:spPr bwMode="auto">
            <a:xfrm>
              <a:off x="7399338" y="6656388"/>
              <a:ext cx="20638"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34"/>
            <p:cNvSpPr>
              <a:spLocks noChangeArrowheads="1"/>
            </p:cNvSpPr>
            <p:nvPr/>
          </p:nvSpPr>
          <p:spPr bwMode="auto">
            <a:xfrm>
              <a:off x="7439026" y="6656388"/>
              <a:ext cx="17463"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35"/>
            <p:cNvSpPr>
              <a:spLocks noChangeArrowheads="1"/>
            </p:cNvSpPr>
            <p:nvPr/>
          </p:nvSpPr>
          <p:spPr bwMode="auto">
            <a:xfrm>
              <a:off x="7477126" y="6656388"/>
              <a:ext cx="15875"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36"/>
            <p:cNvSpPr>
              <a:spLocks noChangeArrowheads="1"/>
            </p:cNvSpPr>
            <p:nvPr/>
          </p:nvSpPr>
          <p:spPr bwMode="auto">
            <a:xfrm>
              <a:off x="7513638" y="66563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37"/>
            <p:cNvSpPr>
              <a:spLocks noChangeArrowheads="1"/>
            </p:cNvSpPr>
            <p:nvPr/>
          </p:nvSpPr>
          <p:spPr bwMode="auto">
            <a:xfrm>
              <a:off x="7399338" y="6708775"/>
              <a:ext cx="20638"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38"/>
            <p:cNvSpPr>
              <a:spLocks noChangeArrowheads="1"/>
            </p:cNvSpPr>
            <p:nvPr/>
          </p:nvSpPr>
          <p:spPr bwMode="auto">
            <a:xfrm>
              <a:off x="7439026" y="6708775"/>
              <a:ext cx="17463"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39"/>
            <p:cNvSpPr>
              <a:spLocks noChangeArrowheads="1"/>
            </p:cNvSpPr>
            <p:nvPr/>
          </p:nvSpPr>
          <p:spPr bwMode="auto">
            <a:xfrm>
              <a:off x="7477126" y="6708775"/>
              <a:ext cx="15875"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40"/>
            <p:cNvSpPr>
              <a:spLocks noChangeArrowheads="1"/>
            </p:cNvSpPr>
            <p:nvPr/>
          </p:nvSpPr>
          <p:spPr bwMode="auto">
            <a:xfrm>
              <a:off x="7513638" y="6708775"/>
              <a:ext cx="19050"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41"/>
            <p:cNvSpPr>
              <a:spLocks noChangeArrowheads="1"/>
            </p:cNvSpPr>
            <p:nvPr/>
          </p:nvSpPr>
          <p:spPr bwMode="auto">
            <a:xfrm>
              <a:off x="7399338" y="6759575"/>
              <a:ext cx="20638"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42"/>
            <p:cNvSpPr>
              <a:spLocks noChangeArrowheads="1"/>
            </p:cNvSpPr>
            <p:nvPr/>
          </p:nvSpPr>
          <p:spPr bwMode="auto">
            <a:xfrm>
              <a:off x="7439026" y="6759575"/>
              <a:ext cx="17463"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43"/>
            <p:cNvSpPr>
              <a:spLocks noChangeArrowheads="1"/>
            </p:cNvSpPr>
            <p:nvPr/>
          </p:nvSpPr>
          <p:spPr bwMode="auto">
            <a:xfrm>
              <a:off x="7477126" y="6759575"/>
              <a:ext cx="15875"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44"/>
            <p:cNvSpPr>
              <a:spLocks noChangeArrowheads="1"/>
            </p:cNvSpPr>
            <p:nvPr/>
          </p:nvSpPr>
          <p:spPr bwMode="auto">
            <a:xfrm>
              <a:off x="7513638" y="6759575"/>
              <a:ext cx="19050"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45"/>
            <p:cNvSpPr>
              <a:spLocks noChangeArrowheads="1"/>
            </p:cNvSpPr>
            <p:nvPr/>
          </p:nvSpPr>
          <p:spPr bwMode="auto">
            <a:xfrm>
              <a:off x="7123113" y="6489700"/>
              <a:ext cx="174625" cy="365125"/>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46"/>
            <p:cNvSpPr>
              <a:spLocks noChangeArrowheads="1"/>
            </p:cNvSpPr>
            <p:nvPr/>
          </p:nvSpPr>
          <p:spPr bwMode="auto">
            <a:xfrm>
              <a:off x="7148513" y="6535738"/>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47"/>
            <p:cNvSpPr>
              <a:spLocks noChangeArrowheads="1"/>
            </p:cNvSpPr>
            <p:nvPr/>
          </p:nvSpPr>
          <p:spPr bwMode="auto">
            <a:xfrm>
              <a:off x="7181851" y="6535738"/>
              <a:ext cx="20638"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48"/>
            <p:cNvSpPr>
              <a:spLocks noChangeArrowheads="1"/>
            </p:cNvSpPr>
            <p:nvPr/>
          </p:nvSpPr>
          <p:spPr bwMode="auto">
            <a:xfrm>
              <a:off x="7215188" y="6535738"/>
              <a:ext cx="20638"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49"/>
            <p:cNvSpPr>
              <a:spLocks noChangeArrowheads="1"/>
            </p:cNvSpPr>
            <p:nvPr/>
          </p:nvSpPr>
          <p:spPr bwMode="auto">
            <a:xfrm>
              <a:off x="7250113" y="6535738"/>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50"/>
            <p:cNvSpPr>
              <a:spLocks noChangeArrowheads="1"/>
            </p:cNvSpPr>
            <p:nvPr/>
          </p:nvSpPr>
          <p:spPr bwMode="auto">
            <a:xfrm>
              <a:off x="7654926" y="66881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51"/>
            <p:cNvSpPr>
              <a:spLocks noChangeArrowheads="1"/>
            </p:cNvSpPr>
            <p:nvPr/>
          </p:nvSpPr>
          <p:spPr bwMode="auto">
            <a:xfrm>
              <a:off x="7689851" y="66881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52"/>
            <p:cNvSpPr>
              <a:spLocks noChangeArrowheads="1"/>
            </p:cNvSpPr>
            <p:nvPr/>
          </p:nvSpPr>
          <p:spPr bwMode="auto">
            <a:xfrm>
              <a:off x="7723188" y="66881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53"/>
            <p:cNvSpPr>
              <a:spLocks noChangeArrowheads="1"/>
            </p:cNvSpPr>
            <p:nvPr/>
          </p:nvSpPr>
          <p:spPr bwMode="auto">
            <a:xfrm>
              <a:off x="7756526" y="66881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54"/>
            <p:cNvSpPr>
              <a:spLocks noChangeArrowheads="1"/>
            </p:cNvSpPr>
            <p:nvPr/>
          </p:nvSpPr>
          <p:spPr bwMode="auto">
            <a:xfrm>
              <a:off x="7654926" y="67389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55"/>
            <p:cNvSpPr>
              <a:spLocks noChangeArrowheads="1"/>
            </p:cNvSpPr>
            <p:nvPr/>
          </p:nvSpPr>
          <p:spPr bwMode="auto">
            <a:xfrm>
              <a:off x="7689851" y="67389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56"/>
            <p:cNvSpPr>
              <a:spLocks noChangeArrowheads="1"/>
            </p:cNvSpPr>
            <p:nvPr/>
          </p:nvSpPr>
          <p:spPr bwMode="auto">
            <a:xfrm>
              <a:off x="7723188" y="67389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57"/>
            <p:cNvSpPr>
              <a:spLocks noChangeArrowheads="1"/>
            </p:cNvSpPr>
            <p:nvPr/>
          </p:nvSpPr>
          <p:spPr bwMode="auto">
            <a:xfrm>
              <a:off x="7756526" y="67389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58"/>
            <p:cNvSpPr>
              <a:spLocks noChangeArrowheads="1"/>
            </p:cNvSpPr>
            <p:nvPr/>
          </p:nvSpPr>
          <p:spPr bwMode="auto">
            <a:xfrm>
              <a:off x="7654926" y="67897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59"/>
            <p:cNvSpPr>
              <a:spLocks noChangeArrowheads="1"/>
            </p:cNvSpPr>
            <p:nvPr/>
          </p:nvSpPr>
          <p:spPr bwMode="auto">
            <a:xfrm>
              <a:off x="7689851" y="67897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60"/>
            <p:cNvSpPr>
              <a:spLocks noChangeArrowheads="1"/>
            </p:cNvSpPr>
            <p:nvPr/>
          </p:nvSpPr>
          <p:spPr bwMode="auto">
            <a:xfrm>
              <a:off x="7723188" y="67897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61"/>
            <p:cNvSpPr>
              <a:spLocks noChangeArrowheads="1"/>
            </p:cNvSpPr>
            <p:nvPr/>
          </p:nvSpPr>
          <p:spPr bwMode="auto">
            <a:xfrm>
              <a:off x="7756526" y="67897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2"/>
            <p:cNvSpPr>
              <a:spLocks/>
            </p:cNvSpPr>
            <p:nvPr/>
          </p:nvSpPr>
          <p:spPr bwMode="auto">
            <a:xfrm>
              <a:off x="7204076" y="5972175"/>
              <a:ext cx="223838" cy="517525"/>
            </a:xfrm>
            <a:custGeom>
              <a:avLst/>
              <a:gdLst>
                <a:gd name="T0" fmla="*/ 3 w 79"/>
                <a:gd name="T1" fmla="*/ 183 h 183"/>
                <a:gd name="T2" fmla="*/ 0 w 79"/>
                <a:gd name="T3" fmla="*/ 183 h 183"/>
                <a:gd name="T4" fmla="*/ 0 w 79"/>
                <a:gd name="T5" fmla="*/ 92 h 183"/>
                <a:gd name="T6" fmla="*/ 32 w 79"/>
                <a:gd name="T7" fmla="*/ 60 h 183"/>
                <a:gd name="T8" fmla="*/ 48 w 79"/>
                <a:gd name="T9" fmla="*/ 60 h 183"/>
                <a:gd name="T10" fmla="*/ 76 w 79"/>
                <a:gd name="T11" fmla="*/ 32 h 183"/>
                <a:gd name="T12" fmla="*/ 76 w 79"/>
                <a:gd name="T13" fmla="*/ 0 h 183"/>
                <a:gd name="T14" fmla="*/ 79 w 79"/>
                <a:gd name="T15" fmla="*/ 0 h 183"/>
                <a:gd name="T16" fmla="*/ 79 w 79"/>
                <a:gd name="T17" fmla="*/ 32 h 183"/>
                <a:gd name="T18" fmla="*/ 48 w 79"/>
                <a:gd name="T19" fmla="*/ 63 h 183"/>
                <a:gd name="T20" fmla="*/ 32 w 79"/>
                <a:gd name="T21" fmla="*/ 63 h 183"/>
                <a:gd name="T22" fmla="*/ 3 w 79"/>
                <a:gd name="T23" fmla="*/ 92 h 183"/>
                <a:gd name="T24" fmla="*/ 3 w 79"/>
                <a:gd name="T2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83">
                  <a:moveTo>
                    <a:pt x="3" y="183"/>
                  </a:moveTo>
                  <a:cubicBezTo>
                    <a:pt x="0" y="183"/>
                    <a:pt x="0" y="183"/>
                    <a:pt x="0" y="183"/>
                  </a:cubicBezTo>
                  <a:cubicBezTo>
                    <a:pt x="0" y="92"/>
                    <a:pt x="0" y="92"/>
                    <a:pt x="0" y="92"/>
                  </a:cubicBezTo>
                  <a:cubicBezTo>
                    <a:pt x="0" y="74"/>
                    <a:pt x="14" y="60"/>
                    <a:pt x="32" y="60"/>
                  </a:cubicBezTo>
                  <a:cubicBezTo>
                    <a:pt x="48" y="60"/>
                    <a:pt x="48" y="60"/>
                    <a:pt x="48" y="60"/>
                  </a:cubicBezTo>
                  <a:cubicBezTo>
                    <a:pt x="63" y="60"/>
                    <a:pt x="76" y="48"/>
                    <a:pt x="76" y="32"/>
                  </a:cubicBezTo>
                  <a:cubicBezTo>
                    <a:pt x="76" y="0"/>
                    <a:pt x="76" y="0"/>
                    <a:pt x="76" y="0"/>
                  </a:cubicBezTo>
                  <a:cubicBezTo>
                    <a:pt x="79" y="0"/>
                    <a:pt x="79" y="0"/>
                    <a:pt x="79" y="0"/>
                  </a:cubicBezTo>
                  <a:cubicBezTo>
                    <a:pt x="79" y="32"/>
                    <a:pt x="79" y="32"/>
                    <a:pt x="79" y="32"/>
                  </a:cubicBezTo>
                  <a:cubicBezTo>
                    <a:pt x="79" y="49"/>
                    <a:pt x="65" y="63"/>
                    <a:pt x="48" y="63"/>
                  </a:cubicBezTo>
                  <a:cubicBezTo>
                    <a:pt x="32" y="63"/>
                    <a:pt x="32" y="63"/>
                    <a:pt x="32" y="63"/>
                  </a:cubicBezTo>
                  <a:cubicBezTo>
                    <a:pt x="16" y="63"/>
                    <a:pt x="3" y="76"/>
                    <a:pt x="3" y="92"/>
                  </a:cubicBezTo>
                  <a:lnTo>
                    <a:pt x="3" y="18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63"/>
            <p:cNvSpPr>
              <a:spLocks/>
            </p:cNvSpPr>
            <p:nvPr/>
          </p:nvSpPr>
          <p:spPr bwMode="auto">
            <a:xfrm>
              <a:off x="7618413" y="5972175"/>
              <a:ext cx="115888" cy="698500"/>
            </a:xfrm>
            <a:custGeom>
              <a:avLst/>
              <a:gdLst>
                <a:gd name="T0" fmla="*/ 41 w 41"/>
                <a:gd name="T1" fmla="*/ 247 h 247"/>
                <a:gd name="T2" fmla="*/ 38 w 41"/>
                <a:gd name="T3" fmla="*/ 247 h 247"/>
                <a:gd name="T4" fmla="*/ 38 w 41"/>
                <a:gd name="T5" fmla="*/ 123 h 247"/>
                <a:gd name="T6" fmla="*/ 21 w 41"/>
                <a:gd name="T7" fmla="*/ 106 h 247"/>
                <a:gd name="T8" fmla="*/ 20 w 41"/>
                <a:gd name="T9" fmla="*/ 106 h 247"/>
                <a:gd name="T10" fmla="*/ 0 w 41"/>
                <a:gd name="T11" fmla="*/ 86 h 247"/>
                <a:gd name="T12" fmla="*/ 0 w 41"/>
                <a:gd name="T13" fmla="*/ 0 h 247"/>
                <a:gd name="T14" fmla="*/ 3 w 41"/>
                <a:gd name="T15" fmla="*/ 0 h 247"/>
                <a:gd name="T16" fmla="*/ 3 w 41"/>
                <a:gd name="T17" fmla="*/ 86 h 247"/>
                <a:gd name="T18" fmla="*/ 20 w 41"/>
                <a:gd name="T19" fmla="*/ 103 h 247"/>
                <a:gd name="T20" fmla="*/ 21 w 41"/>
                <a:gd name="T21" fmla="*/ 103 h 247"/>
                <a:gd name="T22" fmla="*/ 41 w 41"/>
                <a:gd name="T23" fmla="*/ 123 h 247"/>
                <a:gd name="T24" fmla="*/ 41 w 41"/>
                <a:gd name="T2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47">
                  <a:moveTo>
                    <a:pt x="41" y="247"/>
                  </a:moveTo>
                  <a:cubicBezTo>
                    <a:pt x="38" y="247"/>
                    <a:pt x="38" y="247"/>
                    <a:pt x="38" y="247"/>
                  </a:cubicBezTo>
                  <a:cubicBezTo>
                    <a:pt x="38" y="123"/>
                    <a:pt x="38" y="123"/>
                    <a:pt x="38" y="123"/>
                  </a:cubicBezTo>
                  <a:cubicBezTo>
                    <a:pt x="38" y="113"/>
                    <a:pt x="31" y="106"/>
                    <a:pt x="21" y="106"/>
                  </a:cubicBezTo>
                  <a:cubicBezTo>
                    <a:pt x="20" y="106"/>
                    <a:pt x="20" y="106"/>
                    <a:pt x="20" y="106"/>
                  </a:cubicBezTo>
                  <a:cubicBezTo>
                    <a:pt x="9" y="106"/>
                    <a:pt x="0" y="97"/>
                    <a:pt x="0" y="86"/>
                  </a:cubicBezTo>
                  <a:cubicBezTo>
                    <a:pt x="0" y="0"/>
                    <a:pt x="0" y="0"/>
                    <a:pt x="0" y="0"/>
                  </a:cubicBezTo>
                  <a:cubicBezTo>
                    <a:pt x="3" y="0"/>
                    <a:pt x="3" y="0"/>
                    <a:pt x="3" y="0"/>
                  </a:cubicBezTo>
                  <a:cubicBezTo>
                    <a:pt x="3" y="86"/>
                    <a:pt x="3" y="86"/>
                    <a:pt x="3" y="86"/>
                  </a:cubicBezTo>
                  <a:cubicBezTo>
                    <a:pt x="3" y="95"/>
                    <a:pt x="11" y="103"/>
                    <a:pt x="20" y="103"/>
                  </a:cubicBezTo>
                  <a:cubicBezTo>
                    <a:pt x="21" y="103"/>
                    <a:pt x="21" y="103"/>
                    <a:pt x="21" y="103"/>
                  </a:cubicBezTo>
                  <a:cubicBezTo>
                    <a:pt x="32" y="103"/>
                    <a:pt x="41" y="112"/>
                    <a:pt x="41" y="123"/>
                  </a:cubicBezTo>
                  <a:lnTo>
                    <a:pt x="41" y="247"/>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64"/>
            <p:cNvSpPr>
              <a:spLocks noChangeArrowheads="1"/>
            </p:cNvSpPr>
            <p:nvPr/>
          </p:nvSpPr>
          <p:spPr bwMode="auto">
            <a:xfrm>
              <a:off x="7491413" y="5972175"/>
              <a:ext cx="7938" cy="3476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5" name="Rectangle 94"/>
          <p:cNvSpPr/>
          <p:nvPr/>
        </p:nvSpPr>
        <p:spPr bwMode="auto">
          <a:xfrm>
            <a:off x="457200"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0312" indent="-210312" defTabSz="932472" fontAlgn="base">
              <a:spcBef>
                <a:spcPts val="500"/>
              </a:spcBef>
              <a:spcAft>
                <a:spcPct val="0"/>
              </a:spcAft>
              <a:buFont typeface="Arial" panose="020B0604020202020204" pitchFamily="34" charset="0"/>
              <a:buChar char="•"/>
            </a:pPr>
            <a:r>
              <a:rPr lang="en-US" sz="1600" dirty="0">
                <a:solidFill>
                  <a:schemeClr val="tx1"/>
                </a:solidFill>
                <a:ea typeface="Segoe UI" pitchFamily="34" charset="0"/>
                <a:cs typeface="Segoe UI" pitchFamily="34" charset="0"/>
              </a:rPr>
              <a:t>No sharing of leads and </a:t>
            </a:r>
            <a:r>
              <a:rPr lang="en-US" sz="1600" dirty="0" smtClean="0">
                <a:solidFill>
                  <a:schemeClr val="tx1"/>
                </a:solidFill>
                <a:ea typeface="Segoe UI" pitchFamily="34" charset="0"/>
                <a:cs typeface="Segoe UI" pitchFamily="34" charset="0"/>
              </a:rPr>
              <a:t>pipeline</a:t>
            </a:r>
            <a:endParaRPr lang="en-US" sz="1600" dirty="0">
              <a:solidFill>
                <a:schemeClr val="tx1"/>
              </a:solidFill>
              <a:ea typeface="Segoe UI" pitchFamily="34" charset="0"/>
              <a:cs typeface="Segoe UI" pitchFamily="34" charset="0"/>
            </a:endParaRPr>
          </a:p>
          <a:p>
            <a:pPr marL="210312" indent="-210312" defTabSz="932472" fontAlgn="base">
              <a:spcBef>
                <a:spcPts val="500"/>
              </a:spcBef>
              <a:spcAft>
                <a:spcPct val="0"/>
              </a:spcAft>
              <a:buFont typeface="Arial" panose="020B0604020202020204" pitchFamily="34" charset="0"/>
              <a:buChar char="•"/>
            </a:pPr>
            <a:r>
              <a:rPr lang="en-US" sz="1600" dirty="0">
                <a:solidFill>
                  <a:schemeClr val="tx1"/>
                </a:solidFill>
                <a:ea typeface="Segoe UI" pitchFamily="34" charset="0"/>
                <a:cs typeface="Segoe UI" pitchFamily="34" charset="0"/>
              </a:rPr>
              <a:t>Partnering is limited to a specific </a:t>
            </a:r>
            <a:r>
              <a:rPr lang="en-US" sz="1600" dirty="0" smtClean="0">
                <a:solidFill>
                  <a:schemeClr val="tx1"/>
                </a:solidFill>
                <a:ea typeface="Segoe UI" pitchFamily="34" charset="0"/>
                <a:cs typeface="Segoe UI" pitchFamily="34" charset="0"/>
              </a:rPr>
              <a:t>deal</a:t>
            </a:r>
            <a:endParaRPr lang="en-US" sz="1600" dirty="0">
              <a:solidFill>
                <a:schemeClr val="tx1"/>
              </a:solidFill>
              <a:ea typeface="Segoe UI" pitchFamily="34" charset="0"/>
              <a:cs typeface="Segoe UI" pitchFamily="34" charset="0"/>
            </a:endParaRPr>
          </a:p>
          <a:p>
            <a:pPr marL="210312" indent="-210312" defTabSz="932472" fontAlgn="base">
              <a:spcBef>
                <a:spcPts val="500"/>
              </a:spcBef>
              <a:spcAft>
                <a:spcPct val="0"/>
              </a:spcAft>
              <a:buFont typeface="Arial" panose="020B0604020202020204" pitchFamily="34" charset="0"/>
              <a:buChar char="•"/>
            </a:pPr>
            <a:r>
              <a:rPr lang="en-US" sz="1600" dirty="0">
                <a:solidFill>
                  <a:schemeClr val="tx1"/>
                </a:solidFill>
                <a:ea typeface="Segoe UI" pitchFamily="34" charset="0"/>
                <a:cs typeface="Segoe UI" pitchFamily="34" charset="0"/>
              </a:rPr>
              <a:t>Little trust </a:t>
            </a:r>
            <a:r>
              <a:rPr lang="en-US" sz="1600" dirty="0" smtClean="0">
                <a:solidFill>
                  <a:schemeClr val="tx1"/>
                </a:solidFill>
                <a:ea typeface="Segoe UI" pitchFamily="34" charset="0"/>
                <a:cs typeface="Segoe UI" pitchFamily="34" charset="0"/>
              </a:rPr>
              <a:t>developed</a:t>
            </a:r>
            <a:endParaRPr lang="en-US" sz="1600" dirty="0">
              <a:solidFill>
                <a:schemeClr val="tx1"/>
              </a:solidFill>
              <a:ea typeface="Segoe UI" pitchFamily="34" charset="0"/>
              <a:cs typeface="Segoe UI" pitchFamily="34" charset="0"/>
            </a:endParaRPr>
          </a:p>
        </p:txBody>
      </p:sp>
      <p:sp>
        <p:nvSpPr>
          <p:cNvPr id="96" name="Rectangle 95"/>
          <p:cNvSpPr/>
          <p:nvPr/>
        </p:nvSpPr>
        <p:spPr bwMode="auto">
          <a:xfrm>
            <a:off x="3356913"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0312" indent="-210312" defTabSz="932472" fontAlgn="base">
              <a:spcBef>
                <a:spcPts val="500"/>
              </a:spcBef>
              <a:spcAft>
                <a:spcPct val="0"/>
              </a:spcAft>
              <a:buFont typeface="Arial" panose="020B0604020202020204" pitchFamily="34" charset="0"/>
              <a:buChar char="•"/>
            </a:pPr>
            <a:r>
              <a:rPr lang="en-US" sz="1600" dirty="0">
                <a:solidFill>
                  <a:schemeClr val="tx1"/>
                </a:solidFill>
                <a:ea typeface="Segoe UI" pitchFamily="34" charset="0"/>
                <a:cs typeface="Segoe UI" pitchFamily="34" charset="0"/>
              </a:rPr>
              <a:t>Some ad-hoc leads and pipeline sharing</a:t>
            </a:r>
          </a:p>
          <a:p>
            <a:pPr marL="210312" indent="-210312" defTabSz="932472" fontAlgn="base">
              <a:spcBef>
                <a:spcPts val="500"/>
              </a:spcBef>
              <a:spcAft>
                <a:spcPct val="0"/>
              </a:spcAft>
              <a:buFont typeface="Arial" panose="020B0604020202020204" pitchFamily="34" charset="0"/>
              <a:buChar char="•"/>
            </a:pPr>
            <a:r>
              <a:rPr lang="en-US" sz="1600" dirty="0">
                <a:solidFill>
                  <a:schemeClr val="tx1"/>
                </a:solidFill>
                <a:ea typeface="Segoe UI" pitchFamily="34" charset="0"/>
                <a:cs typeface="Segoe UI" pitchFamily="34" charset="0"/>
              </a:rPr>
              <a:t>No structure or processes in place</a:t>
            </a:r>
          </a:p>
          <a:p>
            <a:pPr marL="210312" indent="-210312" defTabSz="932472" fontAlgn="base">
              <a:spcBef>
                <a:spcPts val="500"/>
              </a:spcBef>
              <a:spcAft>
                <a:spcPct val="0"/>
              </a:spcAft>
              <a:buFont typeface="Arial" panose="020B0604020202020204" pitchFamily="34" charset="0"/>
              <a:buChar char="•"/>
            </a:pPr>
            <a:r>
              <a:rPr lang="en-US" sz="1600" dirty="0">
                <a:solidFill>
                  <a:schemeClr val="tx1"/>
                </a:solidFill>
                <a:ea typeface="Segoe UI" pitchFamily="34" charset="0"/>
                <a:cs typeface="Segoe UI" pitchFamily="34" charset="0"/>
              </a:rPr>
              <a:t>Some lead sharing from networking events </a:t>
            </a:r>
          </a:p>
        </p:txBody>
      </p:sp>
      <p:sp>
        <p:nvSpPr>
          <p:cNvPr id="97" name="Rectangle 96"/>
          <p:cNvSpPr/>
          <p:nvPr/>
        </p:nvSpPr>
        <p:spPr bwMode="auto">
          <a:xfrm>
            <a:off x="6256627"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0312" indent="-210312" defTabSz="932472" fontAlgn="base">
              <a:spcBef>
                <a:spcPts val="500"/>
              </a:spcBef>
              <a:spcAft>
                <a:spcPct val="0"/>
              </a:spcAft>
              <a:buFont typeface="Arial" panose="020B0604020202020204" pitchFamily="34" charset="0"/>
              <a:buChar char="•"/>
            </a:pPr>
            <a:r>
              <a:rPr lang="en-US" sz="1600" dirty="0">
                <a:solidFill>
                  <a:schemeClr val="tx1"/>
                </a:solidFill>
                <a:ea typeface="Segoe UI" pitchFamily="34" charset="0"/>
                <a:cs typeface="Segoe UI" pitchFamily="34" charset="0"/>
              </a:rPr>
              <a:t>Leads and pipeline limited to specific joint campaigns</a:t>
            </a:r>
          </a:p>
          <a:p>
            <a:pPr marL="210312" indent="-210312" defTabSz="932472" fontAlgn="base">
              <a:spcBef>
                <a:spcPts val="500"/>
              </a:spcBef>
              <a:spcAft>
                <a:spcPct val="0"/>
              </a:spcAft>
              <a:buFont typeface="Arial" panose="020B0604020202020204" pitchFamily="34" charset="0"/>
              <a:buChar char="•"/>
            </a:pPr>
            <a:r>
              <a:rPr lang="en-US" sz="1600" dirty="0">
                <a:solidFill>
                  <a:schemeClr val="tx1"/>
                </a:solidFill>
                <a:ea typeface="Segoe UI" pitchFamily="34" charset="0"/>
                <a:cs typeface="Segoe UI" pitchFamily="34" charset="0"/>
              </a:rPr>
              <a:t>Some structure in place but rarely measured</a:t>
            </a:r>
          </a:p>
          <a:p>
            <a:pPr marL="210312" indent="-210312" defTabSz="932472" fontAlgn="base">
              <a:spcBef>
                <a:spcPts val="500"/>
              </a:spcBef>
              <a:spcAft>
                <a:spcPct val="0"/>
              </a:spcAft>
              <a:buFont typeface="Arial" panose="020B0604020202020204" pitchFamily="34" charset="0"/>
              <a:buChar char="•"/>
            </a:pPr>
            <a:r>
              <a:rPr lang="en-US" sz="1600" dirty="0">
                <a:solidFill>
                  <a:schemeClr val="tx1"/>
                </a:solidFill>
                <a:ea typeface="Segoe UI" pitchFamily="34" charset="0"/>
                <a:cs typeface="Segoe UI" pitchFamily="34" charset="0"/>
              </a:rPr>
              <a:t>Difficult to demonstrate success except anecdotally</a:t>
            </a:r>
          </a:p>
        </p:txBody>
      </p:sp>
      <p:sp>
        <p:nvSpPr>
          <p:cNvPr id="98" name="Rectangle 97"/>
          <p:cNvSpPr/>
          <p:nvPr/>
        </p:nvSpPr>
        <p:spPr bwMode="auto">
          <a:xfrm>
            <a:off x="9156340"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0312" indent="-210312" defTabSz="932472" fontAlgn="base">
              <a:spcBef>
                <a:spcPts val="500"/>
              </a:spcBef>
              <a:spcAft>
                <a:spcPct val="0"/>
              </a:spcAft>
              <a:buFont typeface="Arial" panose="020B0604020202020204" pitchFamily="34" charset="0"/>
              <a:buChar char="•"/>
            </a:pPr>
            <a:r>
              <a:rPr lang="en-US" sz="1600" dirty="0">
                <a:solidFill>
                  <a:schemeClr val="tx1"/>
                </a:solidFill>
                <a:ea typeface="Segoe UI" pitchFamily="34" charset="0"/>
                <a:cs typeface="Segoe UI" pitchFamily="34" charset="0"/>
              </a:rPr>
              <a:t>Not only sharing leads, but working together to actively generate leads </a:t>
            </a:r>
            <a:r>
              <a:rPr lang="en-US" sz="1600" dirty="0" smtClean="0">
                <a:solidFill>
                  <a:schemeClr val="tx1"/>
                </a:solidFill>
                <a:ea typeface="Segoe UI" pitchFamily="34" charset="0"/>
                <a:cs typeface="Segoe UI" pitchFamily="34" charset="0"/>
              </a:rPr>
              <a:t/>
            </a:r>
            <a:br>
              <a:rPr lang="en-US" sz="1600" dirty="0" smtClean="0">
                <a:solidFill>
                  <a:schemeClr val="tx1"/>
                </a:solidFill>
                <a:ea typeface="Segoe UI" pitchFamily="34" charset="0"/>
                <a:cs typeface="Segoe UI" pitchFamily="34" charset="0"/>
              </a:rPr>
            </a:br>
            <a:r>
              <a:rPr lang="en-US" sz="1600" dirty="0" smtClean="0">
                <a:solidFill>
                  <a:schemeClr val="tx1"/>
                </a:solidFill>
                <a:ea typeface="Segoe UI" pitchFamily="34" charset="0"/>
                <a:cs typeface="Segoe UI" pitchFamily="34" charset="0"/>
              </a:rPr>
              <a:t>and </a:t>
            </a:r>
            <a:r>
              <a:rPr lang="en-US" sz="1600" dirty="0">
                <a:solidFill>
                  <a:schemeClr val="tx1"/>
                </a:solidFill>
                <a:ea typeface="Segoe UI" pitchFamily="34" charset="0"/>
                <a:cs typeface="Segoe UI" pitchFamily="34" charset="0"/>
              </a:rPr>
              <a:t>pipeline</a:t>
            </a:r>
          </a:p>
          <a:p>
            <a:pPr marL="210312" indent="-210312" defTabSz="932472" fontAlgn="base">
              <a:spcBef>
                <a:spcPts val="500"/>
              </a:spcBef>
              <a:spcAft>
                <a:spcPct val="0"/>
              </a:spcAft>
              <a:buFont typeface="Arial" panose="020B0604020202020204" pitchFamily="34" charset="0"/>
              <a:buChar char="•"/>
            </a:pPr>
            <a:r>
              <a:rPr lang="en-US" sz="1600" dirty="0">
                <a:solidFill>
                  <a:schemeClr val="tx1"/>
                </a:solidFill>
                <a:ea typeface="Segoe UI" pitchFamily="34" charset="0"/>
                <a:cs typeface="Segoe UI" pitchFamily="34" charset="0"/>
              </a:rPr>
              <a:t>Scheduled pipeline reviews and in-person meetings</a:t>
            </a:r>
          </a:p>
          <a:p>
            <a:pPr marL="210312" indent="-210312" defTabSz="932472" fontAlgn="base">
              <a:spcBef>
                <a:spcPts val="500"/>
              </a:spcBef>
              <a:spcAft>
                <a:spcPct val="0"/>
              </a:spcAft>
              <a:buFont typeface="Arial" panose="020B0604020202020204" pitchFamily="34" charset="0"/>
              <a:buChar char="•"/>
            </a:pPr>
            <a:r>
              <a:rPr lang="en-US" sz="1600" dirty="0">
                <a:solidFill>
                  <a:schemeClr val="tx1"/>
                </a:solidFill>
                <a:ea typeface="Segoe UI" pitchFamily="34" charset="0"/>
                <a:cs typeface="Segoe UI" pitchFamily="34" charset="0"/>
              </a:rPr>
              <a:t>Both sales organizations contribute to successful outcomes</a:t>
            </a:r>
          </a:p>
        </p:txBody>
      </p:sp>
      <p:pic>
        <p:nvPicPr>
          <p:cNvPr id="111" name="Picture 110"/>
          <p:cNvPicPr>
            <a:picLocks noChangeAspect="1"/>
          </p:cNvPicPr>
          <p:nvPr/>
        </p:nvPicPr>
        <p:blipFill>
          <a:blip r:embed="rId7"/>
          <a:stretch>
            <a:fillRect/>
          </a:stretch>
        </p:blipFill>
        <p:spPr>
          <a:xfrm>
            <a:off x="13389095" y="539315"/>
            <a:ext cx="2216618" cy="1347067"/>
          </a:xfrm>
          <a:prstGeom prst="rect">
            <a:avLst/>
          </a:prstGeom>
        </p:spPr>
      </p:pic>
      <p:sp>
        <p:nvSpPr>
          <p:cNvPr id="121" name="Rectangle 120"/>
          <p:cNvSpPr/>
          <p:nvPr/>
        </p:nvSpPr>
        <p:spPr bwMode="auto">
          <a:xfrm>
            <a:off x="457200" y="2125663"/>
            <a:ext cx="2822935" cy="581678"/>
          </a:xfrm>
          <a:prstGeom prst="rect">
            <a:avLst/>
          </a:prstGeom>
          <a:solidFill>
            <a:schemeClr val="accent1">
              <a:lumMod val="60000"/>
              <a:lumOff val="40000"/>
            </a:schemeClr>
          </a:solidFill>
          <a:ln w="31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solidFill>
                  <a:schemeClr val="bg1"/>
                </a:solidFill>
                <a:latin typeface="+mj-lt"/>
                <a:ea typeface="Segoe UI" pitchFamily="34" charset="0"/>
                <a:cs typeface="Segoe UI" pitchFamily="34" charset="0"/>
              </a:rPr>
              <a:t>Basic</a:t>
            </a:r>
            <a:endParaRPr lang="en-US" sz="2400" dirty="0" smtClean="0">
              <a:solidFill>
                <a:schemeClr val="bg1"/>
              </a:solidFill>
              <a:latin typeface="+mj-lt"/>
              <a:ea typeface="Segoe UI" pitchFamily="34" charset="0"/>
              <a:cs typeface="Segoe UI" pitchFamily="34" charset="0"/>
            </a:endParaRPr>
          </a:p>
        </p:txBody>
      </p:sp>
      <p:sp>
        <p:nvSpPr>
          <p:cNvPr id="122" name="Rectangle 121"/>
          <p:cNvSpPr/>
          <p:nvPr/>
        </p:nvSpPr>
        <p:spPr bwMode="auto">
          <a:xfrm>
            <a:off x="3356913" y="2125663"/>
            <a:ext cx="2822935" cy="581678"/>
          </a:xfrm>
          <a:prstGeom prst="rect">
            <a:avLst/>
          </a:prstGeom>
          <a:solidFill>
            <a:schemeClr val="accent1"/>
          </a:solidFill>
          <a:ln w="31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a:solidFill>
                  <a:schemeClr val="bg1"/>
                </a:solidFill>
                <a:latin typeface="+mj-lt"/>
                <a:ea typeface="Segoe UI" pitchFamily="34" charset="0"/>
                <a:cs typeface="Segoe UI" pitchFamily="34" charset="0"/>
              </a:rPr>
              <a:t>Reactive</a:t>
            </a:r>
            <a:endParaRPr lang="en-US" sz="2400" dirty="0" err="1">
              <a:solidFill>
                <a:schemeClr val="bg1"/>
              </a:solidFill>
              <a:latin typeface="+mj-lt"/>
              <a:ea typeface="Segoe UI" pitchFamily="34" charset="0"/>
              <a:cs typeface="Segoe UI" pitchFamily="34" charset="0"/>
            </a:endParaRPr>
          </a:p>
        </p:txBody>
      </p:sp>
      <p:sp>
        <p:nvSpPr>
          <p:cNvPr id="123" name="Rectangle 122"/>
          <p:cNvSpPr/>
          <p:nvPr/>
        </p:nvSpPr>
        <p:spPr bwMode="auto">
          <a:xfrm>
            <a:off x="6256627" y="2125663"/>
            <a:ext cx="2822935" cy="581678"/>
          </a:xfrm>
          <a:prstGeom prst="rect">
            <a:avLst/>
          </a:prstGeom>
          <a:solidFill>
            <a:schemeClr val="accent1">
              <a:lumMod val="75000"/>
            </a:schemeClr>
          </a:solidFill>
          <a:ln w="3175">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a:solidFill>
                  <a:schemeClr val="bg1"/>
                </a:solidFill>
                <a:latin typeface="+mj-lt"/>
                <a:ea typeface="Segoe UI" pitchFamily="34" charset="0"/>
                <a:cs typeface="Segoe UI" pitchFamily="34" charset="0"/>
              </a:rPr>
              <a:t>Proactive</a:t>
            </a:r>
            <a:endParaRPr lang="en-US" sz="2400" dirty="0" err="1">
              <a:solidFill>
                <a:schemeClr val="bg1"/>
              </a:solidFill>
              <a:latin typeface="+mj-lt"/>
              <a:ea typeface="Segoe UI" pitchFamily="34" charset="0"/>
              <a:cs typeface="Segoe UI" pitchFamily="34" charset="0"/>
            </a:endParaRPr>
          </a:p>
        </p:txBody>
      </p:sp>
      <p:sp>
        <p:nvSpPr>
          <p:cNvPr id="124" name="Rectangle 123"/>
          <p:cNvSpPr/>
          <p:nvPr/>
        </p:nvSpPr>
        <p:spPr bwMode="auto">
          <a:xfrm>
            <a:off x="9156340" y="2125663"/>
            <a:ext cx="2822935" cy="581678"/>
          </a:xfrm>
          <a:prstGeom prst="rect">
            <a:avLst/>
          </a:prstGeom>
          <a:solidFill>
            <a:schemeClr val="accent1">
              <a:lumMod val="50000"/>
            </a:schemeClr>
          </a:solidFill>
          <a:ln w="3175">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solidFill>
                  <a:schemeClr val="bg1"/>
                </a:solidFill>
                <a:latin typeface="+mj-lt"/>
                <a:ea typeface="Segoe UI" pitchFamily="34" charset="0"/>
                <a:cs typeface="Segoe UI" pitchFamily="34" charset="0"/>
              </a:rPr>
              <a:t>Dynamic</a:t>
            </a:r>
          </a:p>
        </p:txBody>
      </p:sp>
      <p:grpSp>
        <p:nvGrpSpPr>
          <p:cNvPr id="125" name="Group 124"/>
          <p:cNvGrpSpPr/>
          <p:nvPr/>
        </p:nvGrpSpPr>
        <p:grpSpPr>
          <a:xfrm>
            <a:off x="11462501" y="2204270"/>
            <a:ext cx="442608" cy="433788"/>
            <a:chOff x="2853690" y="2183383"/>
            <a:chExt cx="3152775" cy="3089945"/>
          </a:xfrm>
          <a:solidFill>
            <a:schemeClr val="bg1"/>
          </a:solidFill>
        </p:grpSpPr>
        <p:sp>
          <p:nvSpPr>
            <p:cNvPr id="126" name="Freeform 125"/>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sp>
          <p:nvSpPr>
            <p:cNvPr id="127" name="Freeform 126"/>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grpSp>
      <p:sp>
        <p:nvSpPr>
          <p:cNvPr id="128" name="Freeform 127"/>
          <p:cNvSpPr/>
          <p:nvPr/>
        </p:nvSpPr>
        <p:spPr>
          <a:xfrm>
            <a:off x="5797779" y="2188906"/>
            <a:ext cx="325300" cy="450540"/>
          </a:xfrm>
          <a:custGeom>
            <a:avLst/>
            <a:gdLst/>
            <a:ahLst/>
            <a:cxnLst/>
            <a:rect l="l" t="t" r="r" b="b"/>
            <a:pathLst>
              <a:path w="1581153" h="2189881">
                <a:moveTo>
                  <a:pt x="883116" y="734711"/>
                </a:moveTo>
                <a:cubicBezTo>
                  <a:pt x="862725" y="734711"/>
                  <a:pt x="846194" y="751242"/>
                  <a:pt x="846194" y="771633"/>
                </a:cubicBezTo>
                <a:cubicBezTo>
                  <a:pt x="846194" y="792025"/>
                  <a:pt x="862725" y="808556"/>
                  <a:pt x="883116" y="808556"/>
                </a:cubicBezTo>
                <a:cubicBezTo>
                  <a:pt x="903508" y="808556"/>
                  <a:pt x="920038" y="792025"/>
                  <a:pt x="920038" y="771633"/>
                </a:cubicBezTo>
                <a:cubicBezTo>
                  <a:pt x="920038" y="751242"/>
                  <a:pt x="903508" y="734711"/>
                  <a:pt x="883116" y="734711"/>
                </a:cubicBezTo>
                <a:close/>
                <a:moveTo>
                  <a:pt x="883116" y="712635"/>
                </a:moveTo>
                <a:cubicBezTo>
                  <a:pt x="915700" y="712635"/>
                  <a:pt x="942115" y="739049"/>
                  <a:pt x="942115" y="771633"/>
                </a:cubicBezTo>
                <a:cubicBezTo>
                  <a:pt x="942115" y="804218"/>
                  <a:pt x="915700" y="830632"/>
                  <a:pt x="883116" y="830632"/>
                </a:cubicBezTo>
                <a:cubicBezTo>
                  <a:pt x="850532" y="830632"/>
                  <a:pt x="824118" y="804218"/>
                  <a:pt x="824118" y="771633"/>
                </a:cubicBezTo>
                <a:cubicBezTo>
                  <a:pt x="824118" y="739049"/>
                  <a:pt x="850532" y="712635"/>
                  <a:pt x="883116" y="712635"/>
                </a:cubicBezTo>
                <a:close/>
                <a:moveTo>
                  <a:pt x="883116" y="690117"/>
                </a:moveTo>
                <a:cubicBezTo>
                  <a:pt x="838096" y="690117"/>
                  <a:pt x="801600" y="726613"/>
                  <a:pt x="801600" y="771633"/>
                </a:cubicBezTo>
                <a:cubicBezTo>
                  <a:pt x="801600" y="816654"/>
                  <a:pt x="838096" y="853150"/>
                  <a:pt x="883116" y="853150"/>
                </a:cubicBezTo>
                <a:cubicBezTo>
                  <a:pt x="928136" y="853150"/>
                  <a:pt x="964633" y="816654"/>
                  <a:pt x="964633" y="771633"/>
                </a:cubicBezTo>
                <a:cubicBezTo>
                  <a:pt x="964633" y="726613"/>
                  <a:pt x="928136" y="690117"/>
                  <a:pt x="883116" y="690117"/>
                </a:cubicBezTo>
                <a:close/>
                <a:moveTo>
                  <a:pt x="846736" y="631719"/>
                </a:moveTo>
                <a:cubicBezTo>
                  <a:pt x="848495" y="650106"/>
                  <a:pt x="864156" y="664229"/>
                  <a:pt x="883116" y="664229"/>
                </a:cubicBezTo>
                <a:cubicBezTo>
                  <a:pt x="901966" y="664229"/>
                  <a:pt x="917556" y="650269"/>
                  <a:pt x="919434" y="632028"/>
                </a:cubicBezTo>
                <a:cubicBezTo>
                  <a:pt x="933117" y="635454"/>
                  <a:pt x="946010" y="640847"/>
                  <a:pt x="957618" y="648200"/>
                </a:cubicBezTo>
                <a:cubicBezTo>
                  <a:pt x="945923" y="662280"/>
                  <a:pt x="946837" y="683147"/>
                  <a:pt x="959984" y="696618"/>
                </a:cubicBezTo>
                <a:cubicBezTo>
                  <a:pt x="973231" y="710192"/>
                  <a:pt x="994288" y="711531"/>
                  <a:pt x="1008677" y="699936"/>
                </a:cubicBezTo>
                <a:cubicBezTo>
                  <a:pt x="1015043" y="710845"/>
                  <a:pt x="1019971" y="722688"/>
                  <a:pt x="1023068" y="735251"/>
                </a:cubicBezTo>
                <a:cubicBezTo>
                  <a:pt x="1004666" y="736998"/>
                  <a:pt x="990525" y="752666"/>
                  <a:pt x="990525" y="771638"/>
                </a:cubicBezTo>
                <a:cubicBezTo>
                  <a:pt x="990525" y="790600"/>
                  <a:pt x="1004652" y="806263"/>
                  <a:pt x="1023043" y="808020"/>
                </a:cubicBezTo>
                <a:cubicBezTo>
                  <a:pt x="1019907" y="820418"/>
                  <a:pt x="1014948" y="832089"/>
                  <a:pt x="1008471" y="842796"/>
                </a:cubicBezTo>
                <a:cubicBezTo>
                  <a:pt x="994085" y="831502"/>
                  <a:pt x="973270" y="832980"/>
                  <a:pt x="960164" y="846473"/>
                </a:cubicBezTo>
                <a:cubicBezTo>
                  <a:pt x="947023" y="860002"/>
                  <a:pt x="946182" y="880926"/>
                  <a:pt x="957974" y="894985"/>
                </a:cubicBezTo>
                <a:cubicBezTo>
                  <a:pt x="946242" y="902441"/>
                  <a:pt x="933311" y="908110"/>
                  <a:pt x="919495" y="911547"/>
                </a:cubicBezTo>
                <a:cubicBezTo>
                  <a:pt x="917732" y="893165"/>
                  <a:pt x="902073" y="879047"/>
                  <a:pt x="883116" y="879047"/>
                </a:cubicBezTo>
                <a:cubicBezTo>
                  <a:pt x="864266" y="879047"/>
                  <a:pt x="848676" y="893007"/>
                  <a:pt x="846798" y="911248"/>
                </a:cubicBezTo>
                <a:cubicBezTo>
                  <a:pt x="833115" y="907823"/>
                  <a:pt x="820222" y="902430"/>
                  <a:pt x="808614" y="895077"/>
                </a:cubicBezTo>
                <a:cubicBezTo>
                  <a:pt x="820310" y="880996"/>
                  <a:pt x="819396" y="860129"/>
                  <a:pt x="806249" y="846658"/>
                </a:cubicBezTo>
                <a:cubicBezTo>
                  <a:pt x="793001" y="833084"/>
                  <a:pt x="771944" y="831745"/>
                  <a:pt x="757555" y="843340"/>
                </a:cubicBezTo>
                <a:cubicBezTo>
                  <a:pt x="751189" y="832430"/>
                  <a:pt x="746262" y="820588"/>
                  <a:pt x="743164" y="808025"/>
                </a:cubicBezTo>
                <a:cubicBezTo>
                  <a:pt x="761566" y="806278"/>
                  <a:pt x="775707" y="790610"/>
                  <a:pt x="775707" y="771638"/>
                </a:cubicBezTo>
                <a:cubicBezTo>
                  <a:pt x="775707" y="752788"/>
                  <a:pt x="761747" y="737198"/>
                  <a:pt x="743506" y="735320"/>
                </a:cubicBezTo>
                <a:cubicBezTo>
                  <a:pt x="746610" y="722921"/>
                  <a:pt x="751330" y="711171"/>
                  <a:pt x="757839" y="700530"/>
                </a:cubicBezTo>
                <a:cubicBezTo>
                  <a:pt x="772219" y="711769"/>
                  <a:pt x="792985" y="710273"/>
                  <a:pt x="806069" y="696803"/>
                </a:cubicBezTo>
                <a:cubicBezTo>
                  <a:pt x="819234" y="683248"/>
                  <a:pt x="820054" y="662271"/>
                  <a:pt x="808200" y="648208"/>
                </a:cubicBezTo>
                <a:cubicBezTo>
                  <a:pt x="819957" y="640798"/>
                  <a:pt x="832906" y="635148"/>
                  <a:pt x="846736" y="631719"/>
                </a:cubicBezTo>
                <a:close/>
                <a:moveTo>
                  <a:pt x="1118281" y="421960"/>
                </a:moveTo>
                <a:cubicBezTo>
                  <a:pt x="1085277" y="421960"/>
                  <a:pt x="1058522" y="448715"/>
                  <a:pt x="1058522" y="481719"/>
                </a:cubicBezTo>
                <a:cubicBezTo>
                  <a:pt x="1058522" y="514722"/>
                  <a:pt x="1085277" y="541477"/>
                  <a:pt x="1118281" y="541477"/>
                </a:cubicBezTo>
                <a:cubicBezTo>
                  <a:pt x="1151285" y="541477"/>
                  <a:pt x="1178040" y="514722"/>
                  <a:pt x="1178040" y="481719"/>
                </a:cubicBezTo>
                <a:cubicBezTo>
                  <a:pt x="1178040" y="448715"/>
                  <a:pt x="1151285" y="421960"/>
                  <a:pt x="1118281" y="421960"/>
                </a:cubicBezTo>
                <a:close/>
                <a:moveTo>
                  <a:pt x="1118281" y="386229"/>
                </a:moveTo>
                <a:cubicBezTo>
                  <a:pt x="1171019" y="386229"/>
                  <a:pt x="1213770" y="428981"/>
                  <a:pt x="1213770" y="481719"/>
                </a:cubicBezTo>
                <a:cubicBezTo>
                  <a:pt x="1213770" y="534456"/>
                  <a:pt x="1171019" y="577208"/>
                  <a:pt x="1118281" y="577208"/>
                </a:cubicBezTo>
                <a:cubicBezTo>
                  <a:pt x="1065544" y="577208"/>
                  <a:pt x="1022792" y="534456"/>
                  <a:pt x="1022792" y="481719"/>
                </a:cubicBezTo>
                <a:cubicBezTo>
                  <a:pt x="1022792" y="428981"/>
                  <a:pt x="1065544" y="386229"/>
                  <a:pt x="1118281" y="386229"/>
                </a:cubicBezTo>
                <a:close/>
                <a:moveTo>
                  <a:pt x="1118281" y="349784"/>
                </a:moveTo>
                <a:cubicBezTo>
                  <a:pt x="1045416" y="349784"/>
                  <a:pt x="986346" y="408853"/>
                  <a:pt x="986346" y="481719"/>
                </a:cubicBezTo>
                <a:cubicBezTo>
                  <a:pt x="986346" y="554584"/>
                  <a:pt x="1045416" y="613653"/>
                  <a:pt x="1118281" y="613653"/>
                </a:cubicBezTo>
                <a:cubicBezTo>
                  <a:pt x="1191147" y="613653"/>
                  <a:pt x="1250216" y="554584"/>
                  <a:pt x="1250216" y="481719"/>
                </a:cubicBezTo>
                <a:cubicBezTo>
                  <a:pt x="1250216" y="408853"/>
                  <a:pt x="1191147" y="349784"/>
                  <a:pt x="1118281" y="349784"/>
                </a:cubicBezTo>
                <a:close/>
                <a:moveTo>
                  <a:pt x="714681" y="341812"/>
                </a:moveTo>
                <a:cubicBezTo>
                  <a:pt x="690196" y="341812"/>
                  <a:pt x="670347" y="361661"/>
                  <a:pt x="670347" y="386145"/>
                </a:cubicBezTo>
                <a:cubicBezTo>
                  <a:pt x="670347" y="410630"/>
                  <a:pt x="690196" y="430479"/>
                  <a:pt x="714681" y="430479"/>
                </a:cubicBezTo>
                <a:cubicBezTo>
                  <a:pt x="739166" y="430479"/>
                  <a:pt x="759014" y="410630"/>
                  <a:pt x="759014" y="386145"/>
                </a:cubicBezTo>
                <a:cubicBezTo>
                  <a:pt x="759014" y="361661"/>
                  <a:pt x="739166" y="341812"/>
                  <a:pt x="714681" y="341812"/>
                </a:cubicBezTo>
                <a:close/>
                <a:moveTo>
                  <a:pt x="714681" y="315304"/>
                </a:moveTo>
                <a:cubicBezTo>
                  <a:pt x="753806" y="315304"/>
                  <a:pt x="785522" y="347021"/>
                  <a:pt x="785522" y="386145"/>
                </a:cubicBezTo>
                <a:cubicBezTo>
                  <a:pt x="785522" y="425270"/>
                  <a:pt x="753806" y="456987"/>
                  <a:pt x="714681" y="456987"/>
                </a:cubicBezTo>
                <a:cubicBezTo>
                  <a:pt x="675556" y="456987"/>
                  <a:pt x="643839" y="425270"/>
                  <a:pt x="643839" y="386145"/>
                </a:cubicBezTo>
                <a:cubicBezTo>
                  <a:pt x="643839" y="347021"/>
                  <a:pt x="675556" y="315304"/>
                  <a:pt x="714681" y="315304"/>
                </a:cubicBezTo>
                <a:close/>
                <a:moveTo>
                  <a:pt x="714681" y="288265"/>
                </a:moveTo>
                <a:cubicBezTo>
                  <a:pt x="660623" y="288265"/>
                  <a:pt x="616801" y="332088"/>
                  <a:pt x="616801" y="386145"/>
                </a:cubicBezTo>
                <a:cubicBezTo>
                  <a:pt x="616801" y="440203"/>
                  <a:pt x="660623" y="484025"/>
                  <a:pt x="714681" y="484025"/>
                </a:cubicBezTo>
                <a:cubicBezTo>
                  <a:pt x="768738" y="484025"/>
                  <a:pt x="812561" y="440203"/>
                  <a:pt x="812561" y="386145"/>
                </a:cubicBezTo>
                <a:cubicBezTo>
                  <a:pt x="812561" y="332088"/>
                  <a:pt x="768738" y="288265"/>
                  <a:pt x="714681" y="288265"/>
                </a:cubicBezTo>
                <a:close/>
                <a:moveTo>
                  <a:pt x="1059399" y="255267"/>
                </a:moveTo>
                <a:cubicBezTo>
                  <a:pt x="1062247" y="285026"/>
                  <a:pt x="1087594" y="307885"/>
                  <a:pt x="1118281" y="307885"/>
                </a:cubicBezTo>
                <a:cubicBezTo>
                  <a:pt x="1148790" y="307885"/>
                  <a:pt x="1174022" y="285290"/>
                  <a:pt x="1177062" y="255767"/>
                </a:cubicBezTo>
                <a:cubicBezTo>
                  <a:pt x="1199208" y="261311"/>
                  <a:pt x="1220076" y="270040"/>
                  <a:pt x="1238863" y="281941"/>
                </a:cubicBezTo>
                <a:cubicBezTo>
                  <a:pt x="1219934" y="304731"/>
                  <a:pt x="1221414" y="338503"/>
                  <a:pt x="1242692" y="360306"/>
                </a:cubicBezTo>
                <a:cubicBezTo>
                  <a:pt x="1264133" y="382275"/>
                  <a:pt x="1298213" y="384443"/>
                  <a:pt x="1321502" y="365676"/>
                </a:cubicBezTo>
                <a:cubicBezTo>
                  <a:pt x="1331806" y="383333"/>
                  <a:pt x="1339781" y="402500"/>
                  <a:pt x="1344794" y="422833"/>
                </a:cubicBezTo>
                <a:cubicBezTo>
                  <a:pt x="1315010" y="425660"/>
                  <a:pt x="1292123" y="451020"/>
                  <a:pt x="1292123" y="481726"/>
                </a:cubicBezTo>
                <a:cubicBezTo>
                  <a:pt x="1292123" y="512417"/>
                  <a:pt x="1314988" y="537767"/>
                  <a:pt x="1344753" y="540610"/>
                </a:cubicBezTo>
                <a:cubicBezTo>
                  <a:pt x="1339677" y="560676"/>
                  <a:pt x="1331652" y="579566"/>
                  <a:pt x="1321169" y="596895"/>
                </a:cubicBezTo>
                <a:cubicBezTo>
                  <a:pt x="1297885" y="578615"/>
                  <a:pt x="1264195" y="581008"/>
                  <a:pt x="1242983" y="602847"/>
                </a:cubicBezTo>
                <a:cubicBezTo>
                  <a:pt x="1221716" y="624744"/>
                  <a:pt x="1220354" y="658609"/>
                  <a:pt x="1239440" y="681363"/>
                </a:cubicBezTo>
                <a:cubicBezTo>
                  <a:pt x="1220450" y="693430"/>
                  <a:pt x="1199521" y="702605"/>
                  <a:pt x="1177160" y="708169"/>
                </a:cubicBezTo>
                <a:cubicBezTo>
                  <a:pt x="1174306" y="678418"/>
                  <a:pt x="1148963" y="655567"/>
                  <a:pt x="1118281" y="655567"/>
                </a:cubicBezTo>
                <a:cubicBezTo>
                  <a:pt x="1087772" y="655567"/>
                  <a:pt x="1062540" y="678162"/>
                  <a:pt x="1059500" y="707686"/>
                </a:cubicBezTo>
                <a:cubicBezTo>
                  <a:pt x="1037355" y="702141"/>
                  <a:pt x="1016486" y="693413"/>
                  <a:pt x="997698" y="681511"/>
                </a:cubicBezTo>
                <a:cubicBezTo>
                  <a:pt x="1016628" y="658722"/>
                  <a:pt x="1015149" y="624949"/>
                  <a:pt x="993871" y="603146"/>
                </a:cubicBezTo>
                <a:cubicBezTo>
                  <a:pt x="972429" y="581176"/>
                  <a:pt x="938348" y="579009"/>
                  <a:pt x="915060" y="597776"/>
                </a:cubicBezTo>
                <a:cubicBezTo>
                  <a:pt x="904757" y="580119"/>
                  <a:pt x="896781" y="560951"/>
                  <a:pt x="891768" y="540619"/>
                </a:cubicBezTo>
                <a:cubicBezTo>
                  <a:pt x="921552" y="537791"/>
                  <a:pt x="944439" y="512432"/>
                  <a:pt x="944439" y="481726"/>
                </a:cubicBezTo>
                <a:cubicBezTo>
                  <a:pt x="944439" y="451217"/>
                  <a:pt x="921844" y="425985"/>
                  <a:pt x="892322" y="422945"/>
                </a:cubicBezTo>
                <a:cubicBezTo>
                  <a:pt x="897345" y="402878"/>
                  <a:pt x="904984" y="383860"/>
                  <a:pt x="915520" y="366638"/>
                </a:cubicBezTo>
                <a:cubicBezTo>
                  <a:pt x="938793" y="384828"/>
                  <a:pt x="972404" y="382406"/>
                  <a:pt x="993580" y="360605"/>
                </a:cubicBezTo>
                <a:cubicBezTo>
                  <a:pt x="1014887" y="338667"/>
                  <a:pt x="1016215" y="304716"/>
                  <a:pt x="997030" y="281954"/>
                </a:cubicBezTo>
                <a:cubicBezTo>
                  <a:pt x="1016058" y="269961"/>
                  <a:pt x="1037015" y="260817"/>
                  <a:pt x="1059399" y="255267"/>
                </a:cubicBezTo>
                <a:close/>
                <a:moveTo>
                  <a:pt x="670997" y="218145"/>
                </a:moveTo>
                <a:cubicBezTo>
                  <a:pt x="673110" y="240223"/>
                  <a:pt x="691915" y="257181"/>
                  <a:pt x="714681" y="257181"/>
                </a:cubicBezTo>
                <a:cubicBezTo>
                  <a:pt x="737315" y="257181"/>
                  <a:pt x="756034" y="240418"/>
                  <a:pt x="758289" y="218516"/>
                </a:cubicBezTo>
                <a:cubicBezTo>
                  <a:pt x="774718" y="222629"/>
                  <a:pt x="790200" y="229105"/>
                  <a:pt x="804138" y="237934"/>
                </a:cubicBezTo>
                <a:cubicBezTo>
                  <a:pt x="790095" y="254841"/>
                  <a:pt x="791193" y="279896"/>
                  <a:pt x="806978" y="296071"/>
                </a:cubicBezTo>
                <a:cubicBezTo>
                  <a:pt x="822885" y="312370"/>
                  <a:pt x="848169" y="313978"/>
                  <a:pt x="865446" y="300056"/>
                </a:cubicBezTo>
                <a:cubicBezTo>
                  <a:pt x="873090" y="313155"/>
                  <a:pt x="879007" y="327375"/>
                  <a:pt x="882726" y="342459"/>
                </a:cubicBezTo>
                <a:cubicBezTo>
                  <a:pt x="860630" y="344557"/>
                  <a:pt x="843650" y="363371"/>
                  <a:pt x="843650" y="386151"/>
                </a:cubicBezTo>
                <a:cubicBezTo>
                  <a:pt x="843650" y="408920"/>
                  <a:pt x="860614" y="427727"/>
                  <a:pt x="882696" y="429836"/>
                </a:cubicBezTo>
                <a:cubicBezTo>
                  <a:pt x="878930" y="444722"/>
                  <a:pt x="872976" y="458737"/>
                  <a:pt x="865199" y="471592"/>
                </a:cubicBezTo>
                <a:cubicBezTo>
                  <a:pt x="847926" y="458031"/>
                  <a:pt x="822932" y="459806"/>
                  <a:pt x="807195" y="476008"/>
                </a:cubicBezTo>
                <a:cubicBezTo>
                  <a:pt x="791417" y="492253"/>
                  <a:pt x="790406" y="517378"/>
                  <a:pt x="804566" y="534258"/>
                </a:cubicBezTo>
                <a:cubicBezTo>
                  <a:pt x="790478" y="543211"/>
                  <a:pt x="774951" y="550017"/>
                  <a:pt x="758362" y="554145"/>
                </a:cubicBezTo>
                <a:cubicBezTo>
                  <a:pt x="756245" y="532073"/>
                  <a:pt x="737443" y="515121"/>
                  <a:pt x="714681" y="515121"/>
                </a:cubicBezTo>
                <a:cubicBezTo>
                  <a:pt x="692046" y="515121"/>
                  <a:pt x="673328" y="531884"/>
                  <a:pt x="671072" y="553786"/>
                </a:cubicBezTo>
                <a:cubicBezTo>
                  <a:pt x="654643" y="549673"/>
                  <a:pt x="639161" y="543198"/>
                  <a:pt x="625223" y="534368"/>
                </a:cubicBezTo>
                <a:cubicBezTo>
                  <a:pt x="639266" y="517461"/>
                  <a:pt x="638169" y="492406"/>
                  <a:pt x="622383" y="476230"/>
                </a:cubicBezTo>
                <a:cubicBezTo>
                  <a:pt x="606476" y="459931"/>
                  <a:pt x="581192" y="458323"/>
                  <a:pt x="563915" y="472246"/>
                </a:cubicBezTo>
                <a:cubicBezTo>
                  <a:pt x="556271" y="459147"/>
                  <a:pt x="550354" y="444927"/>
                  <a:pt x="546635" y="429843"/>
                </a:cubicBezTo>
                <a:cubicBezTo>
                  <a:pt x="568731" y="427745"/>
                  <a:pt x="585711" y="408931"/>
                  <a:pt x="585711" y="386151"/>
                </a:cubicBezTo>
                <a:cubicBezTo>
                  <a:pt x="585711" y="363517"/>
                  <a:pt x="568948" y="344798"/>
                  <a:pt x="547046" y="342542"/>
                </a:cubicBezTo>
                <a:cubicBezTo>
                  <a:pt x="550773" y="327655"/>
                  <a:pt x="556440" y="313546"/>
                  <a:pt x="564256" y="300769"/>
                </a:cubicBezTo>
                <a:cubicBezTo>
                  <a:pt x="581522" y="314264"/>
                  <a:pt x="606457" y="312467"/>
                  <a:pt x="622167" y="296293"/>
                </a:cubicBezTo>
                <a:cubicBezTo>
                  <a:pt x="637975" y="280018"/>
                  <a:pt x="638959" y="254830"/>
                  <a:pt x="624727" y="237944"/>
                </a:cubicBezTo>
                <a:cubicBezTo>
                  <a:pt x="638843" y="229046"/>
                  <a:pt x="654391" y="222263"/>
                  <a:pt x="670997" y="218145"/>
                </a:cubicBezTo>
                <a:close/>
                <a:moveTo>
                  <a:pt x="888599" y="51"/>
                </a:moveTo>
                <a:cubicBezTo>
                  <a:pt x="549309" y="4932"/>
                  <a:pt x="279179" y="203462"/>
                  <a:pt x="214901" y="405245"/>
                </a:cubicBezTo>
                <a:cubicBezTo>
                  <a:pt x="150623" y="607028"/>
                  <a:pt x="216528" y="436977"/>
                  <a:pt x="122145" y="683511"/>
                </a:cubicBezTo>
                <a:cubicBezTo>
                  <a:pt x="110754" y="788471"/>
                  <a:pt x="186423" y="773825"/>
                  <a:pt x="166082" y="849494"/>
                </a:cubicBezTo>
                <a:cubicBezTo>
                  <a:pt x="145741" y="925163"/>
                  <a:pt x="4167" y="1076501"/>
                  <a:pt x="99" y="1137524"/>
                </a:cubicBezTo>
                <a:cubicBezTo>
                  <a:pt x="-3970" y="1198547"/>
                  <a:pt x="118891" y="1183088"/>
                  <a:pt x="141673" y="1215634"/>
                </a:cubicBezTo>
                <a:cubicBezTo>
                  <a:pt x="164455" y="1248179"/>
                  <a:pt x="132723" y="1307575"/>
                  <a:pt x="136791" y="1332798"/>
                </a:cubicBezTo>
                <a:cubicBezTo>
                  <a:pt x="140859" y="1358021"/>
                  <a:pt x="163641" y="1357207"/>
                  <a:pt x="166082" y="1366971"/>
                </a:cubicBezTo>
                <a:cubicBezTo>
                  <a:pt x="168523" y="1376735"/>
                  <a:pt x="140859" y="1375108"/>
                  <a:pt x="151436" y="1391380"/>
                </a:cubicBezTo>
                <a:cubicBezTo>
                  <a:pt x="162014" y="1407653"/>
                  <a:pt x="213274" y="1415790"/>
                  <a:pt x="229546" y="1464608"/>
                </a:cubicBezTo>
                <a:cubicBezTo>
                  <a:pt x="245819" y="1513427"/>
                  <a:pt x="113195" y="1633032"/>
                  <a:pt x="249074" y="1684292"/>
                </a:cubicBezTo>
                <a:cubicBezTo>
                  <a:pt x="384952" y="1735552"/>
                  <a:pt x="562327" y="1630592"/>
                  <a:pt x="605450" y="1713583"/>
                </a:cubicBezTo>
                <a:cubicBezTo>
                  <a:pt x="648573" y="1796575"/>
                  <a:pt x="702274" y="1941403"/>
                  <a:pt x="507813" y="2182242"/>
                </a:cubicBezTo>
                <a:cubicBezTo>
                  <a:pt x="786893" y="2178987"/>
                  <a:pt x="1326340" y="2200955"/>
                  <a:pt x="1562296" y="2182242"/>
                </a:cubicBezTo>
                <a:cubicBezTo>
                  <a:pt x="1505341" y="2007308"/>
                  <a:pt x="1320644" y="1838884"/>
                  <a:pt x="1323085" y="1601300"/>
                </a:cubicBezTo>
                <a:cubicBezTo>
                  <a:pt x="1325526" y="1363716"/>
                  <a:pt x="1527310" y="1165188"/>
                  <a:pt x="1576942" y="756739"/>
                </a:cubicBezTo>
                <a:cubicBezTo>
                  <a:pt x="1626574" y="348290"/>
                  <a:pt x="1227888" y="-4832"/>
                  <a:pt x="888599" y="51"/>
                </a:cubicBezTo>
                <a:close/>
              </a:path>
            </a:pathLst>
          </a:custGeom>
          <a:solidFill>
            <a:schemeClr val="bg1"/>
          </a:solidFill>
          <a:ln w="9525">
            <a:noFill/>
            <a:round/>
            <a:headEnd/>
            <a:tailEnd/>
          </a:ln>
        </p:spPr>
        <p:txBody>
          <a:bodyPr/>
          <a:lstStyle/>
          <a:p>
            <a:endParaRPr lang="en-US" dirty="0" err="1">
              <a:ln>
                <a:solidFill>
                  <a:schemeClr val="tx1">
                    <a:alpha val="0"/>
                  </a:schemeClr>
                </a:solidFill>
              </a:ln>
              <a:solidFill>
                <a:schemeClr val="tx1"/>
              </a:solidFill>
            </a:endParaRPr>
          </a:p>
        </p:txBody>
      </p:sp>
      <p:sp>
        <p:nvSpPr>
          <p:cNvPr id="129" name="Freeform 14"/>
          <p:cNvSpPr>
            <a:spLocks noEditPoints="1"/>
          </p:cNvSpPr>
          <p:nvPr/>
        </p:nvSpPr>
        <p:spPr bwMode="black">
          <a:xfrm>
            <a:off x="8620714" y="2210393"/>
            <a:ext cx="401851" cy="425274"/>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UI" panose="020B0502040204020203" pitchFamily="34" charset="0"/>
              <a:sym typeface="Segoe UI" panose="020B0502040204020203" pitchFamily="34" charset="0"/>
            </a:endParaRPr>
          </a:p>
        </p:txBody>
      </p:sp>
      <p:sp>
        <p:nvSpPr>
          <p:cNvPr id="130" name="Freeform 129"/>
          <p:cNvSpPr/>
          <p:nvPr/>
        </p:nvSpPr>
        <p:spPr bwMode="auto">
          <a:xfrm rot="5400000">
            <a:off x="2832395" y="2260917"/>
            <a:ext cx="402348" cy="342614"/>
          </a:xfrm>
          <a:custGeom>
            <a:avLst/>
            <a:gdLst>
              <a:gd name="connsiteX0" fmla="*/ 1519205 w 4448175"/>
              <a:gd name="connsiteY0" fmla="*/ 2108202 h 3787779"/>
              <a:gd name="connsiteX1" fmla="*/ 1519205 w 4448175"/>
              <a:gd name="connsiteY1" fmla="*/ 1679577 h 3787779"/>
              <a:gd name="connsiteX2" fmla="*/ 2814605 w 4448175"/>
              <a:gd name="connsiteY2" fmla="*/ 1679577 h 3787779"/>
              <a:gd name="connsiteX3" fmla="*/ 2814605 w 4448175"/>
              <a:gd name="connsiteY3" fmla="*/ 2108202 h 3787779"/>
              <a:gd name="connsiteX4" fmla="*/ 1079818 w 4448175"/>
              <a:gd name="connsiteY4" fmla="*/ 1893890 h 3787779"/>
              <a:gd name="connsiteX5" fmla="*/ 2554286 w 4448175"/>
              <a:gd name="connsiteY5" fmla="*/ 3368358 h 3787779"/>
              <a:gd name="connsiteX6" fmla="*/ 4028754 w 4448175"/>
              <a:gd name="connsiteY6" fmla="*/ 1893890 h 3787779"/>
              <a:gd name="connsiteX7" fmla="*/ 2554286 w 4448175"/>
              <a:gd name="connsiteY7" fmla="*/ 419421 h 3787779"/>
              <a:gd name="connsiteX8" fmla="*/ 1079818 w 4448175"/>
              <a:gd name="connsiteY8" fmla="*/ 1893890 h 3787779"/>
              <a:gd name="connsiteX9" fmla="*/ 660397 w 4448175"/>
              <a:gd name="connsiteY9" fmla="*/ 1893890 h 3787779"/>
              <a:gd name="connsiteX10" fmla="*/ 983843 w 4448175"/>
              <a:gd name="connsiteY10" fmla="*/ 834998 h 3787779"/>
              <a:gd name="connsiteX11" fmla="*/ 1071549 w 4448175"/>
              <a:gd name="connsiteY11" fmla="*/ 717711 h 3787779"/>
              <a:gd name="connsiteX12" fmla="*/ 748947 w 4448175"/>
              <a:gd name="connsiteY12" fmla="*/ 377793 h 3787779"/>
              <a:gd name="connsiteX13" fmla="*/ 1059846 w 4448175"/>
              <a:gd name="connsiteY13" fmla="*/ 82732 h 3787779"/>
              <a:gd name="connsiteX14" fmla="*/ 1374264 w 4448175"/>
              <a:gd name="connsiteY14" fmla="*/ 414027 h 3787779"/>
              <a:gd name="connsiteX15" fmla="*/ 1495394 w 4448175"/>
              <a:gd name="connsiteY15" fmla="*/ 323447 h 3787779"/>
              <a:gd name="connsiteX16" fmla="*/ 2554286 w 4448175"/>
              <a:gd name="connsiteY16" fmla="*/ 0 h 3787779"/>
              <a:gd name="connsiteX17" fmla="*/ 4448175 w 4448175"/>
              <a:gd name="connsiteY17" fmla="*/ 1893890 h 3787779"/>
              <a:gd name="connsiteX18" fmla="*/ 2554286 w 4448175"/>
              <a:gd name="connsiteY18" fmla="*/ 3787779 h 3787779"/>
              <a:gd name="connsiteX19" fmla="*/ 660397 w 4448175"/>
              <a:gd name="connsiteY19" fmla="*/ 1893890 h 3787779"/>
              <a:gd name="connsiteX20" fmla="*/ 0 w 4448175"/>
              <a:gd name="connsiteY20" fmla="*/ 2536315 h 3787779"/>
              <a:gd name="connsiteX21" fmla="*/ 0 w 4448175"/>
              <a:gd name="connsiteY21" fmla="*/ 1240914 h 3787779"/>
              <a:gd name="connsiteX22" fmla="*/ 428625 w 4448175"/>
              <a:gd name="connsiteY22" fmla="*/ 1240914 h 3787779"/>
              <a:gd name="connsiteX23" fmla="*/ 428625 w 4448175"/>
              <a:gd name="connsiteY23" fmla="*/ 2536315 h 37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8175" h="3787779">
                <a:moveTo>
                  <a:pt x="1519205" y="2108202"/>
                </a:moveTo>
                <a:lnTo>
                  <a:pt x="1519205" y="1679577"/>
                </a:lnTo>
                <a:lnTo>
                  <a:pt x="2814605" y="1679577"/>
                </a:lnTo>
                <a:lnTo>
                  <a:pt x="2814605" y="2108202"/>
                </a:lnTo>
                <a:close/>
                <a:moveTo>
                  <a:pt x="1079818" y="1893890"/>
                </a:moveTo>
                <a:cubicBezTo>
                  <a:pt x="1079818" y="2708216"/>
                  <a:pt x="1739960" y="3368358"/>
                  <a:pt x="2554286" y="3368358"/>
                </a:cubicBezTo>
                <a:cubicBezTo>
                  <a:pt x="3368612" y="3368358"/>
                  <a:pt x="4028754" y="2708216"/>
                  <a:pt x="4028754" y="1893890"/>
                </a:cubicBezTo>
                <a:cubicBezTo>
                  <a:pt x="4028754" y="1079563"/>
                  <a:pt x="3368612" y="419421"/>
                  <a:pt x="2554286" y="419421"/>
                </a:cubicBezTo>
                <a:cubicBezTo>
                  <a:pt x="1739960" y="419421"/>
                  <a:pt x="1079818" y="1079563"/>
                  <a:pt x="1079818" y="1893890"/>
                </a:cubicBezTo>
                <a:close/>
                <a:moveTo>
                  <a:pt x="660397" y="1893890"/>
                </a:moveTo>
                <a:cubicBezTo>
                  <a:pt x="660397" y="1501652"/>
                  <a:pt x="779636" y="1137265"/>
                  <a:pt x="983843" y="834998"/>
                </a:cubicBezTo>
                <a:lnTo>
                  <a:pt x="1071549" y="717711"/>
                </a:lnTo>
                <a:lnTo>
                  <a:pt x="748947" y="377793"/>
                </a:lnTo>
                <a:lnTo>
                  <a:pt x="1059846" y="82732"/>
                </a:lnTo>
                <a:lnTo>
                  <a:pt x="1374264" y="414027"/>
                </a:lnTo>
                <a:lnTo>
                  <a:pt x="1495394" y="323447"/>
                </a:lnTo>
                <a:cubicBezTo>
                  <a:pt x="1797661" y="119239"/>
                  <a:pt x="2162048" y="0"/>
                  <a:pt x="2554286" y="0"/>
                </a:cubicBezTo>
                <a:cubicBezTo>
                  <a:pt x="3600252" y="0"/>
                  <a:pt x="4448175" y="847923"/>
                  <a:pt x="4448175" y="1893890"/>
                </a:cubicBezTo>
                <a:cubicBezTo>
                  <a:pt x="4448175" y="2939856"/>
                  <a:pt x="3600252" y="3787779"/>
                  <a:pt x="2554286" y="3787779"/>
                </a:cubicBezTo>
                <a:cubicBezTo>
                  <a:pt x="1508320" y="3787779"/>
                  <a:pt x="660397" y="2939856"/>
                  <a:pt x="660397" y="1893890"/>
                </a:cubicBezTo>
                <a:close/>
                <a:moveTo>
                  <a:pt x="0" y="2536315"/>
                </a:moveTo>
                <a:lnTo>
                  <a:pt x="0" y="1240914"/>
                </a:lnTo>
                <a:lnTo>
                  <a:pt x="428625" y="1240914"/>
                </a:lnTo>
                <a:lnTo>
                  <a:pt x="428625" y="2536315"/>
                </a:ln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395166123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491"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3" name="Group 2"/>
          <p:cNvGrpSpPr/>
          <p:nvPr/>
        </p:nvGrpSpPr>
        <p:grpSpPr>
          <a:xfrm>
            <a:off x="9906157" y="6210707"/>
            <a:ext cx="2464532" cy="757490"/>
            <a:chOff x="9906157" y="6201183"/>
            <a:chExt cx="2464532" cy="757490"/>
          </a:xfrm>
        </p:grpSpPr>
        <p:grpSp>
          <p:nvGrpSpPr>
            <p:cNvPr id="23" name="Group 22"/>
            <p:cNvGrpSpPr/>
            <p:nvPr/>
          </p:nvGrpSpPr>
          <p:grpSpPr>
            <a:xfrm>
              <a:off x="10146397" y="6367201"/>
              <a:ext cx="980359" cy="591472"/>
              <a:chOff x="6670675" y="4275930"/>
              <a:chExt cx="1224064" cy="753270"/>
            </a:xfrm>
          </p:grpSpPr>
          <p:sp>
            <p:nvSpPr>
              <p:cNvPr id="24" name="Freeform 14"/>
              <p:cNvSpPr>
                <a:spLocks/>
              </p:cNvSpPr>
              <p:nvPr/>
            </p:nvSpPr>
            <p:spPr bwMode="auto">
              <a:xfrm>
                <a:off x="6670675" y="4534582"/>
                <a:ext cx="620540" cy="494617"/>
              </a:xfrm>
              <a:custGeom>
                <a:avLst/>
                <a:gdLst>
                  <a:gd name="T0" fmla="*/ 182 w 547"/>
                  <a:gd name="T1" fmla="*/ 47 h 436"/>
                  <a:gd name="T2" fmla="*/ 182 w 547"/>
                  <a:gd name="T3" fmla="*/ 0 h 436"/>
                  <a:gd name="T4" fmla="*/ 65 w 547"/>
                  <a:gd name="T5" fmla="*/ 0 h 436"/>
                  <a:gd name="T6" fmla="*/ 65 w 547"/>
                  <a:gd name="T7" fmla="*/ 47 h 436"/>
                  <a:gd name="T8" fmla="*/ 0 w 547"/>
                  <a:gd name="T9" fmla="*/ 47 h 436"/>
                  <a:gd name="T10" fmla="*/ 0 w 547"/>
                  <a:gd name="T11" fmla="*/ 59 h 436"/>
                  <a:gd name="T12" fmla="*/ 15 w 547"/>
                  <a:gd name="T13" fmla="*/ 59 h 436"/>
                  <a:gd name="T14" fmla="*/ 15 w 547"/>
                  <a:gd name="T15" fmla="*/ 436 h 436"/>
                  <a:gd name="T16" fmla="*/ 531 w 547"/>
                  <a:gd name="T17" fmla="*/ 436 h 436"/>
                  <a:gd name="T18" fmla="*/ 531 w 547"/>
                  <a:gd name="T19" fmla="*/ 59 h 436"/>
                  <a:gd name="T20" fmla="*/ 547 w 547"/>
                  <a:gd name="T21" fmla="*/ 59 h 436"/>
                  <a:gd name="T22" fmla="*/ 547 w 547"/>
                  <a:gd name="T23" fmla="*/ 47 h 436"/>
                  <a:gd name="T24" fmla="*/ 182 w 547"/>
                  <a:gd name="T25" fmla="*/ 47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436">
                    <a:moveTo>
                      <a:pt x="182" y="47"/>
                    </a:moveTo>
                    <a:lnTo>
                      <a:pt x="182" y="0"/>
                    </a:lnTo>
                    <a:lnTo>
                      <a:pt x="65" y="0"/>
                    </a:lnTo>
                    <a:lnTo>
                      <a:pt x="65" y="47"/>
                    </a:lnTo>
                    <a:lnTo>
                      <a:pt x="0" y="47"/>
                    </a:lnTo>
                    <a:lnTo>
                      <a:pt x="0" y="59"/>
                    </a:lnTo>
                    <a:lnTo>
                      <a:pt x="15" y="59"/>
                    </a:lnTo>
                    <a:lnTo>
                      <a:pt x="15" y="436"/>
                    </a:lnTo>
                    <a:lnTo>
                      <a:pt x="531" y="436"/>
                    </a:lnTo>
                    <a:lnTo>
                      <a:pt x="531" y="59"/>
                    </a:lnTo>
                    <a:lnTo>
                      <a:pt x="547" y="59"/>
                    </a:lnTo>
                    <a:lnTo>
                      <a:pt x="547" y="47"/>
                    </a:lnTo>
                    <a:lnTo>
                      <a:pt x="182" y="4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5" name="Freeform 15"/>
              <p:cNvSpPr>
                <a:spLocks/>
              </p:cNvSpPr>
              <p:nvPr/>
            </p:nvSpPr>
            <p:spPr bwMode="auto">
              <a:xfrm>
                <a:off x="7363820" y="4606053"/>
                <a:ext cx="530919" cy="423147"/>
              </a:xfrm>
              <a:custGeom>
                <a:avLst/>
                <a:gdLst>
                  <a:gd name="T0" fmla="*/ 155 w 468"/>
                  <a:gd name="T1" fmla="*/ 40 h 373"/>
                  <a:gd name="T2" fmla="*/ 155 w 468"/>
                  <a:gd name="T3" fmla="*/ 0 h 373"/>
                  <a:gd name="T4" fmla="*/ 56 w 468"/>
                  <a:gd name="T5" fmla="*/ 0 h 373"/>
                  <a:gd name="T6" fmla="*/ 56 w 468"/>
                  <a:gd name="T7" fmla="*/ 40 h 373"/>
                  <a:gd name="T8" fmla="*/ 0 w 468"/>
                  <a:gd name="T9" fmla="*/ 40 h 373"/>
                  <a:gd name="T10" fmla="*/ 0 w 468"/>
                  <a:gd name="T11" fmla="*/ 50 h 373"/>
                  <a:gd name="T12" fmla="*/ 13 w 468"/>
                  <a:gd name="T13" fmla="*/ 50 h 373"/>
                  <a:gd name="T14" fmla="*/ 13 w 468"/>
                  <a:gd name="T15" fmla="*/ 373 h 373"/>
                  <a:gd name="T16" fmla="*/ 456 w 468"/>
                  <a:gd name="T17" fmla="*/ 373 h 373"/>
                  <a:gd name="T18" fmla="*/ 456 w 468"/>
                  <a:gd name="T19" fmla="*/ 50 h 373"/>
                  <a:gd name="T20" fmla="*/ 468 w 468"/>
                  <a:gd name="T21" fmla="*/ 50 h 373"/>
                  <a:gd name="T22" fmla="*/ 468 w 468"/>
                  <a:gd name="T23" fmla="*/ 40 h 373"/>
                  <a:gd name="T24" fmla="*/ 155 w 468"/>
                  <a:gd name="T25" fmla="*/ 4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373">
                    <a:moveTo>
                      <a:pt x="155" y="40"/>
                    </a:moveTo>
                    <a:lnTo>
                      <a:pt x="155" y="0"/>
                    </a:lnTo>
                    <a:lnTo>
                      <a:pt x="56" y="0"/>
                    </a:lnTo>
                    <a:lnTo>
                      <a:pt x="56" y="40"/>
                    </a:lnTo>
                    <a:lnTo>
                      <a:pt x="0" y="40"/>
                    </a:lnTo>
                    <a:lnTo>
                      <a:pt x="0" y="50"/>
                    </a:lnTo>
                    <a:lnTo>
                      <a:pt x="13" y="50"/>
                    </a:lnTo>
                    <a:lnTo>
                      <a:pt x="13" y="373"/>
                    </a:lnTo>
                    <a:lnTo>
                      <a:pt x="456" y="373"/>
                    </a:lnTo>
                    <a:lnTo>
                      <a:pt x="456" y="50"/>
                    </a:lnTo>
                    <a:lnTo>
                      <a:pt x="468" y="50"/>
                    </a:lnTo>
                    <a:lnTo>
                      <a:pt x="468" y="40"/>
                    </a:lnTo>
                    <a:lnTo>
                      <a:pt x="155" y="4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6" name="Freeform 24"/>
              <p:cNvSpPr>
                <a:spLocks/>
              </p:cNvSpPr>
              <p:nvPr/>
            </p:nvSpPr>
            <p:spPr bwMode="auto">
              <a:xfrm>
                <a:off x="7016680" y="4275930"/>
                <a:ext cx="574028" cy="753270"/>
              </a:xfrm>
              <a:custGeom>
                <a:avLst/>
                <a:gdLst>
                  <a:gd name="T0" fmla="*/ 277 w 506"/>
                  <a:gd name="T1" fmla="*/ 71 h 664"/>
                  <a:gd name="T2" fmla="*/ 277 w 506"/>
                  <a:gd name="T3" fmla="*/ 0 h 664"/>
                  <a:gd name="T4" fmla="*/ 98 w 506"/>
                  <a:gd name="T5" fmla="*/ 0 h 664"/>
                  <a:gd name="T6" fmla="*/ 98 w 506"/>
                  <a:gd name="T7" fmla="*/ 71 h 664"/>
                  <a:gd name="T8" fmla="*/ 0 w 506"/>
                  <a:gd name="T9" fmla="*/ 71 h 664"/>
                  <a:gd name="T10" fmla="*/ 0 w 506"/>
                  <a:gd name="T11" fmla="*/ 89 h 664"/>
                  <a:gd name="T12" fmla="*/ 22 w 506"/>
                  <a:gd name="T13" fmla="*/ 89 h 664"/>
                  <a:gd name="T14" fmla="*/ 22 w 506"/>
                  <a:gd name="T15" fmla="*/ 664 h 664"/>
                  <a:gd name="T16" fmla="*/ 484 w 506"/>
                  <a:gd name="T17" fmla="*/ 664 h 664"/>
                  <a:gd name="T18" fmla="*/ 484 w 506"/>
                  <a:gd name="T19" fmla="*/ 89 h 664"/>
                  <a:gd name="T20" fmla="*/ 506 w 506"/>
                  <a:gd name="T21" fmla="*/ 89 h 664"/>
                  <a:gd name="T22" fmla="*/ 506 w 506"/>
                  <a:gd name="T23" fmla="*/ 71 h 664"/>
                  <a:gd name="T24" fmla="*/ 277 w 506"/>
                  <a:gd name="T25" fmla="*/ 7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6" h="664">
                    <a:moveTo>
                      <a:pt x="277" y="71"/>
                    </a:moveTo>
                    <a:lnTo>
                      <a:pt x="277" y="0"/>
                    </a:lnTo>
                    <a:lnTo>
                      <a:pt x="98" y="0"/>
                    </a:lnTo>
                    <a:lnTo>
                      <a:pt x="98" y="71"/>
                    </a:lnTo>
                    <a:lnTo>
                      <a:pt x="0" y="71"/>
                    </a:lnTo>
                    <a:lnTo>
                      <a:pt x="0" y="89"/>
                    </a:lnTo>
                    <a:lnTo>
                      <a:pt x="22" y="89"/>
                    </a:lnTo>
                    <a:lnTo>
                      <a:pt x="22" y="664"/>
                    </a:lnTo>
                    <a:lnTo>
                      <a:pt x="484" y="664"/>
                    </a:lnTo>
                    <a:lnTo>
                      <a:pt x="484" y="89"/>
                    </a:lnTo>
                    <a:lnTo>
                      <a:pt x="506" y="89"/>
                    </a:lnTo>
                    <a:lnTo>
                      <a:pt x="506" y="71"/>
                    </a:lnTo>
                    <a:lnTo>
                      <a:pt x="277" y="71"/>
                    </a:lnTo>
                    <a:close/>
                  </a:path>
                </a:pathLst>
              </a:custGeom>
              <a:solidFill>
                <a:srgbClr val="008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7" name="Rectangle 25"/>
              <p:cNvSpPr>
                <a:spLocks noChangeArrowheads="1"/>
              </p:cNvSpPr>
              <p:nvPr/>
            </p:nvSpPr>
            <p:spPr bwMode="auto">
              <a:xfrm>
                <a:off x="7330920"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8" name="Rectangle 26"/>
              <p:cNvSpPr>
                <a:spLocks noChangeArrowheads="1"/>
              </p:cNvSpPr>
              <p:nvPr/>
            </p:nvSpPr>
            <p:spPr bwMode="auto">
              <a:xfrm>
                <a:off x="7211804"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9" name="Rectangle 27"/>
              <p:cNvSpPr>
                <a:spLocks noChangeArrowheads="1"/>
              </p:cNvSpPr>
              <p:nvPr/>
            </p:nvSpPr>
            <p:spPr bwMode="auto">
              <a:xfrm>
                <a:off x="7093822" y="4435886"/>
                <a:ext cx="422013" cy="669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0" name="Rectangle 28"/>
              <p:cNvSpPr>
                <a:spLocks noChangeArrowheads="1"/>
              </p:cNvSpPr>
              <p:nvPr/>
            </p:nvSpPr>
            <p:spPr bwMode="auto">
              <a:xfrm>
                <a:off x="7093822" y="4553868"/>
                <a:ext cx="422013" cy="6579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1" name="Rectangle 29"/>
              <p:cNvSpPr>
                <a:spLocks noChangeArrowheads="1"/>
              </p:cNvSpPr>
              <p:nvPr/>
            </p:nvSpPr>
            <p:spPr bwMode="auto">
              <a:xfrm>
                <a:off x="7093822" y="4670716"/>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2" name="Rectangle 30"/>
              <p:cNvSpPr>
                <a:spLocks noChangeArrowheads="1"/>
              </p:cNvSpPr>
              <p:nvPr/>
            </p:nvSpPr>
            <p:spPr bwMode="auto">
              <a:xfrm>
                <a:off x="7093822" y="4788698"/>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33" name="Group 32"/>
            <p:cNvGrpSpPr/>
            <p:nvPr/>
          </p:nvGrpSpPr>
          <p:grpSpPr>
            <a:xfrm>
              <a:off x="10932286" y="6201183"/>
              <a:ext cx="956516" cy="738226"/>
              <a:chOff x="3994474" y="3851208"/>
              <a:chExt cx="1293813" cy="1018510"/>
            </a:xfrm>
          </p:grpSpPr>
          <p:sp>
            <p:nvSpPr>
              <p:cNvPr id="34" name="Freeform 62"/>
              <p:cNvSpPr>
                <a:spLocks/>
              </p:cNvSpPr>
              <p:nvPr/>
            </p:nvSpPr>
            <p:spPr bwMode="auto">
              <a:xfrm>
                <a:off x="4392937" y="4367146"/>
                <a:ext cx="587375" cy="495300"/>
              </a:xfrm>
              <a:custGeom>
                <a:avLst/>
                <a:gdLst>
                  <a:gd name="T0" fmla="*/ 167 w 370"/>
                  <a:gd name="T1" fmla="*/ 53 h 312"/>
                  <a:gd name="T2" fmla="*/ 167 w 370"/>
                  <a:gd name="T3" fmla="*/ 0 h 312"/>
                  <a:gd name="T4" fmla="*/ 126 w 370"/>
                  <a:gd name="T5" fmla="*/ 0 h 312"/>
                  <a:gd name="T6" fmla="*/ 126 w 370"/>
                  <a:gd name="T7" fmla="*/ 53 h 312"/>
                  <a:gd name="T8" fmla="*/ 112 w 370"/>
                  <a:gd name="T9" fmla="*/ 53 h 312"/>
                  <a:gd name="T10" fmla="*/ 112 w 370"/>
                  <a:gd name="T11" fmla="*/ 0 h 312"/>
                  <a:gd name="T12" fmla="*/ 72 w 370"/>
                  <a:gd name="T13" fmla="*/ 0 h 312"/>
                  <a:gd name="T14" fmla="*/ 72 w 370"/>
                  <a:gd name="T15" fmla="*/ 53 h 312"/>
                  <a:gd name="T16" fmla="*/ 0 w 370"/>
                  <a:gd name="T17" fmla="*/ 53 h 312"/>
                  <a:gd name="T18" fmla="*/ 0 w 370"/>
                  <a:gd name="T19" fmla="*/ 65 h 312"/>
                  <a:gd name="T20" fmla="*/ 17 w 370"/>
                  <a:gd name="T21" fmla="*/ 65 h 312"/>
                  <a:gd name="T22" fmla="*/ 17 w 370"/>
                  <a:gd name="T23" fmla="*/ 312 h 312"/>
                  <a:gd name="T24" fmla="*/ 353 w 370"/>
                  <a:gd name="T25" fmla="*/ 312 h 312"/>
                  <a:gd name="T26" fmla="*/ 353 w 370"/>
                  <a:gd name="T27" fmla="*/ 65 h 312"/>
                  <a:gd name="T28" fmla="*/ 370 w 370"/>
                  <a:gd name="T29" fmla="*/ 65 h 312"/>
                  <a:gd name="T30" fmla="*/ 370 w 370"/>
                  <a:gd name="T31" fmla="*/ 53 h 312"/>
                  <a:gd name="T32" fmla="*/ 167 w 370"/>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312">
                    <a:moveTo>
                      <a:pt x="167" y="53"/>
                    </a:moveTo>
                    <a:lnTo>
                      <a:pt x="167" y="0"/>
                    </a:lnTo>
                    <a:lnTo>
                      <a:pt x="126" y="0"/>
                    </a:lnTo>
                    <a:lnTo>
                      <a:pt x="126" y="53"/>
                    </a:lnTo>
                    <a:lnTo>
                      <a:pt x="112" y="53"/>
                    </a:lnTo>
                    <a:lnTo>
                      <a:pt x="112" y="0"/>
                    </a:lnTo>
                    <a:lnTo>
                      <a:pt x="72" y="0"/>
                    </a:lnTo>
                    <a:lnTo>
                      <a:pt x="72" y="53"/>
                    </a:lnTo>
                    <a:lnTo>
                      <a:pt x="0" y="53"/>
                    </a:lnTo>
                    <a:lnTo>
                      <a:pt x="0" y="65"/>
                    </a:lnTo>
                    <a:lnTo>
                      <a:pt x="17" y="65"/>
                    </a:lnTo>
                    <a:lnTo>
                      <a:pt x="17" y="312"/>
                    </a:lnTo>
                    <a:lnTo>
                      <a:pt x="353" y="312"/>
                    </a:lnTo>
                    <a:lnTo>
                      <a:pt x="353" y="65"/>
                    </a:lnTo>
                    <a:lnTo>
                      <a:pt x="370" y="65"/>
                    </a:lnTo>
                    <a:lnTo>
                      <a:pt x="370" y="53"/>
                    </a:lnTo>
                    <a:lnTo>
                      <a:pt x="167"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5" name="Freeform 63"/>
              <p:cNvSpPr>
                <a:spLocks/>
              </p:cNvSpPr>
              <p:nvPr/>
            </p:nvSpPr>
            <p:spPr bwMode="auto">
              <a:xfrm>
                <a:off x="4702499" y="4367146"/>
                <a:ext cx="585788" cy="495300"/>
              </a:xfrm>
              <a:custGeom>
                <a:avLst/>
                <a:gdLst>
                  <a:gd name="T0" fmla="*/ 166 w 369"/>
                  <a:gd name="T1" fmla="*/ 53 h 312"/>
                  <a:gd name="T2" fmla="*/ 166 w 369"/>
                  <a:gd name="T3" fmla="*/ 0 h 312"/>
                  <a:gd name="T4" fmla="*/ 126 w 369"/>
                  <a:gd name="T5" fmla="*/ 0 h 312"/>
                  <a:gd name="T6" fmla="*/ 126 w 369"/>
                  <a:gd name="T7" fmla="*/ 53 h 312"/>
                  <a:gd name="T8" fmla="*/ 112 w 369"/>
                  <a:gd name="T9" fmla="*/ 53 h 312"/>
                  <a:gd name="T10" fmla="*/ 112 w 369"/>
                  <a:gd name="T11" fmla="*/ 0 h 312"/>
                  <a:gd name="T12" fmla="*/ 73 w 369"/>
                  <a:gd name="T13" fmla="*/ 0 h 312"/>
                  <a:gd name="T14" fmla="*/ 73 w 369"/>
                  <a:gd name="T15" fmla="*/ 53 h 312"/>
                  <a:gd name="T16" fmla="*/ 0 w 369"/>
                  <a:gd name="T17" fmla="*/ 53 h 312"/>
                  <a:gd name="T18" fmla="*/ 0 w 369"/>
                  <a:gd name="T19" fmla="*/ 65 h 312"/>
                  <a:gd name="T20" fmla="*/ 17 w 369"/>
                  <a:gd name="T21" fmla="*/ 65 h 312"/>
                  <a:gd name="T22" fmla="*/ 17 w 369"/>
                  <a:gd name="T23" fmla="*/ 312 h 312"/>
                  <a:gd name="T24" fmla="*/ 353 w 369"/>
                  <a:gd name="T25" fmla="*/ 312 h 312"/>
                  <a:gd name="T26" fmla="*/ 353 w 369"/>
                  <a:gd name="T27" fmla="*/ 65 h 312"/>
                  <a:gd name="T28" fmla="*/ 369 w 369"/>
                  <a:gd name="T29" fmla="*/ 65 h 312"/>
                  <a:gd name="T30" fmla="*/ 369 w 369"/>
                  <a:gd name="T31" fmla="*/ 53 h 312"/>
                  <a:gd name="T32" fmla="*/ 166 w 369"/>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12">
                    <a:moveTo>
                      <a:pt x="166" y="53"/>
                    </a:moveTo>
                    <a:lnTo>
                      <a:pt x="166" y="0"/>
                    </a:lnTo>
                    <a:lnTo>
                      <a:pt x="126" y="0"/>
                    </a:lnTo>
                    <a:lnTo>
                      <a:pt x="126" y="53"/>
                    </a:lnTo>
                    <a:lnTo>
                      <a:pt x="112" y="53"/>
                    </a:lnTo>
                    <a:lnTo>
                      <a:pt x="112" y="0"/>
                    </a:lnTo>
                    <a:lnTo>
                      <a:pt x="73" y="0"/>
                    </a:lnTo>
                    <a:lnTo>
                      <a:pt x="73" y="53"/>
                    </a:lnTo>
                    <a:lnTo>
                      <a:pt x="0" y="53"/>
                    </a:lnTo>
                    <a:lnTo>
                      <a:pt x="0" y="65"/>
                    </a:lnTo>
                    <a:lnTo>
                      <a:pt x="17" y="65"/>
                    </a:lnTo>
                    <a:lnTo>
                      <a:pt x="17" y="312"/>
                    </a:lnTo>
                    <a:lnTo>
                      <a:pt x="353" y="312"/>
                    </a:lnTo>
                    <a:lnTo>
                      <a:pt x="353" y="65"/>
                    </a:lnTo>
                    <a:lnTo>
                      <a:pt x="369" y="65"/>
                    </a:lnTo>
                    <a:lnTo>
                      <a:pt x="369" y="53"/>
                    </a:lnTo>
                    <a:lnTo>
                      <a:pt x="166"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6" name="Rectangle 65"/>
              <p:cNvSpPr>
                <a:spLocks noChangeArrowheads="1"/>
              </p:cNvSpPr>
              <p:nvPr/>
            </p:nvSpPr>
            <p:spPr bwMode="auto">
              <a:xfrm>
                <a:off x="4019874" y="4192521"/>
                <a:ext cx="531813" cy="669925"/>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7" name="Rectangle 66"/>
              <p:cNvSpPr>
                <a:spLocks noChangeArrowheads="1"/>
              </p:cNvSpPr>
              <p:nvPr/>
            </p:nvSpPr>
            <p:spPr bwMode="auto">
              <a:xfrm>
                <a:off x="3994474" y="4173471"/>
                <a:ext cx="584200" cy="190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8" name="Rectangle 67"/>
              <p:cNvSpPr>
                <a:spLocks noChangeArrowheads="1"/>
              </p:cNvSpPr>
              <p:nvPr/>
            </p:nvSpPr>
            <p:spPr bwMode="auto">
              <a:xfrm>
                <a:off x="4069087"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9" name="Rectangle 68"/>
              <p:cNvSpPr>
                <a:spLocks noChangeArrowheads="1"/>
              </p:cNvSpPr>
              <p:nvPr/>
            </p:nvSpPr>
            <p:spPr bwMode="auto">
              <a:xfrm>
                <a:off x="4069087" y="4252846"/>
                <a:ext cx="69850" cy="3651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0" name="Rectangle 69"/>
              <p:cNvSpPr>
                <a:spLocks noChangeArrowheads="1"/>
              </p:cNvSpPr>
              <p:nvPr/>
            </p:nvSpPr>
            <p:spPr bwMode="auto">
              <a:xfrm>
                <a:off x="4189737" y="425284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1" name="Rectangle 70"/>
              <p:cNvSpPr>
                <a:spLocks noChangeArrowheads="1"/>
              </p:cNvSpPr>
              <p:nvPr/>
            </p:nvSpPr>
            <p:spPr bwMode="auto">
              <a:xfrm>
                <a:off x="4308799"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2" name="Rectangle 71"/>
              <p:cNvSpPr>
                <a:spLocks noChangeArrowheads="1"/>
              </p:cNvSpPr>
              <p:nvPr/>
            </p:nvSpPr>
            <p:spPr bwMode="auto">
              <a:xfrm>
                <a:off x="4189737" y="4725921"/>
                <a:ext cx="68263"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3" name="Rectangle 72"/>
              <p:cNvSpPr>
                <a:spLocks noChangeArrowheads="1"/>
              </p:cNvSpPr>
              <p:nvPr/>
            </p:nvSpPr>
            <p:spPr bwMode="auto">
              <a:xfrm>
                <a:off x="4308799" y="4725921"/>
                <a:ext cx="71438"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4" name="Rectangle 73"/>
              <p:cNvSpPr>
                <a:spLocks noChangeArrowheads="1"/>
              </p:cNvSpPr>
              <p:nvPr/>
            </p:nvSpPr>
            <p:spPr bwMode="auto">
              <a:xfrm>
                <a:off x="4431037" y="4252846"/>
                <a:ext cx="69850"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5" name="Rectangle 74"/>
              <p:cNvSpPr>
                <a:spLocks noChangeArrowheads="1"/>
              </p:cNvSpPr>
              <p:nvPr/>
            </p:nvSpPr>
            <p:spPr bwMode="auto">
              <a:xfrm>
                <a:off x="4069087"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6" name="Rectangle 75"/>
              <p:cNvSpPr>
                <a:spLocks noChangeArrowheads="1"/>
              </p:cNvSpPr>
              <p:nvPr/>
            </p:nvSpPr>
            <p:spPr bwMode="auto">
              <a:xfrm>
                <a:off x="4189737" y="437349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7" name="Rectangle 76"/>
              <p:cNvSpPr>
                <a:spLocks noChangeArrowheads="1"/>
              </p:cNvSpPr>
              <p:nvPr/>
            </p:nvSpPr>
            <p:spPr bwMode="auto">
              <a:xfrm>
                <a:off x="4308799" y="4373496"/>
                <a:ext cx="71438"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8" name="Rectangle 77"/>
              <p:cNvSpPr>
                <a:spLocks noChangeArrowheads="1"/>
              </p:cNvSpPr>
              <p:nvPr/>
            </p:nvSpPr>
            <p:spPr bwMode="auto">
              <a:xfrm>
                <a:off x="4431037"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9" name="Rectangle 78"/>
              <p:cNvSpPr>
                <a:spLocks noChangeArrowheads="1"/>
              </p:cNvSpPr>
              <p:nvPr/>
            </p:nvSpPr>
            <p:spPr bwMode="auto">
              <a:xfrm>
                <a:off x="406908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0" name="Rectangle 79"/>
              <p:cNvSpPr>
                <a:spLocks noChangeArrowheads="1"/>
              </p:cNvSpPr>
              <p:nvPr/>
            </p:nvSpPr>
            <p:spPr bwMode="auto">
              <a:xfrm>
                <a:off x="4189737"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1" name="Rectangle 80"/>
              <p:cNvSpPr>
                <a:spLocks noChangeArrowheads="1"/>
              </p:cNvSpPr>
              <p:nvPr/>
            </p:nvSpPr>
            <p:spPr bwMode="auto">
              <a:xfrm>
                <a:off x="4308799" y="4495733"/>
                <a:ext cx="71438" cy="6826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2" name="Rectangle 81"/>
              <p:cNvSpPr>
                <a:spLocks noChangeArrowheads="1"/>
              </p:cNvSpPr>
              <p:nvPr/>
            </p:nvSpPr>
            <p:spPr bwMode="auto">
              <a:xfrm>
                <a:off x="443103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3" name="Rectangle 82"/>
              <p:cNvSpPr>
                <a:spLocks noChangeArrowheads="1"/>
              </p:cNvSpPr>
              <p:nvPr/>
            </p:nvSpPr>
            <p:spPr bwMode="auto">
              <a:xfrm>
                <a:off x="406908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4" name="Rectangle 83"/>
              <p:cNvSpPr>
                <a:spLocks noChangeArrowheads="1"/>
              </p:cNvSpPr>
              <p:nvPr/>
            </p:nvSpPr>
            <p:spPr bwMode="auto">
              <a:xfrm>
                <a:off x="4189737" y="4614796"/>
                <a:ext cx="68263"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5" name="Rectangle 84"/>
              <p:cNvSpPr>
                <a:spLocks noChangeArrowheads="1"/>
              </p:cNvSpPr>
              <p:nvPr/>
            </p:nvSpPr>
            <p:spPr bwMode="auto">
              <a:xfrm>
                <a:off x="4308799"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6" name="Rectangle 85"/>
              <p:cNvSpPr>
                <a:spLocks noChangeArrowheads="1"/>
              </p:cNvSpPr>
              <p:nvPr/>
            </p:nvSpPr>
            <p:spPr bwMode="auto">
              <a:xfrm>
                <a:off x="443103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7" name="Rectangle 86"/>
              <p:cNvSpPr>
                <a:spLocks noChangeArrowheads="1"/>
              </p:cNvSpPr>
              <p:nvPr/>
            </p:nvSpPr>
            <p:spPr bwMode="auto">
              <a:xfrm>
                <a:off x="406908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8" name="Rectangle 87"/>
              <p:cNvSpPr>
                <a:spLocks noChangeArrowheads="1"/>
              </p:cNvSpPr>
              <p:nvPr/>
            </p:nvSpPr>
            <p:spPr bwMode="auto">
              <a:xfrm>
                <a:off x="443103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9" name="Rectangle 88"/>
              <p:cNvSpPr>
                <a:spLocks noChangeArrowheads="1"/>
              </p:cNvSpPr>
              <p:nvPr/>
            </p:nvSpPr>
            <p:spPr bwMode="auto">
              <a:xfrm>
                <a:off x="4431037" y="4373496"/>
                <a:ext cx="69850" cy="349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0" name="Rectangle 96"/>
              <p:cNvSpPr>
                <a:spLocks noChangeArrowheads="1"/>
              </p:cNvSpPr>
              <p:nvPr/>
            </p:nvSpPr>
            <p:spPr bwMode="auto">
              <a:xfrm>
                <a:off x="4257999" y="4089333"/>
                <a:ext cx="206375" cy="841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1" name="Rectangle 112"/>
              <p:cNvSpPr>
                <a:spLocks noChangeArrowheads="1"/>
              </p:cNvSpPr>
              <p:nvPr/>
            </p:nvSpPr>
            <p:spPr bwMode="auto">
              <a:xfrm>
                <a:off x="4639861" y="3963256"/>
                <a:ext cx="531813" cy="906462"/>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2" name="Rectangle 113"/>
              <p:cNvSpPr>
                <a:spLocks noChangeArrowheads="1"/>
              </p:cNvSpPr>
              <p:nvPr/>
            </p:nvSpPr>
            <p:spPr bwMode="auto">
              <a:xfrm>
                <a:off x="4645349" y="3933758"/>
                <a:ext cx="584200" cy="222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3" name="Rectangle 114"/>
              <p:cNvSpPr>
                <a:spLocks noChangeArrowheads="1"/>
              </p:cNvSpPr>
              <p:nvPr/>
            </p:nvSpPr>
            <p:spPr bwMode="auto">
              <a:xfrm>
                <a:off x="4719962"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4" name="Rectangle 115"/>
              <p:cNvSpPr>
                <a:spLocks noChangeArrowheads="1"/>
              </p:cNvSpPr>
              <p:nvPr/>
            </p:nvSpPr>
            <p:spPr bwMode="auto">
              <a:xfrm>
                <a:off x="4719962" y="4252846"/>
                <a:ext cx="69850" cy="3651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5" name="Rectangle 116"/>
              <p:cNvSpPr>
                <a:spLocks noChangeArrowheads="1"/>
              </p:cNvSpPr>
              <p:nvPr/>
            </p:nvSpPr>
            <p:spPr bwMode="auto">
              <a:xfrm>
                <a:off x="4840612" y="425284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6" name="Rectangle 117"/>
              <p:cNvSpPr>
                <a:spLocks noChangeArrowheads="1"/>
              </p:cNvSpPr>
              <p:nvPr/>
            </p:nvSpPr>
            <p:spPr bwMode="auto">
              <a:xfrm>
                <a:off x="4959674"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7" name="Rectangle 118"/>
              <p:cNvSpPr>
                <a:spLocks noChangeArrowheads="1"/>
              </p:cNvSpPr>
              <p:nvPr/>
            </p:nvSpPr>
            <p:spPr bwMode="auto">
              <a:xfrm>
                <a:off x="4840612" y="4725921"/>
                <a:ext cx="68263"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8" name="Rectangle 119"/>
              <p:cNvSpPr>
                <a:spLocks noChangeArrowheads="1"/>
              </p:cNvSpPr>
              <p:nvPr/>
            </p:nvSpPr>
            <p:spPr bwMode="auto">
              <a:xfrm>
                <a:off x="4959674" y="4725921"/>
                <a:ext cx="71438"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9" name="Rectangle 120"/>
              <p:cNvSpPr>
                <a:spLocks noChangeArrowheads="1"/>
              </p:cNvSpPr>
              <p:nvPr/>
            </p:nvSpPr>
            <p:spPr bwMode="auto">
              <a:xfrm>
                <a:off x="5081912" y="4252846"/>
                <a:ext cx="69850"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0" name="Rectangle 121"/>
              <p:cNvSpPr>
                <a:spLocks noChangeArrowheads="1"/>
              </p:cNvSpPr>
              <p:nvPr/>
            </p:nvSpPr>
            <p:spPr bwMode="auto">
              <a:xfrm>
                <a:off x="4719962"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1" name="Rectangle 122"/>
              <p:cNvSpPr>
                <a:spLocks noChangeArrowheads="1"/>
              </p:cNvSpPr>
              <p:nvPr/>
            </p:nvSpPr>
            <p:spPr bwMode="auto">
              <a:xfrm>
                <a:off x="4840612" y="437349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2" name="Rectangle 123"/>
              <p:cNvSpPr>
                <a:spLocks noChangeArrowheads="1"/>
              </p:cNvSpPr>
              <p:nvPr/>
            </p:nvSpPr>
            <p:spPr bwMode="auto">
              <a:xfrm>
                <a:off x="4959674" y="4373496"/>
                <a:ext cx="71438"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3" name="Rectangle 124"/>
              <p:cNvSpPr>
                <a:spLocks noChangeArrowheads="1"/>
              </p:cNvSpPr>
              <p:nvPr/>
            </p:nvSpPr>
            <p:spPr bwMode="auto">
              <a:xfrm>
                <a:off x="5081912"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4" name="Rectangle 125"/>
              <p:cNvSpPr>
                <a:spLocks noChangeArrowheads="1"/>
              </p:cNvSpPr>
              <p:nvPr/>
            </p:nvSpPr>
            <p:spPr bwMode="auto">
              <a:xfrm>
                <a:off x="471996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5" name="Rectangle 126"/>
              <p:cNvSpPr>
                <a:spLocks noChangeArrowheads="1"/>
              </p:cNvSpPr>
              <p:nvPr/>
            </p:nvSpPr>
            <p:spPr bwMode="auto">
              <a:xfrm>
                <a:off x="4840612"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6" name="Rectangle 127"/>
              <p:cNvSpPr>
                <a:spLocks noChangeArrowheads="1"/>
              </p:cNvSpPr>
              <p:nvPr/>
            </p:nvSpPr>
            <p:spPr bwMode="auto">
              <a:xfrm>
                <a:off x="4959674" y="449573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7" name="Rectangle 128"/>
              <p:cNvSpPr>
                <a:spLocks noChangeArrowheads="1"/>
              </p:cNvSpPr>
              <p:nvPr/>
            </p:nvSpPr>
            <p:spPr bwMode="auto">
              <a:xfrm>
                <a:off x="508191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8" name="Rectangle 129"/>
              <p:cNvSpPr>
                <a:spLocks noChangeArrowheads="1"/>
              </p:cNvSpPr>
              <p:nvPr/>
            </p:nvSpPr>
            <p:spPr bwMode="auto">
              <a:xfrm>
                <a:off x="471996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9" name="Rectangle 130"/>
              <p:cNvSpPr>
                <a:spLocks noChangeArrowheads="1"/>
              </p:cNvSpPr>
              <p:nvPr/>
            </p:nvSpPr>
            <p:spPr bwMode="auto">
              <a:xfrm>
                <a:off x="4840612" y="4614796"/>
                <a:ext cx="68263"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0" name="Rectangle 131"/>
              <p:cNvSpPr>
                <a:spLocks noChangeArrowheads="1"/>
              </p:cNvSpPr>
              <p:nvPr/>
            </p:nvSpPr>
            <p:spPr bwMode="auto">
              <a:xfrm>
                <a:off x="4959674"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1" name="Rectangle 132"/>
              <p:cNvSpPr>
                <a:spLocks noChangeArrowheads="1"/>
              </p:cNvSpPr>
              <p:nvPr/>
            </p:nvSpPr>
            <p:spPr bwMode="auto">
              <a:xfrm>
                <a:off x="508191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2" name="Rectangle 133"/>
              <p:cNvSpPr>
                <a:spLocks noChangeArrowheads="1"/>
              </p:cNvSpPr>
              <p:nvPr/>
            </p:nvSpPr>
            <p:spPr bwMode="auto">
              <a:xfrm>
                <a:off x="471996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3" name="Rectangle 134"/>
              <p:cNvSpPr>
                <a:spLocks noChangeArrowheads="1"/>
              </p:cNvSpPr>
              <p:nvPr/>
            </p:nvSpPr>
            <p:spPr bwMode="auto">
              <a:xfrm>
                <a:off x="508191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4" name="Rectangle 135"/>
              <p:cNvSpPr>
                <a:spLocks noChangeArrowheads="1"/>
              </p:cNvSpPr>
              <p:nvPr/>
            </p:nvSpPr>
            <p:spPr bwMode="auto">
              <a:xfrm>
                <a:off x="5081912" y="4373496"/>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5" name="Rectangle 136"/>
              <p:cNvSpPr>
                <a:spLocks noChangeArrowheads="1"/>
              </p:cNvSpPr>
              <p:nvPr/>
            </p:nvSpPr>
            <p:spPr bwMode="auto">
              <a:xfrm>
                <a:off x="4719962" y="40131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6" name="Rectangle 137"/>
              <p:cNvSpPr>
                <a:spLocks noChangeArrowheads="1"/>
              </p:cNvSpPr>
              <p:nvPr/>
            </p:nvSpPr>
            <p:spPr bwMode="auto">
              <a:xfrm>
                <a:off x="4719962" y="401313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7" name="Rectangle 138"/>
              <p:cNvSpPr>
                <a:spLocks noChangeArrowheads="1"/>
              </p:cNvSpPr>
              <p:nvPr/>
            </p:nvSpPr>
            <p:spPr bwMode="auto">
              <a:xfrm>
                <a:off x="4840612" y="401313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8" name="Rectangle 139"/>
              <p:cNvSpPr>
                <a:spLocks noChangeArrowheads="1"/>
              </p:cNvSpPr>
              <p:nvPr/>
            </p:nvSpPr>
            <p:spPr bwMode="auto">
              <a:xfrm>
                <a:off x="4959674" y="4013133"/>
                <a:ext cx="71438"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9" name="Rectangle 140"/>
              <p:cNvSpPr>
                <a:spLocks noChangeArrowheads="1"/>
              </p:cNvSpPr>
              <p:nvPr/>
            </p:nvSpPr>
            <p:spPr bwMode="auto">
              <a:xfrm>
                <a:off x="5081912" y="4013133"/>
                <a:ext cx="69850"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0" name="Rectangle 141"/>
              <p:cNvSpPr>
                <a:spLocks noChangeArrowheads="1"/>
              </p:cNvSpPr>
              <p:nvPr/>
            </p:nvSpPr>
            <p:spPr bwMode="auto">
              <a:xfrm>
                <a:off x="4719962" y="4133783"/>
                <a:ext cx="69850"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1" name="Rectangle 142"/>
              <p:cNvSpPr>
                <a:spLocks noChangeArrowheads="1"/>
              </p:cNvSpPr>
              <p:nvPr/>
            </p:nvSpPr>
            <p:spPr bwMode="auto">
              <a:xfrm>
                <a:off x="4840612" y="413378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2" name="Rectangle 143"/>
              <p:cNvSpPr>
                <a:spLocks noChangeArrowheads="1"/>
              </p:cNvSpPr>
              <p:nvPr/>
            </p:nvSpPr>
            <p:spPr bwMode="auto">
              <a:xfrm>
                <a:off x="4959674" y="413378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3" name="Rectangle 144"/>
              <p:cNvSpPr>
                <a:spLocks noChangeArrowheads="1"/>
              </p:cNvSpPr>
              <p:nvPr/>
            </p:nvSpPr>
            <p:spPr bwMode="auto">
              <a:xfrm>
                <a:off x="5081912" y="413378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4" name="Rectangle 145"/>
              <p:cNvSpPr>
                <a:spLocks noChangeArrowheads="1"/>
              </p:cNvSpPr>
              <p:nvPr/>
            </p:nvSpPr>
            <p:spPr bwMode="auto">
              <a:xfrm>
                <a:off x="5081912" y="413378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5" name="Rectangle 146"/>
              <p:cNvSpPr>
                <a:spLocks noChangeArrowheads="1"/>
              </p:cNvSpPr>
              <p:nvPr/>
            </p:nvSpPr>
            <p:spPr bwMode="auto">
              <a:xfrm>
                <a:off x="4758062"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6" name="Rectangle 147"/>
              <p:cNvSpPr>
                <a:spLocks noChangeArrowheads="1"/>
              </p:cNvSpPr>
              <p:nvPr/>
            </p:nvSpPr>
            <p:spPr bwMode="auto">
              <a:xfrm>
                <a:off x="4843787"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97" name="Group 96"/>
            <p:cNvGrpSpPr/>
            <p:nvPr/>
          </p:nvGrpSpPr>
          <p:grpSpPr>
            <a:xfrm>
              <a:off x="9906157" y="6719086"/>
              <a:ext cx="261721" cy="214019"/>
              <a:chOff x="7363193" y="4665889"/>
              <a:chExt cx="354013" cy="295275"/>
            </a:xfrm>
          </p:grpSpPr>
          <p:sp>
            <p:nvSpPr>
              <p:cNvPr id="118"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19"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0"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1"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2"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3"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124" name="Group 123"/>
            <p:cNvGrpSpPr/>
            <p:nvPr/>
          </p:nvGrpSpPr>
          <p:grpSpPr>
            <a:xfrm>
              <a:off x="12108968" y="6722215"/>
              <a:ext cx="261721" cy="214019"/>
              <a:chOff x="7363193" y="4665889"/>
              <a:chExt cx="354013" cy="295275"/>
            </a:xfrm>
          </p:grpSpPr>
          <p:sp>
            <p:nvSpPr>
              <p:cNvPr id="125"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6"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7"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8"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9"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30"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sp>
        <p:nvSpPr>
          <p:cNvPr id="2" name="Title 1"/>
          <p:cNvSpPr>
            <a:spLocks noGrp="1"/>
          </p:cNvSpPr>
          <p:nvPr>
            <p:ph type="title"/>
          </p:nvPr>
        </p:nvSpPr>
        <p:spPr/>
        <p:txBody>
          <a:bodyPr/>
          <a:lstStyle/>
          <a:p>
            <a:r>
              <a:rPr lang="en-US" dirty="0">
                <a:solidFill>
                  <a:srgbClr val="505050"/>
                </a:solidFill>
              </a:rPr>
              <a:t>Leads and Pipeline Assessment </a:t>
            </a:r>
            <a:br>
              <a:rPr lang="en-US" dirty="0">
                <a:solidFill>
                  <a:srgbClr val="505050"/>
                </a:solidFill>
              </a:rPr>
            </a:br>
            <a:r>
              <a:rPr lang="en-IN" sz="3200" dirty="0">
                <a:solidFill>
                  <a:srgbClr val="505050"/>
                </a:solidFill>
              </a:rPr>
              <a:t>Which Maturity Model do you fit in?</a:t>
            </a:r>
            <a:endParaRPr lang="en-US" sz="2400" dirty="0"/>
          </a:p>
        </p:txBody>
      </p:sp>
      <p:graphicFrame>
        <p:nvGraphicFramePr>
          <p:cNvPr id="98" name="Table 97"/>
          <p:cNvGraphicFramePr>
            <a:graphicFrameLocks noGrp="1"/>
          </p:cNvGraphicFramePr>
          <p:nvPr>
            <p:extLst>
              <p:ext uri="{D42A27DB-BD31-4B8C-83A1-F6EECF244321}">
                <p14:modId xmlns:p14="http://schemas.microsoft.com/office/powerpoint/2010/main" val="3402642636"/>
              </p:ext>
            </p:extLst>
          </p:nvPr>
        </p:nvGraphicFramePr>
        <p:xfrm>
          <a:off x="457200" y="1621719"/>
          <a:ext cx="11532450" cy="3151632"/>
        </p:xfrm>
        <a:graphic>
          <a:graphicData uri="http://schemas.openxmlformats.org/drawingml/2006/table">
            <a:tbl>
              <a:tblPr/>
              <a:tblGrid>
                <a:gridCol w="8921328">
                  <a:extLst>
                    <a:ext uri="{9D8B030D-6E8A-4147-A177-3AD203B41FA5}">
                      <a16:colId xmlns:a16="http://schemas.microsoft.com/office/drawing/2014/main" val="20000"/>
                    </a:ext>
                  </a:extLst>
                </a:gridCol>
                <a:gridCol w="1305561">
                  <a:extLst>
                    <a:ext uri="{9D8B030D-6E8A-4147-A177-3AD203B41FA5}">
                      <a16:colId xmlns:a16="http://schemas.microsoft.com/office/drawing/2014/main" val="20001"/>
                    </a:ext>
                  </a:extLst>
                </a:gridCol>
                <a:gridCol w="1305561">
                  <a:extLst>
                    <a:ext uri="{9D8B030D-6E8A-4147-A177-3AD203B41FA5}">
                      <a16:colId xmlns:a16="http://schemas.microsoft.com/office/drawing/2014/main" val="20002"/>
                    </a:ext>
                  </a:extLst>
                </a:gridCol>
              </a:tblGrid>
              <a:tr h="0">
                <a:tc>
                  <a:txBody>
                    <a:bodyPr/>
                    <a:lstStyle/>
                    <a:p>
                      <a:pPr algn="l" fontAlgn="b"/>
                      <a:r>
                        <a:rPr lang="en-US" sz="1600" b="0" i="0" u="none" strike="noStrike" dirty="0" smtClean="0">
                          <a:solidFill>
                            <a:schemeClr val="accent1"/>
                          </a:solidFill>
                          <a:effectLst/>
                          <a:latin typeface="Segoe UI Semibold" panose="020B0702040204020203" pitchFamily="34" charset="0"/>
                          <a:cs typeface="Segoe UI Semibold" panose="020B0702040204020203" pitchFamily="34" charset="0"/>
                        </a:rPr>
                        <a:t>Leads and Pipeline Assessment </a:t>
                      </a:r>
                      <a:endParaRPr lang="en-US" sz="1600" b="0" i="0" u="none" strike="noStrike" dirty="0">
                        <a:solidFill>
                          <a:schemeClr val="accent1"/>
                        </a:solidFill>
                        <a:effectLst/>
                        <a:latin typeface="Segoe UI Semibold" panose="020B0702040204020203" pitchFamily="34" charset="0"/>
                        <a:cs typeface="Segoe UI Semibold" panose="020B0702040204020203" pitchFamily="34" charset="0"/>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US" sz="1600" b="0" i="0" u="none" strike="noStrike" dirty="0">
                          <a:solidFill>
                            <a:schemeClr val="bg1"/>
                          </a:solidFill>
                          <a:effectLst/>
                          <a:latin typeface="Segoe UI Semibold" panose="020B0702040204020203" pitchFamily="34" charset="0"/>
                          <a:cs typeface="Segoe UI Semibold" panose="020B0702040204020203" pitchFamily="34" charset="0"/>
                        </a:rPr>
                        <a:t>Yes</a:t>
                      </a: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B050"/>
                    </a:solidFill>
                  </a:tcPr>
                </a:tc>
                <a:tc>
                  <a:txBody>
                    <a:bodyPr/>
                    <a:lstStyle/>
                    <a:p>
                      <a:pPr algn="ctr" fontAlgn="b"/>
                      <a:r>
                        <a:rPr lang="en-US" sz="1600" b="0" i="0" u="none" strike="noStrike" dirty="0">
                          <a:solidFill>
                            <a:schemeClr val="bg1"/>
                          </a:solidFill>
                          <a:effectLst/>
                          <a:latin typeface="Segoe UI Semibold" panose="020B0702040204020203" pitchFamily="34" charset="0"/>
                          <a:cs typeface="Segoe UI Semibold" panose="020B0702040204020203" pitchFamily="34" charset="0"/>
                        </a:rPr>
                        <a:t>No</a:t>
                      </a: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0">
                <a:tc>
                  <a:txBody>
                    <a:bodyPr/>
                    <a:lstStyle/>
                    <a:p>
                      <a:pPr algn="l" fontAlgn="b"/>
                      <a:r>
                        <a:rPr lang="en-US" sz="1200" b="0" i="0" u="none" strike="noStrike" dirty="0" smtClean="0">
                          <a:solidFill>
                            <a:schemeClr val="tx1"/>
                          </a:solidFill>
                          <a:effectLst/>
                          <a:latin typeface="+mn-lt"/>
                        </a:rPr>
                        <a:t>Do you receive partner leads at random? </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0">
                <a:tc>
                  <a:txBody>
                    <a:bodyPr/>
                    <a:lstStyle/>
                    <a:p>
                      <a:pPr algn="l" fontAlgn="b"/>
                      <a:r>
                        <a:rPr lang="en-US" sz="1200" b="0" i="0" u="none" strike="noStrike" dirty="0" smtClean="0">
                          <a:solidFill>
                            <a:schemeClr val="tx1"/>
                          </a:solidFill>
                          <a:effectLst/>
                          <a:latin typeface="+mn-lt"/>
                        </a:rPr>
                        <a:t>Do you have a process for tracking partner opportunities?</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0">
                <a:tc>
                  <a:txBody>
                    <a:bodyPr/>
                    <a:lstStyle/>
                    <a:p>
                      <a:pPr algn="l" fontAlgn="b"/>
                      <a:r>
                        <a:rPr lang="en-US" sz="1200" b="0" i="0" u="none" strike="noStrike" dirty="0" smtClean="0">
                          <a:solidFill>
                            <a:schemeClr val="tx1"/>
                          </a:solidFill>
                          <a:effectLst/>
                          <a:latin typeface="+mn-lt"/>
                        </a:rPr>
                        <a:t>Do you have buy-in from VP of Sales on both sides?</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0">
                <a:tc>
                  <a:txBody>
                    <a:bodyPr/>
                    <a:lstStyle/>
                    <a:p>
                      <a:pPr algn="l" fontAlgn="b"/>
                      <a:r>
                        <a:rPr lang="en-US" sz="1200" b="0" i="0" u="none" strike="noStrike" dirty="0" smtClean="0">
                          <a:solidFill>
                            <a:schemeClr val="tx1"/>
                          </a:solidFill>
                          <a:effectLst/>
                          <a:latin typeface="+mn-lt"/>
                        </a:rPr>
                        <a:t>Is P2P an agenda item in your internal sales meetings?</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0">
                <a:tc>
                  <a:txBody>
                    <a:bodyPr/>
                    <a:lstStyle/>
                    <a:p>
                      <a:pPr algn="l" fontAlgn="b"/>
                      <a:r>
                        <a:rPr lang="en-US" sz="1200" b="0" i="0" u="none" strike="noStrike" dirty="0" smtClean="0">
                          <a:solidFill>
                            <a:schemeClr val="tx1"/>
                          </a:solidFill>
                          <a:effectLst/>
                          <a:latin typeface="+mn-lt"/>
                        </a:rPr>
                        <a:t>Do you share leads with partners?</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0">
                <a:tc>
                  <a:txBody>
                    <a:bodyPr/>
                    <a:lstStyle/>
                    <a:p>
                      <a:pPr algn="l" fontAlgn="b"/>
                      <a:r>
                        <a:rPr lang="en-US" sz="1200" b="0" i="0" u="none" strike="noStrike" dirty="0" smtClean="0">
                          <a:solidFill>
                            <a:schemeClr val="tx1"/>
                          </a:solidFill>
                          <a:effectLst/>
                          <a:latin typeface="+mn-lt"/>
                        </a:rPr>
                        <a:t>Do you share leads on an ad-hoc basis with no structure?</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0">
                <a:tc>
                  <a:txBody>
                    <a:bodyPr/>
                    <a:lstStyle/>
                    <a:p>
                      <a:pPr algn="l" fontAlgn="b"/>
                      <a:r>
                        <a:rPr lang="en-US" sz="1200" b="0" i="0" u="none" strike="noStrike" dirty="0" smtClean="0">
                          <a:solidFill>
                            <a:schemeClr val="tx1"/>
                          </a:solidFill>
                          <a:effectLst/>
                          <a:latin typeface="+mn-lt"/>
                        </a:rPr>
                        <a:t>Is there a lead sharing process and easily available?</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0">
                <a:tc>
                  <a:txBody>
                    <a:bodyPr/>
                    <a:lstStyle/>
                    <a:p>
                      <a:pPr algn="l" fontAlgn="b"/>
                      <a:r>
                        <a:rPr lang="en-US" sz="1200" b="0" i="0" u="none" strike="noStrike" dirty="0" smtClean="0">
                          <a:solidFill>
                            <a:schemeClr val="tx1"/>
                          </a:solidFill>
                          <a:effectLst/>
                          <a:latin typeface="+mn-lt"/>
                        </a:rPr>
                        <a:t>Do you have a formal process for sharing leads?</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0">
                <a:tc>
                  <a:txBody>
                    <a:bodyPr/>
                    <a:lstStyle/>
                    <a:p>
                      <a:pPr algn="l" fontAlgn="b"/>
                      <a:r>
                        <a:rPr lang="en-US" sz="1200" b="0" i="0" u="none" strike="noStrike" dirty="0" smtClean="0">
                          <a:solidFill>
                            <a:schemeClr val="tx1"/>
                          </a:solidFill>
                          <a:effectLst/>
                          <a:latin typeface="+mn-lt"/>
                        </a:rPr>
                        <a:t>Do you have a joint sales process?</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0">
                <a:tc>
                  <a:txBody>
                    <a:bodyPr/>
                    <a:lstStyle/>
                    <a:p>
                      <a:pPr algn="l" fontAlgn="b"/>
                      <a:r>
                        <a:rPr lang="en-US" sz="1200" b="0" i="0" u="none" strike="noStrike" dirty="0" smtClean="0">
                          <a:solidFill>
                            <a:schemeClr val="tx1"/>
                          </a:solidFill>
                          <a:effectLst/>
                          <a:latin typeface="+mn-lt"/>
                        </a:rPr>
                        <a:t>Do you jointly share demand generation programs?</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0">
                <a:tc>
                  <a:txBody>
                    <a:bodyPr/>
                    <a:lstStyle/>
                    <a:p>
                      <a:pPr algn="l" fontAlgn="b"/>
                      <a:r>
                        <a:rPr lang="en-US" sz="1200" b="0" i="0" u="none" strike="noStrike" dirty="0" smtClean="0">
                          <a:solidFill>
                            <a:schemeClr val="tx1"/>
                          </a:solidFill>
                          <a:effectLst/>
                          <a:latin typeface="+mn-lt"/>
                        </a:rPr>
                        <a:t>Do you have regularly scheduled pipeline account reviews?</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0">
                <a:tc>
                  <a:txBody>
                    <a:bodyPr/>
                    <a:lstStyle/>
                    <a:p>
                      <a:pPr algn="l" fontAlgn="b"/>
                      <a:r>
                        <a:rPr lang="en-US" sz="1200" b="0" i="0" u="none" strike="noStrike" dirty="0" smtClean="0">
                          <a:solidFill>
                            <a:schemeClr val="tx1"/>
                          </a:solidFill>
                          <a:effectLst/>
                          <a:latin typeface="+mn-lt"/>
                        </a:rPr>
                        <a:t>Do you have an automated system to track channel leads?</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2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bl>
          </a:graphicData>
        </a:graphic>
      </p:graphicFrame>
      <p:grpSp>
        <p:nvGrpSpPr>
          <p:cNvPr id="106" name="Group 105"/>
          <p:cNvGrpSpPr/>
          <p:nvPr/>
        </p:nvGrpSpPr>
        <p:grpSpPr>
          <a:xfrm>
            <a:off x="78139" y="6547743"/>
            <a:ext cx="471899" cy="393602"/>
            <a:chOff x="7363193" y="4665889"/>
            <a:chExt cx="354013" cy="295275"/>
          </a:xfrm>
        </p:grpSpPr>
        <p:sp>
          <p:nvSpPr>
            <p:cNvPr id="107"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8"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9"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0"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1"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2"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113" name="Rectangle 112"/>
          <p:cNvSpPr/>
          <p:nvPr/>
        </p:nvSpPr>
        <p:spPr bwMode="auto">
          <a:xfrm>
            <a:off x="-1" y="6939661"/>
            <a:ext cx="12436475" cy="5486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4" name="Rectangle 113"/>
          <p:cNvSpPr/>
          <p:nvPr/>
        </p:nvSpPr>
        <p:spPr bwMode="auto">
          <a:xfrm>
            <a:off x="457200" y="4868863"/>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0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Basic Maturity Model</a:t>
            </a:r>
          </a:p>
        </p:txBody>
      </p:sp>
      <p:sp>
        <p:nvSpPr>
          <p:cNvPr id="115" name="Rectangle 114"/>
          <p:cNvSpPr/>
          <p:nvPr/>
        </p:nvSpPr>
        <p:spPr bwMode="auto">
          <a:xfrm>
            <a:off x="3366789" y="4868863"/>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1-3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Reactive Maturity Model</a:t>
            </a:r>
          </a:p>
        </p:txBody>
      </p:sp>
      <p:sp>
        <p:nvSpPr>
          <p:cNvPr id="116" name="Rectangle 115"/>
          <p:cNvSpPr/>
          <p:nvPr/>
        </p:nvSpPr>
        <p:spPr bwMode="auto">
          <a:xfrm>
            <a:off x="6276378" y="4868863"/>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3-5 Yes=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Proactive Maturity </a:t>
            </a:r>
            <a:r>
              <a:rPr lang="en-US" sz="1600" dirty="0">
                <a:solidFill>
                  <a:schemeClr val="bg1"/>
                </a:solidFill>
                <a:ea typeface="Segoe UI" pitchFamily="34" charset="0"/>
                <a:cs typeface="Segoe UI" pitchFamily="34" charset="0"/>
              </a:rPr>
              <a:t>Model</a:t>
            </a:r>
          </a:p>
        </p:txBody>
      </p:sp>
      <p:sp>
        <p:nvSpPr>
          <p:cNvPr id="117" name="Rectangle 116"/>
          <p:cNvSpPr/>
          <p:nvPr/>
        </p:nvSpPr>
        <p:spPr bwMode="auto">
          <a:xfrm>
            <a:off x="9185966" y="4868863"/>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6+ Yes=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Dynamic </a:t>
            </a:r>
            <a:r>
              <a:rPr lang="en-US" sz="1600" dirty="0">
                <a:solidFill>
                  <a:schemeClr val="bg1"/>
                </a:solidFill>
                <a:ea typeface="Segoe UI" pitchFamily="34" charset="0"/>
                <a:cs typeface="Segoe UI" pitchFamily="34" charset="0"/>
              </a:rPr>
              <a:t>Maturity Model</a:t>
            </a:r>
          </a:p>
        </p:txBody>
      </p:sp>
    </p:spTree>
    <p:extLst>
      <p:ext uri="{BB962C8B-B14F-4D97-AF65-F5344CB8AC3E}">
        <p14:creationId xmlns:p14="http://schemas.microsoft.com/office/powerpoint/2010/main" val="75378270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4869895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179"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Pentagon 1"/>
          <p:cNvSpPr/>
          <p:nvPr/>
        </p:nvSpPr>
        <p:spPr bwMode="auto">
          <a:xfrm>
            <a:off x="4224676" y="1211263"/>
            <a:ext cx="3938249" cy="456382"/>
          </a:xfrm>
          <a:prstGeom prst="homePlate">
            <a:avLst>
              <a:gd name="adj" fmla="val 20749"/>
            </a:avLst>
          </a:prstGeom>
          <a:solidFill>
            <a:schemeClr val="accent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000">
                <a:solidFill>
                  <a:schemeClr val="bg1"/>
                </a:solidFill>
                <a:latin typeface="Segoe UI Semibold" panose="020B0702040204020203" pitchFamily="34" charset="0"/>
                <a:cs typeface="Segoe UI Semibold" panose="020B0702040204020203" pitchFamily="34" charset="0"/>
              </a:rPr>
              <a:t>Take Actions</a:t>
            </a:r>
            <a:endParaRPr lang="en-US" sz="2000" dirty="0">
              <a:solidFill>
                <a:schemeClr val="bg1"/>
              </a:solidFill>
              <a:latin typeface="Segoe UI Semibold" panose="020B0702040204020203" pitchFamily="34" charset="0"/>
              <a:cs typeface="Segoe UI Semibold" panose="020B0702040204020203" pitchFamily="34" charset="0"/>
            </a:endParaRPr>
          </a:p>
        </p:txBody>
      </p:sp>
      <p:sp>
        <p:nvSpPr>
          <p:cNvPr id="25" name="Chevron 24"/>
          <p:cNvSpPr/>
          <p:nvPr/>
        </p:nvSpPr>
        <p:spPr bwMode="auto">
          <a:xfrm>
            <a:off x="8118833" y="1211263"/>
            <a:ext cx="3975059" cy="456382"/>
          </a:xfrm>
          <a:prstGeom prst="chevron">
            <a:avLst>
              <a:gd name="adj" fmla="val 18593"/>
            </a:avLst>
          </a:prstGeom>
          <a:solidFill>
            <a:schemeClr val="accent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000">
                <a:solidFill>
                  <a:schemeClr val="bg1"/>
                </a:solidFill>
                <a:latin typeface="Segoe UI Semibold" panose="020B0702040204020203" pitchFamily="34" charset="0"/>
                <a:cs typeface="Segoe UI Semibold" panose="020B0702040204020203" pitchFamily="34" charset="0"/>
              </a:rPr>
              <a:t>Leverage These Resources</a:t>
            </a:r>
            <a:endParaRPr lang="en-US" sz="2000" dirty="0">
              <a:solidFill>
                <a:schemeClr val="bg1"/>
              </a:solidFill>
              <a:latin typeface="Segoe UI Semibold" panose="020B0702040204020203" pitchFamily="34" charset="0"/>
              <a:cs typeface="Segoe UI Semibold" panose="020B0702040204020203" pitchFamily="34" charset="0"/>
            </a:endParaRPr>
          </a:p>
        </p:txBody>
      </p:sp>
      <p:sp>
        <p:nvSpPr>
          <p:cNvPr id="55" name="TextBox 54"/>
          <p:cNvSpPr txBox="1"/>
          <p:nvPr/>
        </p:nvSpPr>
        <p:spPr>
          <a:xfrm>
            <a:off x="830777" y="5041589"/>
            <a:ext cx="3289759" cy="369332"/>
          </a:xfrm>
          <a:prstGeom prst="rect">
            <a:avLst/>
          </a:prstGeom>
          <a:noFill/>
        </p:spPr>
        <p:txBody>
          <a:bodyPr wrap="square" lIns="0" tIns="0" rIns="0" bIns="0" rtlCol="0">
            <a:spAutoFit/>
          </a:bodyPr>
          <a:lstStyle/>
          <a:p>
            <a:r>
              <a:rPr lang="en-US" sz="1200" dirty="0"/>
              <a:t>EXCELLENT! Ensure you have all of the above documents current and easy to access </a:t>
            </a:r>
          </a:p>
        </p:txBody>
      </p:sp>
      <p:sp>
        <p:nvSpPr>
          <p:cNvPr id="4" name="Title 3"/>
          <p:cNvSpPr>
            <a:spLocks noGrp="1"/>
          </p:cNvSpPr>
          <p:nvPr>
            <p:ph type="title"/>
          </p:nvPr>
        </p:nvSpPr>
        <p:spPr/>
        <p:txBody>
          <a:bodyPr/>
          <a:lstStyle/>
          <a:p>
            <a:r>
              <a:rPr lang="en-US" sz="4400" dirty="0" smtClean="0"/>
              <a:t>How are you managing Leads and Pipeline?</a:t>
            </a:r>
            <a:endParaRPr lang="en-US" sz="4400" dirty="0"/>
          </a:p>
        </p:txBody>
      </p:sp>
      <p:cxnSp>
        <p:nvCxnSpPr>
          <p:cNvPr id="12" name="Elbow Connector 11"/>
          <p:cNvCxnSpPr>
            <a:endCxn id="28" idx="1"/>
          </p:cNvCxnSpPr>
          <p:nvPr/>
        </p:nvCxnSpPr>
        <p:spPr>
          <a:xfrm rot="16200000" flipH="1">
            <a:off x="877963" y="1620461"/>
            <a:ext cx="3299531" cy="3393898"/>
          </a:xfrm>
          <a:prstGeom prst="bentConnector2">
            <a:avLst/>
          </a:prstGeom>
          <a:ln w="15875">
            <a:solidFill>
              <a:srgbClr val="00B05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bwMode="auto">
          <a:xfrm>
            <a:off x="4224677" y="4524730"/>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N" sz="1600" dirty="0">
                <a:solidFill>
                  <a:schemeClr val="tx1"/>
                </a:solidFill>
              </a:rPr>
              <a:t>Consider building out an automated process to track and manage leads</a:t>
            </a:r>
          </a:p>
        </p:txBody>
      </p:sp>
      <p:sp>
        <p:nvSpPr>
          <p:cNvPr id="29" name="Rectangle 28"/>
          <p:cNvSpPr/>
          <p:nvPr/>
        </p:nvSpPr>
        <p:spPr bwMode="auto">
          <a:xfrm>
            <a:off x="4224677" y="3589236"/>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N" sz="1600" dirty="0">
                <a:solidFill>
                  <a:schemeClr val="tx1"/>
                </a:solidFill>
              </a:rPr>
              <a:t>To manage leads more effectively consider implementing a formal process for partners to submit leads </a:t>
            </a:r>
          </a:p>
        </p:txBody>
      </p:sp>
      <p:sp>
        <p:nvSpPr>
          <p:cNvPr id="30" name="Rectangle 29"/>
          <p:cNvSpPr/>
          <p:nvPr/>
        </p:nvSpPr>
        <p:spPr bwMode="auto">
          <a:xfrm>
            <a:off x="4224677" y="2653742"/>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N" sz="1600" dirty="0">
                <a:solidFill>
                  <a:schemeClr val="tx1"/>
                </a:solidFill>
              </a:rPr>
              <a:t>Begin implementing a joint pipeline report and communication plans</a:t>
            </a:r>
          </a:p>
        </p:txBody>
      </p:sp>
      <p:sp>
        <p:nvSpPr>
          <p:cNvPr id="32" name="Rectangle 31"/>
          <p:cNvSpPr/>
          <p:nvPr/>
        </p:nvSpPr>
        <p:spPr bwMode="auto">
          <a:xfrm>
            <a:off x="4224677" y="1718248"/>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N" sz="1600" dirty="0">
                <a:solidFill>
                  <a:schemeClr val="tx1"/>
                </a:solidFill>
              </a:rPr>
              <a:t>Create a lead form and a process for submittal</a:t>
            </a:r>
          </a:p>
        </p:txBody>
      </p:sp>
      <p:sp>
        <p:nvSpPr>
          <p:cNvPr id="33" name="Rectangle 32"/>
          <p:cNvSpPr/>
          <p:nvPr/>
        </p:nvSpPr>
        <p:spPr bwMode="auto">
          <a:xfrm>
            <a:off x="8123599" y="1718248"/>
            <a:ext cx="3855676"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hlinkClick r:id="rId7"/>
              </a:rPr>
              <a:t>Sales Lead </a:t>
            </a:r>
            <a:r>
              <a:rPr lang="en-US" sz="1600" dirty="0" smtClean="0">
                <a:solidFill>
                  <a:schemeClr val="tx1"/>
                </a:solidFill>
                <a:hlinkClick r:id="rId7"/>
              </a:rPr>
              <a:t>Form Template</a:t>
            </a:r>
            <a:endParaRPr lang="en-US" sz="1600" dirty="0">
              <a:solidFill>
                <a:schemeClr val="tx1"/>
              </a:solidFill>
            </a:endParaRPr>
          </a:p>
        </p:txBody>
      </p:sp>
      <p:sp>
        <p:nvSpPr>
          <p:cNvPr id="35" name="Rectangle 34"/>
          <p:cNvSpPr/>
          <p:nvPr/>
        </p:nvSpPr>
        <p:spPr bwMode="auto">
          <a:xfrm>
            <a:off x="8123599" y="2653742"/>
            <a:ext cx="3855676"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hlinkClick r:id="rId7"/>
              </a:rPr>
              <a:t>Pipeline Reporting Template</a:t>
            </a:r>
            <a:endParaRPr lang="en-US" sz="1600" dirty="0">
              <a:solidFill>
                <a:schemeClr val="tx1"/>
              </a:solidFill>
            </a:endParaRPr>
          </a:p>
        </p:txBody>
      </p:sp>
      <p:sp>
        <p:nvSpPr>
          <p:cNvPr id="36" name="Rectangle 35"/>
          <p:cNvSpPr/>
          <p:nvPr/>
        </p:nvSpPr>
        <p:spPr bwMode="auto">
          <a:xfrm>
            <a:off x="8123599" y="3589236"/>
            <a:ext cx="3855676"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N" sz="1600" dirty="0" smtClean="0">
                <a:solidFill>
                  <a:schemeClr val="tx1"/>
                </a:solidFill>
                <a:hlinkClick r:id="rId8"/>
              </a:rPr>
              <a:t>Partner Sale Exchange Portal for US </a:t>
            </a:r>
            <a:endParaRPr lang="en-IN" sz="1600" dirty="0">
              <a:solidFill>
                <a:schemeClr val="tx1"/>
              </a:solidFill>
            </a:endParaRPr>
          </a:p>
        </p:txBody>
      </p:sp>
      <p:sp>
        <p:nvSpPr>
          <p:cNvPr id="38" name="Rectangle 37"/>
          <p:cNvSpPr/>
          <p:nvPr/>
        </p:nvSpPr>
        <p:spPr bwMode="auto">
          <a:xfrm>
            <a:off x="8123599" y="4524730"/>
            <a:ext cx="3855676"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N" sz="1600" dirty="0">
                <a:solidFill>
                  <a:schemeClr val="tx1"/>
                </a:solidFill>
                <a:hlinkClick r:id="rId9"/>
              </a:rPr>
              <a:t>Microsoft Dynamics CRM is an excellent platform to build an automated process</a:t>
            </a:r>
            <a:endParaRPr lang="en-IN" sz="1600" dirty="0">
              <a:solidFill>
                <a:schemeClr val="tx1"/>
              </a:solidFill>
            </a:endParaRPr>
          </a:p>
        </p:txBody>
      </p:sp>
      <p:cxnSp>
        <p:nvCxnSpPr>
          <p:cNvPr id="93" name="Elbow Connector 92"/>
          <p:cNvCxnSpPr>
            <a:endCxn id="32" idx="1"/>
          </p:cNvCxnSpPr>
          <p:nvPr/>
        </p:nvCxnSpPr>
        <p:spPr>
          <a:xfrm rot="16200000" flipH="1">
            <a:off x="2828864" y="764880"/>
            <a:ext cx="493049" cy="2298577"/>
          </a:xfrm>
          <a:prstGeom prst="bentConnector2">
            <a:avLst/>
          </a:prstGeom>
          <a:ln w="15875">
            <a:solidFill>
              <a:schemeClr val="accent6"/>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4407" y="1211263"/>
            <a:ext cx="732744" cy="457200"/>
          </a:xfrm>
          <a:prstGeom prst="rect">
            <a:avLst/>
          </a:prstGeom>
          <a:solidFill>
            <a:srgbClr val="00B050"/>
          </a:solidFill>
          <a:ln>
            <a:noFill/>
          </a:ln>
        </p:spPr>
        <p:txBody>
          <a:bodyPr wrap="square" rtlCol="0" anchor="ctr">
            <a:noAutofit/>
          </a:bodyPr>
          <a:lstStyle/>
          <a:p>
            <a:pPr algn="ctr"/>
            <a:r>
              <a:rPr lang="en-US" sz="1600" dirty="0">
                <a:solidFill>
                  <a:schemeClr val="bg1"/>
                </a:solidFill>
                <a:latin typeface="Segoe UI Semibold" panose="020B0702040204020203" pitchFamily="34" charset="0"/>
                <a:cs typeface="Segoe UI Semibold" panose="020B0702040204020203" pitchFamily="34" charset="0"/>
              </a:rPr>
              <a:t>YES</a:t>
            </a:r>
          </a:p>
        </p:txBody>
      </p:sp>
      <p:sp>
        <p:nvSpPr>
          <p:cNvPr id="22" name="TextBox 21"/>
          <p:cNvSpPr txBox="1"/>
          <p:nvPr/>
        </p:nvSpPr>
        <p:spPr>
          <a:xfrm>
            <a:off x="1559728" y="1211263"/>
            <a:ext cx="732744" cy="457200"/>
          </a:xfrm>
          <a:prstGeom prst="rect">
            <a:avLst/>
          </a:prstGeom>
          <a:solidFill>
            <a:schemeClr val="accent6"/>
          </a:solidFill>
          <a:ln>
            <a:noFill/>
          </a:ln>
        </p:spPr>
        <p:txBody>
          <a:bodyPr wrap="square" rtlCol="0" anchor="ctr">
            <a:noAutofit/>
          </a:bodyPr>
          <a:lstStyle/>
          <a:p>
            <a:pPr algn="ctr"/>
            <a:r>
              <a:rPr lang="en-US" sz="1600" dirty="0" smtClean="0">
                <a:solidFill>
                  <a:schemeClr val="bg1"/>
                </a:solidFill>
                <a:latin typeface="Segoe UI Semibold" panose="020B0702040204020203" pitchFamily="34" charset="0"/>
                <a:cs typeface="Segoe UI Semibold" panose="020B0702040204020203" pitchFamily="34" charset="0"/>
              </a:rPr>
              <a:t>NO</a:t>
            </a:r>
            <a:endParaRPr lang="en-US" sz="1600" dirty="0">
              <a:solidFill>
                <a:schemeClr val="bg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5915146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3759157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71"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12" name="Group 11"/>
          <p:cNvGrpSpPr/>
          <p:nvPr/>
        </p:nvGrpSpPr>
        <p:grpSpPr>
          <a:xfrm>
            <a:off x="10704869" y="6129872"/>
            <a:ext cx="1731606" cy="823378"/>
            <a:chOff x="3175" y="4311650"/>
            <a:chExt cx="1749425" cy="831851"/>
          </a:xfrm>
        </p:grpSpPr>
        <p:sp>
          <p:nvSpPr>
            <p:cNvPr id="13" name="Freeform 5"/>
            <p:cNvSpPr>
              <a:spLocks/>
            </p:cNvSpPr>
            <p:nvPr/>
          </p:nvSpPr>
          <p:spPr bwMode="auto">
            <a:xfrm>
              <a:off x="3175" y="4694238"/>
              <a:ext cx="1749425" cy="449263"/>
            </a:xfrm>
            <a:custGeom>
              <a:avLst/>
              <a:gdLst>
                <a:gd name="T0" fmla="*/ 479 w 479"/>
                <a:gd name="T1" fmla="*/ 134 h 134"/>
                <a:gd name="T2" fmla="*/ 240 w 479"/>
                <a:gd name="T3" fmla="*/ 0 h 134"/>
                <a:gd name="T4" fmla="*/ 0 w 479"/>
                <a:gd name="T5" fmla="*/ 134 h 134"/>
                <a:gd name="T6" fmla="*/ 479 w 479"/>
                <a:gd name="T7" fmla="*/ 134 h 134"/>
              </a:gdLst>
              <a:ahLst/>
              <a:cxnLst>
                <a:cxn ang="0">
                  <a:pos x="T0" y="T1"/>
                </a:cxn>
                <a:cxn ang="0">
                  <a:pos x="T2" y="T3"/>
                </a:cxn>
                <a:cxn ang="0">
                  <a:pos x="T4" y="T5"/>
                </a:cxn>
                <a:cxn ang="0">
                  <a:pos x="T6" y="T7"/>
                </a:cxn>
              </a:cxnLst>
              <a:rect l="0" t="0" r="r" b="b"/>
              <a:pathLst>
                <a:path w="479" h="134">
                  <a:moveTo>
                    <a:pt x="479" y="134"/>
                  </a:moveTo>
                  <a:cubicBezTo>
                    <a:pt x="430" y="54"/>
                    <a:pt x="341" y="0"/>
                    <a:pt x="240" y="0"/>
                  </a:cubicBezTo>
                  <a:cubicBezTo>
                    <a:pt x="138" y="0"/>
                    <a:pt x="50" y="54"/>
                    <a:pt x="0" y="134"/>
                  </a:cubicBezTo>
                  <a:lnTo>
                    <a:pt x="479" y="134"/>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4" name="Freeform 6"/>
            <p:cNvSpPr>
              <a:spLocks/>
            </p:cNvSpPr>
            <p:nvPr/>
          </p:nvSpPr>
          <p:spPr bwMode="auto">
            <a:xfrm>
              <a:off x="846138" y="4311650"/>
              <a:ext cx="404813" cy="750888"/>
            </a:xfrm>
            <a:custGeom>
              <a:avLst/>
              <a:gdLst>
                <a:gd name="T0" fmla="*/ 129 w 255"/>
                <a:gd name="T1" fmla="*/ 0 h 473"/>
                <a:gd name="T2" fmla="*/ 0 w 255"/>
                <a:gd name="T3" fmla="*/ 473 h 473"/>
                <a:gd name="T4" fmla="*/ 255 w 255"/>
                <a:gd name="T5" fmla="*/ 473 h 473"/>
                <a:gd name="T6" fmla="*/ 129 w 255"/>
                <a:gd name="T7" fmla="*/ 0 h 473"/>
              </a:gdLst>
              <a:ahLst/>
              <a:cxnLst>
                <a:cxn ang="0">
                  <a:pos x="T0" y="T1"/>
                </a:cxn>
                <a:cxn ang="0">
                  <a:pos x="T2" y="T3"/>
                </a:cxn>
                <a:cxn ang="0">
                  <a:pos x="T4" y="T5"/>
                </a:cxn>
                <a:cxn ang="0">
                  <a:pos x="T6" y="T7"/>
                </a:cxn>
              </a:cxnLst>
              <a:rect l="0" t="0" r="r" b="b"/>
              <a:pathLst>
                <a:path w="255" h="473">
                  <a:moveTo>
                    <a:pt x="129" y="0"/>
                  </a:moveTo>
                  <a:lnTo>
                    <a:pt x="0" y="473"/>
                  </a:lnTo>
                  <a:lnTo>
                    <a:pt x="255" y="473"/>
                  </a:lnTo>
                  <a:lnTo>
                    <a:pt x="12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5" name="Freeform 7"/>
            <p:cNvSpPr>
              <a:spLocks/>
            </p:cNvSpPr>
            <p:nvPr/>
          </p:nvSpPr>
          <p:spPr bwMode="auto">
            <a:xfrm>
              <a:off x="333375" y="4633913"/>
              <a:ext cx="179388" cy="331788"/>
            </a:xfrm>
            <a:custGeom>
              <a:avLst/>
              <a:gdLst>
                <a:gd name="T0" fmla="*/ 57 w 113"/>
                <a:gd name="T1" fmla="*/ 0 h 209"/>
                <a:gd name="T2" fmla="*/ 0 w 113"/>
                <a:gd name="T3" fmla="*/ 209 h 209"/>
                <a:gd name="T4" fmla="*/ 113 w 113"/>
                <a:gd name="T5" fmla="*/ 209 h 209"/>
                <a:gd name="T6" fmla="*/ 57 w 113"/>
                <a:gd name="T7" fmla="*/ 0 h 209"/>
              </a:gdLst>
              <a:ahLst/>
              <a:cxnLst>
                <a:cxn ang="0">
                  <a:pos x="T0" y="T1"/>
                </a:cxn>
                <a:cxn ang="0">
                  <a:pos x="T2" y="T3"/>
                </a:cxn>
                <a:cxn ang="0">
                  <a:pos x="T4" y="T5"/>
                </a:cxn>
                <a:cxn ang="0">
                  <a:pos x="T6" y="T7"/>
                </a:cxn>
              </a:cxnLst>
              <a:rect l="0" t="0" r="r" b="b"/>
              <a:pathLst>
                <a:path w="113" h="209">
                  <a:moveTo>
                    <a:pt x="57" y="0"/>
                  </a:moveTo>
                  <a:lnTo>
                    <a:pt x="0" y="209"/>
                  </a:lnTo>
                  <a:lnTo>
                    <a:pt x="113" y="209"/>
                  </a:lnTo>
                  <a:lnTo>
                    <a:pt x="57" y="0"/>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6" name="Freeform 8"/>
            <p:cNvSpPr>
              <a:spLocks/>
            </p:cNvSpPr>
            <p:nvPr/>
          </p:nvSpPr>
          <p:spPr bwMode="auto">
            <a:xfrm>
              <a:off x="660400" y="4559300"/>
              <a:ext cx="185738" cy="295275"/>
            </a:xfrm>
            <a:custGeom>
              <a:avLst/>
              <a:gdLst>
                <a:gd name="T0" fmla="*/ 59 w 117"/>
                <a:gd name="T1" fmla="*/ 0 h 186"/>
                <a:gd name="T2" fmla="*/ 0 w 117"/>
                <a:gd name="T3" fmla="*/ 186 h 186"/>
                <a:gd name="T4" fmla="*/ 117 w 117"/>
                <a:gd name="T5" fmla="*/ 186 h 186"/>
                <a:gd name="T6" fmla="*/ 59 w 117"/>
                <a:gd name="T7" fmla="*/ 0 h 186"/>
              </a:gdLst>
              <a:ahLst/>
              <a:cxnLst>
                <a:cxn ang="0">
                  <a:pos x="T0" y="T1"/>
                </a:cxn>
                <a:cxn ang="0">
                  <a:pos x="T2" y="T3"/>
                </a:cxn>
                <a:cxn ang="0">
                  <a:pos x="T4" y="T5"/>
                </a:cxn>
                <a:cxn ang="0">
                  <a:pos x="T6" y="T7"/>
                </a:cxn>
              </a:cxnLst>
              <a:rect l="0" t="0" r="r" b="b"/>
              <a:pathLst>
                <a:path w="117" h="186">
                  <a:moveTo>
                    <a:pt x="59" y="0"/>
                  </a:moveTo>
                  <a:lnTo>
                    <a:pt x="0" y="186"/>
                  </a:lnTo>
                  <a:lnTo>
                    <a:pt x="117" y="186"/>
                  </a:lnTo>
                  <a:lnTo>
                    <a:pt x="5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7" name="Freeform 9"/>
            <p:cNvSpPr>
              <a:spLocks/>
            </p:cNvSpPr>
            <p:nvPr/>
          </p:nvSpPr>
          <p:spPr bwMode="auto">
            <a:xfrm>
              <a:off x="676275" y="4449763"/>
              <a:ext cx="153988" cy="241300"/>
            </a:xfrm>
            <a:custGeom>
              <a:avLst/>
              <a:gdLst>
                <a:gd name="T0" fmla="*/ 49 w 97"/>
                <a:gd name="T1" fmla="*/ 0 h 152"/>
                <a:gd name="T2" fmla="*/ 0 w 97"/>
                <a:gd name="T3" fmla="*/ 152 h 152"/>
                <a:gd name="T4" fmla="*/ 97 w 97"/>
                <a:gd name="T5" fmla="*/ 152 h 152"/>
                <a:gd name="T6" fmla="*/ 49 w 97"/>
                <a:gd name="T7" fmla="*/ 0 h 152"/>
              </a:gdLst>
              <a:ahLst/>
              <a:cxnLst>
                <a:cxn ang="0">
                  <a:pos x="T0" y="T1"/>
                </a:cxn>
                <a:cxn ang="0">
                  <a:pos x="T2" y="T3"/>
                </a:cxn>
                <a:cxn ang="0">
                  <a:pos x="T4" y="T5"/>
                </a:cxn>
                <a:cxn ang="0">
                  <a:pos x="T6" y="T7"/>
                </a:cxn>
              </a:cxnLst>
              <a:rect l="0" t="0" r="r" b="b"/>
              <a:pathLst>
                <a:path w="97" h="152">
                  <a:moveTo>
                    <a:pt x="49" y="0"/>
                  </a:moveTo>
                  <a:lnTo>
                    <a:pt x="0" y="152"/>
                  </a:lnTo>
                  <a:lnTo>
                    <a:pt x="97" y="152"/>
                  </a:lnTo>
                  <a:lnTo>
                    <a:pt x="4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8" name="Freeform 10"/>
            <p:cNvSpPr>
              <a:spLocks/>
            </p:cNvSpPr>
            <p:nvPr/>
          </p:nvSpPr>
          <p:spPr bwMode="auto">
            <a:xfrm>
              <a:off x="709613" y="4381500"/>
              <a:ext cx="90488" cy="144463"/>
            </a:xfrm>
            <a:custGeom>
              <a:avLst/>
              <a:gdLst>
                <a:gd name="T0" fmla="*/ 28 w 57"/>
                <a:gd name="T1" fmla="*/ 0 h 91"/>
                <a:gd name="T2" fmla="*/ 0 w 57"/>
                <a:gd name="T3" fmla="*/ 91 h 91"/>
                <a:gd name="T4" fmla="*/ 57 w 57"/>
                <a:gd name="T5" fmla="*/ 91 h 91"/>
                <a:gd name="T6" fmla="*/ 28 w 57"/>
                <a:gd name="T7" fmla="*/ 0 h 91"/>
              </a:gdLst>
              <a:ahLst/>
              <a:cxnLst>
                <a:cxn ang="0">
                  <a:pos x="T0" y="T1"/>
                </a:cxn>
                <a:cxn ang="0">
                  <a:pos x="T2" y="T3"/>
                </a:cxn>
                <a:cxn ang="0">
                  <a:pos x="T4" y="T5"/>
                </a:cxn>
                <a:cxn ang="0">
                  <a:pos x="T6" y="T7"/>
                </a:cxn>
              </a:cxnLst>
              <a:rect l="0" t="0" r="r" b="b"/>
              <a:pathLst>
                <a:path w="57" h="91">
                  <a:moveTo>
                    <a:pt x="28" y="0"/>
                  </a:moveTo>
                  <a:lnTo>
                    <a:pt x="0" y="91"/>
                  </a:lnTo>
                  <a:lnTo>
                    <a:pt x="57" y="91"/>
                  </a:lnTo>
                  <a:lnTo>
                    <a:pt x="28"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2" name="Title 1"/>
          <p:cNvSpPr>
            <a:spLocks noGrp="1"/>
          </p:cNvSpPr>
          <p:nvPr>
            <p:ph type="title"/>
          </p:nvPr>
        </p:nvSpPr>
        <p:spPr/>
        <p:txBody>
          <a:bodyPr/>
          <a:lstStyle/>
          <a:p>
            <a:r>
              <a:rPr lang="en-US" dirty="0"/>
              <a:t>P2P Maturity </a:t>
            </a:r>
            <a:r>
              <a:rPr lang="en-US" dirty="0" smtClean="0"/>
              <a:t>Model Framework</a:t>
            </a:r>
            <a:endParaRPr lang="en-US" dirty="0"/>
          </a:p>
        </p:txBody>
      </p:sp>
      <p:graphicFrame>
        <p:nvGraphicFramePr>
          <p:cNvPr id="3" name="Content Placeholder 6"/>
          <p:cNvGraphicFramePr>
            <a:graphicFrameLocks/>
          </p:cNvGraphicFramePr>
          <p:nvPr>
            <p:extLst>
              <p:ext uri="{D42A27DB-BD31-4B8C-83A1-F6EECF244321}">
                <p14:modId xmlns:p14="http://schemas.microsoft.com/office/powerpoint/2010/main" val="3174661602"/>
              </p:ext>
            </p:extLst>
          </p:nvPr>
        </p:nvGraphicFramePr>
        <p:xfrm>
          <a:off x="457198" y="1212849"/>
          <a:ext cx="11522074" cy="4843272"/>
        </p:xfrm>
        <a:graphic>
          <a:graphicData uri="http://schemas.openxmlformats.org/drawingml/2006/table">
            <a:tbl>
              <a:tblPr firstRow="1" bandRow="1">
                <a:tableStyleId>{5C22544A-7EE6-4342-B048-85BDC9FD1C3A}</a:tableStyleId>
              </a:tblPr>
              <a:tblGrid>
                <a:gridCol w="1917702">
                  <a:extLst>
                    <a:ext uri="{9D8B030D-6E8A-4147-A177-3AD203B41FA5}">
                      <a16:colId xmlns:a16="http://schemas.microsoft.com/office/drawing/2014/main" val="20000"/>
                    </a:ext>
                  </a:extLst>
                </a:gridCol>
                <a:gridCol w="1506436">
                  <a:extLst>
                    <a:ext uri="{9D8B030D-6E8A-4147-A177-3AD203B41FA5}">
                      <a16:colId xmlns:a16="http://schemas.microsoft.com/office/drawing/2014/main" val="20001"/>
                    </a:ext>
                  </a:extLst>
                </a:gridCol>
                <a:gridCol w="2757678">
                  <a:extLst>
                    <a:ext uri="{9D8B030D-6E8A-4147-A177-3AD203B41FA5}">
                      <a16:colId xmlns:a16="http://schemas.microsoft.com/office/drawing/2014/main" val="20002"/>
                    </a:ext>
                  </a:extLst>
                </a:gridCol>
                <a:gridCol w="2670129">
                  <a:extLst>
                    <a:ext uri="{9D8B030D-6E8A-4147-A177-3AD203B41FA5}">
                      <a16:colId xmlns:a16="http://schemas.microsoft.com/office/drawing/2014/main" val="20003"/>
                    </a:ext>
                  </a:extLst>
                </a:gridCol>
                <a:gridCol w="2670129">
                  <a:extLst>
                    <a:ext uri="{9D8B030D-6E8A-4147-A177-3AD203B41FA5}">
                      <a16:colId xmlns:a16="http://schemas.microsoft.com/office/drawing/2014/main" val="20004"/>
                    </a:ext>
                  </a:extLst>
                </a:gridCol>
              </a:tblGrid>
              <a:tr h="0">
                <a:tc>
                  <a:txBody>
                    <a:bodyPr/>
                    <a:lstStyle/>
                    <a:p>
                      <a:endParaRPr lang="sv-SE" sz="2000" dirty="0">
                        <a:solidFill>
                          <a:schemeClr val="bg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Basic</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60000"/>
                        <a:lumOff val="40000"/>
                      </a:schemeClr>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Reactive</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Proactive</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75000"/>
                      </a:schemeClr>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Dynamic</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Joint</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b</a:t>
                      </a: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usiness</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planning</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Activity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Annual plan with regular follow-up</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Leads and pipeline</a:t>
                      </a: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sharing</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 no structure</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 specific campaigns, some</a:t>
                      </a:r>
                    </a:p>
                    <a:p>
                      <a:pPr marL="0" algn="l" defTabSz="932742" rtl="0" eaLnBrk="1" latinLnBrk="0" hangingPunct="1"/>
                      <a:r>
                        <a:rPr lang="en-US" sz="1100" kern="1200" dirty="0" smtClean="0">
                          <a:solidFill>
                            <a:schemeClr val="bg1">
                              <a:lumMod val="75000"/>
                            </a:schemeClr>
                          </a:solidFill>
                          <a:latin typeface="+mn-lt"/>
                          <a:ea typeface="+mn-ea"/>
                          <a:cs typeface="+mn-cs"/>
                        </a:rPr>
                        <a:t>structure but outcome not measured</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Shared process to generate leads,</a:t>
                      </a:r>
                    </a:p>
                    <a:p>
                      <a:pPr marL="0" algn="l" defTabSz="932742" rtl="0" eaLnBrk="1" latinLnBrk="0" hangingPunct="1"/>
                      <a:r>
                        <a:rPr lang="en-US" sz="1100" kern="1200" dirty="0" smtClean="0">
                          <a:solidFill>
                            <a:schemeClr val="bg1">
                              <a:lumMod val="75000"/>
                            </a:schemeClr>
                          </a:solidFill>
                          <a:latin typeface="+mn-lt"/>
                          <a:ea typeface="+mn-ea"/>
                          <a:cs typeface="+mn-cs"/>
                        </a:rPr>
                        <a:t>scheduled pipeline reviews,</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in-person meetings</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sv-SE" sz="1200" b="1" dirty="0" smtClean="0">
                          <a:solidFill>
                            <a:schemeClr val="tx1"/>
                          </a:solidFill>
                          <a:latin typeface="Segoe UI Semibold" panose="020B0702040204020203" pitchFamily="34" charset="0"/>
                          <a:cs typeface="Segoe UI Semibold" panose="020B0702040204020203" pitchFamily="34" charset="0"/>
                        </a:rPr>
                        <a:t>Agreement</a:t>
                      </a: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b="1" kern="1200" dirty="0" smtClean="0">
                          <a:solidFill>
                            <a:schemeClr val="tx1"/>
                          </a:solidFill>
                          <a:latin typeface="Segoe UI Semibold" panose="020B0702040204020203" pitchFamily="34" charset="0"/>
                          <a:ea typeface="+mn-ea"/>
                          <a:cs typeface="Segoe UI Semibold" panose="020B0702040204020203" pitchFamily="34" charset="0"/>
                        </a:rPr>
                        <a:t>No template</a:t>
                      </a:r>
                      <a:endParaRPr lang="sv-SE" sz="1100" b="1"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b="1" kern="1200" dirty="0" smtClean="0">
                          <a:solidFill>
                            <a:schemeClr val="tx1"/>
                          </a:solidFill>
                          <a:latin typeface="Segoe UI Semibold" panose="020B0702040204020203" pitchFamily="34" charset="0"/>
                          <a:ea typeface="+mn-ea"/>
                          <a:cs typeface="Segoe UI Semibold" panose="020B0702040204020203" pitchFamily="34" charset="0"/>
                        </a:rPr>
                        <a:t>Rely on handshake or deal-specific contract</a:t>
                      </a:r>
                      <a:endParaRPr lang="sv-SE" sz="1100" b="1"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b="1" kern="1200" dirty="0" smtClean="0">
                          <a:solidFill>
                            <a:schemeClr val="tx1"/>
                          </a:solidFill>
                          <a:latin typeface="Segoe UI Semibold" panose="020B0702040204020203" pitchFamily="34" charset="0"/>
                          <a:ea typeface="+mn-ea"/>
                          <a:cs typeface="Segoe UI Semibold" panose="020B0702040204020203" pitchFamily="34" charset="0"/>
                        </a:rPr>
                        <a:t>Letter of intent</a:t>
                      </a:r>
                      <a:endParaRPr lang="sv-SE" sz="1100" b="1"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b="1" kern="1200" dirty="0" smtClean="0">
                          <a:solidFill>
                            <a:schemeClr val="tx1"/>
                          </a:solidFill>
                          <a:latin typeface="Segoe UI Semibold" panose="020B0702040204020203" pitchFamily="34" charset="0"/>
                          <a:ea typeface="+mn-ea"/>
                          <a:cs typeface="Segoe UI Semibold" panose="020B0702040204020203" pitchFamily="34" charset="0"/>
                        </a:rPr>
                        <a:t>Formal contract that defines all </a:t>
                      </a:r>
                      <a:br>
                        <a:rPr lang="en-US" sz="1100" b="1" kern="1200" dirty="0" smtClean="0">
                          <a:solidFill>
                            <a:schemeClr val="tx1"/>
                          </a:solidFill>
                          <a:latin typeface="Segoe UI Semibold" panose="020B0702040204020203" pitchFamily="34" charset="0"/>
                          <a:ea typeface="+mn-ea"/>
                          <a:cs typeface="Segoe UI Semibold" panose="020B0702040204020203" pitchFamily="34" charset="0"/>
                        </a:rPr>
                      </a:br>
                      <a:r>
                        <a:rPr lang="en-US" sz="1100" b="1" kern="1200" dirty="0" smtClean="0">
                          <a:solidFill>
                            <a:schemeClr val="tx1"/>
                          </a:solidFill>
                          <a:latin typeface="Segoe UI Semibold" panose="020B0702040204020203" pitchFamily="34" charset="0"/>
                          <a:ea typeface="+mn-ea"/>
                          <a:cs typeface="Segoe UI Semibold" panose="020B0702040204020203" pitchFamily="34" charset="0"/>
                        </a:rPr>
                        <a:t>aspects of the relationship</a:t>
                      </a:r>
                      <a:endParaRPr lang="sv-SE" sz="1100" b="1"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Sales</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compensation</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compensation for partnering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 compensation for partnering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Alignment of referral and project-based compensation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Rationalized campaign-based</a:t>
                      </a:r>
                    </a:p>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compensation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Market messaging</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Only when asked or in response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to an opportunity</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messaging; recognition of</a:t>
                      </a:r>
                    </a:p>
                    <a:p>
                      <a:pPr marL="0" algn="l" defTabSz="932742" rtl="0" eaLnBrk="1" latinLnBrk="0" hangingPunct="1"/>
                      <a:r>
                        <a:rPr lang="en-US" sz="1100" kern="1200" dirty="0" smtClean="0">
                          <a:solidFill>
                            <a:schemeClr val="bg1">
                              <a:lumMod val="75000"/>
                            </a:schemeClr>
                          </a:solidFill>
                          <a:latin typeface="+mn-lt"/>
                          <a:ea typeface="+mn-ea"/>
                          <a:cs typeface="+mn-cs"/>
                        </a:rPr>
                        <a:t>partners and capabilities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Fully integrated marketing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Geography</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Locally only</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Locally only</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Gain access to markets in other</a:t>
                      </a:r>
                    </a:p>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geographies</a:t>
                      </a:r>
                      <a:endParaRPr lang="sv-SE" sz="1100" kern="1200" dirty="0" smtClean="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Strategically use partnering for broader geographical coverage</a:t>
                      </a:r>
                      <a:endParaRPr lang="sv-SE" sz="1100" kern="1200" dirty="0" smtClean="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Resource</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utilization </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Subcontractor</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Opportunity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Predefined rates for shared resources; access to architects for sales activities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Integrated resource planning covering multiple competencies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Readiness and certification</a:t>
                      </a:r>
                      <a:endParaRPr lang="sv-SE" sz="1200" b="0" i="1" dirty="0" smtClean="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plan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Ad hoc, opportunity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Joint partner training in overlapping areas, joint planning to reduce overlaps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Formal plan to earn certifications, use strength in combined advanced certifications to win customers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Product and </a:t>
                      </a:r>
                      <a:b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b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customer support</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as customers report problems; may have spreadsheet tracking system</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Single point of contact (SPOC) for</a:t>
                      </a:r>
                    </a:p>
                    <a:p>
                      <a:pPr marL="0" algn="l" defTabSz="932742" rtl="0" eaLnBrk="1" latinLnBrk="0" hangingPunct="1"/>
                      <a:r>
                        <a:rPr lang="en-US" sz="1100" kern="1200" dirty="0" smtClean="0">
                          <a:solidFill>
                            <a:schemeClr val="bg1">
                              <a:lumMod val="75000"/>
                            </a:schemeClr>
                          </a:solidFill>
                          <a:latin typeface="+mn-lt"/>
                          <a:ea typeface="+mn-ea"/>
                          <a:cs typeface="+mn-cs"/>
                        </a:rPr>
                        <a:t>support; scheduled meetings to review customer and product issues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SPOC for support with shared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CRM to proactively resolve and track customers and product issues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Customer relationships</a:t>
                      </a:r>
                    </a:p>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and satisfaction</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some 1:1 customer meetings to understand experience with each Partner</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Proactive management of customer satisfaction; shared references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Shared responsibility and action for customer service regardless of fault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grpSp>
        <p:nvGrpSpPr>
          <p:cNvPr id="4" name="Group 3"/>
          <p:cNvGrpSpPr/>
          <p:nvPr/>
        </p:nvGrpSpPr>
        <p:grpSpPr>
          <a:xfrm>
            <a:off x="78139" y="6547743"/>
            <a:ext cx="471899" cy="393602"/>
            <a:chOff x="7363193" y="4665889"/>
            <a:chExt cx="354013" cy="295275"/>
          </a:xfrm>
        </p:grpSpPr>
        <p:sp>
          <p:nvSpPr>
            <p:cNvPr id="5"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6"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7"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9"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11" name="Rectangle 10"/>
          <p:cNvSpPr/>
          <p:nvPr/>
        </p:nvSpPr>
        <p:spPr bwMode="auto">
          <a:xfrm>
            <a:off x="-1" y="6939661"/>
            <a:ext cx="12436475" cy="5486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0" name="Group 19"/>
          <p:cNvGrpSpPr/>
          <p:nvPr/>
        </p:nvGrpSpPr>
        <p:grpSpPr>
          <a:xfrm>
            <a:off x="11685613" y="1289759"/>
            <a:ext cx="223706" cy="219248"/>
            <a:chOff x="2853690" y="2183383"/>
            <a:chExt cx="3152775" cy="3089945"/>
          </a:xfrm>
          <a:solidFill>
            <a:schemeClr val="bg1"/>
          </a:solidFill>
        </p:grpSpPr>
        <p:sp>
          <p:nvSpPr>
            <p:cNvPr id="21" name="Freeform 20"/>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endParaRPr>
            </a:p>
          </p:txBody>
        </p:sp>
        <p:sp>
          <p:nvSpPr>
            <p:cNvPr id="22" name="Freeform 21"/>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endParaRPr>
            </a:p>
          </p:txBody>
        </p:sp>
      </p:grpSp>
      <p:sp>
        <p:nvSpPr>
          <p:cNvPr id="23" name="Freeform 22"/>
          <p:cNvSpPr/>
          <p:nvPr/>
        </p:nvSpPr>
        <p:spPr>
          <a:xfrm>
            <a:off x="6405896" y="1264912"/>
            <a:ext cx="193040" cy="267360"/>
          </a:xfrm>
          <a:custGeom>
            <a:avLst/>
            <a:gdLst/>
            <a:ahLst/>
            <a:cxnLst/>
            <a:rect l="l" t="t" r="r" b="b"/>
            <a:pathLst>
              <a:path w="1581153" h="2189881">
                <a:moveTo>
                  <a:pt x="883116" y="734711"/>
                </a:moveTo>
                <a:cubicBezTo>
                  <a:pt x="862725" y="734711"/>
                  <a:pt x="846194" y="751242"/>
                  <a:pt x="846194" y="771633"/>
                </a:cubicBezTo>
                <a:cubicBezTo>
                  <a:pt x="846194" y="792025"/>
                  <a:pt x="862725" y="808556"/>
                  <a:pt x="883116" y="808556"/>
                </a:cubicBezTo>
                <a:cubicBezTo>
                  <a:pt x="903508" y="808556"/>
                  <a:pt x="920038" y="792025"/>
                  <a:pt x="920038" y="771633"/>
                </a:cubicBezTo>
                <a:cubicBezTo>
                  <a:pt x="920038" y="751242"/>
                  <a:pt x="903508" y="734711"/>
                  <a:pt x="883116" y="734711"/>
                </a:cubicBezTo>
                <a:close/>
                <a:moveTo>
                  <a:pt x="883116" y="712635"/>
                </a:moveTo>
                <a:cubicBezTo>
                  <a:pt x="915700" y="712635"/>
                  <a:pt x="942115" y="739049"/>
                  <a:pt x="942115" y="771633"/>
                </a:cubicBezTo>
                <a:cubicBezTo>
                  <a:pt x="942115" y="804218"/>
                  <a:pt x="915700" y="830632"/>
                  <a:pt x="883116" y="830632"/>
                </a:cubicBezTo>
                <a:cubicBezTo>
                  <a:pt x="850532" y="830632"/>
                  <a:pt x="824118" y="804218"/>
                  <a:pt x="824118" y="771633"/>
                </a:cubicBezTo>
                <a:cubicBezTo>
                  <a:pt x="824118" y="739049"/>
                  <a:pt x="850532" y="712635"/>
                  <a:pt x="883116" y="712635"/>
                </a:cubicBezTo>
                <a:close/>
                <a:moveTo>
                  <a:pt x="883116" y="690117"/>
                </a:moveTo>
                <a:cubicBezTo>
                  <a:pt x="838096" y="690117"/>
                  <a:pt x="801600" y="726613"/>
                  <a:pt x="801600" y="771633"/>
                </a:cubicBezTo>
                <a:cubicBezTo>
                  <a:pt x="801600" y="816654"/>
                  <a:pt x="838096" y="853150"/>
                  <a:pt x="883116" y="853150"/>
                </a:cubicBezTo>
                <a:cubicBezTo>
                  <a:pt x="928136" y="853150"/>
                  <a:pt x="964633" y="816654"/>
                  <a:pt x="964633" y="771633"/>
                </a:cubicBezTo>
                <a:cubicBezTo>
                  <a:pt x="964633" y="726613"/>
                  <a:pt x="928136" y="690117"/>
                  <a:pt x="883116" y="690117"/>
                </a:cubicBezTo>
                <a:close/>
                <a:moveTo>
                  <a:pt x="846736" y="631719"/>
                </a:moveTo>
                <a:cubicBezTo>
                  <a:pt x="848495" y="650106"/>
                  <a:pt x="864156" y="664229"/>
                  <a:pt x="883116" y="664229"/>
                </a:cubicBezTo>
                <a:cubicBezTo>
                  <a:pt x="901966" y="664229"/>
                  <a:pt x="917556" y="650269"/>
                  <a:pt x="919434" y="632028"/>
                </a:cubicBezTo>
                <a:cubicBezTo>
                  <a:pt x="933117" y="635454"/>
                  <a:pt x="946010" y="640847"/>
                  <a:pt x="957618" y="648200"/>
                </a:cubicBezTo>
                <a:cubicBezTo>
                  <a:pt x="945923" y="662280"/>
                  <a:pt x="946837" y="683147"/>
                  <a:pt x="959984" y="696618"/>
                </a:cubicBezTo>
                <a:cubicBezTo>
                  <a:pt x="973231" y="710192"/>
                  <a:pt x="994288" y="711531"/>
                  <a:pt x="1008677" y="699936"/>
                </a:cubicBezTo>
                <a:cubicBezTo>
                  <a:pt x="1015043" y="710845"/>
                  <a:pt x="1019971" y="722688"/>
                  <a:pt x="1023068" y="735251"/>
                </a:cubicBezTo>
                <a:cubicBezTo>
                  <a:pt x="1004666" y="736998"/>
                  <a:pt x="990525" y="752666"/>
                  <a:pt x="990525" y="771638"/>
                </a:cubicBezTo>
                <a:cubicBezTo>
                  <a:pt x="990525" y="790600"/>
                  <a:pt x="1004652" y="806263"/>
                  <a:pt x="1023043" y="808020"/>
                </a:cubicBezTo>
                <a:cubicBezTo>
                  <a:pt x="1019907" y="820418"/>
                  <a:pt x="1014948" y="832089"/>
                  <a:pt x="1008471" y="842796"/>
                </a:cubicBezTo>
                <a:cubicBezTo>
                  <a:pt x="994085" y="831502"/>
                  <a:pt x="973270" y="832980"/>
                  <a:pt x="960164" y="846473"/>
                </a:cubicBezTo>
                <a:cubicBezTo>
                  <a:pt x="947023" y="860002"/>
                  <a:pt x="946182" y="880926"/>
                  <a:pt x="957974" y="894985"/>
                </a:cubicBezTo>
                <a:cubicBezTo>
                  <a:pt x="946242" y="902441"/>
                  <a:pt x="933311" y="908110"/>
                  <a:pt x="919495" y="911547"/>
                </a:cubicBezTo>
                <a:cubicBezTo>
                  <a:pt x="917732" y="893165"/>
                  <a:pt x="902073" y="879047"/>
                  <a:pt x="883116" y="879047"/>
                </a:cubicBezTo>
                <a:cubicBezTo>
                  <a:pt x="864266" y="879047"/>
                  <a:pt x="848676" y="893007"/>
                  <a:pt x="846798" y="911248"/>
                </a:cubicBezTo>
                <a:cubicBezTo>
                  <a:pt x="833115" y="907823"/>
                  <a:pt x="820222" y="902430"/>
                  <a:pt x="808614" y="895077"/>
                </a:cubicBezTo>
                <a:cubicBezTo>
                  <a:pt x="820310" y="880996"/>
                  <a:pt x="819396" y="860129"/>
                  <a:pt x="806249" y="846658"/>
                </a:cubicBezTo>
                <a:cubicBezTo>
                  <a:pt x="793001" y="833084"/>
                  <a:pt x="771944" y="831745"/>
                  <a:pt x="757555" y="843340"/>
                </a:cubicBezTo>
                <a:cubicBezTo>
                  <a:pt x="751189" y="832430"/>
                  <a:pt x="746262" y="820588"/>
                  <a:pt x="743164" y="808025"/>
                </a:cubicBezTo>
                <a:cubicBezTo>
                  <a:pt x="761566" y="806278"/>
                  <a:pt x="775707" y="790610"/>
                  <a:pt x="775707" y="771638"/>
                </a:cubicBezTo>
                <a:cubicBezTo>
                  <a:pt x="775707" y="752788"/>
                  <a:pt x="761747" y="737198"/>
                  <a:pt x="743506" y="735320"/>
                </a:cubicBezTo>
                <a:cubicBezTo>
                  <a:pt x="746610" y="722921"/>
                  <a:pt x="751330" y="711171"/>
                  <a:pt x="757839" y="700530"/>
                </a:cubicBezTo>
                <a:cubicBezTo>
                  <a:pt x="772219" y="711769"/>
                  <a:pt x="792985" y="710273"/>
                  <a:pt x="806069" y="696803"/>
                </a:cubicBezTo>
                <a:cubicBezTo>
                  <a:pt x="819234" y="683248"/>
                  <a:pt x="820054" y="662271"/>
                  <a:pt x="808200" y="648208"/>
                </a:cubicBezTo>
                <a:cubicBezTo>
                  <a:pt x="819957" y="640798"/>
                  <a:pt x="832906" y="635148"/>
                  <a:pt x="846736" y="631719"/>
                </a:cubicBezTo>
                <a:close/>
                <a:moveTo>
                  <a:pt x="1118281" y="421960"/>
                </a:moveTo>
                <a:cubicBezTo>
                  <a:pt x="1085277" y="421960"/>
                  <a:pt x="1058522" y="448715"/>
                  <a:pt x="1058522" y="481719"/>
                </a:cubicBezTo>
                <a:cubicBezTo>
                  <a:pt x="1058522" y="514722"/>
                  <a:pt x="1085277" y="541477"/>
                  <a:pt x="1118281" y="541477"/>
                </a:cubicBezTo>
                <a:cubicBezTo>
                  <a:pt x="1151285" y="541477"/>
                  <a:pt x="1178040" y="514722"/>
                  <a:pt x="1178040" y="481719"/>
                </a:cubicBezTo>
                <a:cubicBezTo>
                  <a:pt x="1178040" y="448715"/>
                  <a:pt x="1151285" y="421960"/>
                  <a:pt x="1118281" y="421960"/>
                </a:cubicBezTo>
                <a:close/>
                <a:moveTo>
                  <a:pt x="1118281" y="386229"/>
                </a:moveTo>
                <a:cubicBezTo>
                  <a:pt x="1171019" y="386229"/>
                  <a:pt x="1213770" y="428981"/>
                  <a:pt x="1213770" y="481719"/>
                </a:cubicBezTo>
                <a:cubicBezTo>
                  <a:pt x="1213770" y="534456"/>
                  <a:pt x="1171019" y="577208"/>
                  <a:pt x="1118281" y="577208"/>
                </a:cubicBezTo>
                <a:cubicBezTo>
                  <a:pt x="1065544" y="577208"/>
                  <a:pt x="1022792" y="534456"/>
                  <a:pt x="1022792" y="481719"/>
                </a:cubicBezTo>
                <a:cubicBezTo>
                  <a:pt x="1022792" y="428981"/>
                  <a:pt x="1065544" y="386229"/>
                  <a:pt x="1118281" y="386229"/>
                </a:cubicBezTo>
                <a:close/>
                <a:moveTo>
                  <a:pt x="1118281" y="349784"/>
                </a:moveTo>
                <a:cubicBezTo>
                  <a:pt x="1045416" y="349784"/>
                  <a:pt x="986346" y="408853"/>
                  <a:pt x="986346" y="481719"/>
                </a:cubicBezTo>
                <a:cubicBezTo>
                  <a:pt x="986346" y="554584"/>
                  <a:pt x="1045416" y="613653"/>
                  <a:pt x="1118281" y="613653"/>
                </a:cubicBezTo>
                <a:cubicBezTo>
                  <a:pt x="1191147" y="613653"/>
                  <a:pt x="1250216" y="554584"/>
                  <a:pt x="1250216" y="481719"/>
                </a:cubicBezTo>
                <a:cubicBezTo>
                  <a:pt x="1250216" y="408853"/>
                  <a:pt x="1191147" y="349784"/>
                  <a:pt x="1118281" y="349784"/>
                </a:cubicBezTo>
                <a:close/>
                <a:moveTo>
                  <a:pt x="714681" y="341812"/>
                </a:moveTo>
                <a:cubicBezTo>
                  <a:pt x="690196" y="341812"/>
                  <a:pt x="670347" y="361661"/>
                  <a:pt x="670347" y="386145"/>
                </a:cubicBezTo>
                <a:cubicBezTo>
                  <a:pt x="670347" y="410630"/>
                  <a:pt x="690196" y="430479"/>
                  <a:pt x="714681" y="430479"/>
                </a:cubicBezTo>
                <a:cubicBezTo>
                  <a:pt x="739166" y="430479"/>
                  <a:pt x="759014" y="410630"/>
                  <a:pt x="759014" y="386145"/>
                </a:cubicBezTo>
                <a:cubicBezTo>
                  <a:pt x="759014" y="361661"/>
                  <a:pt x="739166" y="341812"/>
                  <a:pt x="714681" y="341812"/>
                </a:cubicBezTo>
                <a:close/>
                <a:moveTo>
                  <a:pt x="714681" y="315304"/>
                </a:moveTo>
                <a:cubicBezTo>
                  <a:pt x="753806" y="315304"/>
                  <a:pt x="785522" y="347021"/>
                  <a:pt x="785522" y="386145"/>
                </a:cubicBezTo>
                <a:cubicBezTo>
                  <a:pt x="785522" y="425270"/>
                  <a:pt x="753806" y="456987"/>
                  <a:pt x="714681" y="456987"/>
                </a:cubicBezTo>
                <a:cubicBezTo>
                  <a:pt x="675556" y="456987"/>
                  <a:pt x="643839" y="425270"/>
                  <a:pt x="643839" y="386145"/>
                </a:cubicBezTo>
                <a:cubicBezTo>
                  <a:pt x="643839" y="347021"/>
                  <a:pt x="675556" y="315304"/>
                  <a:pt x="714681" y="315304"/>
                </a:cubicBezTo>
                <a:close/>
                <a:moveTo>
                  <a:pt x="714681" y="288265"/>
                </a:moveTo>
                <a:cubicBezTo>
                  <a:pt x="660623" y="288265"/>
                  <a:pt x="616801" y="332088"/>
                  <a:pt x="616801" y="386145"/>
                </a:cubicBezTo>
                <a:cubicBezTo>
                  <a:pt x="616801" y="440203"/>
                  <a:pt x="660623" y="484025"/>
                  <a:pt x="714681" y="484025"/>
                </a:cubicBezTo>
                <a:cubicBezTo>
                  <a:pt x="768738" y="484025"/>
                  <a:pt x="812561" y="440203"/>
                  <a:pt x="812561" y="386145"/>
                </a:cubicBezTo>
                <a:cubicBezTo>
                  <a:pt x="812561" y="332088"/>
                  <a:pt x="768738" y="288265"/>
                  <a:pt x="714681" y="288265"/>
                </a:cubicBezTo>
                <a:close/>
                <a:moveTo>
                  <a:pt x="1059399" y="255267"/>
                </a:moveTo>
                <a:cubicBezTo>
                  <a:pt x="1062247" y="285026"/>
                  <a:pt x="1087594" y="307885"/>
                  <a:pt x="1118281" y="307885"/>
                </a:cubicBezTo>
                <a:cubicBezTo>
                  <a:pt x="1148790" y="307885"/>
                  <a:pt x="1174022" y="285290"/>
                  <a:pt x="1177062" y="255767"/>
                </a:cubicBezTo>
                <a:cubicBezTo>
                  <a:pt x="1199208" y="261311"/>
                  <a:pt x="1220076" y="270040"/>
                  <a:pt x="1238863" y="281941"/>
                </a:cubicBezTo>
                <a:cubicBezTo>
                  <a:pt x="1219934" y="304731"/>
                  <a:pt x="1221414" y="338503"/>
                  <a:pt x="1242692" y="360306"/>
                </a:cubicBezTo>
                <a:cubicBezTo>
                  <a:pt x="1264133" y="382275"/>
                  <a:pt x="1298213" y="384443"/>
                  <a:pt x="1321502" y="365676"/>
                </a:cubicBezTo>
                <a:cubicBezTo>
                  <a:pt x="1331806" y="383333"/>
                  <a:pt x="1339781" y="402500"/>
                  <a:pt x="1344794" y="422833"/>
                </a:cubicBezTo>
                <a:cubicBezTo>
                  <a:pt x="1315010" y="425660"/>
                  <a:pt x="1292123" y="451020"/>
                  <a:pt x="1292123" y="481726"/>
                </a:cubicBezTo>
                <a:cubicBezTo>
                  <a:pt x="1292123" y="512417"/>
                  <a:pt x="1314988" y="537767"/>
                  <a:pt x="1344753" y="540610"/>
                </a:cubicBezTo>
                <a:cubicBezTo>
                  <a:pt x="1339677" y="560676"/>
                  <a:pt x="1331652" y="579566"/>
                  <a:pt x="1321169" y="596895"/>
                </a:cubicBezTo>
                <a:cubicBezTo>
                  <a:pt x="1297885" y="578615"/>
                  <a:pt x="1264195" y="581008"/>
                  <a:pt x="1242983" y="602847"/>
                </a:cubicBezTo>
                <a:cubicBezTo>
                  <a:pt x="1221716" y="624744"/>
                  <a:pt x="1220354" y="658609"/>
                  <a:pt x="1239440" y="681363"/>
                </a:cubicBezTo>
                <a:cubicBezTo>
                  <a:pt x="1220450" y="693430"/>
                  <a:pt x="1199521" y="702605"/>
                  <a:pt x="1177160" y="708169"/>
                </a:cubicBezTo>
                <a:cubicBezTo>
                  <a:pt x="1174306" y="678418"/>
                  <a:pt x="1148963" y="655567"/>
                  <a:pt x="1118281" y="655567"/>
                </a:cubicBezTo>
                <a:cubicBezTo>
                  <a:pt x="1087772" y="655567"/>
                  <a:pt x="1062540" y="678162"/>
                  <a:pt x="1059500" y="707686"/>
                </a:cubicBezTo>
                <a:cubicBezTo>
                  <a:pt x="1037355" y="702141"/>
                  <a:pt x="1016486" y="693413"/>
                  <a:pt x="997698" y="681511"/>
                </a:cubicBezTo>
                <a:cubicBezTo>
                  <a:pt x="1016628" y="658722"/>
                  <a:pt x="1015149" y="624949"/>
                  <a:pt x="993871" y="603146"/>
                </a:cubicBezTo>
                <a:cubicBezTo>
                  <a:pt x="972429" y="581176"/>
                  <a:pt x="938348" y="579009"/>
                  <a:pt x="915060" y="597776"/>
                </a:cubicBezTo>
                <a:cubicBezTo>
                  <a:pt x="904757" y="580119"/>
                  <a:pt x="896781" y="560951"/>
                  <a:pt x="891768" y="540619"/>
                </a:cubicBezTo>
                <a:cubicBezTo>
                  <a:pt x="921552" y="537791"/>
                  <a:pt x="944439" y="512432"/>
                  <a:pt x="944439" y="481726"/>
                </a:cubicBezTo>
                <a:cubicBezTo>
                  <a:pt x="944439" y="451217"/>
                  <a:pt x="921844" y="425985"/>
                  <a:pt x="892322" y="422945"/>
                </a:cubicBezTo>
                <a:cubicBezTo>
                  <a:pt x="897345" y="402878"/>
                  <a:pt x="904984" y="383860"/>
                  <a:pt x="915520" y="366638"/>
                </a:cubicBezTo>
                <a:cubicBezTo>
                  <a:pt x="938793" y="384828"/>
                  <a:pt x="972404" y="382406"/>
                  <a:pt x="993580" y="360605"/>
                </a:cubicBezTo>
                <a:cubicBezTo>
                  <a:pt x="1014887" y="338667"/>
                  <a:pt x="1016215" y="304716"/>
                  <a:pt x="997030" y="281954"/>
                </a:cubicBezTo>
                <a:cubicBezTo>
                  <a:pt x="1016058" y="269961"/>
                  <a:pt x="1037015" y="260817"/>
                  <a:pt x="1059399" y="255267"/>
                </a:cubicBezTo>
                <a:close/>
                <a:moveTo>
                  <a:pt x="670997" y="218145"/>
                </a:moveTo>
                <a:cubicBezTo>
                  <a:pt x="673110" y="240223"/>
                  <a:pt x="691915" y="257181"/>
                  <a:pt x="714681" y="257181"/>
                </a:cubicBezTo>
                <a:cubicBezTo>
                  <a:pt x="737315" y="257181"/>
                  <a:pt x="756034" y="240418"/>
                  <a:pt x="758289" y="218516"/>
                </a:cubicBezTo>
                <a:cubicBezTo>
                  <a:pt x="774718" y="222629"/>
                  <a:pt x="790200" y="229105"/>
                  <a:pt x="804138" y="237934"/>
                </a:cubicBezTo>
                <a:cubicBezTo>
                  <a:pt x="790095" y="254841"/>
                  <a:pt x="791193" y="279896"/>
                  <a:pt x="806978" y="296071"/>
                </a:cubicBezTo>
                <a:cubicBezTo>
                  <a:pt x="822885" y="312370"/>
                  <a:pt x="848169" y="313978"/>
                  <a:pt x="865446" y="300056"/>
                </a:cubicBezTo>
                <a:cubicBezTo>
                  <a:pt x="873090" y="313155"/>
                  <a:pt x="879007" y="327375"/>
                  <a:pt x="882726" y="342459"/>
                </a:cubicBezTo>
                <a:cubicBezTo>
                  <a:pt x="860630" y="344557"/>
                  <a:pt x="843650" y="363371"/>
                  <a:pt x="843650" y="386151"/>
                </a:cubicBezTo>
                <a:cubicBezTo>
                  <a:pt x="843650" y="408920"/>
                  <a:pt x="860614" y="427727"/>
                  <a:pt x="882696" y="429836"/>
                </a:cubicBezTo>
                <a:cubicBezTo>
                  <a:pt x="878930" y="444722"/>
                  <a:pt x="872976" y="458737"/>
                  <a:pt x="865199" y="471592"/>
                </a:cubicBezTo>
                <a:cubicBezTo>
                  <a:pt x="847926" y="458031"/>
                  <a:pt x="822932" y="459806"/>
                  <a:pt x="807195" y="476008"/>
                </a:cubicBezTo>
                <a:cubicBezTo>
                  <a:pt x="791417" y="492253"/>
                  <a:pt x="790406" y="517378"/>
                  <a:pt x="804566" y="534258"/>
                </a:cubicBezTo>
                <a:cubicBezTo>
                  <a:pt x="790478" y="543211"/>
                  <a:pt x="774951" y="550017"/>
                  <a:pt x="758362" y="554145"/>
                </a:cubicBezTo>
                <a:cubicBezTo>
                  <a:pt x="756245" y="532073"/>
                  <a:pt x="737443" y="515121"/>
                  <a:pt x="714681" y="515121"/>
                </a:cubicBezTo>
                <a:cubicBezTo>
                  <a:pt x="692046" y="515121"/>
                  <a:pt x="673328" y="531884"/>
                  <a:pt x="671072" y="553786"/>
                </a:cubicBezTo>
                <a:cubicBezTo>
                  <a:pt x="654643" y="549673"/>
                  <a:pt x="639161" y="543198"/>
                  <a:pt x="625223" y="534368"/>
                </a:cubicBezTo>
                <a:cubicBezTo>
                  <a:pt x="639266" y="517461"/>
                  <a:pt x="638169" y="492406"/>
                  <a:pt x="622383" y="476230"/>
                </a:cubicBezTo>
                <a:cubicBezTo>
                  <a:pt x="606476" y="459931"/>
                  <a:pt x="581192" y="458323"/>
                  <a:pt x="563915" y="472246"/>
                </a:cubicBezTo>
                <a:cubicBezTo>
                  <a:pt x="556271" y="459147"/>
                  <a:pt x="550354" y="444927"/>
                  <a:pt x="546635" y="429843"/>
                </a:cubicBezTo>
                <a:cubicBezTo>
                  <a:pt x="568731" y="427745"/>
                  <a:pt x="585711" y="408931"/>
                  <a:pt x="585711" y="386151"/>
                </a:cubicBezTo>
                <a:cubicBezTo>
                  <a:pt x="585711" y="363517"/>
                  <a:pt x="568948" y="344798"/>
                  <a:pt x="547046" y="342542"/>
                </a:cubicBezTo>
                <a:cubicBezTo>
                  <a:pt x="550773" y="327655"/>
                  <a:pt x="556440" y="313546"/>
                  <a:pt x="564256" y="300769"/>
                </a:cubicBezTo>
                <a:cubicBezTo>
                  <a:pt x="581522" y="314264"/>
                  <a:pt x="606457" y="312467"/>
                  <a:pt x="622167" y="296293"/>
                </a:cubicBezTo>
                <a:cubicBezTo>
                  <a:pt x="637975" y="280018"/>
                  <a:pt x="638959" y="254830"/>
                  <a:pt x="624727" y="237944"/>
                </a:cubicBezTo>
                <a:cubicBezTo>
                  <a:pt x="638843" y="229046"/>
                  <a:pt x="654391" y="222263"/>
                  <a:pt x="670997" y="218145"/>
                </a:cubicBezTo>
                <a:close/>
                <a:moveTo>
                  <a:pt x="888599" y="51"/>
                </a:moveTo>
                <a:cubicBezTo>
                  <a:pt x="549309" y="4932"/>
                  <a:pt x="279179" y="203462"/>
                  <a:pt x="214901" y="405245"/>
                </a:cubicBezTo>
                <a:cubicBezTo>
                  <a:pt x="150623" y="607028"/>
                  <a:pt x="216528" y="436977"/>
                  <a:pt x="122145" y="683511"/>
                </a:cubicBezTo>
                <a:cubicBezTo>
                  <a:pt x="110754" y="788471"/>
                  <a:pt x="186423" y="773825"/>
                  <a:pt x="166082" y="849494"/>
                </a:cubicBezTo>
                <a:cubicBezTo>
                  <a:pt x="145741" y="925163"/>
                  <a:pt x="4167" y="1076501"/>
                  <a:pt x="99" y="1137524"/>
                </a:cubicBezTo>
                <a:cubicBezTo>
                  <a:pt x="-3970" y="1198547"/>
                  <a:pt x="118891" y="1183088"/>
                  <a:pt x="141673" y="1215634"/>
                </a:cubicBezTo>
                <a:cubicBezTo>
                  <a:pt x="164455" y="1248179"/>
                  <a:pt x="132723" y="1307575"/>
                  <a:pt x="136791" y="1332798"/>
                </a:cubicBezTo>
                <a:cubicBezTo>
                  <a:pt x="140859" y="1358021"/>
                  <a:pt x="163641" y="1357207"/>
                  <a:pt x="166082" y="1366971"/>
                </a:cubicBezTo>
                <a:cubicBezTo>
                  <a:pt x="168523" y="1376735"/>
                  <a:pt x="140859" y="1375108"/>
                  <a:pt x="151436" y="1391380"/>
                </a:cubicBezTo>
                <a:cubicBezTo>
                  <a:pt x="162014" y="1407653"/>
                  <a:pt x="213274" y="1415790"/>
                  <a:pt x="229546" y="1464608"/>
                </a:cubicBezTo>
                <a:cubicBezTo>
                  <a:pt x="245819" y="1513427"/>
                  <a:pt x="113195" y="1633032"/>
                  <a:pt x="249074" y="1684292"/>
                </a:cubicBezTo>
                <a:cubicBezTo>
                  <a:pt x="384952" y="1735552"/>
                  <a:pt x="562327" y="1630592"/>
                  <a:pt x="605450" y="1713583"/>
                </a:cubicBezTo>
                <a:cubicBezTo>
                  <a:pt x="648573" y="1796575"/>
                  <a:pt x="702274" y="1941403"/>
                  <a:pt x="507813" y="2182242"/>
                </a:cubicBezTo>
                <a:cubicBezTo>
                  <a:pt x="786893" y="2178987"/>
                  <a:pt x="1326340" y="2200955"/>
                  <a:pt x="1562296" y="2182242"/>
                </a:cubicBezTo>
                <a:cubicBezTo>
                  <a:pt x="1505341" y="2007308"/>
                  <a:pt x="1320644" y="1838884"/>
                  <a:pt x="1323085" y="1601300"/>
                </a:cubicBezTo>
                <a:cubicBezTo>
                  <a:pt x="1325526" y="1363716"/>
                  <a:pt x="1527310" y="1165188"/>
                  <a:pt x="1576942" y="756739"/>
                </a:cubicBezTo>
                <a:cubicBezTo>
                  <a:pt x="1626574" y="348290"/>
                  <a:pt x="1227888" y="-4832"/>
                  <a:pt x="888599" y="51"/>
                </a:cubicBezTo>
                <a:close/>
              </a:path>
            </a:pathLst>
          </a:custGeom>
          <a:solidFill>
            <a:schemeClr val="bg1"/>
          </a:solidFill>
          <a:ln w="9525">
            <a:noFill/>
            <a:round/>
            <a:headEnd/>
            <a:tailEnd/>
          </a:ln>
        </p:spPr>
        <p:txBody>
          <a:bodyPr/>
          <a:lstStyle/>
          <a:p>
            <a:endParaRPr lang="en-US" dirty="0" err="1">
              <a:ln>
                <a:solidFill>
                  <a:schemeClr val="tx1">
                    <a:alpha val="0"/>
                  </a:schemeClr>
                </a:solidFill>
              </a:ln>
              <a:solidFill>
                <a:schemeClr val="tx1"/>
              </a:solidFill>
            </a:endParaRPr>
          </a:p>
        </p:txBody>
      </p:sp>
      <p:sp>
        <p:nvSpPr>
          <p:cNvPr id="24" name="Freeform 14"/>
          <p:cNvSpPr>
            <a:spLocks noEditPoints="1"/>
          </p:cNvSpPr>
          <p:nvPr/>
        </p:nvSpPr>
        <p:spPr bwMode="black">
          <a:xfrm>
            <a:off x="9004025" y="1256526"/>
            <a:ext cx="266975" cy="282536"/>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UI" panose="020B0502040204020203" pitchFamily="34" charset="0"/>
              <a:sym typeface="Segoe UI" panose="020B0502040204020203" pitchFamily="34" charset="0"/>
            </a:endParaRPr>
          </a:p>
        </p:txBody>
      </p:sp>
      <p:sp>
        <p:nvSpPr>
          <p:cNvPr id="25" name="Freeform 24"/>
          <p:cNvSpPr/>
          <p:nvPr/>
        </p:nvSpPr>
        <p:spPr bwMode="auto">
          <a:xfrm rot="5400000">
            <a:off x="3593042" y="1291917"/>
            <a:ext cx="260217" cy="221584"/>
          </a:xfrm>
          <a:custGeom>
            <a:avLst/>
            <a:gdLst>
              <a:gd name="connsiteX0" fmla="*/ 1519205 w 4448175"/>
              <a:gd name="connsiteY0" fmla="*/ 2108202 h 3787779"/>
              <a:gd name="connsiteX1" fmla="*/ 1519205 w 4448175"/>
              <a:gd name="connsiteY1" fmla="*/ 1679577 h 3787779"/>
              <a:gd name="connsiteX2" fmla="*/ 2814605 w 4448175"/>
              <a:gd name="connsiteY2" fmla="*/ 1679577 h 3787779"/>
              <a:gd name="connsiteX3" fmla="*/ 2814605 w 4448175"/>
              <a:gd name="connsiteY3" fmla="*/ 2108202 h 3787779"/>
              <a:gd name="connsiteX4" fmla="*/ 1079818 w 4448175"/>
              <a:gd name="connsiteY4" fmla="*/ 1893890 h 3787779"/>
              <a:gd name="connsiteX5" fmla="*/ 2554286 w 4448175"/>
              <a:gd name="connsiteY5" fmla="*/ 3368358 h 3787779"/>
              <a:gd name="connsiteX6" fmla="*/ 4028754 w 4448175"/>
              <a:gd name="connsiteY6" fmla="*/ 1893890 h 3787779"/>
              <a:gd name="connsiteX7" fmla="*/ 2554286 w 4448175"/>
              <a:gd name="connsiteY7" fmla="*/ 419421 h 3787779"/>
              <a:gd name="connsiteX8" fmla="*/ 1079818 w 4448175"/>
              <a:gd name="connsiteY8" fmla="*/ 1893890 h 3787779"/>
              <a:gd name="connsiteX9" fmla="*/ 660397 w 4448175"/>
              <a:gd name="connsiteY9" fmla="*/ 1893890 h 3787779"/>
              <a:gd name="connsiteX10" fmla="*/ 983843 w 4448175"/>
              <a:gd name="connsiteY10" fmla="*/ 834998 h 3787779"/>
              <a:gd name="connsiteX11" fmla="*/ 1071549 w 4448175"/>
              <a:gd name="connsiteY11" fmla="*/ 717711 h 3787779"/>
              <a:gd name="connsiteX12" fmla="*/ 748947 w 4448175"/>
              <a:gd name="connsiteY12" fmla="*/ 377793 h 3787779"/>
              <a:gd name="connsiteX13" fmla="*/ 1059846 w 4448175"/>
              <a:gd name="connsiteY13" fmla="*/ 82732 h 3787779"/>
              <a:gd name="connsiteX14" fmla="*/ 1374264 w 4448175"/>
              <a:gd name="connsiteY14" fmla="*/ 414027 h 3787779"/>
              <a:gd name="connsiteX15" fmla="*/ 1495394 w 4448175"/>
              <a:gd name="connsiteY15" fmla="*/ 323447 h 3787779"/>
              <a:gd name="connsiteX16" fmla="*/ 2554286 w 4448175"/>
              <a:gd name="connsiteY16" fmla="*/ 0 h 3787779"/>
              <a:gd name="connsiteX17" fmla="*/ 4448175 w 4448175"/>
              <a:gd name="connsiteY17" fmla="*/ 1893890 h 3787779"/>
              <a:gd name="connsiteX18" fmla="*/ 2554286 w 4448175"/>
              <a:gd name="connsiteY18" fmla="*/ 3787779 h 3787779"/>
              <a:gd name="connsiteX19" fmla="*/ 660397 w 4448175"/>
              <a:gd name="connsiteY19" fmla="*/ 1893890 h 3787779"/>
              <a:gd name="connsiteX20" fmla="*/ 0 w 4448175"/>
              <a:gd name="connsiteY20" fmla="*/ 2536315 h 3787779"/>
              <a:gd name="connsiteX21" fmla="*/ 0 w 4448175"/>
              <a:gd name="connsiteY21" fmla="*/ 1240914 h 3787779"/>
              <a:gd name="connsiteX22" fmla="*/ 428625 w 4448175"/>
              <a:gd name="connsiteY22" fmla="*/ 1240914 h 3787779"/>
              <a:gd name="connsiteX23" fmla="*/ 428625 w 4448175"/>
              <a:gd name="connsiteY23" fmla="*/ 2536315 h 37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8175" h="3787779">
                <a:moveTo>
                  <a:pt x="1519205" y="2108202"/>
                </a:moveTo>
                <a:lnTo>
                  <a:pt x="1519205" y="1679577"/>
                </a:lnTo>
                <a:lnTo>
                  <a:pt x="2814605" y="1679577"/>
                </a:lnTo>
                <a:lnTo>
                  <a:pt x="2814605" y="2108202"/>
                </a:lnTo>
                <a:close/>
                <a:moveTo>
                  <a:pt x="1079818" y="1893890"/>
                </a:moveTo>
                <a:cubicBezTo>
                  <a:pt x="1079818" y="2708216"/>
                  <a:pt x="1739960" y="3368358"/>
                  <a:pt x="2554286" y="3368358"/>
                </a:cubicBezTo>
                <a:cubicBezTo>
                  <a:pt x="3368612" y="3368358"/>
                  <a:pt x="4028754" y="2708216"/>
                  <a:pt x="4028754" y="1893890"/>
                </a:cubicBezTo>
                <a:cubicBezTo>
                  <a:pt x="4028754" y="1079563"/>
                  <a:pt x="3368612" y="419421"/>
                  <a:pt x="2554286" y="419421"/>
                </a:cubicBezTo>
                <a:cubicBezTo>
                  <a:pt x="1739960" y="419421"/>
                  <a:pt x="1079818" y="1079563"/>
                  <a:pt x="1079818" y="1893890"/>
                </a:cubicBezTo>
                <a:close/>
                <a:moveTo>
                  <a:pt x="660397" y="1893890"/>
                </a:moveTo>
                <a:cubicBezTo>
                  <a:pt x="660397" y="1501652"/>
                  <a:pt x="779636" y="1137265"/>
                  <a:pt x="983843" y="834998"/>
                </a:cubicBezTo>
                <a:lnTo>
                  <a:pt x="1071549" y="717711"/>
                </a:lnTo>
                <a:lnTo>
                  <a:pt x="748947" y="377793"/>
                </a:lnTo>
                <a:lnTo>
                  <a:pt x="1059846" y="82732"/>
                </a:lnTo>
                <a:lnTo>
                  <a:pt x="1374264" y="414027"/>
                </a:lnTo>
                <a:lnTo>
                  <a:pt x="1495394" y="323447"/>
                </a:lnTo>
                <a:cubicBezTo>
                  <a:pt x="1797661" y="119239"/>
                  <a:pt x="2162048" y="0"/>
                  <a:pt x="2554286" y="0"/>
                </a:cubicBezTo>
                <a:cubicBezTo>
                  <a:pt x="3600252" y="0"/>
                  <a:pt x="4448175" y="847923"/>
                  <a:pt x="4448175" y="1893890"/>
                </a:cubicBezTo>
                <a:cubicBezTo>
                  <a:pt x="4448175" y="2939856"/>
                  <a:pt x="3600252" y="3787779"/>
                  <a:pt x="2554286" y="3787779"/>
                </a:cubicBezTo>
                <a:cubicBezTo>
                  <a:pt x="1508320" y="3787779"/>
                  <a:pt x="660397" y="2939856"/>
                  <a:pt x="660397" y="1893890"/>
                </a:cubicBezTo>
                <a:close/>
                <a:moveTo>
                  <a:pt x="0" y="2536315"/>
                </a:moveTo>
                <a:lnTo>
                  <a:pt x="0" y="1240914"/>
                </a:lnTo>
                <a:lnTo>
                  <a:pt x="428625" y="1240914"/>
                </a:lnTo>
                <a:lnTo>
                  <a:pt x="428625" y="2536315"/>
                </a:ln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35107424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 name="Object 78" hidden="1"/>
          <p:cNvGraphicFramePr>
            <a:graphicFrameLocks noChangeAspect="1"/>
          </p:cNvGraphicFramePr>
          <p:nvPr>
            <p:custDataLst>
              <p:tags r:id="rId2"/>
            </p:custDataLst>
            <p:extLst>
              <p:ext uri="{D42A27DB-BD31-4B8C-83A1-F6EECF244321}">
                <p14:modId xmlns:p14="http://schemas.microsoft.com/office/powerpoint/2010/main" val="28818570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8419" name="think-cell Slide" r:id="rId5" imgW="378" imgH="379" progId="TCLayout.ActiveDocument.1">
                  <p:embed/>
                </p:oleObj>
              </mc:Choice>
              <mc:Fallback>
                <p:oleObj name="think-cell Slide" r:id="rId5" imgW="378" imgH="37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113" name="Group 112"/>
          <p:cNvGrpSpPr/>
          <p:nvPr/>
        </p:nvGrpSpPr>
        <p:grpSpPr>
          <a:xfrm>
            <a:off x="1" y="5783263"/>
            <a:ext cx="818853" cy="1211262"/>
            <a:chOff x="5449888" y="6705600"/>
            <a:chExt cx="1298575" cy="1920875"/>
          </a:xfrm>
        </p:grpSpPr>
        <p:sp>
          <p:nvSpPr>
            <p:cNvPr id="114" name="Freeform 5"/>
            <p:cNvSpPr>
              <a:spLocks/>
            </p:cNvSpPr>
            <p:nvPr/>
          </p:nvSpPr>
          <p:spPr bwMode="auto">
            <a:xfrm>
              <a:off x="5510213" y="7627938"/>
              <a:ext cx="996950" cy="998537"/>
            </a:xfrm>
            <a:custGeom>
              <a:avLst/>
              <a:gdLst>
                <a:gd name="T0" fmla="*/ 251 w 628"/>
                <a:gd name="T1" fmla="*/ 66 h 629"/>
                <a:gd name="T2" fmla="*/ 251 w 628"/>
                <a:gd name="T3" fmla="*/ 0 h 629"/>
                <a:gd name="T4" fmla="*/ 89 w 628"/>
                <a:gd name="T5" fmla="*/ 0 h 629"/>
                <a:gd name="T6" fmla="*/ 89 w 628"/>
                <a:gd name="T7" fmla="*/ 66 h 629"/>
                <a:gd name="T8" fmla="*/ 0 w 628"/>
                <a:gd name="T9" fmla="*/ 66 h 629"/>
                <a:gd name="T10" fmla="*/ 0 w 628"/>
                <a:gd name="T11" fmla="*/ 82 h 629"/>
                <a:gd name="T12" fmla="*/ 21 w 628"/>
                <a:gd name="T13" fmla="*/ 82 h 629"/>
                <a:gd name="T14" fmla="*/ 21 w 628"/>
                <a:gd name="T15" fmla="*/ 629 h 629"/>
                <a:gd name="T16" fmla="*/ 607 w 628"/>
                <a:gd name="T17" fmla="*/ 629 h 629"/>
                <a:gd name="T18" fmla="*/ 607 w 628"/>
                <a:gd name="T19" fmla="*/ 82 h 629"/>
                <a:gd name="T20" fmla="*/ 628 w 628"/>
                <a:gd name="T21" fmla="*/ 82 h 629"/>
                <a:gd name="T22" fmla="*/ 628 w 628"/>
                <a:gd name="T23" fmla="*/ 66 h 629"/>
                <a:gd name="T24" fmla="*/ 251 w 628"/>
                <a:gd name="T25"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8" h="629">
                  <a:moveTo>
                    <a:pt x="251" y="66"/>
                  </a:moveTo>
                  <a:lnTo>
                    <a:pt x="251" y="0"/>
                  </a:lnTo>
                  <a:lnTo>
                    <a:pt x="89" y="0"/>
                  </a:lnTo>
                  <a:lnTo>
                    <a:pt x="89" y="66"/>
                  </a:lnTo>
                  <a:lnTo>
                    <a:pt x="0" y="66"/>
                  </a:lnTo>
                  <a:lnTo>
                    <a:pt x="0" y="82"/>
                  </a:lnTo>
                  <a:lnTo>
                    <a:pt x="21" y="82"/>
                  </a:lnTo>
                  <a:lnTo>
                    <a:pt x="21" y="629"/>
                  </a:lnTo>
                  <a:lnTo>
                    <a:pt x="607" y="629"/>
                  </a:lnTo>
                  <a:lnTo>
                    <a:pt x="607" y="82"/>
                  </a:lnTo>
                  <a:lnTo>
                    <a:pt x="628" y="82"/>
                  </a:lnTo>
                  <a:lnTo>
                    <a:pt x="628" y="66"/>
                  </a:lnTo>
                  <a:lnTo>
                    <a:pt x="251" y="66"/>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6"/>
            <p:cNvSpPr>
              <a:spLocks/>
            </p:cNvSpPr>
            <p:nvPr/>
          </p:nvSpPr>
          <p:spPr bwMode="auto">
            <a:xfrm>
              <a:off x="5510213" y="7627938"/>
              <a:ext cx="996950" cy="998537"/>
            </a:xfrm>
            <a:custGeom>
              <a:avLst/>
              <a:gdLst>
                <a:gd name="T0" fmla="*/ 251 w 628"/>
                <a:gd name="T1" fmla="*/ 66 h 629"/>
                <a:gd name="T2" fmla="*/ 251 w 628"/>
                <a:gd name="T3" fmla="*/ 0 h 629"/>
                <a:gd name="T4" fmla="*/ 89 w 628"/>
                <a:gd name="T5" fmla="*/ 0 h 629"/>
                <a:gd name="T6" fmla="*/ 89 w 628"/>
                <a:gd name="T7" fmla="*/ 66 h 629"/>
                <a:gd name="T8" fmla="*/ 0 w 628"/>
                <a:gd name="T9" fmla="*/ 66 h 629"/>
                <a:gd name="T10" fmla="*/ 0 w 628"/>
                <a:gd name="T11" fmla="*/ 82 h 629"/>
                <a:gd name="T12" fmla="*/ 21 w 628"/>
                <a:gd name="T13" fmla="*/ 82 h 629"/>
                <a:gd name="T14" fmla="*/ 21 w 628"/>
                <a:gd name="T15" fmla="*/ 629 h 629"/>
                <a:gd name="T16" fmla="*/ 607 w 628"/>
                <a:gd name="T17" fmla="*/ 629 h 629"/>
                <a:gd name="T18" fmla="*/ 607 w 628"/>
                <a:gd name="T19" fmla="*/ 82 h 629"/>
                <a:gd name="T20" fmla="*/ 628 w 628"/>
                <a:gd name="T21" fmla="*/ 82 h 629"/>
                <a:gd name="T22" fmla="*/ 628 w 628"/>
                <a:gd name="T23" fmla="*/ 66 h 629"/>
                <a:gd name="T24" fmla="*/ 251 w 628"/>
                <a:gd name="T25"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8" h="629">
                  <a:moveTo>
                    <a:pt x="251" y="66"/>
                  </a:moveTo>
                  <a:lnTo>
                    <a:pt x="251" y="0"/>
                  </a:lnTo>
                  <a:lnTo>
                    <a:pt x="89" y="0"/>
                  </a:lnTo>
                  <a:lnTo>
                    <a:pt x="89" y="66"/>
                  </a:lnTo>
                  <a:lnTo>
                    <a:pt x="0" y="66"/>
                  </a:lnTo>
                  <a:lnTo>
                    <a:pt x="0" y="82"/>
                  </a:lnTo>
                  <a:lnTo>
                    <a:pt x="21" y="82"/>
                  </a:lnTo>
                  <a:lnTo>
                    <a:pt x="21" y="629"/>
                  </a:lnTo>
                  <a:lnTo>
                    <a:pt x="607" y="629"/>
                  </a:lnTo>
                  <a:lnTo>
                    <a:pt x="607" y="82"/>
                  </a:lnTo>
                  <a:lnTo>
                    <a:pt x="628" y="82"/>
                  </a:lnTo>
                  <a:lnTo>
                    <a:pt x="628" y="66"/>
                  </a:lnTo>
                  <a:lnTo>
                    <a:pt x="251"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7"/>
            <p:cNvSpPr>
              <a:spLocks/>
            </p:cNvSpPr>
            <p:nvPr/>
          </p:nvSpPr>
          <p:spPr bwMode="auto">
            <a:xfrm>
              <a:off x="5727700" y="6705600"/>
              <a:ext cx="544513" cy="357187"/>
            </a:xfrm>
            <a:custGeom>
              <a:avLst/>
              <a:gdLst>
                <a:gd name="T0" fmla="*/ 206 w 245"/>
                <a:gd name="T1" fmla="*/ 71 h 161"/>
                <a:gd name="T2" fmla="*/ 206 w 245"/>
                <a:gd name="T3" fmla="*/ 67 h 161"/>
                <a:gd name="T4" fmla="*/ 139 w 245"/>
                <a:gd name="T5" fmla="*/ 0 h 161"/>
                <a:gd name="T6" fmla="*/ 82 w 245"/>
                <a:gd name="T7" fmla="*/ 30 h 161"/>
                <a:gd name="T8" fmla="*/ 64 w 245"/>
                <a:gd name="T9" fmla="*/ 25 h 161"/>
                <a:gd name="T10" fmla="*/ 42 w 245"/>
                <a:gd name="T11" fmla="*/ 32 h 161"/>
                <a:gd name="T12" fmla="*/ 25 w 245"/>
                <a:gd name="T13" fmla="*/ 63 h 161"/>
                <a:gd name="T14" fmla="*/ 0 w 245"/>
                <a:gd name="T15" fmla="*/ 108 h 161"/>
                <a:gd name="T16" fmla="*/ 48 w 245"/>
                <a:gd name="T17" fmla="*/ 161 h 161"/>
                <a:gd name="T18" fmla="*/ 54 w 245"/>
                <a:gd name="T19" fmla="*/ 161 h 161"/>
                <a:gd name="T20" fmla="*/ 59 w 245"/>
                <a:gd name="T21" fmla="*/ 161 h 161"/>
                <a:gd name="T22" fmla="*/ 169 w 245"/>
                <a:gd name="T23" fmla="*/ 161 h 161"/>
                <a:gd name="T24" fmla="*/ 171 w 245"/>
                <a:gd name="T25" fmla="*/ 161 h 161"/>
                <a:gd name="T26" fmla="*/ 174 w 245"/>
                <a:gd name="T27" fmla="*/ 161 h 161"/>
                <a:gd name="T28" fmla="*/ 182 w 245"/>
                <a:gd name="T29" fmla="*/ 161 h 161"/>
                <a:gd name="T30" fmla="*/ 200 w 245"/>
                <a:gd name="T31" fmla="*/ 161 h 161"/>
                <a:gd name="T32" fmla="*/ 245 w 245"/>
                <a:gd name="T33" fmla="*/ 116 h 161"/>
                <a:gd name="T34" fmla="*/ 206 w 245"/>
                <a:gd name="T35" fmla="*/ 7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161">
                  <a:moveTo>
                    <a:pt x="206" y="71"/>
                  </a:moveTo>
                  <a:cubicBezTo>
                    <a:pt x="206" y="70"/>
                    <a:pt x="206" y="68"/>
                    <a:pt x="206" y="67"/>
                  </a:cubicBezTo>
                  <a:cubicBezTo>
                    <a:pt x="206" y="30"/>
                    <a:pt x="176" y="0"/>
                    <a:pt x="139" y="0"/>
                  </a:cubicBezTo>
                  <a:cubicBezTo>
                    <a:pt x="115" y="0"/>
                    <a:pt x="95" y="12"/>
                    <a:pt x="82" y="30"/>
                  </a:cubicBezTo>
                  <a:cubicBezTo>
                    <a:pt x="77" y="27"/>
                    <a:pt x="71" y="25"/>
                    <a:pt x="64" y="25"/>
                  </a:cubicBezTo>
                  <a:cubicBezTo>
                    <a:pt x="56" y="25"/>
                    <a:pt x="48" y="28"/>
                    <a:pt x="42" y="32"/>
                  </a:cubicBezTo>
                  <a:cubicBezTo>
                    <a:pt x="32" y="39"/>
                    <a:pt x="25" y="50"/>
                    <a:pt x="25" y="63"/>
                  </a:cubicBezTo>
                  <a:cubicBezTo>
                    <a:pt x="10" y="73"/>
                    <a:pt x="0" y="90"/>
                    <a:pt x="0" y="108"/>
                  </a:cubicBezTo>
                  <a:cubicBezTo>
                    <a:pt x="0" y="135"/>
                    <a:pt x="21" y="158"/>
                    <a:pt x="48" y="161"/>
                  </a:cubicBezTo>
                  <a:cubicBezTo>
                    <a:pt x="50" y="161"/>
                    <a:pt x="52" y="161"/>
                    <a:pt x="54" y="161"/>
                  </a:cubicBezTo>
                  <a:cubicBezTo>
                    <a:pt x="55" y="161"/>
                    <a:pt x="57" y="161"/>
                    <a:pt x="59" y="161"/>
                  </a:cubicBezTo>
                  <a:cubicBezTo>
                    <a:pt x="84" y="161"/>
                    <a:pt x="142" y="161"/>
                    <a:pt x="169" y="161"/>
                  </a:cubicBezTo>
                  <a:cubicBezTo>
                    <a:pt x="170" y="161"/>
                    <a:pt x="171" y="161"/>
                    <a:pt x="171" y="161"/>
                  </a:cubicBezTo>
                  <a:cubicBezTo>
                    <a:pt x="174" y="161"/>
                    <a:pt x="174" y="161"/>
                    <a:pt x="174" y="161"/>
                  </a:cubicBezTo>
                  <a:cubicBezTo>
                    <a:pt x="176" y="161"/>
                    <a:pt x="180" y="161"/>
                    <a:pt x="182" y="161"/>
                  </a:cubicBezTo>
                  <a:cubicBezTo>
                    <a:pt x="200" y="161"/>
                    <a:pt x="200" y="161"/>
                    <a:pt x="200" y="161"/>
                  </a:cubicBezTo>
                  <a:cubicBezTo>
                    <a:pt x="225" y="161"/>
                    <a:pt x="245" y="140"/>
                    <a:pt x="245" y="116"/>
                  </a:cubicBezTo>
                  <a:cubicBezTo>
                    <a:pt x="245" y="93"/>
                    <a:pt x="228" y="74"/>
                    <a:pt x="206" y="71"/>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
            <p:cNvSpPr>
              <a:spLocks/>
            </p:cNvSpPr>
            <p:nvPr/>
          </p:nvSpPr>
          <p:spPr bwMode="auto">
            <a:xfrm>
              <a:off x="6342063" y="6973888"/>
              <a:ext cx="195263" cy="127000"/>
            </a:xfrm>
            <a:custGeom>
              <a:avLst/>
              <a:gdLst>
                <a:gd name="T0" fmla="*/ 74 w 88"/>
                <a:gd name="T1" fmla="*/ 25 h 57"/>
                <a:gd name="T2" fmla="*/ 74 w 88"/>
                <a:gd name="T3" fmla="*/ 24 h 57"/>
                <a:gd name="T4" fmla="*/ 50 w 88"/>
                <a:gd name="T5" fmla="*/ 0 h 57"/>
                <a:gd name="T6" fmla="*/ 29 w 88"/>
                <a:gd name="T7" fmla="*/ 10 h 57"/>
                <a:gd name="T8" fmla="*/ 23 w 88"/>
                <a:gd name="T9" fmla="*/ 9 h 57"/>
                <a:gd name="T10" fmla="*/ 15 w 88"/>
                <a:gd name="T11" fmla="*/ 11 h 57"/>
                <a:gd name="T12" fmla="*/ 9 w 88"/>
                <a:gd name="T13" fmla="*/ 22 h 57"/>
                <a:gd name="T14" fmla="*/ 0 w 88"/>
                <a:gd name="T15" fmla="*/ 38 h 57"/>
                <a:gd name="T16" fmla="*/ 17 w 88"/>
                <a:gd name="T17" fmla="*/ 57 h 57"/>
                <a:gd name="T18" fmla="*/ 19 w 88"/>
                <a:gd name="T19" fmla="*/ 57 h 57"/>
                <a:gd name="T20" fmla="*/ 21 w 88"/>
                <a:gd name="T21" fmla="*/ 57 h 57"/>
                <a:gd name="T22" fmla="*/ 61 w 88"/>
                <a:gd name="T23" fmla="*/ 57 h 57"/>
                <a:gd name="T24" fmla="*/ 61 w 88"/>
                <a:gd name="T25" fmla="*/ 57 h 57"/>
                <a:gd name="T26" fmla="*/ 62 w 88"/>
                <a:gd name="T27" fmla="*/ 57 h 57"/>
                <a:gd name="T28" fmla="*/ 65 w 88"/>
                <a:gd name="T29" fmla="*/ 57 h 57"/>
                <a:gd name="T30" fmla="*/ 72 w 88"/>
                <a:gd name="T31" fmla="*/ 57 h 57"/>
                <a:gd name="T32" fmla="*/ 88 w 88"/>
                <a:gd name="T33" fmla="*/ 41 h 57"/>
                <a:gd name="T34" fmla="*/ 74 w 88"/>
                <a:gd name="T35"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57">
                  <a:moveTo>
                    <a:pt x="74" y="25"/>
                  </a:moveTo>
                  <a:cubicBezTo>
                    <a:pt x="74" y="24"/>
                    <a:pt x="74" y="24"/>
                    <a:pt x="74" y="24"/>
                  </a:cubicBezTo>
                  <a:cubicBezTo>
                    <a:pt x="74" y="10"/>
                    <a:pt x="63" y="0"/>
                    <a:pt x="50" y="0"/>
                  </a:cubicBezTo>
                  <a:cubicBezTo>
                    <a:pt x="41" y="0"/>
                    <a:pt x="34" y="4"/>
                    <a:pt x="29" y="10"/>
                  </a:cubicBezTo>
                  <a:cubicBezTo>
                    <a:pt x="28" y="9"/>
                    <a:pt x="25" y="9"/>
                    <a:pt x="23" y="9"/>
                  </a:cubicBezTo>
                  <a:cubicBezTo>
                    <a:pt x="20" y="9"/>
                    <a:pt x="17" y="10"/>
                    <a:pt x="15" y="11"/>
                  </a:cubicBezTo>
                  <a:cubicBezTo>
                    <a:pt x="11" y="13"/>
                    <a:pt x="9" y="18"/>
                    <a:pt x="9" y="22"/>
                  </a:cubicBezTo>
                  <a:cubicBezTo>
                    <a:pt x="4" y="26"/>
                    <a:pt x="0" y="32"/>
                    <a:pt x="0" y="38"/>
                  </a:cubicBezTo>
                  <a:cubicBezTo>
                    <a:pt x="0" y="48"/>
                    <a:pt x="7" y="56"/>
                    <a:pt x="17" y="57"/>
                  </a:cubicBezTo>
                  <a:cubicBezTo>
                    <a:pt x="18" y="57"/>
                    <a:pt x="18" y="57"/>
                    <a:pt x="19" y="57"/>
                  </a:cubicBezTo>
                  <a:cubicBezTo>
                    <a:pt x="20" y="57"/>
                    <a:pt x="20" y="57"/>
                    <a:pt x="21" y="57"/>
                  </a:cubicBezTo>
                  <a:cubicBezTo>
                    <a:pt x="30" y="57"/>
                    <a:pt x="51" y="57"/>
                    <a:pt x="61" y="57"/>
                  </a:cubicBezTo>
                  <a:cubicBezTo>
                    <a:pt x="61" y="57"/>
                    <a:pt x="61" y="57"/>
                    <a:pt x="61" y="57"/>
                  </a:cubicBezTo>
                  <a:cubicBezTo>
                    <a:pt x="62" y="57"/>
                    <a:pt x="62" y="57"/>
                    <a:pt x="62" y="57"/>
                  </a:cubicBezTo>
                  <a:cubicBezTo>
                    <a:pt x="63" y="57"/>
                    <a:pt x="64" y="57"/>
                    <a:pt x="65" y="57"/>
                  </a:cubicBezTo>
                  <a:cubicBezTo>
                    <a:pt x="72" y="57"/>
                    <a:pt x="72" y="57"/>
                    <a:pt x="72" y="57"/>
                  </a:cubicBezTo>
                  <a:cubicBezTo>
                    <a:pt x="81" y="57"/>
                    <a:pt x="88" y="50"/>
                    <a:pt x="88" y="41"/>
                  </a:cubicBezTo>
                  <a:cubicBezTo>
                    <a:pt x="88" y="33"/>
                    <a:pt x="82" y="26"/>
                    <a:pt x="74" y="2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9"/>
            <p:cNvSpPr>
              <a:spLocks/>
            </p:cNvSpPr>
            <p:nvPr/>
          </p:nvSpPr>
          <p:spPr bwMode="auto">
            <a:xfrm>
              <a:off x="5473700" y="7038975"/>
              <a:ext cx="303213" cy="196850"/>
            </a:xfrm>
            <a:custGeom>
              <a:avLst/>
              <a:gdLst>
                <a:gd name="T0" fmla="*/ 114 w 136"/>
                <a:gd name="T1" fmla="*/ 39 h 89"/>
                <a:gd name="T2" fmla="*/ 114 w 136"/>
                <a:gd name="T3" fmla="*/ 37 h 89"/>
                <a:gd name="T4" fmla="*/ 76 w 136"/>
                <a:gd name="T5" fmla="*/ 0 h 89"/>
                <a:gd name="T6" fmla="*/ 45 w 136"/>
                <a:gd name="T7" fmla="*/ 16 h 89"/>
                <a:gd name="T8" fmla="*/ 35 w 136"/>
                <a:gd name="T9" fmla="*/ 14 h 89"/>
                <a:gd name="T10" fmla="*/ 23 w 136"/>
                <a:gd name="T11" fmla="*/ 17 h 89"/>
                <a:gd name="T12" fmla="*/ 13 w 136"/>
                <a:gd name="T13" fmla="*/ 35 h 89"/>
                <a:gd name="T14" fmla="*/ 0 w 136"/>
                <a:gd name="T15" fmla="*/ 60 h 89"/>
                <a:gd name="T16" fmla="*/ 26 w 136"/>
                <a:gd name="T17" fmla="*/ 89 h 89"/>
                <a:gd name="T18" fmla="*/ 29 w 136"/>
                <a:gd name="T19" fmla="*/ 89 h 89"/>
                <a:gd name="T20" fmla="*/ 32 w 136"/>
                <a:gd name="T21" fmla="*/ 89 h 89"/>
                <a:gd name="T22" fmla="*/ 93 w 136"/>
                <a:gd name="T23" fmla="*/ 89 h 89"/>
                <a:gd name="T24" fmla="*/ 95 w 136"/>
                <a:gd name="T25" fmla="*/ 89 h 89"/>
                <a:gd name="T26" fmla="*/ 96 w 136"/>
                <a:gd name="T27" fmla="*/ 89 h 89"/>
                <a:gd name="T28" fmla="*/ 101 w 136"/>
                <a:gd name="T29" fmla="*/ 89 h 89"/>
                <a:gd name="T30" fmla="*/ 110 w 136"/>
                <a:gd name="T31" fmla="*/ 89 h 89"/>
                <a:gd name="T32" fmla="*/ 136 w 136"/>
                <a:gd name="T33" fmla="*/ 64 h 89"/>
                <a:gd name="T34" fmla="*/ 114 w 136"/>
                <a:gd name="T35" fmla="*/ 3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89">
                  <a:moveTo>
                    <a:pt x="114" y="39"/>
                  </a:moveTo>
                  <a:cubicBezTo>
                    <a:pt x="114" y="38"/>
                    <a:pt x="114" y="38"/>
                    <a:pt x="114" y="37"/>
                  </a:cubicBezTo>
                  <a:cubicBezTo>
                    <a:pt x="114" y="16"/>
                    <a:pt x="97" y="0"/>
                    <a:pt x="76" y="0"/>
                  </a:cubicBezTo>
                  <a:cubicBezTo>
                    <a:pt x="63" y="0"/>
                    <a:pt x="52" y="6"/>
                    <a:pt x="45" y="16"/>
                  </a:cubicBezTo>
                  <a:cubicBezTo>
                    <a:pt x="42" y="15"/>
                    <a:pt x="39" y="14"/>
                    <a:pt x="35" y="14"/>
                  </a:cubicBezTo>
                  <a:cubicBezTo>
                    <a:pt x="30" y="14"/>
                    <a:pt x="26" y="15"/>
                    <a:pt x="23" y="17"/>
                  </a:cubicBezTo>
                  <a:cubicBezTo>
                    <a:pt x="17" y="21"/>
                    <a:pt x="13" y="27"/>
                    <a:pt x="13" y="35"/>
                  </a:cubicBezTo>
                  <a:cubicBezTo>
                    <a:pt x="5" y="40"/>
                    <a:pt x="0" y="49"/>
                    <a:pt x="0" y="60"/>
                  </a:cubicBezTo>
                  <a:cubicBezTo>
                    <a:pt x="0" y="75"/>
                    <a:pt x="11" y="87"/>
                    <a:pt x="26" y="89"/>
                  </a:cubicBezTo>
                  <a:cubicBezTo>
                    <a:pt x="27" y="89"/>
                    <a:pt x="28" y="89"/>
                    <a:pt x="29" y="89"/>
                  </a:cubicBezTo>
                  <a:cubicBezTo>
                    <a:pt x="30" y="89"/>
                    <a:pt x="31" y="89"/>
                    <a:pt x="32" y="89"/>
                  </a:cubicBezTo>
                  <a:cubicBezTo>
                    <a:pt x="46" y="89"/>
                    <a:pt x="78" y="89"/>
                    <a:pt x="93" y="89"/>
                  </a:cubicBezTo>
                  <a:cubicBezTo>
                    <a:pt x="94" y="89"/>
                    <a:pt x="94" y="89"/>
                    <a:pt x="95" y="89"/>
                  </a:cubicBezTo>
                  <a:cubicBezTo>
                    <a:pt x="96" y="89"/>
                    <a:pt x="96" y="89"/>
                    <a:pt x="96" y="89"/>
                  </a:cubicBezTo>
                  <a:cubicBezTo>
                    <a:pt x="97" y="89"/>
                    <a:pt x="99" y="89"/>
                    <a:pt x="101" y="89"/>
                  </a:cubicBezTo>
                  <a:cubicBezTo>
                    <a:pt x="110" y="89"/>
                    <a:pt x="110" y="89"/>
                    <a:pt x="110" y="89"/>
                  </a:cubicBezTo>
                  <a:cubicBezTo>
                    <a:pt x="124" y="89"/>
                    <a:pt x="136" y="78"/>
                    <a:pt x="136" y="64"/>
                  </a:cubicBezTo>
                  <a:cubicBezTo>
                    <a:pt x="136" y="51"/>
                    <a:pt x="126" y="41"/>
                    <a:pt x="114" y="39"/>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0"/>
            <p:cNvSpPr>
              <a:spLocks noChangeArrowheads="1"/>
            </p:cNvSpPr>
            <p:nvPr/>
          </p:nvSpPr>
          <p:spPr bwMode="auto">
            <a:xfrm>
              <a:off x="5883275" y="7224713"/>
              <a:ext cx="665163" cy="5540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
            <p:cNvSpPr>
              <a:spLocks noChangeArrowheads="1"/>
            </p:cNvSpPr>
            <p:nvPr/>
          </p:nvSpPr>
          <p:spPr bwMode="auto">
            <a:xfrm>
              <a:off x="5883275" y="7224713"/>
              <a:ext cx="6651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2"/>
            <p:cNvSpPr>
              <a:spLocks noChangeArrowheads="1"/>
            </p:cNvSpPr>
            <p:nvPr/>
          </p:nvSpPr>
          <p:spPr bwMode="auto">
            <a:xfrm>
              <a:off x="5849938" y="7199313"/>
              <a:ext cx="731838" cy="25400"/>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3"/>
            <p:cNvSpPr>
              <a:spLocks noChangeArrowheads="1"/>
            </p:cNvSpPr>
            <p:nvPr/>
          </p:nvSpPr>
          <p:spPr bwMode="auto">
            <a:xfrm>
              <a:off x="5849938" y="7199313"/>
              <a:ext cx="731838"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4"/>
            <p:cNvSpPr>
              <a:spLocks noChangeArrowheads="1"/>
            </p:cNvSpPr>
            <p:nvPr/>
          </p:nvSpPr>
          <p:spPr bwMode="auto">
            <a:xfrm>
              <a:off x="5949950" y="7299325"/>
              <a:ext cx="536575" cy="85725"/>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5"/>
            <p:cNvSpPr>
              <a:spLocks noChangeArrowheads="1"/>
            </p:cNvSpPr>
            <p:nvPr/>
          </p:nvSpPr>
          <p:spPr bwMode="auto">
            <a:xfrm>
              <a:off x="5949950" y="7299325"/>
              <a:ext cx="53657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6"/>
            <p:cNvSpPr>
              <a:spLocks noChangeArrowheads="1"/>
            </p:cNvSpPr>
            <p:nvPr/>
          </p:nvSpPr>
          <p:spPr bwMode="auto">
            <a:xfrm>
              <a:off x="5949950" y="7450138"/>
              <a:ext cx="536575" cy="85725"/>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7"/>
            <p:cNvSpPr>
              <a:spLocks noChangeArrowheads="1"/>
            </p:cNvSpPr>
            <p:nvPr/>
          </p:nvSpPr>
          <p:spPr bwMode="auto">
            <a:xfrm>
              <a:off x="5949950" y="7450138"/>
              <a:ext cx="53657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8"/>
            <p:cNvSpPr>
              <a:spLocks/>
            </p:cNvSpPr>
            <p:nvPr/>
          </p:nvSpPr>
          <p:spPr bwMode="auto">
            <a:xfrm>
              <a:off x="5883275" y="7224713"/>
              <a:ext cx="234950" cy="222250"/>
            </a:xfrm>
            <a:custGeom>
              <a:avLst/>
              <a:gdLst>
                <a:gd name="T0" fmla="*/ 106 w 106"/>
                <a:gd name="T1" fmla="*/ 0 h 100"/>
                <a:gd name="T2" fmla="*/ 0 w 106"/>
                <a:gd name="T3" fmla="*/ 0 h 100"/>
                <a:gd name="T4" fmla="*/ 0 w 106"/>
                <a:gd name="T5" fmla="*/ 99 h 100"/>
                <a:gd name="T6" fmla="*/ 8 w 106"/>
                <a:gd name="T7" fmla="*/ 100 h 100"/>
                <a:gd name="T8" fmla="*/ 76 w 106"/>
                <a:gd name="T9" fmla="*/ 72 h 100"/>
                <a:gd name="T10" fmla="*/ 30 w 106"/>
                <a:gd name="T11" fmla="*/ 72 h 100"/>
                <a:gd name="T12" fmla="*/ 30 w 106"/>
                <a:gd name="T13" fmla="*/ 33 h 100"/>
                <a:gd name="T14" fmla="*/ 101 w 106"/>
                <a:gd name="T15" fmla="*/ 33 h 100"/>
                <a:gd name="T16" fmla="*/ 106 w 106"/>
                <a:gd name="T17" fmla="*/ 2 h 100"/>
                <a:gd name="T18" fmla="*/ 106 w 106"/>
                <a:gd name="T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0">
                  <a:moveTo>
                    <a:pt x="106" y="0"/>
                  </a:moveTo>
                  <a:cubicBezTo>
                    <a:pt x="0" y="0"/>
                    <a:pt x="0" y="0"/>
                    <a:pt x="0" y="0"/>
                  </a:cubicBezTo>
                  <a:cubicBezTo>
                    <a:pt x="0" y="99"/>
                    <a:pt x="0" y="99"/>
                    <a:pt x="0" y="99"/>
                  </a:cubicBezTo>
                  <a:cubicBezTo>
                    <a:pt x="3" y="99"/>
                    <a:pt x="5" y="100"/>
                    <a:pt x="8" y="100"/>
                  </a:cubicBezTo>
                  <a:cubicBezTo>
                    <a:pt x="34" y="100"/>
                    <a:pt x="58" y="89"/>
                    <a:pt x="76" y="72"/>
                  </a:cubicBezTo>
                  <a:cubicBezTo>
                    <a:pt x="30" y="72"/>
                    <a:pt x="30" y="72"/>
                    <a:pt x="30" y="72"/>
                  </a:cubicBezTo>
                  <a:cubicBezTo>
                    <a:pt x="30" y="33"/>
                    <a:pt x="30" y="33"/>
                    <a:pt x="30" y="33"/>
                  </a:cubicBezTo>
                  <a:cubicBezTo>
                    <a:pt x="101" y="33"/>
                    <a:pt x="101" y="33"/>
                    <a:pt x="101" y="33"/>
                  </a:cubicBezTo>
                  <a:cubicBezTo>
                    <a:pt x="104" y="23"/>
                    <a:pt x="106" y="13"/>
                    <a:pt x="106" y="2"/>
                  </a:cubicBezTo>
                  <a:cubicBezTo>
                    <a:pt x="106" y="1"/>
                    <a:pt x="106" y="0"/>
                    <a:pt x="106" y="0"/>
                  </a:cubicBezTo>
                </a:path>
              </a:pathLst>
            </a:custGeom>
            <a:solidFill>
              <a:srgbClr val="531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9"/>
            <p:cNvSpPr>
              <a:spLocks/>
            </p:cNvSpPr>
            <p:nvPr/>
          </p:nvSpPr>
          <p:spPr bwMode="auto">
            <a:xfrm>
              <a:off x="5883275" y="7199313"/>
              <a:ext cx="234950" cy="25400"/>
            </a:xfrm>
            <a:custGeom>
              <a:avLst/>
              <a:gdLst>
                <a:gd name="T0" fmla="*/ 105 w 106"/>
                <a:gd name="T1" fmla="*/ 0 h 12"/>
                <a:gd name="T2" fmla="*/ 0 w 106"/>
                <a:gd name="T3" fmla="*/ 0 h 12"/>
                <a:gd name="T4" fmla="*/ 0 w 106"/>
                <a:gd name="T5" fmla="*/ 12 h 12"/>
                <a:gd name="T6" fmla="*/ 106 w 106"/>
                <a:gd name="T7" fmla="*/ 12 h 12"/>
                <a:gd name="T8" fmla="*/ 105 w 106"/>
                <a:gd name="T9" fmla="*/ 0 h 12"/>
              </a:gdLst>
              <a:ahLst/>
              <a:cxnLst>
                <a:cxn ang="0">
                  <a:pos x="T0" y="T1"/>
                </a:cxn>
                <a:cxn ang="0">
                  <a:pos x="T2" y="T3"/>
                </a:cxn>
                <a:cxn ang="0">
                  <a:pos x="T4" y="T5"/>
                </a:cxn>
                <a:cxn ang="0">
                  <a:pos x="T6" y="T7"/>
                </a:cxn>
                <a:cxn ang="0">
                  <a:pos x="T8" y="T9"/>
                </a:cxn>
              </a:cxnLst>
              <a:rect l="0" t="0" r="r" b="b"/>
              <a:pathLst>
                <a:path w="106" h="12">
                  <a:moveTo>
                    <a:pt x="105" y="0"/>
                  </a:moveTo>
                  <a:cubicBezTo>
                    <a:pt x="0" y="0"/>
                    <a:pt x="0" y="0"/>
                    <a:pt x="0" y="0"/>
                  </a:cubicBezTo>
                  <a:cubicBezTo>
                    <a:pt x="0" y="12"/>
                    <a:pt x="0" y="12"/>
                    <a:pt x="0" y="12"/>
                  </a:cubicBezTo>
                  <a:cubicBezTo>
                    <a:pt x="106" y="12"/>
                    <a:pt x="106" y="12"/>
                    <a:pt x="106" y="12"/>
                  </a:cubicBezTo>
                  <a:cubicBezTo>
                    <a:pt x="106" y="8"/>
                    <a:pt x="105" y="4"/>
                    <a:pt x="105"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20"/>
            <p:cNvSpPr>
              <a:spLocks/>
            </p:cNvSpPr>
            <p:nvPr/>
          </p:nvSpPr>
          <p:spPr bwMode="auto">
            <a:xfrm>
              <a:off x="5949950" y="7299325"/>
              <a:ext cx="157163" cy="85725"/>
            </a:xfrm>
            <a:custGeom>
              <a:avLst/>
              <a:gdLst>
                <a:gd name="T0" fmla="*/ 71 w 71"/>
                <a:gd name="T1" fmla="*/ 0 h 39"/>
                <a:gd name="T2" fmla="*/ 0 w 71"/>
                <a:gd name="T3" fmla="*/ 0 h 39"/>
                <a:gd name="T4" fmla="*/ 0 w 71"/>
                <a:gd name="T5" fmla="*/ 39 h 39"/>
                <a:gd name="T6" fmla="*/ 46 w 71"/>
                <a:gd name="T7" fmla="*/ 39 h 39"/>
                <a:gd name="T8" fmla="*/ 71 w 71"/>
                <a:gd name="T9" fmla="*/ 0 h 39"/>
              </a:gdLst>
              <a:ahLst/>
              <a:cxnLst>
                <a:cxn ang="0">
                  <a:pos x="T0" y="T1"/>
                </a:cxn>
                <a:cxn ang="0">
                  <a:pos x="T2" y="T3"/>
                </a:cxn>
                <a:cxn ang="0">
                  <a:pos x="T4" y="T5"/>
                </a:cxn>
                <a:cxn ang="0">
                  <a:pos x="T6" y="T7"/>
                </a:cxn>
                <a:cxn ang="0">
                  <a:pos x="T8" y="T9"/>
                </a:cxn>
              </a:cxnLst>
              <a:rect l="0" t="0" r="r" b="b"/>
              <a:pathLst>
                <a:path w="71" h="39">
                  <a:moveTo>
                    <a:pt x="71" y="0"/>
                  </a:moveTo>
                  <a:cubicBezTo>
                    <a:pt x="0" y="0"/>
                    <a:pt x="0" y="0"/>
                    <a:pt x="0" y="0"/>
                  </a:cubicBezTo>
                  <a:cubicBezTo>
                    <a:pt x="0" y="39"/>
                    <a:pt x="0" y="39"/>
                    <a:pt x="0" y="39"/>
                  </a:cubicBezTo>
                  <a:cubicBezTo>
                    <a:pt x="46" y="39"/>
                    <a:pt x="46" y="39"/>
                    <a:pt x="46" y="39"/>
                  </a:cubicBezTo>
                  <a:cubicBezTo>
                    <a:pt x="57" y="29"/>
                    <a:pt x="65" y="15"/>
                    <a:pt x="71"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21"/>
            <p:cNvSpPr>
              <a:spLocks noChangeArrowheads="1"/>
            </p:cNvSpPr>
            <p:nvPr/>
          </p:nvSpPr>
          <p:spPr bwMode="auto">
            <a:xfrm>
              <a:off x="5949950" y="7599363"/>
              <a:ext cx="536575" cy="85725"/>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22"/>
            <p:cNvSpPr>
              <a:spLocks noChangeArrowheads="1"/>
            </p:cNvSpPr>
            <p:nvPr/>
          </p:nvSpPr>
          <p:spPr bwMode="auto">
            <a:xfrm>
              <a:off x="5949950" y="7599363"/>
              <a:ext cx="53657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23"/>
            <p:cNvSpPr>
              <a:spLocks noChangeArrowheads="1"/>
            </p:cNvSpPr>
            <p:nvPr/>
          </p:nvSpPr>
          <p:spPr bwMode="auto">
            <a:xfrm>
              <a:off x="5883275" y="7778750"/>
              <a:ext cx="665163" cy="8477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24"/>
            <p:cNvSpPr>
              <a:spLocks noChangeArrowheads="1"/>
            </p:cNvSpPr>
            <p:nvPr/>
          </p:nvSpPr>
          <p:spPr bwMode="auto">
            <a:xfrm>
              <a:off x="5883275" y="7778750"/>
              <a:ext cx="665163"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25"/>
            <p:cNvSpPr>
              <a:spLocks noChangeArrowheads="1"/>
            </p:cNvSpPr>
            <p:nvPr/>
          </p:nvSpPr>
          <p:spPr bwMode="auto">
            <a:xfrm>
              <a:off x="5849938" y="7766050"/>
              <a:ext cx="731838" cy="25400"/>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26"/>
            <p:cNvSpPr>
              <a:spLocks noChangeArrowheads="1"/>
            </p:cNvSpPr>
            <p:nvPr/>
          </p:nvSpPr>
          <p:spPr bwMode="auto">
            <a:xfrm>
              <a:off x="5849938" y="7766050"/>
              <a:ext cx="731838"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27"/>
            <p:cNvSpPr>
              <a:spLocks noChangeArrowheads="1"/>
            </p:cNvSpPr>
            <p:nvPr/>
          </p:nvSpPr>
          <p:spPr bwMode="auto">
            <a:xfrm>
              <a:off x="6249988" y="8456613"/>
              <a:ext cx="85725" cy="166687"/>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28"/>
            <p:cNvSpPr>
              <a:spLocks noChangeArrowheads="1"/>
            </p:cNvSpPr>
            <p:nvPr/>
          </p:nvSpPr>
          <p:spPr bwMode="auto">
            <a:xfrm>
              <a:off x="6097588" y="8456613"/>
              <a:ext cx="87313" cy="166687"/>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29"/>
            <p:cNvSpPr>
              <a:spLocks noChangeArrowheads="1"/>
            </p:cNvSpPr>
            <p:nvPr/>
          </p:nvSpPr>
          <p:spPr bwMode="auto">
            <a:xfrm>
              <a:off x="6097588" y="8456613"/>
              <a:ext cx="87313"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30"/>
            <p:cNvSpPr>
              <a:spLocks noChangeArrowheads="1"/>
            </p:cNvSpPr>
            <p:nvPr/>
          </p:nvSpPr>
          <p:spPr bwMode="auto">
            <a:xfrm>
              <a:off x="5949950" y="7867650"/>
              <a:ext cx="536575" cy="87312"/>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31"/>
            <p:cNvSpPr>
              <a:spLocks noChangeArrowheads="1"/>
            </p:cNvSpPr>
            <p:nvPr/>
          </p:nvSpPr>
          <p:spPr bwMode="auto">
            <a:xfrm>
              <a:off x="5949950" y="7867650"/>
              <a:ext cx="536575"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32"/>
            <p:cNvSpPr>
              <a:spLocks noChangeArrowheads="1"/>
            </p:cNvSpPr>
            <p:nvPr/>
          </p:nvSpPr>
          <p:spPr bwMode="auto">
            <a:xfrm>
              <a:off x="5949950" y="8016875"/>
              <a:ext cx="536575" cy="87312"/>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33"/>
            <p:cNvSpPr>
              <a:spLocks noChangeArrowheads="1"/>
            </p:cNvSpPr>
            <p:nvPr/>
          </p:nvSpPr>
          <p:spPr bwMode="auto">
            <a:xfrm>
              <a:off x="5949950" y="8016875"/>
              <a:ext cx="536575"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34"/>
            <p:cNvSpPr>
              <a:spLocks noChangeArrowheads="1"/>
            </p:cNvSpPr>
            <p:nvPr/>
          </p:nvSpPr>
          <p:spPr bwMode="auto">
            <a:xfrm>
              <a:off x="5949950" y="8166100"/>
              <a:ext cx="536575" cy="85725"/>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35"/>
            <p:cNvSpPr>
              <a:spLocks noChangeArrowheads="1"/>
            </p:cNvSpPr>
            <p:nvPr/>
          </p:nvSpPr>
          <p:spPr bwMode="auto">
            <a:xfrm>
              <a:off x="5949950" y="8166100"/>
              <a:ext cx="53657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36"/>
            <p:cNvSpPr>
              <a:spLocks noChangeArrowheads="1"/>
            </p:cNvSpPr>
            <p:nvPr/>
          </p:nvSpPr>
          <p:spPr bwMode="auto">
            <a:xfrm>
              <a:off x="5949950" y="8316913"/>
              <a:ext cx="536575" cy="87312"/>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37"/>
            <p:cNvSpPr>
              <a:spLocks noChangeArrowheads="1"/>
            </p:cNvSpPr>
            <p:nvPr/>
          </p:nvSpPr>
          <p:spPr bwMode="auto">
            <a:xfrm>
              <a:off x="5949950" y="8316913"/>
              <a:ext cx="536575"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38"/>
            <p:cNvSpPr>
              <a:spLocks noChangeArrowheads="1"/>
            </p:cNvSpPr>
            <p:nvPr/>
          </p:nvSpPr>
          <p:spPr bwMode="auto">
            <a:xfrm>
              <a:off x="5735638" y="8493125"/>
              <a:ext cx="36513" cy="1333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39"/>
            <p:cNvSpPr>
              <a:spLocks noChangeArrowheads="1"/>
            </p:cNvSpPr>
            <p:nvPr/>
          </p:nvSpPr>
          <p:spPr bwMode="auto">
            <a:xfrm>
              <a:off x="5665788" y="8377238"/>
              <a:ext cx="174625" cy="174625"/>
            </a:xfrm>
            <a:prstGeom prst="ellipse">
              <a:avLst/>
            </a:pr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40"/>
            <p:cNvSpPr>
              <a:spLocks noChangeArrowheads="1"/>
            </p:cNvSpPr>
            <p:nvPr/>
          </p:nvSpPr>
          <p:spPr bwMode="auto">
            <a:xfrm>
              <a:off x="5688013" y="8285163"/>
              <a:ext cx="128588" cy="130175"/>
            </a:xfrm>
            <a:prstGeom prst="ellipse">
              <a:avLst/>
            </a:pr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41"/>
            <p:cNvSpPr>
              <a:spLocks noChangeArrowheads="1"/>
            </p:cNvSpPr>
            <p:nvPr/>
          </p:nvSpPr>
          <p:spPr bwMode="auto">
            <a:xfrm>
              <a:off x="5521325" y="8493125"/>
              <a:ext cx="34925" cy="1333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42"/>
            <p:cNvSpPr>
              <a:spLocks noChangeArrowheads="1"/>
            </p:cNvSpPr>
            <p:nvPr/>
          </p:nvSpPr>
          <p:spPr bwMode="auto">
            <a:xfrm>
              <a:off x="5449888" y="8377238"/>
              <a:ext cx="174625" cy="174625"/>
            </a:xfrm>
            <a:prstGeom prst="ellipse">
              <a:avLst/>
            </a:pr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43"/>
            <p:cNvSpPr>
              <a:spLocks noChangeArrowheads="1"/>
            </p:cNvSpPr>
            <p:nvPr/>
          </p:nvSpPr>
          <p:spPr bwMode="auto">
            <a:xfrm>
              <a:off x="5472113" y="8285163"/>
              <a:ext cx="128588" cy="130175"/>
            </a:xfrm>
            <a:prstGeom prst="ellipse">
              <a:avLst/>
            </a:pr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4"/>
            <p:cNvSpPr>
              <a:spLocks noEditPoints="1"/>
            </p:cNvSpPr>
            <p:nvPr/>
          </p:nvSpPr>
          <p:spPr bwMode="auto">
            <a:xfrm>
              <a:off x="5791200" y="7135813"/>
              <a:ext cx="217488" cy="185737"/>
            </a:xfrm>
            <a:custGeom>
              <a:avLst/>
              <a:gdLst>
                <a:gd name="T0" fmla="*/ 93 w 98"/>
                <a:gd name="T1" fmla="*/ 78 h 83"/>
                <a:gd name="T2" fmla="*/ 0 w 98"/>
                <a:gd name="T3" fmla="*/ 15 h 83"/>
                <a:gd name="T4" fmla="*/ 0 w 98"/>
                <a:gd name="T5" fmla="*/ 83 h 83"/>
                <a:gd name="T6" fmla="*/ 98 w 98"/>
                <a:gd name="T7" fmla="*/ 0 h 83"/>
                <a:gd name="T8" fmla="*/ 0 w 98"/>
                <a:gd name="T9" fmla="*/ 0 h 83"/>
                <a:gd name="T10" fmla="*/ 57 w 98"/>
                <a:gd name="T11" fmla="*/ 47 h 83"/>
                <a:gd name="T12" fmla="*/ 54 w 98"/>
                <a:gd name="T13" fmla="*/ 42 h 83"/>
                <a:gd name="T14" fmla="*/ 51 w 98"/>
                <a:gd name="T15" fmla="*/ 40 h 83"/>
                <a:gd name="T16" fmla="*/ 46 w 98"/>
                <a:gd name="T17" fmla="*/ 37 h 83"/>
                <a:gd name="T18" fmla="*/ 41 w 98"/>
                <a:gd name="T19" fmla="*/ 37 h 83"/>
                <a:gd name="T20" fmla="*/ 36 w 98"/>
                <a:gd name="T21" fmla="*/ 40 h 83"/>
                <a:gd name="T22" fmla="*/ 33 w 98"/>
                <a:gd name="T23" fmla="*/ 42 h 83"/>
                <a:gd name="T24" fmla="*/ 30 w 98"/>
                <a:gd name="T25" fmla="*/ 47 h 83"/>
                <a:gd name="T26" fmla="*/ 29 w 98"/>
                <a:gd name="T27" fmla="*/ 51 h 83"/>
                <a:gd name="T28" fmla="*/ 30 w 98"/>
                <a:gd name="T29" fmla="*/ 57 h 83"/>
                <a:gd name="T30" fmla="*/ 32 w 98"/>
                <a:gd name="T31" fmla="*/ 60 h 83"/>
                <a:gd name="T32" fmla="*/ 37 w 98"/>
                <a:gd name="T33" fmla="*/ 64 h 83"/>
                <a:gd name="T34" fmla="*/ 41 w 98"/>
                <a:gd name="T35" fmla="*/ 66 h 83"/>
                <a:gd name="T36" fmla="*/ 44 w 98"/>
                <a:gd name="T37" fmla="*/ 62 h 83"/>
                <a:gd name="T38" fmla="*/ 50 w 98"/>
                <a:gd name="T39" fmla="*/ 65 h 83"/>
                <a:gd name="T40" fmla="*/ 51 w 98"/>
                <a:gd name="T41" fmla="*/ 59 h 83"/>
                <a:gd name="T42" fmla="*/ 57 w 98"/>
                <a:gd name="T43" fmla="*/ 58 h 83"/>
                <a:gd name="T44" fmla="*/ 54 w 98"/>
                <a:gd name="T45" fmla="*/ 53 h 83"/>
                <a:gd name="T46" fmla="*/ 49 w 98"/>
                <a:gd name="T47" fmla="*/ 52 h 83"/>
                <a:gd name="T48" fmla="*/ 40 w 98"/>
                <a:gd name="T49" fmla="*/ 56 h 83"/>
                <a:gd name="T50" fmla="*/ 44 w 98"/>
                <a:gd name="T51" fmla="*/ 46 h 83"/>
                <a:gd name="T52" fmla="*/ 41 w 98"/>
                <a:gd name="T53" fmla="*/ 52 h 83"/>
                <a:gd name="T54" fmla="*/ 44 w 98"/>
                <a:gd name="T55" fmla="*/ 54 h 83"/>
                <a:gd name="T56" fmla="*/ 67 w 98"/>
                <a:gd name="T57" fmla="*/ 41 h 83"/>
                <a:gd name="T58" fmla="*/ 69 w 98"/>
                <a:gd name="T59" fmla="*/ 38 h 83"/>
                <a:gd name="T60" fmla="*/ 67 w 98"/>
                <a:gd name="T61" fmla="*/ 36 h 83"/>
                <a:gd name="T62" fmla="*/ 63 w 98"/>
                <a:gd name="T63" fmla="*/ 36 h 83"/>
                <a:gd name="T64" fmla="*/ 61 w 98"/>
                <a:gd name="T65" fmla="*/ 33 h 83"/>
                <a:gd name="T66" fmla="*/ 58 w 98"/>
                <a:gd name="T67" fmla="*/ 37 h 83"/>
                <a:gd name="T68" fmla="*/ 55 w 98"/>
                <a:gd name="T69" fmla="*/ 37 h 83"/>
                <a:gd name="T70" fmla="*/ 54 w 98"/>
                <a:gd name="T71" fmla="*/ 39 h 83"/>
                <a:gd name="T72" fmla="*/ 56 w 98"/>
                <a:gd name="T73" fmla="*/ 42 h 83"/>
                <a:gd name="T74" fmla="*/ 54 w 98"/>
                <a:gd name="T75" fmla="*/ 45 h 83"/>
                <a:gd name="T76" fmla="*/ 56 w 98"/>
                <a:gd name="T77" fmla="*/ 46 h 83"/>
                <a:gd name="T78" fmla="*/ 60 w 98"/>
                <a:gd name="T79" fmla="*/ 49 h 83"/>
                <a:gd name="T80" fmla="*/ 63 w 98"/>
                <a:gd name="T81" fmla="*/ 49 h 83"/>
                <a:gd name="T82" fmla="*/ 67 w 98"/>
                <a:gd name="T83" fmla="*/ 46 h 83"/>
                <a:gd name="T84" fmla="*/ 69 w 98"/>
                <a:gd name="T85" fmla="*/ 45 h 83"/>
                <a:gd name="T86" fmla="*/ 67 w 98"/>
                <a:gd name="T87" fmla="*/ 42 h 83"/>
                <a:gd name="T88" fmla="*/ 59 w 98"/>
                <a:gd name="T89"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83">
                  <a:moveTo>
                    <a:pt x="5" y="20"/>
                  </a:moveTo>
                  <a:cubicBezTo>
                    <a:pt x="5" y="78"/>
                    <a:pt x="5" y="78"/>
                    <a:pt x="5" y="78"/>
                  </a:cubicBezTo>
                  <a:cubicBezTo>
                    <a:pt x="93" y="78"/>
                    <a:pt x="93" y="78"/>
                    <a:pt x="93" y="78"/>
                  </a:cubicBezTo>
                  <a:cubicBezTo>
                    <a:pt x="93" y="20"/>
                    <a:pt x="93" y="20"/>
                    <a:pt x="93" y="20"/>
                  </a:cubicBezTo>
                  <a:cubicBezTo>
                    <a:pt x="5" y="20"/>
                    <a:pt x="5" y="20"/>
                    <a:pt x="5" y="20"/>
                  </a:cubicBezTo>
                  <a:close/>
                  <a:moveTo>
                    <a:pt x="0" y="15"/>
                  </a:moveTo>
                  <a:cubicBezTo>
                    <a:pt x="98" y="15"/>
                    <a:pt x="98" y="15"/>
                    <a:pt x="98" y="15"/>
                  </a:cubicBezTo>
                  <a:cubicBezTo>
                    <a:pt x="98" y="83"/>
                    <a:pt x="98" y="83"/>
                    <a:pt x="98" y="83"/>
                  </a:cubicBezTo>
                  <a:cubicBezTo>
                    <a:pt x="0" y="83"/>
                    <a:pt x="0" y="83"/>
                    <a:pt x="0" y="83"/>
                  </a:cubicBezTo>
                  <a:cubicBezTo>
                    <a:pt x="0" y="15"/>
                    <a:pt x="0" y="15"/>
                    <a:pt x="0" y="15"/>
                  </a:cubicBezTo>
                  <a:close/>
                  <a:moveTo>
                    <a:pt x="0" y="0"/>
                  </a:moveTo>
                  <a:cubicBezTo>
                    <a:pt x="98" y="0"/>
                    <a:pt x="98" y="0"/>
                    <a:pt x="98" y="0"/>
                  </a:cubicBezTo>
                  <a:cubicBezTo>
                    <a:pt x="98" y="10"/>
                    <a:pt x="98" y="10"/>
                    <a:pt x="98" y="10"/>
                  </a:cubicBezTo>
                  <a:cubicBezTo>
                    <a:pt x="0" y="10"/>
                    <a:pt x="0" y="10"/>
                    <a:pt x="0" y="10"/>
                  </a:cubicBezTo>
                  <a:cubicBezTo>
                    <a:pt x="0" y="0"/>
                    <a:pt x="0" y="0"/>
                    <a:pt x="0" y="0"/>
                  </a:cubicBezTo>
                  <a:close/>
                  <a:moveTo>
                    <a:pt x="58" y="50"/>
                  </a:moveTo>
                  <a:cubicBezTo>
                    <a:pt x="58" y="48"/>
                    <a:pt x="58" y="48"/>
                    <a:pt x="58" y="48"/>
                  </a:cubicBezTo>
                  <a:cubicBezTo>
                    <a:pt x="58" y="48"/>
                    <a:pt x="57" y="47"/>
                    <a:pt x="57" y="47"/>
                  </a:cubicBezTo>
                  <a:cubicBezTo>
                    <a:pt x="53" y="47"/>
                    <a:pt x="53" y="47"/>
                    <a:pt x="53" y="47"/>
                  </a:cubicBezTo>
                  <a:cubicBezTo>
                    <a:pt x="52" y="46"/>
                    <a:pt x="52" y="46"/>
                    <a:pt x="52" y="46"/>
                  </a:cubicBezTo>
                  <a:cubicBezTo>
                    <a:pt x="54" y="42"/>
                    <a:pt x="54" y="42"/>
                    <a:pt x="54" y="42"/>
                  </a:cubicBezTo>
                  <a:cubicBezTo>
                    <a:pt x="54" y="41"/>
                    <a:pt x="54" y="41"/>
                    <a:pt x="54" y="41"/>
                  </a:cubicBezTo>
                  <a:cubicBezTo>
                    <a:pt x="52" y="40"/>
                    <a:pt x="52" y="40"/>
                    <a:pt x="52" y="40"/>
                  </a:cubicBezTo>
                  <a:cubicBezTo>
                    <a:pt x="51" y="40"/>
                    <a:pt x="51" y="40"/>
                    <a:pt x="51" y="40"/>
                  </a:cubicBezTo>
                  <a:cubicBezTo>
                    <a:pt x="48" y="42"/>
                    <a:pt x="48" y="42"/>
                    <a:pt x="48" y="42"/>
                  </a:cubicBezTo>
                  <a:cubicBezTo>
                    <a:pt x="47" y="42"/>
                    <a:pt x="47" y="42"/>
                    <a:pt x="47" y="42"/>
                  </a:cubicBezTo>
                  <a:cubicBezTo>
                    <a:pt x="46" y="37"/>
                    <a:pt x="46" y="37"/>
                    <a:pt x="46" y="37"/>
                  </a:cubicBezTo>
                  <a:cubicBezTo>
                    <a:pt x="45" y="37"/>
                    <a:pt x="45" y="37"/>
                    <a:pt x="45" y="37"/>
                  </a:cubicBezTo>
                  <a:cubicBezTo>
                    <a:pt x="42" y="37"/>
                    <a:pt x="42" y="37"/>
                    <a:pt x="42" y="37"/>
                  </a:cubicBezTo>
                  <a:cubicBezTo>
                    <a:pt x="41" y="37"/>
                    <a:pt x="41" y="37"/>
                    <a:pt x="41" y="37"/>
                  </a:cubicBezTo>
                  <a:cubicBezTo>
                    <a:pt x="41" y="42"/>
                    <a:pt x="41" y="42"/>
                    <a:pt x="41" y="42"/>
                  </a:cubicBezTo>
                  <a:cubicBezTo>
                    <a:pt x="40" y="42"/>
                    <a:pt x="40" y="42"/>
                    <a:pt x="40" y="42"/>
                  </a:cubicBezTo>
                  <a:cubicBezTo>
                    <a:pt x="36" y="40"/>
                    <a:pt x="36" y="40"/>
                    <a:pt x="36" y="40"/>
                  </a:cubicBezTo>
                  <a:cubicBezTo>
                    <a:pt x="35" y="40"/>
                    <a:pt x="35" y="40"/>
                    <a:pt x="35" y="40"/>
                  </a:cubicBezTo>
                  <a:cubicBezTo>
                    <a:pt x="33" y="41"/>
                    <a:pt x="33" y="41"/>
                    <a:pt x="33" y="41"/>
                  </a:cubicBezTo>
                  <a:cubicBezTo>
                    <a:pt x="33" y="42"/>
                    <a:pt x="33" y="42"/>
                    <a:pt x="33" y="42"/>
                  </a:cubicBezTo>
                  <a:cubicBezTo>
                    <a:pt x="35" y="46"/>
                    <a:pt x="35" y="46"/>
                    <a:pt x="35" y="46"/>
                  </a:cubicBezTo>
                  <a:cubicBezTo>
                    <a:pt x="34" y="47"/>
                    <a:pt x="34" y="47"/>
                    <a:pt x="34" y="47"/>
                  </a:cubicBezTo>
                  <a:cubicBezTo>
                    <a:pt x="30" y="47"/>
                    <a:pt x="30" y="47"/>
                    <a:pt x="30" y="47"/>
                  </a:cubicBezTo>
                  <a:cubicBezTo>
                    <a:pt x="30" y="47"/>
                    <a:pt x="30" y="48"/>
                    <a:pt x="29" y="48"/>
                  </a:cubicBezTo>
                  <a:cubicBezTo>
                    <a:pt x="29" y="50"/>
                    <a:pt x="29" y="50"/>
                    <a:pt x="29" y="50"/>
                  </a:cubicBezTo>
                  <a:cubicBezTo>
                    <a:pt x="29" y="51"/>
                    <a:pt x="29" y="51"/>
                    <a:pt x="29" y="51"/>
                  </a:cubicBezTo>
                  <a:cubicBezTo>
                    <a:pt x="33" y="53"/>
                    <a:pt x="33" y="53"/>
                    <a:pt x="33" y="53"/>
                  </a:cubicBezTo>
                  <a:cubicBezTo>
                    <a:pt x="33" y="53"/>
                    <a:pt x="33" y="54"/>
                    <a:pt x="33" y="54"/>
                  </a:cubicBezTo>
                  <a:cubicBezTo>
                    <a:pt x="30" y="57"/>
                    <a:pt x="30" y="57"/>
                    <a:pt x="30" y="57"/>
                  </a:cubicBezTo>
                  <a:cubicBezTo>
                    <a:pt x="30" y="58"/>
                    <a:pt x="30" y="58"/>
                    <a:pt x="30" y="58"/>
                  </a:cubicBezTo>
                  <a:cubicBezTo>
                    <a:pt x="32" y="60"/>
                    <a:pt x="32" y="60"/>
                    <a:pt x="32" y="60"/>
                  </a:cubicBezTo>
                  <a:cubicBezTo>
                    <a:pt x="32" y="60"/>
                    <a:pt x="32" y="60"/>
                    <a:pt x="32" y="60"/>
                  </a:cubicBezTo>
                  <a:cubicBezTo>
                    <a:pt x="36" y="59"/>
                    <a:pt x="36" y="59"/>
                    <a:pt x="36" y="59"/>
                  </a:cubicBezTo>
                  <a:cubicBezTo>
                    <a:pt x="37" y="60"/>
                    <a:pt x="37" y="60"/>
                    <a:pt x="37" y="60"/>
                  </a:cubicBezTo>
                  <a:cubicBezTo>
                    <a:pt x="37" y="64"/>
                    <a:pt x="37" y="64"/>
                    <a:pt x="37" y="64"/>
                  </a:cubicBezTo>
                  <a:cubicBezTo>
                    <a:pt x="37" y="65"/>
                    <a:pt x="37" y="65"/>
                    <a:pt x="37" y="65"/>
                  </a:cubicBezTo>
                  <a:cubicBezTo>
                    <a:pt x="40" y="66"/>
                    <a:pt x="40" y="66"/>
                    <a:pt x="40" y="66"/>
                  </a:cubicBezTo>
                  <a:cubicBezTo>
                    <a:pt x="41" y="66"/>
                    <a:pt x="41" y="66"/>
                    <a:pt x="41" y="66"/>
                  </a:cubicBezTo>
                  <a:cubicBezTo>
                    <a:pt x="43" y="62"/>
                    <a:pt x="43" y="62"/>
                    <a:pt x="43" y="62"/>
                  </a:cubicBezTo>
                  <a:cubicBezTo>
                    <a:pt x="44" y="62"/>
                    <a:pt x="44" y="62"/>
                    <a:pt x="44" y="62"/>
                  </a:cubicBezTo>
                  <a:cubicBezTo>
                    <a:pt x="44" y="62"/>
                    <a:pt x="44" y="62"/>
                    <a:pt x="44" y="62"/>
                  </a:cubicBezTo>
                  <a:cubicBezTo>
                    <a:pt x="46" y="66"/>
                    <a:pt x="46" y="66"/>
                    <a:pt x="46" y="66"/>
                  </a:cubicBezTo>
                  <a:cubicBezTo>
                    <a:pt x="47" y="66"/>
                    <a:pt x="47" y="66"/>
                    <a:pt x="47" y="66"/>
                  </a:cubicBezTo>
                  <a:cubicBezTo>
                    <a:pt x="50" y="65"/>
                    <a:pt x="50" y="65"/>
                    <a:pt x="50" y="65"/>
                  </a:cubicBezTo>
                  <a:cubicBezTo>
                    <a:pt x="50" y="64"/>
                    <a:pt x="50" y="64"/>
                    <a:pt x="50" y="64"/>
                  </a:cubicBezTo>
                  <a:cubicBezTo>
                    <a:pt x="50" y="60"/>
                    <a:pt x="50" y="60"/>
                    <a:pt x="50" y="60"/>
                  </a:cubicBezTo>
                  <a:cubicBezTo>
                    <a:pt x="51" y="59"/>
                    <a:pt x="51" y="59"/>
                    <a:pt x="51" y="59"/>
                  </a:cubicBezTo>
                  <a:cubicBezTo>
                    <a:pt x="55" y="60"/>
                    <a:pt x="55" y="60"/>
                    <a:pt x="55" y="60"/>
                  </a:cubicBezTo>
                  <a:cubicBezTo>
                    <a:pt x="55" y="60"/>
                    <a:pt x="55" y="60"/>
                    <a:pt x="55" y="60"/>
                  </a:cubicBezTo>
                  <a:cubicBezTo>
                    <a:pt x="57" y="58"/>
                    <a:pt x="57" y="58"/>
                    <a:pt x="57" y="58"/>
                  </a:cubicBezTo>
                  <a:cubicBezTo>
                    <a:pt x="57" y="57"/>
                    <a:pt x="57" y="57"/>
                    <a:pt x="57" y="57"/>
                  </a:cubicBezTo>
                  <a:cubicBezTo>
                    <a:pt x="54" y="54"/>
                    <a:pt x="54" y="54"/>
                    <a:pt x="54" y="54"/>
                  </a:cubicBezTo>
                  <a:cubicBezTo>
                    <a:pt x="54" y="54"/>
                    <a:pt x="54" y="53"/>
                    <a:pt x="54" y="53"/>
                  </a:cubicBezTo>
                  <a:cubicBezTo>
                    <a:pt x="58" y="51"/>
                    <a:pt x="58" y="51"/>
                    <a:pt x="58" y="51"/>
                  </a:cubicBezTo>
                  <a:cubicBezTo>
                    <a:pt x="58" y="51"/>
                    <a:pt x="58" y="51"/>
                    <a:pt x="58" y="50"/>
                  </a:cubicBezTo>
                  <a:close/>
                  <a:moveTo>
                    <a:pt x="49" y="52"/>
                  </a:moveTo>
                  <a:cubicBezTo>
                    <a:pt x="49" y="53"/>
                    <a:pt x="49" y="55"/>
                    <a:pt x="48" y="56"/>
                  </a:cubicBezTo>
                  <a:cubicBezTo>
                    <a:pt x="47" y="57"/>
                    <a:pt x="45" y="58"/>
                    <a:pt x="44" y="58"/>
                  </a:cubicBezTo>
                  <a:cubicBezTo>
                    <a:pt x="42" y="58"/>
                    <a:pt x="41" y="57"/>
                    <a:pt x="40" y="56"/>
                  </a:cubicBezTo>
                  <a:cubicBezTo>
                    <a:pt x="39" y="55"/>
                    <a:pt x="38" y="53"/>
                    <a:pt x="38" y="52"/>
                  </a:cubicBezTo>
                  <a:cubicBezTo>
                    <a:pt x="38" y="50"/>
                    <a:pt x="39" y="49"/>
                    <a:pt x="40" y="48"/>
                  </a:cubicBezTo>
                  <a:cubicBezTo>
                    <a:pt x="41" y="47"/>
                    <a:pt x="42" y="46"/>
                    <a:pt x="44" y="46"/>
                  </a:cubicBezTo>
                  <a:cubicBezTo>
                    <a:pt x="45" y="46"/>
                    <a:pt x="47" y="47"/>
                    <a:pt x="48" y="48"/>
                  </a:cubicBezTo>
                  <a:cubicBezTo>
                    <a:pt x="49" y="49"/>
                    <a:pt x="49" y="50"/>
                    <a:pt x="49" y="52"/>
                  </a:cubicBezTo>
                  <a:close/>
                  <a:moveTo>
                    <a:pt x="41" y="52"/>
                  </a:moveTo>
                  <a:cubicBezTo>
                    <a:pt x="41" y="50"/>
                    <a:pt x="42" y="49"/>
                    <a:pt x="44" y="49"/>
                  </a:cubicBezTo>
                  <a:cubicBezTo>
                    <a:pt x="45" y="49"/>
                    <a:pt x="46" y="50"/>
                    <a:pt x="46" y="52"/>
                  </a:cubicBezTo>
                  <a:cubicBezTo>
                    <a:pt x="46" y="53"/>
                    <a:pt x="45" y="54"/>
                    <a:pt x="44" y="54"/>
                  </a:cubicBezTo>
                  <a:cubicBezTo>
                    <a:pt x="42" y="54"/>
                    <a:pt x="41" y="53"/>
                    <a:pt x="41" y="52"/>
                  </a:cubicBezTo>
                  <a:close/>
                  <a:moveTo>
                    <a:pt x="67" y="42"/>
                  </a:moveTo>
                  <a:cubicBezTo>
                    <a:pt x="67" y="41"/>
                    <a:pt x="67" y="41"/>
                    <a:pt x="67" y="41"/>
                  </a:cubicBezTo>
                  <a:cubicBezTo>
                    <a:pt x="67" y="40"/>
                    <a:pt x="67" y="40"/>
                    <a:pt x="67" y="40"/>
                  </a:cubicBezTo>
                  <a:cubicBezTo>
                    <a:pt x="69" y="39"/>
                    <a:pt x="69" y="39"/>
                    <a:pt x="69" y="39"/>
                  </a:cubicBezTo>
                  <a:cubicBezTo>
                    <a:pt x="69" y="38"/>
                    <a:pt x="69" y="38"/>
                    <a:pt x="69" y="38"/>
                  </a:cubicBezTo>
                  <a:cubicBezTo>
                    <a:pt x="69" y="38"/>
                    <a:pt x="69" y="38"/>
                    <a:pt x="69" y="38"/>
                  </a:cubicBezTo>
                  <a:cubicBezTo>
                    <a:pt x="68" y="37"/>
                    <a:pt x="68" y="37"/>
                    <a:pt x="68" y="37"/>
                  </a:cubicBezTo>
                  <a:cubicBezTo>
                    <a:pt x="67" y="36"/>
                    <a:pt x="67" y="36"/>
                    <a:pt x="67" y="36"/>
                  </a:cubicBezTo>
                  <a:cubicBezTo>
                    <a:pt x="67" y="36"/>
                    <a:pt x="67" y="36"/>
                    <a:pt x="67" y="36"/>
                  </a:cubicBezTo>
                  <a:cubicBezTo>
                    <a:pt x="65" y="37"/>
                    <a:pt x="65" y="37"/>
                    <a:pt x="65" y="37"/>
                  </a:cubicBezTo>
                  <a:cubicBezTo>
                    <a:pt x="65" y="37"/>
                    <a:pt x="64" y="36"/>
                    <a:pt x="63" y="36"/>
                  </a:cubicBezTo>
                  <a:cubicBezTo>
                    <a:pt x="63" y="34"/>
                    <a:pt x="63" y="34"/>
                    <a:pt x="63" y="34"/>
                  </a:cubicBezTo>
                  <a:cubicBezTo>
                    <a:pt x="62" y="33"/>
                    <a:pt x="62" y="33"/>
                    <a:pt x="62" y="33"/>
                  </a:cubicBezTo>
                  <a:cubicBezTo>
                    <a:pt x="61" y="33"/>
                    <a:pt x="61" y="33"/>
                    <a:pt x="61" y="33"/>
                  </a:cubicBezTo>
                  <a:cubicBezTo>
                    <a:pt x="60" y="34"/>
                    <a:pt x="60" y="34"/>
                    <a:pt x="60" y="34"/>
                  </a:cubicBezTo>
                  <a:cubicBezTo>
                    <a:pt x="60" y="36"/>
                    <a:pt x="60" y="36"/>
                    <a:pt x="60" y="36"/>
                  </a:cubicBezTo>
                  <a:cubicBezTo>
                    <a:pt x="59" y="36"/>
                    <a:pt x="58" y="37"/>
                    <a:pt x="58" y="37"/>
                  </a:cubicBezTo>
                  <a:cubicBezTo>
                    <a:pt x="56" y="36"/>
                    <a:pt x="56" y="36"/>
                    <a:pt x="56" y="36"/>
                  </a:cubicBezTo>
                  <a:cubicBezTo>
                    <a:pt x="56" y="36"/>
                    <a:pt x="56" y="36"/>
                    <a:pt x="56" y="36"/>
                  </a:cubicBezTo>
                  <a:cubicBezTo>
                    <a:pt x="55" y="37"/>
                    <a:pt x="55" y="37"/>
                    <a:pt x="55" y="37"/>
                  </a:cubicBezTo>
                  <a:cubicBezTo>
                    <a:pt x="54" y="38"/>
                    <a:pt x="54" y="38"/>
                    <a:pt x="54" y="38"/>
                  </a:cubicBezTo>
                  <a:cubicBezTo>
                    <a:pt x="54" y="38"/>
                    <a:pt x="54" y="38"/>
                    <a:pt x="54" y="38"/>
                  </a:cubicBezTo>
                  <a:cubicBezTo>
                    <a:pt x="54" y="39"/>
                    <a:pt x="54" y="39"/>
                    <a:pt x="54" y="39"/>
                  </a:cubicBezTo>
                  <a:cubicBezTo>
                    <a:pt x="56" y="40"/>
                    <a:pt x="56" y="40"/>
                    <a:pt x="56" y="40"/>
                  </a:cubicBezTo>
                  <a:cubicBezTo>
                    <a:pt x="56" y="41"/>
                    <a:pt x="56" y="41"/>
                    <a:pt x="56" y="41"/>
                  </a:cubicBezTo>
                  <a:cubicBezTo>
                    <a:pt x="56" y="42"/>
                    <a:pt x="56" y="42"/>
                    <a:pt x="56" y="42"/>
                  </a:cubicBezTo>
                  <a:cubicBezTo>
                    <a:pt x="54" y="44"/>
                    <a:pt x="54" y="44"/>
                    <a:pt x="54" y="44"/>
                  </a:cubicBezTo>
                  <a:cubicBezTo>
                    <a:pt x="54" y="44"/>
                    <a:pt x="54" y="44"/>
                    <a:pt x="54" y="44"/>
                  </a:cubicBezTo>
                  <a:cubicBezTo>
                    <a:pt x="54" y="45"/>
                    <a:pt x="54" y="45"/>
                    <a:pt x="54" y="45"/>
                  </a:cubicBezTo>
                  <a:cubicBezTo>
                    <a:pt x="55" y="46"/>
                    <a:pt x="55" y="46"/>
                    <a:pt x="55" y="46"/>
                  </a:cubicBezTo>
                  <a:cubicBezTo>
                    <a:pt x="56" y="46"/>
                    <a:pt x="56" y="46"/>
                    <a:pt x="56" y="46"/>
                  </a:cubicBezTo>
                  <a:cubicBezTo>
                    <a:pt x="56" y="46"/>
                    <a:pt x="56" y="46"/>
                    <a:pt x="56" y="46"/>
                  </a:cubicBezTo>
                  <a:cubicBezTo>
                    <a:pt x="58" y="46"/>
                    <a:pt x="58" y="46"/>
                    <a:pt x="58" y="46"/>
                  </a:cubicBezTo>
                  <a:cubicBezTo>
                    <a:pt x="58" y="46"/>
                    <a:pt x="59" y="46"/>
                    <a:pt x="60" y="47"/>
                  </a:cubicBezTo>
                  <a:cubicBezTo>
                    <a:pt x="60" y="49"/>
                    <a:pt x="60" y="49"/>
                    <a:pt x="60" y="49"/>
                  </a:cubicBezTo>
                  <a:cubicBezTo>
                    <a:pt x="61" y="49"/>
                    <a:pt x="61" y="49"/>
                    <a:pt x="61" y="49"/>
                  </a:cubicBezTo>
                  <a:cubicBezTo>
                    <a:pt x="62" y="49"/>
                    <a:pt x="62" y="49"/>
                    <a:pt x="62" y="49"/>
                  </a:cubicBezTo>
                  <a:cubicBezTo>
                    <a:pt x="63" y="49"/>
                    <a:pt x="63" y="49"/>
                    <a:pt x="63" y="49"/>
                  </a:cubicBezTo>
                  <a:cubicBezTo>
                    <a:pt x="63" y="47"/>
                    <a:pt x="63" y="47"/>
                    <a:pt x="63" y="47"/>
                  </a:cubicBezTo>
                  <a:cubicBezTo>
                    <a:pt x="64" y="46"/>
                    <a:pt x="65" y="46"/>
                    <a:pt x="65" y="46"/>
                  </a:cubicBezTo>
                  <a:cubicBezTo>
                    <a:pt x="67" y="46"/>
                    <a:pt x="67" y="46"/>
                    <a:pt x="67" y="46"/>
                  </a:cubicBezTo>
                  <a:cubicBezTo>
                    <a:pt x="67" y="46"/>
                    <a:pt x="67" y="46"/>
                    <a:pt x="67" y="46"/>
                  </a:cubicBezTo>
                  <a:cubicBezTo>
                    <a:pt x="68" y="46"/>
                    <a:pt x="68" y="46"/>
                    <a:pt x="68" y="46"/>
                  </a:cubicBezTo>
                  <a:cubicBezTo>
                    <a:pt x="69" y="45"/>
                    <a:pt x="69" y="45"/>
                    <a:pt x="69" y="45"/>
                  </a:cubicBezTo>
                  <a:cubicBezTo>
                    <a:pt x="69" y="44"/>
                    <a:pt x="69" y="44"/>
                    <a:pt x="69" y="44"/>
                  </a:cubicBezTo>
                  <a:cubicBezTo>
                    <a:pt x="69" y="44"/>
                    <a:pt x="69" y="44"/>
                    <a:pt x="69" y="44"/>
                  </a:cubicBezTo>
                  <a:cubicBezTo>
                    <a:pt x="67" y="42"/>
                    <a:pt x="67" y="42"/>
                    <a:pt x="67" y="42"/>
                  </a:cubicBezTo>
                  <a:close/>
                  <a:moveTo>
                    <a:pt x="64" y="41"/>
                  </a:moveTo>
                  <a:cubicBezTo>
                    <a:pt x="64" y="42"/>
                    <a:pt x="63" y="43"/>
                    <a:pt x="62" y="43"/>
                  </a:cubicBezTo>
                  <a:cubicBezTo>
                    <a:pt x="60" y="43"/>
                    <a:pt x="59" y="42"/>
                    <a:pt x="59" y="41"/>
                  </a:cubicBezTo>
                  <a:cubicBezTo>
                    <a:pt x="59" y="40"/>
                    <a:pt x="60" y="39"/>
                    <a:pt x="62" y="39"/>
                  </a:cubicBezTo>
                  <a:cubicBezTo>
                    <a:pt x="63" y="39"/>
                    <a:pt x="64" y="40"/>
                    <a:pt x="64"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45"/>
            <p:cNvSpPr>
              <a:spLocks noChangeArrowheads="1"/>
            </p:cNvSpPr>
            <p:nvPr/>
          </p:nvSpPr>
          <p:spPr bwMode="auto">
            <a:xfrm>
              <a:off x="5645150" y="6973888"/>
              <a:ext cx="434975" cy="433387"/>
            </a:xfrm>
            <a:prstGeom prst="ellipse">
              <a:avLst/>
            </a:pr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6"/>
            <p:cNvSpPr>
              <a:spLocks noEditPoints="1"/>
            </p:cNvSpPr>
            <p:nvPr/>
          </p:nvSpPr>
          <p:spPr bwMode="auto">
            <a:xfrm>
              <a:off x="5754688" y="7099300"/>
              <a:ext cx="217488" cy="184150"/>
            </a:xfrm>
            <a:custGeom>
              <a:avLst/>
              <a:gdLst>
                <a:gd name="T0" fmla="*/ 93 w 98"/>
                <a:gd name="T1" fmla="*/ 78 h 83"/>
                <a:gd name="T2" fmla="*/ 0 w 98"/>
                <a:gd name="T3" fmla="*/ 15 h 83"/>
                <a:gd name="T4" fmla="*/ 0 w 98"/>
                <a:gd name="T5" fmla="*/ 83 h 83"/>
                <a:gd name="T6" fmla="*/ 98 w 98"/>
                <a:gd name="T7" fmla="*/ 0 h 83"/>
                <a:gd name="T8" fmla="*/ 0 w 98"/>
                <a:gd name="T9" fmla="*/ 0 h 83"/>
                <a:gd name="T10" fmla="*/ 57 w 98"/>
                <a:gd name="T11" fmla="*/ 47 h 83"/>
                <a:gd name="T12" fmla="*/ 54 w 98"/>
                <a:gd name="T13" fmla="*/ 42 h 83"/>
                <a:gd name="T14" fmla="*/ 51 w 98"/>
                <a:gd name="T15" fmla="*/ 40 h 83"/>
                <a:gd name="T16" fmla="*/ 46 w 98"/>
                <a:gd name="T17" fmla="*/ 37 h 83"/>
                <a:gd name="T18" fmla="*/ 41 w 98"/>
                <a:gd name="T19" fmla="*/ 37 h 83"/>
                <a:gd name="T20" fmla="*/ 36 w 98"/>
                <a:gd name="T21" fmla="*/ 40 h 83"/>
                <a:gd name="T22" fmla="*/ 33 w 98"/>
                <a:gd name="T23" fmla="*/ 42 h 83"/>
                <a:gd name="T24" fmla="*/ 30 w 98"/>
                <a:gd name="T25" fmla="*/ 47 h 83"/>
                <a:gd name="T26" fmla="*/ 29 w 98"/>
                <a:gd name="T27" fmla="*/ 51 h 83"/>
                <a:gd name="T28" fmla="*/ 30 w 98"/>
                <a:gd name="T29" fmla="*/ 57 h 83"/>
                <a:gd name="T30" fmla="*/ 32 w 98"/>
                <a:gd name="T31" fmla="*/ 60 h 83"/>
                <a:gd name="T32" fmla="*/ 37 w 98"/>
                <a:gd name="T33" fmla="*/ 64 h 83"/>
                <a:gd name="T34" fmla="*/ 41 w 98"/>
                <a:gd name="T35" fmla="*/ 66 h 83"/>
                <a:gd name="T36" fmla="*/ 44 w 98"/>
                <a:gd name="T37" fmla="*/ 62 h 83"/>
                <a:gd name="T38" fmla="*/ 50 w 98"/>
                <a:gd name="T39" fmla="*/ 65 h 83"/>
                <a:gd name="T40" fmla="*/ 51 w 98"/>
                <a:gd name="T41" fmla="*/ 59 h 83"/>
                <a:gd name="T42" fmla="*/ 57 w 98"/>
                <a:gd name="T43" fmla="*/ 58 h 83"/>
                <a:gd name="T44" fmla="*/ 54 w 98"/>
                <a:gd name="T45" fmla="*/ 53 h 83"/>
                <a:gd name="T46" fmla="*/ 49 w 98"/>
                <a:gd name="T47" fmla="*/ 52 h 83"/>
                <a:gd name="T48" fmla="*/ 40 w 98"/>
                <a:gd name="T49" fmla="*/ 56 h 83"/>
                <a:gd name="T50" fmla="*/ 44 w 98"/>
                <a:gd name="T51" fmla="*/ 46 h 83"/>
                <a:gd name="T52" fmla="*/ 41 w 98"/>
                <a:gd name="T53" fmla="*/ 52 h 83"/>
                <a:gd name="T54" fmla="*/ 44 w 98"/>
                <a:gd name="T55" fmla="*/ 54 h 83"/>
                <a:gd name="T56" fmla="*/ 67 w 98"/>
                <a:gd name="T57" fmla="*/ 41 h 83"/>
                <a:gd name="T58" fmla="*/ 69 w 98"/>
                <a:gd name="T59" fmla="*/ 38 h 83"/>
                <a:gd name="T60" fmla="*/ 67 w 98"/>
                <a:gd name="T61" fmla="*/ 36 h 83"/>
                <a:gd name="T62" fmla="*/ 63 w 98"/>
                <a:gd name="T63" fmla="*/ 36 h 83"/>
                <a:gd name="T64" fmla="*/ 61 w 98"/>
                <a:gd name="T65" fmla="*/ 33 h 83"/>
                <a:gd name="T66" fmla="*/ 58 w 98"/>
                <a:gd name="T67" fmla="*/ 37 h 83"/>
                <a:gd name="T68" fmla="*/ 55 w 98"/>
                <a:gd name="T69" fmla="*/ 37 h 83"/>
                <a:gd name="T70" fmla="*/ 54 w 98"/>
                <a:gd name="T71" fmla="*/ 39 h 83"/>
                <a:gd name="T72" fmla="*/ 56 w 98"/>
                <a:gd name="T73" fmla="*/ 42 h 83"/>
                <a:gd name="T74" fmla="*/ 54 w 98"/>
                <a:gd name="T75" fmla="*/ 45 h 83"/>
                <a:gd name="T76" fmla="*/ 56 w 98"/>
                <a:gd name="T77" fmla="*/ 46 h 83"/>
                <a:gd name="T78" fmla="*/ 60 w 98"/>
                <a:gd name="T79" fmla="*/ 49 h 83"/>
                <a:gd name="T80" fmla="*/ 63 w 98"/>
                <a:gd name="T81" fmla="*/ 49 h 83"/>
                <a:gd name="T82" fmla="*/ 67 w 98"/>
                <a:gd name="T83" fmla="*/ 46 h 83"/>
                <a:gd name="T84" fmla="*/ 69 w 98"/>
                <a:gd name="T85" fmla="*/ 45 h 83"/>
                <a:gd name="T86" fmla="*/ 67 w 98"/>
                <a:gd name="T87" fmla="*/ 42 h 83"/>
                <a:gd name="T88" fmla="*/ 59 w 98"/>
                <a:gd name="T89"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83">
                  <a:moveTo>
                    <a:pt x="5" y="20"/>
                  </a:moveTo>
                  <a:cubicBezTo>
                    <a:pt x="5" y="78"/>
                    <a:pt x="5" y="78"/>
                    <a:pt x="5" y="78"/>
                  </a:cubicBezTo>
                  <a:cubicBezTo>
                    <a:pt x="93" y="78"/>
                    <a:pt x="93" y="78"/>
                    <a:pt x="93" y="78"/>
                  </a:cubicBezTo>
                  <a:cubicBezTo>
                    <a:pt x="93" y="20"/>
                    <a:pt x="93" y="20"/>
                    <a:pt x="93" y="20"/>
                  </a:cubicBezTo>
                  <a:cubicBezTo>
                    <a:pt x="5" y="20"/>
                    <a:pt x="5" y="20"/>
                    <a:pt x="5" y="20"/>
                  </a:cubicBezTo>
                  <a:close/>
                  <a:moveTo>
                    <a:pt x="0" y="15"/>
                  </a:moveTo>
                  <a:cubicBezTo>
                    <a:pt x="98" y="15"/>
                    <a:pt x="98" y="15"/>
                    <a:pt x="98" y="15"/>
                  </a:cubicBezTo>
                  <a:cubicBezTo>
                    <a:pt x="98" y="83"/>
                    <a:pt x="98" y="83"/>
                    <a:pt x="98" y="83"/>
                  </a:cubicBezTo>
                  <a:cubicBezTo>
                    <a:pt x="0" y="83"/>
                    <a:pt x="0" y="83"/>
                    <a:pt x="0" y="83"/>
                  </a:cubicBezTo>
                  <a:cubicBezTo>
                    <a:pt x="0" y="15"/>
                    <a:pt x="0" y="15"/>
                    <a:pt x="0" y="15"/>
                  </a:cubicBezTo>
                  <a:close/>
                  <a:moveTo>
                    <a:pt x="0" y="0"/>
                  </a:moveTo>
                  <a:cubicBezTo>
                    <a:pt x="98" y="0"/>
                    <a:pt x="98" y="0"/>
                    <a:pt x="98" y="0"/>
                  </a:cubicBezTo>
                  <a:cubicBezTo>
                    <a:pt x="98" y="10"/>
                    <a:pt x="98" y="10"/>
                    <a:pt x="98" y="10"/>
                  </a:cubicBezTo>
                  <a:cubicBezTo>
                    <a:pt x="0" y="10"/>
                    <a:pt x="0" y="10"/>
                    <a:pt x="0" y="10"/>
                  </a:cubicBezTo>
                  <a:cubicBezTo>
                    <a:pt x="0" y="0"/>
                    <a:pt x="0" y="0"/>
                    <a:pt x="0" y="0"/>
                  </a:cubicBezTo>
                  <a:close/>
                  <a:moveTo>
                    <a:pt x="58" y="50"/>
                  </a:moveTo>
                  <a:cubicBezTo>
                    <a:pt x="58" y="48"/>
                    <a:pt x="58" y="48"/>
                    <a:pt x="58" y="48"/>
                  </a:cubicBezTo>
                  <a:cubicBezTo>
                    <a:pt x="58" y="48"/>
                    <a:pt x="57" y="47"/>
                    <a:pt x="57" y="47"/>
                  </a:cubicBezTo>
                  <a:cubicBezTo>
                    <a:pt x="53" y="47"/>
                    <a:pt x="53" y="47"/>
                    <a:pt x="53" y="47"/>
                  </a:cubicBezTo>
                  <a:cubicBezTo>
                    <a:pt x="52" y="46"/>
                    <a:pt x="52" y="46"/>
                    <a:pt x="52" y="46"/>
                  </a:cubicBezTo>
                  <a:cubicBezTo>
                    <a:pt x="54" y="42"/>
                    <a:pt x="54" y="42"/>
                    <a:pt x="54" y="42"/>
                  </a:cubicBezTo>
                  <a:cubicBezTo>
                    <a:pt x="54" y="41"/>
                    <a:pt x="54" y="41"/>
                    <a:pt x="54" y="41"/>
                  </a:cubicBezTo>
                  <a:cubicBezTo>
                    <a:pt x="52" y="40"/>
                    <a:pt x="52" y="40"/>
                    <a:pt x="52" y="40"/>
                  </a:cubicBezTo>
                  <a:cubicBezTo>
                    <a:pt x="51" y="40"/>
                    <a:pt x="51" y="40"/>
                    <a:pt x="51" y="40"/>
                  </a:cubicBezTo>
                  <a:cubicBezTo>
                    <a:pt x="48" y="42"/>
                    <a:pt x="48" y="42"/>
                    <a:pt x="48" y="42"/>
                  </a:cubicBezTo>
                  <a:cubicBezTo>
                    <a:pt x="47" y="42"/>
                    <a:pt x="47" y="42"/>
                    <a:pt x="47" y="42"/>
                  </a:cubicBezTo>
                  <a:cubicBezTo>
                    <a:pt x="46" y="37"/>
                    <a:pt x="46" y="37"/>
                    <a:pt x="46" y="37"/>
                  </a:cubicBezTo>
                  <a:cubicBezTo>
                    <a:pt x="45" y="37"/>
                    <a:pt x="45" y="37"/>
                    <a:pt x="45" y="37"/>
                  </a:cubicBezTo>
                  <a:cubicBezTo>
                    <a:pt x="42" y="37"/>
                    <a:pt x="42" y="37"/>
                    <a:pt x="42" y="37"/>
                  </a:cubicBezTo>
                  <a:cubicBezTo>
                    <a:pt x="41" y="37"/>
                    <a:pt x="41" y="37"/>
                    <a:pt x="41" y="37"/>
                  </a:cubicBezTo>
                  <a:cubicBezTo>
                    <a:pt x="41" y="42"/>
                    <a:pt x="41" y="42"/>
                    <a:pt x="41" y="42"/>
                  </a:cubicBezTo>
                  <a:cubicBezTo>
                    <a:pt x="40" y="42"/>
                    <a:pt x="40" y="42"/>
                    <a:pt x="40" y="42"/>
                  </a:cubicBezTo>
                  <a:cubicBezTo>
                    <a:pt x="36" y="40"/>
                    <a:pt x="36" y="40"/>
                    <a:pt x="36" y="40"/>
                  </a:cubicBezTo>
                  <a:cubicBezTo>
                    <a:pt x="35" y="40"/>
                    <a:pt x="35" y="40"/>
                    <a:pt x="35" y="40"/>
                  </a:cubicBezTo>
                  <a:cubicBezTo>
                    <a:pt x="33" y="41"/>
                    <a:pt x="33" y="41"/>
                    <a:pt x="33" y="41"/>
                  </a:cubicBezTo>
                  <a:cubicBezTo>
                    <a:pt x="33" y="42"/>
                    <a:pt x="33" y="42"/>
                    <a:pt x="33" y="42"/>
                  </a:cubicBezTo>
                  <a:cubicBezTo>
                    <a:pt x="35" y="46"/>
                    <a:pt x="35" y="46"/>
                    <a:pt x="35" y="46"/>
                  </a:cubicBezTo>
                  <a:cubicBezTo>
                    <a:pt x="34" y="47"/>
                    <a:pt x="34" y="47"/>
                    <a:pt x="34" y="47"/>
                  </a:cubicBezTo>
                  <a:cubicBezTo>
                    <a:pt x="30" y="47"/>
                    <a:pt x="30" y="47"/>
                    <a:pt x="30" y="47"/>
                  </a:cubicBezTo>
                  <a:cubicBezTo>
                    <a:pt x="30" y="47"/>
                    <a:pt x="30" y="48"/>
                    <a:pt x="29" y="48"/>
                  </a:cubicBezTo>
                  <a:cubicBezTo>
                    <a:pt x="29" y="50"/>
                    <a:pt x="29" y="50"/>
                    <a:pt x="29" y="50"/>
                  </a:cubicBezTo>
                  <a:cubicBezTo>
                    <a:pt x="29" y="51"/>
                    <a:pt x="29" y="51"/>
                    <a:pt x="29" y="51"/>
                  </a:cubicBezTo>
                  <a:cubicBezTo>
                    <a:pt x="33" y="53"/>
                    <a:pt x="33" y="53"/>
                    <a:pt x="33" y="53"/>
                  </a:cubicBezTo>
                  <a:cubicBezTo>
                    <a:pt x="33" y="53"/>
                    <a:pt x="33" y="54"/>
                    <a:pt x="33" y="54"/>
                  </a:cubicBezTo>
                  <a:cubicBezTo>
                    <a:pt x="30" y="57"/>
                    <a:pt x="30" y="57"/>
                    <a:pt x="30" y="57"/>
                  </a:cubicBezTo>
                  <a:cubicBezTo>
                    <a:pt x="30" y="58"/>
                    <a:pt x="30" y="58"/>
                    <a:pt x="30" y="58"/>
                  </a:cubicBezTo>
                  <a:cubicBezTo>
                    <a:pt x="32" y="60"/>
                    <a:pt x="32" y="60"/>
                    <a:pt x="32" y="60"/>
                  </a:cubicBezTo>
                  <a:cubicBezTo>
                    <a:pt x="32" y="60"/>
                    <a:pt x="32" y="60"/>
                    <a:pt x="32" y="60"/>
                  </a:cubicBezTo>
                  <a:cubicBezTo>
                    <a:pt x="36" y="59"/>
                    <a:pt x="36" y="59"/>
                    <a:pt x="36" y="59"/>
                  </a:cubicBezTo>
                  <a:cubicBezTo>
                    <a:pt x="37" y="60"/>
                    <a:pt x="37" y="60"/>
                    <a:pt x="37" y="60"/>
                  </a:cubicBezTo>
                  <a:cubicBezTo>
                    <a:pt x="37" y="64"/>
                    <a:pt x="37" y="64"/>
                    <a:pt x="37" y="64"/>
                  </a:cubicBezTo>
                  <a:cubicBezTo>
                    <a:pt x="37" y="65"/>
                    <a:pt x="37" y="65"/>
                    <a:pt x="37" y="65"/>
                  </a:cubicBezTo>
                  <a:cubicBezTo>
                    <a:pt x="40" y="66"/>
                    <a:pt x="40" y="66"/>
                    <a:pt x="40" y="66"/>
                  </a:cubicBezTo>
                  <a:cubicBezTo>
                    <a:pt x="41" y="66"/>
                    <a:pt x="41" y="66"/>
                    <a:pt x="41" y="66"/>
                  </a:cubicBezTo>
                  <a:cubicBezTo>
                    <a:pt x="43" y="62"/>
                    <a:pt x="43" y="62"/>
                    <a:pt x="43" y="62"/>
                  </a:cubicBezTo>
                  <a:cubicBezTo>
                    <a:pt x="44" y="62"/>
                    <a:pt x="44" y="62"/>
                    <a:pt x="44" y="62"/>
                  </a:cubicBezTo>
                  <a:cubicBezTo>
                    <a:pt x="44" y="62"/>
                    <a:pt x="44" y="62"/>
                    <a:pt x="44" y="62"/>
                  </a:cubicBezTo>
                  <a:cubicBezTo>
                    <a:pt x="46" y="66"/>
                    <a:pt x="46" y="66"/>
                    <a:pt x="46" y="66"/>
                  </a:cubicBezTo>
                  <a:cubicBezTo>
                    <a:pt x="47" y="66"/>
                    <a:pt x="47" y="66"/>
                    <a:pt x="47" y="66"/>
                  </a:cubicBezTo>
                  <a:cubicBezTo>
                    <a:pt x="50" y="65"/>
                    <a:pt x="50" y="65"/>
                    <a:pt x="50" y="65"/>
                  </a:cubicBezTo>
                  <a:cubicBezTo>
                    <a:pt x="50" y="64"/>
                    <a:pt x="50" y="64"/>
                    <a:pt x="50" y="64"/>
                  </a:cubicBezTo>
                  <a:cubicBezTo>
                    <a:pt x="50" y="60"/>
                    <a:pt x="50" y="60"/>
                    <a:pt x="50" y="60"/>
                  </a:cubicBezTo>
                  <a:cubicBezTo>
                    <a:pt x="51" y="59"/>
                    <a:pt x="51" y="59"/>
                    <a:pt x="51" y="59"/>
                  </a:cubicBezTo>
                  <a:cubicBezTo>
                    <a:pt x="55" y="60"/>
                    <a:pt x="55" y="60"/>
                    <a:pt x="55" y="60"/>
                  </a:cubicBezTo>
                  <a:cubicBezTo>
                    <a:pt x="55" y="60"/>
                    <a:pt x="55" y="60"/>
                    <a:pt x="55" y="60"/>
                  </a:cubicBezTo>
                  <a:cubicBezTo>
                    <a:pt x="57" y="58"/>
                    <a:pt x="57" y="58"/>
                    <a:pt x="57" y="58"/>
                  </a:cubicBezTo>
                  <a:cubicBezTo>
                    <a:pt x="57" y="57"/>
                    <a:pt x="57" y="57"/>
                    <a:pt x="57" y="57"/>
                  </a:cubicBezTo>
                  <a:cubicBezTo>
                    <a:pt x="54" y="54"/>
                    <a:pt x="54" y="54"/>
                    <a:pt x="54" y="54"/>
                  </a:cubicBezTo>
                  <a:cubicBezTo>
                    <a:pt x="54" y="54"/>
                    <a:pt x="54" y="53"/>
                    <a:pt x="54" y="53"/>
                  </a:cubicBezTo>
                  <a:cubicBezTo>
                    <a:pt x="58" y="51"/>
                    <a:pt x="58" y="51"/>
                    <a:pt x="58" y="51"/>
                  </a:cubicBezTo>
                  <a:cubicBezTo>
                    <a:pt x="58" y="51"/>
                    <a:pt x="58" y="51"/>
                    <a:pt x="58" y="50"/>
                  </a:cubicBezTo>
                  <a:close/>
                  <a:moveTo>
                    <a:pt x="49" y="52"/>
                  </a:moveTo>
                  <a:cubicBezTo>
                    <a:pt x="49" y="53"/>
                    <a:pt x="49" y="55"/>
                    <a:pt x="48" y="56"/>
                  </a:cubicBezTo>
                  <a:cubicBezTo>
                    <a:pt x="47" y="57"/>
                    <a:pt x="45" y="58"/>
                    <a:pt x="44" y="58"/>
                  </a:cubicBezTo>
                  <a:cubicBezTo>
                    <a:pt x="42" y="58"/>
                    <a:pt x="41" y="57"/>
                    <a:pt x="40" y="56"/>
                  </a:cubicBezTo>
                  <a:cubicBezTo>
                    <a:pt x="39" y="55"/>
                    <a:pt x="38" y="53"/>
                    <a:pt x="38" y="52"/>
                  </a:cubicBezTo>
                  <a:cubicBezTo>
                    <a:pt x="38" y="50"/>
                    <a:pt x="39" y="49"/>
                    <a:pt x="40" y="48"/>
                  </a:cubicBezTo>
                  <a:cubicBezTo>
                    <a:pt x="41" y="47"/>
                    <a:pt x="42" y="46"/>
                    <a:pt x="44" y="46"/>
                  </a:cubicBezTo>
                  <a:cubicBezTo>
                    <a:pt x="45" y="46"/>
                    <a:pt x="47" y="47"/>
                    <a:pt x="48" y="48"/>
                  </a:cubicBezTo>
                  <a:cubicBezTo>
                    <a:pt x="49" y="49"/>
                    <a:pt x="49" y="50"/>
                    <a:pt x="49" y="52"/>
                  </a:cubicBezTo>
                  <a:close/>
                  <a:moveTo>
                    <a:pt x="41" y="52"/>
                  </a:moveTo>
                  <a:cubicBezTo>
                    <a:pt x="41" y="50"/>
                    <a:pt x="42" y="49"/>
                    <a:pt x="44" y="49"/>
                  </a:cubicBezTo>
                  <a:cubicBezTo>
                    <a:pt x="45" y="49"/>
                    <a:pt x="46" y="50"/>
                    <a:pt x="46" y="52"/>
                  </a:cubicBezTo>
                  <a:cubicBezTo>
                    <a:pt x="46" y="53"/>
                    <a:pt x="45" y="54"/>
                    <a:pt x="44" y="54"/>
                  </a:cubicBezTo>
                  <a:cubicBezTo>
                    <a:pt x="42" y="54"/>
                    <a:pt x="41" y="53"/>
                    <a:pt x="41" y="52"/>
                  </a:cubicBezTo>
                  <a:close/>
                  <a:moveTo>
                    <a:pt x="67" y="42"/>
                  </a:moveTo>
                  <a:cubicBezTo>
                    <a:pt x="67" y="41"/>
                    <a:pt x="67" y="41"/>
                    <a:pt x="67" y="41"/>
                  </a:cubicBezTo>
                  <a:cubicBezTo>
                    <a:pt x="67" y="40"/>
                    <a:pt x="67" y="40"/>
                    <a:pt x="67" y="40"/>
                  </a:cubicBezTo>
                  <a:cubicBezTo>
                    <a:pt x="69" y="39"/>
                    <a:pt x="69" y="39"/>
                    <a:pt x="69" y="39"/>
                  </a:cubicBezTo>
                  <a:cubicBezTo>
                    <a:pt x="69" y="38"/>
                    <a:pt x="69" y="38"/>
                    <a:pt x="69" y="38"/>
                  </a:cubicBezTo>
                  <a:cubicBezTo>
                    <a:pt x="69" y="38"/>
                    <a:pt x="69" y="38"/>
                    <a:pt x="69" y="38"/>
                  </a:cubicBezTo>
                  <a:cubicBezTo>
                    <a:pt x="68" y="37"/>
                    <a:pt x="68" y="37"/>
                    <a:pt x="68" y="37"/>
                  </a:cubicBezTo>
                  <a:cubicBezTo>
                    <a:pt x="67" y="36"/>
                    <a:pt x="67" y="36"/>
                    <a:pt x="67" y="36"/>
                  </a:cubicBezTo>
                  <a:cubicBezTo>
                    <a:pt x="67" y="36"/>
                    <a:pt x="67" y="36"/>
                    <a:pt x="67" y="36"/>
                  </a:cubicBezTo>
                  <a:cubicBezTo>
                    <a:pt x="65" y="37"/>
                    <a:pt x="65" y="37"/>
                    <a:pt x="65" y="37"/>
                  </a:cubicBezTo>
                  <a:cubicBezTo>
                    <a:pt x="65" y="37"/>
                    <a:pt x="64" y="36"/>
                    <a:pt x="63" y="36"/>
                  </a:cubicBezTo>
                  <a:cubicBezTo>
                    <a:pt x="63" y="34"/>
                    <a:pt x="63" y="34"/>
                    <a:pt x="63" y="34"/>
                  </a:cubicBezTo>
                  <a:cubicBezTo>
                    <a:pt x="62" y="33"/>
                    <a:pt x="62" y="33"/>
                    <a:pt x="62" y="33"/>
                  </a:cubicBezTo>
                  <a:cubicBezTo>
                    <a:pt x="61" y="33"/>
                    <a:pt x="61" y="33"/>
                    <a:pt x="61" y="33"/>
                  </a:cubicBezTo>
                  <a:cubicBezTo>
                    <a:pt x="60" y="34"/>
                    <a:pt x="60" y="34"/>
                    <a:pt x="60" y="34"/>
                  </a:cubicBezTo>
                  <a:cubicBezTo>
                    <a:pt x="60" y="36"/>
                    <a:pt x="60" y="36"/>
                    <a:pt x="60" y="36"/>
                  </a:cubicBezTo>
                  <a:cubicBezTo>
                    <a:pt x="59" y="36"/>
                    <a:pt x="58" y="37"/>
                    <a:pt x="58" y="37"/>
                  </a:cubicBezTo>
                  <a:cubicBezTo>
                    <a:pt x="56" y="36"/>
                    <a:pt x="56" y="36"/>
                    <a:pt x="56" y="36"/>
                  </a:cubicBezTo>
                  <a:cubicBezTo>
                    <a:pt x="56" y="36"/>
                    <a:pt x="56" y="36"/>
                    <a:pt x="56" y="36"/>
                  </a:cubicBezTo>
                  <a:cubicBezTo>
                    <a:pt x="55" y="37"/>
                    <a:pt x="55" y="37"/>
                    <a:pt x="55" y="37"/>
                  </a:cubicBezTo>
                  <a:cubicBezTo>
                    <a:pt x="54" y="38"/>
                    <a:pt x="54" y="38"/>
                    <a:pt x="54" y="38"/>
                  </a:cubicBezTo>
                  <a:cubicBezTo>
                    <a:pt x="54" y="38"/>
                    <a:pt x="54" y="38"/>
                    <a:pt x="54" y="38"/>
                  </a:cubicBezTo>
                  <a:cubicBezTo>
                    <a:pt x="54" y="39"/>
                    <a:pt x="54" y="39"/>
                    <a:pt x="54" y="39"/>
                  </a:cubicBezTo>
                  <a:cubicBezTo>
                    <a:pt x="56" y="40"/>
                    <a:pt x="56" y="40"/>
                    <a:pt x="56" y="40"/>
                  </a:cubicBezTo>
                  <a:cubicBezTo>
                    <a:pt x="56" y="41"/>
                    <a:pt x="56" y="41"/>
                    <a:pt x="56" y="41"/>
                  </a:cubicBezTo>
                  <a:cubicBezTo>
                    <a:pt x="56" y="42"/>
                    <a:pt x="56" y="42"/>
                    <a:pt x="56" y="42"/>
                  </a:cubicBezTo>
                  <a:cubicBezTo>
                    <a:pt x="54" y="44"/>
                    <a:pt x="54" y="44"/>
                    <a:pt x="54" y="44"/>
                  </a:cubicBezTo>
                  <a:cubicBezTo>
                    <a:pt x="54" y="44"/>
                    <a:pt x="54" y="44"/>
                    <a:pt x="54" y="44"/>
                  </a:cubicBezTo>
                  <a:cubicBezTo>
                    <a:pt x="54" y="45"/>
                    <a:pt x="54" y="45"/>
                    <a:pt x="54" y="45"/>
                  </a:cubicBezTo>
                  <a:cubicBezTo>
                    <a:pt x="55" y="46"/>
                    <a:pt x="55" y="46"/>
                    <a:pt x="55" y="46"/>
                  </a:cubicBezTo>
                  <a:cubicBezTo>
                    <a:pt x="56" y="46"/>
                    <a:pt x="56" y="46"/>
                    <a:pt x="56" y="46"/>
                  </a:cubicBezTo>
                  <a:cubicBezTo>
                    <a:pt x="56" y="46"/>
                    <a:pt x="56" y="46"/>
                    <a:pt x="56" y="46"/>
                  </a:cubicBezTo>
                  <a:cubicBezTo>
                    <a:pt x="58" y="46"/>
                    <a:pt x="58" y="46"/>
                    <a:pt x="58" y="46"/>
                  </a:cubicBezTo>
                  <a:cubicBezTo>
                    <a:pt x="58" y="46"/>
                    <a:pt x="59" y="46"/>
                    <a:pt x="60" y="47"/>
                  </a:cubicBezTo>
                  <a:cubicBezTo>
                    <a:pt x="60" y="49"/>
                    <a:pt x="60" y="49"/>
                    <a:pt x="60" y="49"/>
                  </a:cubicBezTo>
                  <a:cubicBezTo>
                    <a:pt x="61" y="49"/>
                    <a:pt x="61" y="49"/>
                    <a:pt x="61" y="49"/>
                  </a:cubicBezTo>
                  <a:cubicBezTo>
                    <a:pt x="62" y="49"/>
                    <a:pt x="62" y="49"/>
                    <a:pt x="62" y="49"/>
                  </a:cubicBezTo>
                  <a:cubicBezTo>
                    <a:pt x="63" y="49"/>
                    <a:pt x="63" y="49"/>
                    <a:pt x="63" y="49"/>
                  </a:cubicBezTo>
                  <a:cubicBezTo>
                    <a:pt x="63" y="47"/>
                    <a:pt x="63" y="47"/>
                    <a:pt x="63" y="47"/>
                  </a:cubicBezTo>
                  <a:cubicBezTo>
                    <a:pt x="64" y="46"/>
                    <a:pt x="65" y="46"/>
                    <a:pt x="65" y="46"/>
                  </a:cubicBezTo>
                  <a:cubicBezTo>
                    <a:pt x="67" y="46"/>
                    <a:pt x="67" y="46"/>
                    <a:pt x="67" y="46"/>
                  </a:cubicBezTo>
                  <a:cubicBezTo>
                    <a:pt x="67" y="46"/>
                    <a:pt x="67" y="46"/>
                    <a:pt x="67" y="46"/>
                  </a:cubicBezTo>
                  <a:cubicBezTo>
                    <a:pt x="68" y="46"/>
                    <a:pt x="68" y="46"/>
                    <a:pt x="68" y="46"/>
                  </a:cubicBezTo>
                  <a:cubicBezTo>
                    <a:pt x="69" y="45"/>
                    <a:pt x="69" y="45"/>
                    <a:pt x="69" y="45"/>
                  </a:cubicBezTo>
                  <a:cubicBezTo>
                    <a:pt x="69" y="44"/>
                    <a:pt x="69" y="44"/>
                    <a:pt x="69" y="44"/>
                  </a:cubicBezTo>
                  <a:cubicBezTo>
                    <a:pt x="69" y="44"/>
                    <a:pt x="69" y="44"/>
                    <a:pt x="69" y="44"/>
                  </a:cubicBezTo>
                  <a:cubicBezTo>
                    <a:pt x="67" y="42"/>
                    <a:pt x="67" y="42"/>
                    <a:pt x="67" y="42"/>
                  </a:cubicBezTo>
                  <a:close/>
                  <a:moveTo>
                    <a:pt x="64" y="41"/>
                  </a:moveTo>
                  <a:cubicBezTo>
                    <a:pt x="64" y="42"/>
                    <a:pt x="63" y="43"/>
                    <a:pt x="62" y="43"/>
                  </a:cubicBezTo>
                  <a:cubicBezTo>
                    <a:pt x="60" y="43"/>
                    <a:pt x="59" y="42"/>
                    <a:pt x="59" y="41"/>
                  </a:cubicBezTo>
                  <a:cubicBezTo>
                    <a:pt x="59" y="40"/>
                    <a:pt x="60" y="39"/>
                    <a:pt x="62" y="39"/>
                  </a:cubicBezTo>
                  <a:cubicBezTo>
                    <a:pt x="63" y="39"/>
                    <a:pt x="64" y="40"/>
                    <a:pt x="64" y="4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7"/>
            <p:cNvSpPr>
              <a:spLocks noEditPoints="1"/>
            </p:cNvSpPr>
            <p:nvPr/>
          </p:nvSpPr>
          <p:spPr bwMode="auto">
            <a:xfrm>
              <a:off x="5984875" y="7791450"/>
              <a:ext cx="282575" cy="225425"/>
            </a:xfrm>
            <a:custGeom>
              <a:avLst/>
              <a:gdLst>
                <a:gd name="T0" fmla="*/ 127 w 127"/>
                <a:gd name="T1" fmla="*/ 73 h 101"/>
                <a:gd name="T2" fmla="*/ 0 w 127"/>
                <a:gd name="T3" fmla="*/ 73 h 101"/>
                <a:gd name="T4" fmla="*/ 16 w 127"/>
                <a:gd name="T5" fmla="*/ 101 h 101"/>
                <a:gd name="T6" fmla="*/ 112 w 127"/>
                <a:gd name="T7" fmla="*/ 101 h 101"/>
                <a:gd name="T8" fmla="*/ 127 w 127"/>
                <a:gd name="T9" fmla="*/ 73 h 101"/>
                <a:gd name="T10" fmla="*/ 95 w 127"/>
                <a:gd name="T11" fmla="*/ 0 h 101"/>
                <a:gd name="T12" fmla="*/ 33 w 127"/>
                <a:gd name="T13" fmla="*/ 0 h 101"/>
                <a:gd name="T14" fmla="*/ 3 w 127"/>
                <a:gd name="T15" fmla="*/ 34 h 101"/>
                <a:gd name="T16" fmla="*/ 124 w 127"/>
                <a:gd name="T17" fmla="*/ 34 h 101"/>
                <a:gd name="T18" fmla="*/ 95 w 127"/>
                <a:gd name="T1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01">
                  <a:moveTo>
                    <a:pt x="127" y="73"/>
                  </a:moveTo>
                  <a:cubicBezTo>
                    <a:pt x="0" y="73"/>
                    <a:pt x="0" y="73"/>
                    <a:pt x="0" y="73"/>
                  </a:cubicBezTo>
                  <a:cubicBezTo>
                    <a:pt x="3" y="83"/>
                    <a:pt x="8" y="93"/>
                    <a:pt x="16" y="101"/>
                  </a:cubicBezTo>
                  <a:cubicBezTo>
                    <a:pt x="112" y="101"/>
                    <a:pt x="112" y="101"/>
                    <a:pt x="112" y="101"/>
                  </a:cubicBezTo>
                  <a:cubicBezTo>
                    <a:pt x="119" y="93"/>
                    <a:pt x="124" y="83"/>
                    <a:pt x="127" y="73"/>
                  </a:cubicBezTo>
                  <a:moveTo>
                    <a:pt x="95" y="0"/>
                  </a:moveTo>
                  <a:cubicBezTo>
                    <a:pt x="33" y="0"/>
                    <a:pt x="33" y="0"/>
                    <a:pt x="33" y="0"/>
                  </a:cubicBezTo>
                  <a:cubicBezTo>
                    <a:pt x="19" y="7"/>
                    <a:pt x="9" y="19"/>
                    <a:pt x="3" y="34"/>
                  </a:cubicBezTo>
                  <a:cubicBezTo>
                    <a:pt x="124" y="34"/>
                    <a:pt x="124" y="34"/>
                    <a:pt x="124" y="34"/>
                  </a:cubicBezTo>
                  <a:cubicBezTo>
                    <a:pt x="119" y="19"/>
                    <a:pt x="108" y="7"/>
                    <a:pt x="95" y="0"/>
                  </a:cubicBezTo>
                </a:path>
              </a:pathLst>
            </a:custGeom>
            <a:solidFill>
              <a:srgbClr val="531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48"/>
            <p:cNvSpPr>
              <a:spLocks/>
            </p:cNvSpPr>
            <p:nvPr/>
          </p:nvSpPr>
          <p:spPr bwMode="auto">
            <a:xfrm>
              <a:off x="6057900" y="7773988"/>
              <a:ext cx="138113" cy="17462"/>
            </a:xfrm>
            <a:custGeom>
              <a:avLst/>
              <a:gdLst>
                <a:gd name="T0" fmla="*/ 31 w 62"/>
                <a:gd name="T1" fmla="*/ 0 h 8"/>
                <a:gd name="T2" fmla="*/ 0 w 62"/>
                <a:gd name="T3" fmla="*/ 8 h 8"/>
                <a:gd name="T4" fmla="*/ 62 w 62"/>
                <a:gd name="T5" fmla="*/ 8 h 8"/>
                <a:gd name="T6" fmla="*/ 31 w 62"/>
                <a:gd name="T7" fmla="*/ 0 h 8"/>
              </a:gdLst>
              <a:ahLst/>
              <a:cxnLst>
                <a:cxn ang="0">
                  <a:pos x="T0" y="T1"/>
                </a:cxn>
                <a:cxn ang="0">
                  <a:pos x="T2" y="T3"/>
                </a:cxn>
                <a:cxn ang="0">
                  <a:pos x="T4" y="T5"/>
                </a:cxn>
                <a:cxn ang="0">
                  <a:pos x="T6" y="T7"/>
                </a:cxn>
              </a:cxnLst>
              <a:rect l="0" t="0" r="r" b="b"/>
              <a:pathLst>
                <a:path w="62" h="8">
                  <a:moveTo>
                    <a:pt x="31" y="0"/>
                  </a:moveTo>
                  <a:cubicBezTo>
                    <a:pt x="19" y="0"/>
                    <a:pt x="9" y="3"/>
                    <a:pt x="0" y="8"/>
                  </a:cubicBezTo>
                  <a:cubicBezTo>
                    <a:pt x="62" y="8"/>
                    <a:pt x="62" y="8"/>
                    <a:pt x="62" y="8"/>
                  </a:cubicBezTo>
                  <a:cubicBezTo>
                    <a:pt x="53" y="3"/>
                    <a:pt x="42" y="0"/>
                    <a:pt x="31"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49"/>
            <p:cNvSpPr>
              <a:spLocks/>
            </p:cNvSpPr>
            <p:nvPr/>
          </p:nvSpPr>
          <p:spPr bwMode="auto">
            <a:xfrm>
              <a:off x="5983288" y="7867650"/>
              <a:ext cx="288925" cy="87312"/>
            </a:xfrm>
            <a:custGeom>
              <a:avLst/>
              <a:gdLst>
                <a:gd name="T0" fmla="*/ 125 w 130"/>
                <a:gd name="T1" fmla="*/ 0 h 39"/>
                <a:gd name="T2" fmla="*/ 4 w 130"/>
                <a:gd name="T3" fmla="*/ 0 h 39"/>
                <a:gd name="T4" fmla="*/ 0 w 130"/>
                <a:gd name="T5" fmla="*/ 23 h 39"/>
                <a:gd name="T6" fmla="*/ 1 w 130"/>
                <a:gd name="T7" fmla="*/ 39 h 39"/>
                <a:gd name="T8" fmla="*/ 128 w 130"/>
                <a:gd name="T9" fmla="*/ 39 h 39"/>
                <a:gd name="T10" fmla="*/ 130 w 130"/>
                <a:gd name="T11" fmla="*/ 23 h 39"/>
                <a:gd name="T12" fmla="*/ 125 w 13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30" h="39">
                  <a:moveTo>
                    <a:pt x="125" y="0"/>
                  </a:moveTo>
                  <a:cubicBezTo>
                    <a:pt x="4" y="0"/>
                    <a:pt x="4" y="0"/>
                    <a:pt x="4" y="0"/>
                  </a:cubicBezTo>
                  <a:cubicBezTo>
                    <a:pt x="1" y="7"/>
                    <a:pt x="0" y="15"/>
                    <a:pt x="0" y="23"/>
                  </a:cubicBezTo>
                  <a:cubicBezTo>
                    <a:pt x="0" y="28"/>
                    <a:pt x="0" y="34"/>
                    <a:pt x="1" y="39"/>
                  </a:cubicBezTo>
                  <a:cubicBezTo>
                    <a:pt x="128" y="39"/>
                    <a:pt x="128" y="39"/>
                    <a:pt x="128" y="39"/>
                  </a:cubicBezTo>
                  <a:cubicBezTo>
                    <a:pt x="129" y="34"/>
                    <a:pt x="130" y="28"/>
                    <a:pt x="130" y="23"/>
                  </a:cubicBezTo>
                  <a:cubicBezTo>
                    <a:pt x="130" y="15"/>
                    <a:pt x="128" y="7"/>
                    <a:pt x="125"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0"/>
            <p:cNvSpPr>
              <a:spLocks/>
            </p:cNvSpPr>
            <p:nvPr/>
          </p:nvSpPr>
          <p:spPr bwMode="auto">
            <a:xfrm>
              <a:off x="6019800" y="8016875"/>
              <a:ext cx="214313" cy="46037"/>
            </a:xfrm>
            <a:custGeom>
              <a:avLst/>
              <a:gdLst>
                <a:gd name="T0" fmla="*/ 96 w 96"/>
                <a:gd name="T1" fmla="*/ 0 h 21"/>
                <a:gd name="T2" fmla="*/ 0 w 96"/>
                <a:gd name="T3" fmla="*/ 0 h 21"/>
                <a:gd name="T4" fmla="*/ 48 w 96"/>
                <a:gd name="T5" fmla="*/ 21 h 21"/>
                <a:gd name="T6" fmla="*/ 96 w 96"/>
                <a:gd name="T7" fmla="*/ 0 h 21"/>
              </a:gdLst>
              <a:ahLst/>
              <a:cxnLst>
                <a:cxn ang="0">
                  <a:pos x="T0" y="T1"/>
                </a:cxn>
                <a:cxn ang="0">
                  <a:pos x="T2" y="T3"/>
                </a:cxn>
                <a:cxn ang="0">
                  <a:pos x="T4" y="T5"/>
                </a:cxn>
                <a:cxn ang="0">
                  <a:pos x="T6" y="T7"/>
                </a:cxn>
              </a:cxnLst>
              <a:rect l="0" t="0" r="r" b="b"/>
              <a:pathLst>
                <a:path w="96" h="21">
                  <a:moveTo>
                    <a:pt x="96" y="0"/>
                  </a:moveTo>
                  <a:cubicBezTo>
                    <a:pt x="0" y="0"/>
                    <a:pt x="0" y="0"/>
                    <a:pt x="0" y="0"/>
                  </a:cubicBezTo>
                  <a:cubicBezTo>
                    <a:pt x="12" y="13"/>
                    <a:pt x="29" y="21"/>
                    <a:pt x="48" y="21"/>
                  </a:cubicBezTo>
                  <a:cubicBezTo>
                    <a:pt x="67" y="21"/>
                    <a:pt x="84" y="13"/>
                    <a:pt x="96"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Oval 51"/>
            <p:cNvSpPr>
              <a:spLocks noChangeArrowheads="1"/>
            </p:cNvSpPr>
            <p:nvPr/>
          </p:nvSpPr>
          <p:spPr bwMode="auto">
            <a:xfrm>
              <a:off x="5964238" y="7756525"/>
              <a:ext cx="288925" cy="288925"/>
            </a:xfrm>
            <a:prstGeom prst="ellipse">
              <a:avLst/>
            </a:pr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2"/>
            <p:cNvSpPr>
              <a:spLocks noEditPoints="1"/>
            </p:cNvSpPr>
            <p:nvPr/>
          </p:nvSpPr>
          <p:spPr bwMode="auto">
            <a:xfrm>
              <a:off x="6035675" y="7839075"/>
              <a:ext cx="144463" cy="123825"/>
            </a:xfrm>
            <a:custGeom>
              <a:avLst/>
              <a:gdLst>
                <a:gd name="T0" fmla="*/ 62 w 65"/>
                <a:gd name="T1" fmla="*/ 53 h 56"/>
                <a:gd name="T2" fmla="*/ 0 w 65"/>
                <a:gd name="T3" fmla="*/ 10 h 56"/>
                <a:gd name="T4" fmla="*/ 0 w 65"/>
                <a:gd name="T5" fmla="*/ 56 h 56"/>
                <a:gd name="T6" fmla="*/ 65 w 65"/>
                <a:gd name="T7" fmla="*/ 0 h 56"/>
                <a:gd name="T8" fmla="*/ 0 w 65"/>
                <a:gd name="T9" fmla="*/ 0 h 56"/>
                <a:gd name="T10" fmla="*/ 38 w 65"/>
                <a:gd name="T11" fmla="*/ 32 h 56"/>
                <a:gd name="T12" fmla="*/ 36 w 65"/>
                <a:gd name="T13" fmla="*/ 28 h 56"/>
                <a:gd name="T14" fmla="*/ 34 w 65"/>
                <a:gd name="T15" fmla="*/ 27 h 56"/>
                <a:gd name="T16" fmla="*/ 31 w 65"/>
                <a:gd name="T17" fmla="*/ 25 h 56"/>
                <a:gd name="T18" fmla="*/ 28 w 65"/>
                <a:gd name="T19" fmla="*/ 25 h 56"/>
                <a:gd name="T20" fmla="*/ 24 w 65"/>
                <a:gd name="T21" fmla="*/ 27 h 56"/>
                <a:gd name="T22" fmla="*/ 22 w 65"/>
                <a:gd name="T23" fmla="*/ 28 h 56"/>
                <a:gd name="T24" fmla="*/ 20 w 65"/>
                <a:gd name="T25" fmla="*/ 32 h 56"/>
                <a:gd name="T26" fmla="*/ 20 w 65"/>
                <a:gd name="T27" fmla="*/ 34 h 56"/>
                <a:gd name="T28" fmla="*/ 20 w 65"/>
                <a:gd name="T29" fmla="*/ 38 h 56"/>
                <a:gd name="T30" fmla="*/ 22 w 65"/>
                <a:gd name="T31" fmla="*/ 41 h 56"/>
                <a:gd name="T32" fmla="*/ 25 w 65"/>
                <a:gd name="T33" fmla="*/ 43 h 56"/>
                <a:gd name="T34" fmla="*/ 27 w 65"/>
                <a:gd name="T35" fmla="*/ 44 h 56"/>
                <a:gd name="T36" fmla="*/ 30 w 65"/>
                <a:gd name="T37" fmla="*/ 42 h 56"/>
                <a:gd name="T38" fmla="*/ 33 w 65"/>
                <a:gd name="T39" fmla="*/ 43 h 56"/>
                <a:gd name="T40" fmla="*/ 34 w 65"/>
                <a:gd name="T41" fmla="*/ 40 h 56"/>
                <a:gd name="T42" fmla="*/ 38 w 65"/>
                <a:gd name="T43" fmla="*/ 39 h 56"/>
                <a:gd name="T44" fmla="*/ 36 w 65"/>
                <a:gd name="T45" fmla="*/ 36 h 56"/>
                <a:gd name="T46" fmla="*/ 32 w 65"/>
                <a:gd name="T47" fmla="*/ 38 h 56"/>
                <a:gd name="T48" fmla="*/ 25 w 65"/>
                <a:gd name="T49" fmla="*/ 35 h 56"/>
                <a:gd name="T50" fmla="*/ 32 w 65"/>
                <a:gd name="T51" fmla="*/ 32 h 56"/>
                <a:gd name="T52" fmla="*/ 29 w 65"/>
                <a:gd name="T53" fmla="*/ 33 h 56"/>
                <a:gd name="T54" fmla="*/ 27 w 65"/>
                <a:gd name="T55" fmla="*/ 35 h 56"/>
                <a:gd name="T56" fmla="*/ 45 w 65"/>
                <a:gd name="T57" fmla="*/ 27 h 56"/>
                <a:gd name="T58" fmla="*/ 46 w 65"/>
                <a:gd name="T59" fmla="*/ 26 h 56"/>
                <a:gd name="T60" fmla="*/ 45 w 65"/>
                <a:gd name="T61" fmla="*/ 25 h 56"/>
                <a:gd name="T62" fmla="*/ 42 w 65"/>
                <a:gd name="T63" fmla="*/ 23 h 56"/>
                <a:gd name="T64" fmla="*/ 40 w 65"/>
                <a:gd name="T65" fmla="*/ 23 h 56"/>
                <a:gd name="T66" fmla="*/ 37 w 65"/>
                <a:gd name="T67" fmla="*/ 25 h 56"/>
                <a:gd name="T68" fmla="*/ 36 w 65"/>
                <a:gd name="T69" fmla="*/ 26 h 56"/>
                <a:gd name="T70" fmla="*/ 38 w 65"/>
                <a:gd name="T71" fmla="*/ 27 h 56"/>
                <a:gd name="T72" fmla="*/ 36 w 65"/>
                <a:gd name="T73" fmla="*/ 29 h 56"/>
                <a:gd name="T74" fmla="*/ 37 w 65"/>
                <a:gd name="T75" fmla="*/ 31 h 56"/>
                <a:gd name="T76" fmla="*/ 39 w 65"/>
                <a:gd name="T77" fmla="*/ 31 h 56"/>
                <a:gd name="T78" fmla="*/ 41 w 65"/>
                <a:gd name="T79" fmla="*/ 33 h 56"/>
                <a:gd name="T80" fmla="*/ 42 w 65"/>
                <a:gd name="T81" fmla="*/ 31 h 56"/>
                <a:gd name="T82" fmla="*/ 45 w 65"/>
                <a:gd name="T83" fmla="*/ 31 h 56"/>
                <a:gd name="T84" fmla="*/ 46 w 65"/>
                <a:gd name="T85" fmla="*/ 30 h 56"/>
                <a:gd name="T86" fmla="*/ 43 w 65"/>
                <a:gd name="T87" fmla="*/ 28 h 56"/>
                <a:gd name="T88" fmla="*/ 41 w 65"/>
                <a:gd name="T89"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 h="56">
                  <a:moveTo>
                    <a:pt x="3" y="14"/>
                  </a:moveTo>
                  <a:cubicBezTo>
                    <a:pt x="3" y="53"/>
                    <a:pt x="3" y="53"/>
                    <a:pt x="3" y="53"/>
                  </a:cubicBezTo>
                  <a:cubicBezTo>
                    <a:pt x="62" y="53"/>
                    <a:pt x="62" y="53"/>
                    <a:pt x="62" y="53"/>
                  </a:cubicBezTo>
                  <a:cubicBezTo>
                    <a:pt x="62" y="14"/>
                    <a:pt x="62" y="14"/>
                    <a:pt x="62" y="14"/>
                  </a:cubicBezTo>
                  <a:cubicBezTo>
                    <a:pt x="3" y="14"/>
                    <a:pt x="3" y="14"/>
                    <a:pt x="3" y="14"/>
                  </a:cubicBezTo>
                  <a:close/>
                  <a:moveTo>
                    <a:pt x="0" y="10"/>
                  </a:moveTo>
                  <a:cubicBezTo>
                    <a:pt x="65" y="10"/>
                    <a:pt x="65" y="10"/>
                    <a:pt x="65" y="10"/>
                  </a:cubicBezTo>
                  <a:cubicBezTo>
                    <a:pt x="65" y="56"/>
                    <a:pt x="65" y="56"/>
                    <a:pt x="65" y="56"/>
                  </a:cubicBezTo>
                  <a:cubicBezTo>
                    <a:pt x="0" y="56"/>
                    <a:pt x="0" y="56"/>
                    <a:pt x="0" y="56"/>
                  </a:cubicBezTo>
                  <a:cubicBezTo>
                    <a:pt x="0" y="10"/>
                    <a:pt x="0" y="10"/>
                    <a:pt x="0" y="10"/>
                  </a:cubicBezTo>
                  <a:close/>
                  <a:moveTo>
                    <a:pt x="0" y="0"/>
                  </a:moveTo>
                  <a:cubicBezTo>
                    <a:pt x="65" y="0"/>
                    <a:pt x="65" y="0"/>
                    <a:pt x="65" y="0"/>
                  </a:cubicBezTo>
                  <a:cubicBezTo>
                    <a:pt x="65" y="7"/>
                    <a:pt x="65" y="7"/>
                    <a:pt x="65" y="7"/>
                  </a:cubicBezTo>
                  <a:cubicBezTo>
                    <a:pt x="0" y="7"/>
                    <a:pt x="0" y="7"/>
                    <a:pt x="0" y="7"/>
                  </a:cubicBezTo>
                  <a:cubicBezTo>
                    <a:pt x="0" y="0"/>
                    <a:pt x="0" y="0"/>
                    <a:pt x="0" y="0"/>
                  </a:cubicBezTo>
                  <a:close/>
                  <a:moveTo>
                    <a:pt x="39" y="34"/>
                  </a:moveTo>
                  <a:cubicBezTo>
                    <a:pt x="39" y="32"/>
                    <a:pt x="39" y="32"/>
                    <a:pt x="39" y="32"/>
                  </a:cubicBezTo>
                  <a:cubicBezTo>
                    <a:pt x="38" y="32"/>
                    <a:pt x="38" y="32"/>
                    <a:pt x="38" y="32"/>
                  </a:cubicBezTo>
                  <a:cubicBezTo>
                    <a:pt x="35" y="32"/>
                    <a:pt x="35" y="32"/>
                    <a:pt x="35" y="32"/>
                  </a:cubicBezTo>
                  <a:cubicBezTo>
                    <a:pt x="35" y="31"/>
                    <a:pt x="35" y="31"/>
                    <a:pt x="35" y="31"/>
                  </a:cubicBezTo>
                  <a:cubicBezTo>
                    <a:pt x="36" y="28"/>
                    <a:pt x="36" y="28"/>
                    <a:pt x="36" y="28"/>
                  </a:cubicBezTo>
                  <a:cubicBezTo>
                    <a:pt x="36" y="28"/>
                    <a:pt x="36" y="28"/>
                    <a:pt x="36" y="28"/>
                  </a:cubicBezTo>
                  <a:cubicBezTo>
                    <a:pt x="35" y="27"/>
                    <a:pt x="35" y="27"/>
                    <a:pt x="35" y="27"/>
                  </a:cubicBezTo>
                  <a:cubicBezTo>
                    <a:pt x="34" y="27"/>
                    <a:pt x="34" y="27"/>
                    <a:pt x="34" y="27"/>
                  </a:cubicBezTo>
                  <a:cubicBezTo>
                    <a:pt x="32" y="28"/>
                    <a:pt x="32" y="28"/>
                    <a:pt x="32" y="28"/>
                  </a:cubicBezTo>
                  <a:cubicBezTo>
                    <a:pt x="31" y="28"/>
                    <a:pt x="31" y="28"/>
                    <a:pt x="31" y="28"/>
                  </a:cubicBezTo>
                  <a:cubicBezTo>
                    <a:pt x="31" y="25"/>
                    <a:pt x="31" y="25"/>
                    <a:pt x="31" y="25"/>
                  </a:cubicBezTo>
                  <a:cubicBezTo>
                    <a:pt x="30" y="25"/>
                    <a:pt x="30" y="25"/>
                    <a:pt x="30" y="25"/>
                  </a:cubicBezTo>
                  <a:cubicBezTo>
                    <a:pt x="28" y="25"/>
                    <a:pt x="28" y="25"/>
                    <a:pt x="28" y="25"/>
                  </a:cubicBezTo>
                  <a:cubicBezTo>
                    <a:pt x="28" y="25"/>
                    <a:pt x="28" y="25"/>
                    <a:pt x="28" y="25"/>
                  </a:cubicBezTo>
                  <a:cubicBezTo>
                    <a:pt x="27" y="28"/>
                    <a:pt x="27" y="28"/>
                    <a:pt x="27" y="28"/>
                  </a:cubicBezTo>
                  <a:cubicBezTo>
                    <a:pt x="26" y="28"/>
                    <a:pt x="26" y="28"/>
                    <a:pt x="26" y="28"/>
                  </a:cubicBezTo>
                  <a:cubicBezTo>
                    <a:pt x="24" y="27"/>
                    <a:pt x="24" y="27"/>
                    <a:pt x="24" y="27"/>
                  </a:cubicBezTo>
                  <a:cubicBezTo>
                    <a:pt x="24" y="27"/>
                    <a:pt x="24" y="27"/>
                    <a:pt x="24" y="27"/>
                  </a:cubicBezTo>
                  <a:cubicBezTo>
                    <a:pt x="22" y="28"/>
                    <a:pt x="22" y="28"/>
                    <a:pt x="22" y="28"/>
                  </a:cubicBezTo>
                  <a:cubicBezTo>
                    <a:pt x="22" y="28"/>
                    <a:pt x="22" y="28"/>
                    <a:pt x="22" y="28"/>
                  </a:cubicBezTo>
                  <a:cubicBezTo>
                    <a:pt x="23" y="31"/>
                    <a:pt x="23" y="31"/>
                    <a:pt x="23" y="31"/>
                  </a:cubicBezTo>
                  <a:cubicBezTo>
                    <a:pt x="23" y="32"/>
                    <a:pt x="23" y="32"/>
                    <a:pt x="23" y="32"/>
                  </a:cubicBezTo>
                  <a:cubicBezTo>
                    <a:pt x="20" y="32"/>
                    <a:pt x="20" y="32"/>
                    <a:pt x="20" y="32"/>
                  </a:cubicBezTo>
                  <a:cubicBezTo>
                    <a:pt x="20" y="32"/>
                    <a:pt x="20" y="32"/>
                    <a:pt x="20" y="32"/>
                  </a:cubicBezTo>
                  <a:cubicBezTo>
                    <a:pt x="19" y="34"/>
                    <a:pt x="19" y="34"/>
                    <a:pt x="19" y="34"/>
                  </a:cubicBezTo>
                  <a:cubicBezTo>
                    <a:pt x="20" y="34"/>
                    <a:pt x="20" y="34"/>
                    <a:pt x="20" y="34"/>
                  </a:cubicBezTo>
                  <a:cubicBezTo>
                    <a:pt x="22" y="36"/>
                    <a:pt x="22" y="36"/>
                    <a:pt x="22" y="36"/>
                  </a:cubicBezTo>
                  <a:cubicBezTo>
                    <a:pt x="22" y="36"/>
                    <a:pt x="22" y="36"/>
                    <a:pt x="22" y="36"/>
                  </a:cubicBezTo>
                  <a:cubicBezTo>
                    <a:pt x="20" y="38"/>
                    <a:pt x="20" y="38"/>
                    <a:pt x="20" y="38"/>
                  </a:cubicBezTo>
                  <a:cubicBezTo>
                    <a:pt x="20" y="39"/>
                    <a:pt x="20" y="39"/>
                    <a:pt x="20" y="39"/>
                  </a:cubicBezTo>
                  <a:cubicBezTo>
                    <a:pt x="21" y="40"/>
                    <a:pt x="21" y="40"/>
                    <a:pt x="21" y="40"/>
                  </a:cubicBezTo>
                  <a:cubicBezTo>
                    <a:pt x="22" y="41"/>
                    <a:pt x="22" y="41"/>
                    <a:pt x="22" y="41"/>
                  </a:cubicBezTo>
                  <a:cubicBezTo>
                    <a:pt x="24" y="40"/>
                    <a:pt x="24" y="40"/>
                    <a:pt x="24" y="40"/>
                  </a:cubicBezTo>
                  <a:cubicBezTo>
                    <a:pt x="25" y="40"/>
                    <a:pt x="25" y="40"/>
                    <a:pt x="25" y="40"/>
                  </a:cubicBezTo>
                  <a:cubicBezTo>
                    <a:pt x="25" y="43"/>
                    <a:pt x="25" y="43"/>
                    <a:pt x="25" y="43"/>
                  </a:cubicBezTo>
                  <a:cubicBezTo>
                    <a:pt x="25" y="43"/>
                    <a:pt x="25" y="43"/>
                    <a:pt x="25" y="43"/>
                  </a:cubicBezTo>
                  <a:cubicBezTo>
                    <a:pt x="27" y="44"/>
                    <a:pt x="27" y="44"/>
                    <a:pt x="27" y="44"/>
                  </a:cubicBezTo>
                  <a:cubicBezTo>
                    <a:pt x="27" y="44"/>
                    <a:pt x="27" y="44"/>
                    <a:pt x="27" y="44"/>
                  </a:cubicBezTo>
                  <a:cubicBezTo>
                    <a:pt x="29" y="42"/>
                    <a:pt x="29" y="42"/>
                    <a:pt x="29" y="42"/>
                  </a:cubicBezTo>
                  <a:cubicBezTo>
                    <a:pt x="29" y="42"/>
                    <a:pt x="29" y="42"/>
                    <a:pt x="29" y="42"/>
                  </a:cubicBezTo>
                  <a:cubicBezTo>
                    <a:pt x="30" y="42"/>
                    <a:pt x="30" y="42"/>
                    <a:pt x="30" y="42"/>
                  </a:cubicBezTo>
                  <a:cubicBezTo>
                    <a:pt x="31" y="44"/>
                    <a:pt x="31" y="44"/>
                    <a:pt x="31" y="44"/>
                  </a:cubicBezTo>
                  <a:cubicBezTo>
                    <a:pt x="32" y="44"/>
                    <a:pt x="32" y="44"/>
                    <a:pt x="32" y="44"/>
                  </a:cubicBezTo>
                  <a:cubicBezTo>
                    <a:pt x="33" y="43"/>
                    <a:pt x="33" y="43"/>
                    <a:pt x="33" y="43"/>
                  </a:cubicBezTo>
                  <a:cubicBezTo>
                    <a:pt x="34" y="43"/>
                    <a:pt x="34" y="43"/>
                    <a:pt x="34" y="43"/>
                  </a:cubicBezTo>
                  <a:cubicBezTo>
                    <a:pt x="33" y="40"/>
                    <a:pt x="33" y="40"/>
                    <a:pt x="33" y="40"/>
                  </a:cubicBezTo>
                  <a:cubicBezTo>
                    <a:pt x="34" y="40"/>
                    <a:pt x="34" y="40"/>
                    <a:pt x="34" y="40"/>
                  </a:cubicBezTo>
                  <a:cubicBezTo>
                    <a:pt x="37" y="41"/>
                    <a:pt x="37" y="41"/>
                    <a:pt x="37" y="41"/>
                  </a:cubicBezTo>
                  <a:cubicBezTo>
                    <a:pt x="37" y="40"/>
                    <a:pt x="37" y="40"/>
                    <a:pt x="37" y="40"/>
                  </a:cubicBezTo>
                  <a:cubicBezTo>
                    <a:pt x="38" y="39"/>
                    <a:pt x="38" y="39"/>
                    <a:pt x="38" y="39"/>
                  </a:cubicBezTo>
                  <a:cubicBezTo>
                    <a:pt x="38" y="38"/>
                    <a:pt x="38" y="38"/>
                    <a:pt x="38" y="38"/>
                  </a:cubicBezTo>
                  <a:cubicBezTo>
                    <a:pt x="36" y="36"/>
                    <a:pt x="36" y="36"/>
                    <a:pt x="36" y="36"/>
                  </a:cubicBezTo>
                  <a:cubicBezTo>
                    <a:pt x="36" y="36"/>
                    <a:pt x="36" y="36"/>
                    <a:pt x="36" y="36"/>
                  </a:cubicBezTo>
                  <a:cubicBezTo>
                    <a:pt x="39" y="34"/>
                    <a:pt x="39" y="34"/>
                    <a:pt x="39" y="34"/>
                  </a:cubicBezTo>
                  <a:close/>
                  <a:moveTo>
                    <a:pt x="33" y="35"/>
                  </a:moveTo>
                  <a:cubicBezTo>
                    <a:pt x="33" y="36"/>
                    <a:pt x="33" y="37"/>
                    <a:pt x="32" y="38"/>
                  </a:cubicBezTo>
                  <a:cubicBezTo>
                    <a:pt x="31" y="38"/>
                    <a:pt x="30" y="39"/>
                    <a:pt x="29" y="39"/>
                  </a:cubicBezTo>
                  <a:cubicBezTo>
                    <a:pt x="28" y="39"/>
                    <a:pt x="27" y="38"/>
                    <a:pt x="26" y="38"/>
                  </a:cubicBezTo>
                  <a:cubicBezTo>
                    <a:pt x="26" y="37"/>
                    <a:pt x="25" y="36"/>
                    <a:pt x="25" y="35"/>
                  </a:cubicBezTo>
                  <a:cubicBezTo>
                    <a:pt x="25" y="34"/>
                    <a:pt x="26" y="33"/>
                    <a:pt x="26" y="32"/>
                  </a:cubicBezTo>
                  <a:cubicBezTo>
                    <a:pt x="27" y="31"/>
                    <a:pt x="28" y="31"/>
                    <a:pt x="29" y="31"/>
                  </a:cubicBezTo>
                  <a:cubicBezTo>
                    <a:pt x="30" y="31"/>
                    <a:pt x="31" y="31"/>
                    <a:pt x="32" y="32"/>
                  </a:cubicBezTo>
                  <a:cubicBezTo>
                    <a:pt x="33" y="33"/>
                    <a:pt x="33" y="34"/>
                    <a:pt x="33" y="35"/>
                  </a:cubicBezTo>
                  <a:close/>
                  <a:moveTo>
                    <a:pt x="27" y="35"/>
                  </a:moveTo>
                  <a:cubicBezTo>
                    <a:pt x="27" y="34"/>
                    <a:pt x="28" y="33"/>
                    <a:pt x="29" y="33"/>
                  </a:cubicBezTo>
                  <a:cubicBezTo>
                    <a:pt x="30" y="33"/>
                    <a:pt x="31" y="34"/>
                    <a:pt x="31" y="35"/>
                  </a:cubicBezTo>
                  <a:cubicBezTo>
                    <a:pt x="31" y="36"/>
                    <a:pt x="30" y="36"/>
                    <a:pt x="29" y="36"/>
                  </a:cubicBezTo>
                  <a:cubicBezTo>
                    <a:pt x="28" y="36"/>
                    <a:pt x="27" y="36"/>
                    <a:pt x="27" y="35"/>
                  </a:cubicBezTo>
                  <a:close/>
                  <a:moveTo>
                    <a:pt x="45" y="28"/>
                  </a:moveTo>
                  <a:cubicBezTo>
                    <a:pt x="45" y="28"/>
                    <a:pt x="45" y="28"/>
                    <a:pt x="45" y="28"/>
                  </a:cubicBezTo>
                  <a:cubicBezTo>
                    <a:pt x="45" y="27"/>
                    <a:pt x="45" y="27"/>
                    <a:pt x="45" y="27"/>
                  </a:cubicBezTo>
                  <a:cubicBezTo>
                    <a:pt x="46" y="26"/>
                    <a:pt x="46" y="26"/>
                    <a:pt x="46" y="26"/>
                  </a:cubicBezTo>
                  <a:cubicBezTo>
                    <a:pt x="46" y="26"/>
                    <a:pt x="46" y="26"/>
                    <a:pt x="46" y="26"/>
                  </a:cubicBezTo>
                  <a:cubicBezTo>
                    <a:pt x="46" y="26"/>
                    <a:pt x="46" y="26"/>
                    <a:pt x="46" y="26"/>
                  </a:cubicBezTo>
                  <a:cubicBezTo>
                    <a:pt x="46" y="25"/>
                    <a:pt x="46" y="25"/>
                    <a:pt x="46" y="25"/>
                  </a:cubicBezTo>
                  <a:cubicBezTo>
                    <a:pt x="45" y="25"/>
                    <a:pt x="45" y="25"/>
                    <a:pt x="45" y="25"/>
                  </a:cubicBezTo>
                  <a:cubicBezTo>
                    <a:pt x="45" y="25"/>
                    <a:pt x="45" y="25"/>
                    <a:pt x="45" y="25"/>
                  </a:cubicBezTo>
                  <a:cubicBezTo>
                    <a:pt x="44" y="25"/>
                    <a:pt x="44" y="25"/>
                    <a:pt x="44" y="25"/>
                  </a:cubicBezTo>
                  <a:cubicBezTo>
                    <a:pt x="43" y="25"/>
                    <a:pt x="43" y="24"/>
                    <a:pt x="42" y="24"/>
                  </a:cubicBezTo>
                  <a:cubicBezTo>
                    <a:pt x="42" y="23"/>
                    <a:pt x="42" y="23"/>
                    <a:pt x="42" y="23"/>
                  </a:cubicBezTo>
                  <a:cubicBezTo>
                    <a:pt x="42" y="22"/>
                    <a:pt x="42" y="22"/>
                    <a:pt x="42" y="22"/>
                  </a:cubicBezTo>
                  <a:cubicBezTo>
                    <a:pt x="41" y="22"/>
                    <a:pt x="41" y="22"/>
                    <a:pt x="41" y="22"/>
                  </a:cubicBezTo>
                  <a:cubicBezTo>
                    <a:pt x="40" y="23"/>
                    <a:pt x="40" y="23"/>
                    <a:pt x="40" y="23"/>
                  </a:cubicBezTo>
                  <a:cubicBezTo>
                    <a:pt x="40" y="24"/>
                    <a:pt x="40" y="24"/>
                    <a:pt x="40" y="24"/>
                  </a:cubicBezTo>
                  <a:cubicBezTo>
                    <a:pt x="39" y="24"/>
                    <a:pt x="39" y="25"/>
                    <a:pt x="39" y="25"/>
                  </a:cubicBezTo>
                  <a:cubicBezTo>
                    <a:pt x="37" y="25"/>
                    <a:pt x="37" y="25"/>
                    <a:pt x="37" y="25"/>
                  </a:cubicBezTo>
                  <a:cubicBezTo>
                    <a:pt x="37" y="25"/>
                    <a:pt x="37" y="25"/>
                    <a:pt x="37" y="25"/>
                  </a:cubicBezTo>
                  <a:cubicBezTo>
                    <a:pt x="37" y="25"/>
                    <a:pt x="37" y="25"/>
                    <a:pt x="37" y="25"/>
                  </a:cubicBezTo>
                  <a:cubicBezTo>
                    <a:pt x="36" y="26"/>
                    <a:pt x="36" y="26"/>
                    <a:pt x="36" y="26"/>
                  </a:cubicBezTo>
                  <a:cubicBezTo>
                    <a:pt x="36" y="26"/>
                    <a:pt x="36" y="26"/>
                    <a:pt x="36" y="26"/>
                  </a:cubicBezTo>
                  <a:cubicBezTo>
                    <a:pt x="36" y="26"/>
                    <a:pt x="36" y="26"/>
                    <a:pt x="36" y="26"/>
                  </a:cubicBezTo>
                  <a:cubicBezTo>
                    <a:pt x="38" y="27"/>
                    <a:pt x="38" y="27"/>
                    <a:pt x="38" y="27"/>
                  </a:cubicBezTo>
                  <a:cubicBezTo>
                    <a:pt x="37" y="28"/>
                    <a:pt x="37" y="28"/>
                    <a:pt x="37" y="28"/>
                  </a:cubicBezTo>
                  <a:cubicBezTo>
                    <a:pt x="38" y="28"/>
                    <a:pt x="38" y="28"/>
                    <a:pt x="38" y="28"/>
                  </a:cubicBezTo>
                  <a:cubicBezTo>
                    <a:pt x="36" y="29"/>
                    <a:pt x="36" y="29"/>
                    <a:pt x="36" y="29"/>
                  </a:cubicBezTo>
                  <a:cubicBezTo>
                    <a:pt x="36" y="30"/>
                    <a:pt x="36" y="30"/>
                    <a:pt x="36" y="30"/>
                  </a:cubicBezTo>
                  <a:cubicBezTo>
                    <a:pt x="36" y="30"/>
                    <a:pt x="36" y="30"/>
                    <a:pt x="36" y="30"/>
                  </a:cubicBezTo>
                  <a:cubicBezTo>
                    <a:pt x="37" y="31"/>
                    <a:pt x="37" y="31"/>
                    <a:pt x="37" y="31"/>
                  </a:cubicBezTo>
                  <a:cubicBezTo>
                    <a:pt x="37" y="31"/>
                    <a:pt x="37" y="31"/>
                    <a:pt x="37" y="31"/>
                  </a:cubicBezTo>
                  <a:cubicBezTo>
                    <a:pt x="37" y="31"/>
                    <a:pt x="37" y="31"/>
                    <a:pt x="37" y="31"/>
                  </a:cubicBezTo>
                  <a:cubicBezTo>
                    <a:pt x="39" y="31"/>
                    <a:pt x="39" y="31"/>
                    <a:pt x="39" y="31"/>
                  </a:cubicBezTo>
                  <a:cubicBezTo>
                    <a:pt x="39" y="31"/>
                    <a:pt x="39" y="31"/>
                    <a:pt x="40" y="31"/>
                  </a:cubicBezTo>
                  <a:cubicBezTo>
                    <a:pt x="40" y="33"/>
                    <a:pt x="40" y="33"/>
                    <a:pt x="40" y="33"/>
                  </a:cubicBezTo>
                  <a:cubicBezTo>
                    <a:pt x="41" y="33"/>
                    <a:pt x="41" y="33"/>
                    <a:pt x="41" y="33"/>
                  </a:cubicBezTo>
                  <a:cubicBezTo>
                    <a:pt x="42" y="33"/>
                    <a:pt x="42" y="33"/>
                    <a:pt x="42" y="33"/>
                  </a:cubicBezTo>
                  <a:cubicBezTo>
                    <a:pt x="42" y="33"/>
                    <a:pt x="42" y="33"/>
                    <a:pt x="42" y="33"/>
                  </a:cubicBezTo>
                  <a:cubicBezTo>
                    <a:pt x="42" y="31"/>
                    <a:pt x="42" y="31"/>
                    <a:pt x="42" y="31"/>
                  </a:cubicBezTo>
                  <a:cubicBezTo>
                    <a:pt x="43" y="31"/>
                    <a:pt x="43" y="31"/>
                    <a:pt x="44" y="31"/>
                  </a:cubicBezTo>
                  <a:cubicBezTo>
                    <a:pt x="45" y="31"/>
                    <a:pt x="45" y="31"/>
                    <a:pt x="45" y="31"/>
                  </a:cubicBezTo>
                  <a:cubicBezTo>
                    <a:pt x="45" y="31"/>
                    <a:pt x="45" y="31"/>
                    <a:pt x="45" y="31"/>
                  </a:cubicBezTo>
                  <a:cubicBezTo>
                    <a:pt x="46" y="31"/>
                    <a:pt x="46" y="31"/>
                    <a:pt x="46" y="31"/>
                  </a:cubicBezTo>
                  <a:cubicBezTo>
                    <a:pt x="46" y="30"/>
                    <a:pt x="46" y="30"/>
                    <a:pt x="46" y="30"/>
                  </a:cubicBezTo>
                  <a:cubicBezTo>
                    <a:pt x="46" y="30"/>
                    <a:pt x="46" y="30"/>
                    <a:pt x="46" y="30"/>
                  </a:cubicBezTo>
                  <a:cubicBezTo>
                    <a:pt x="46" y="29"/>
                    <a:pt x="46" y="29"/>
                    <a:pt x="46" y="29"/>
                  </a:cubicBezTo>
                  <a:cubicBezTo>
                    <a:pt x="45" y="28"/>
                    <a:pt x="45" y="28"/>
                    <a:pt x="45" y="28"/>
                  </a:cubicBezTo>
                  <a:close/>
                  <a:moveTo>
                    <a:pt x="43" y="28"/>
                  </a:moveTo>
                  <a:cubicBezTo>
                    <a:pt x="43" y="29"/>
                    <a:pt x="42" y="29"/>
                    <a:pt x="41" y="29"/>
                  </a:cubicBezTo>
                  <a:cubicBezTo>
                    <a:pt x="40" y="29"/>
                    <a:pt x="40" y="29"/>
                    <a:pt x="40" y="28"/>
                  </a:cubicBezTo>
                  <a:cubicBezTo>
                    <a:pt x="40" y="27"/>
                    <a:pt x="40" y="26"/>
                    <a:pt x="41" y="26"/>
                  </a:cubicBezTo>
                  <a:cubicBezTo>
                    <a:pt x="42" y="26"/>
                    <a:pt x="43" y="27"/>
                    <a:pt x="43" y="28"/>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Oval 53"/>
            <p:cNvSpPr>
              <a:spLocks noChangeArrowheads="1"/>
            </p:cNvSpPr>
            <p:nvPr/>
          </p:nvSpPr>
          <p:spPr bwMode="auto">
            <a:xfrm>
              <a:off x="6440488" y="7310438"/>
              <a:ext cx="307975" cy="307975"/>
            </a:xfrm>
            <a:prstGeom prst="ellipse">
              <a:avLst/>
            </a:pr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4"/>
            <p:cNvSpPr>
              <a:spLocks noEditPoints="1"/>
            </p:cNvSpPr>
            <p:nvPr/>
          </p:nvSpPr>
          <p:spPr bwMode="auto">
            <a:xfrm>
              <a:off x="6518275" y="7399338"/>
              <a:ext cx="152400" cy="130175"/>
            </a:xfrm>
            <a:custGeom>
              <a:avLst/>
              <a:gdLst>
                <a:gd name="T0" fmla="*/ 66 w 69"/>
                <a:gd name="T1" fmla="*/ 56 h 59"/>
                <a:gd name="T2" fmla="*/ 0 w 69"/>
                <a:gd name="T3" fmla="*/ 10 h 59"/>
                <a:gd name="T4" fmla="*/ 0 w 69"/>
                <a:gd name="T5" fmla="*/ 59 h 59"/>
                <a:gd name="T6" fmla="*/ 69 w 69"/>
                <a:gd name="T7" fmla="*/ 0 h 59"/>
                <a:gd name="T8" fmla="*/ 0 w 69"/>
                <a:gd name="T9" fmla="*/ 0 h 59"/>
                <a:gd name="T10" fmla="*/ 40 w 69"/>
                <a:gd name="T11" fmla="*/ 33 h 59"/>
                <a:gd name="T12" fmla="*/ 38 w 69"/>
                <a:gd name="T13" fmla="*/ 30 h 59"/>
                <a:gd name="T14" fmla="*/ 36 w 69"/>
                <a:gd name="T15" fmla="*/ 28 h 59"/>
                <a:gd name="T16" fmla="*/ 32 w 69"/>
                <a:gd name="T17" fmla="*/ 26 h 59"/>
                <a:gd name="T18" fmla="*/ 29 w 69"/>
                <a:gd name="T19" fmla="*/ 26 h 59"/>
                <a:gd name="T20" fmla="*/ 25 w 69"/>
                <a:gd name="T21" fmla="*/ 28 h 59"/>
                <a:gd name="T22" fmla="*/ 23 w 69"/>
                <a:gd name="T23" fmla="*/ 30 h 59"/>
                <a:gd name="T24" fmla="*/ 21 w 69"/>
                <a:gd name="T25" fmla="*/ 33 h 59"/>
                <a:gd name="T26" fmla="*/ 21 w 69"/>
                <a:gd name="T27" fmla="*/ 36 h 59"/>
                <a:gd name="T28" fmla="*/ 21 w 69"/>
                <a:gd name="T29" fmla="*/ 40 h 59"/>
                <a:gd name="T30" fmla="*/ 23 w 69"/>
                <a:gd name="T31" fmla="*/ 43 h 59"/>
                <a:gd name="T32" fmla="*/ 26 w 69"/>
                <a:gd name="T33" fmla="*/ 46 h 59"/>
                <a:gd name="T34" fmla="*/ 29 w 69"/>
                <a:gd name="T35" fmla="*/ 47 h 59"/>
                <a:gd name="T36" fmla="*/ 31 w 69"/>
                <a:gd name="T37" fmla="*/ 44 h 59"/>
                <a:gd name="T38" fmla="*/ 35 w 69"/>
                <a:gd name="T39" fmla="*/ 46 h 59"/>
                <a:gd name="T40" fmla="*/ 36 w 69"/>
                <a:gd name="T41" fmla="*/ 42 h 59"/>
                <a:gd name="T42" fmla="*/ 40 w 69"/>
                <a:gd name="T43" fmla="*/ 41 h 59"/>
                <a:gd name="T44" fmla="*/ 38 w 69"/>
                <a:gd name="T45" fmla="*/ 38 h 59"/>
                <a:gd name="T46" fmla="*/ 34 w 69"/>
                <a:gd name="T47" fmla="*/ 40 h 59"/>
                <a:gd name="T48" fmla="*/ 27 w 69"/>
                <a:gd name="T49" fmla="*/ 37 h 59"/>
                <a:gd name="T50" fmla="*/ 34 w 69"/>
                <a:gd name="T51" fmla="*/ 34 h 59"/>
                <a:gd name="T52" fmla="*/ 31 w 69"/>
                <a:gd name="T53" fmla="*/ 35 h 59"/>
                <a:gd name="T54" fmla="*/ 29 w 69"/>
                <a:gd name="T55" fmla="*/ 37 h 59"/>
                <a:gd name="T56" fmla="*/ 48 w 69"/>
                <a:gd name="T57" fmla="*/ 28 h 59"/>
                <a:gd name="T58" fmla="*/ 49 w 69"/>
                <a:gd name="T59" fmla="*/ 27 h 59"/>
                <a:gd name="T60" fmla="*/ 48 w 69"/>
                <a:gd name="T61" fmla="*/ 26 h 59"/>
                <a:gd name="T62" fmla="*/ 45 w 69"/>
                <a:gd name="T63" fmla="*/ 24 h 59"/>
                <a:gd name="T64" fmla="*/ 43 w 69"/>
                <a:gd name="T65" fmla="*/ 24 h 59"/>
                <a:gd name="T66" fmla="*/ 39 w 69"/>
                <a:gd name="T67" fmla="*/ 26 h 59"/>
                <a:gd name="T68" fmla="*/ 38 w 69"/>
                <a:gd name="T69" fmla="*/ 27 h 59"/>
                <a:gd name="T70" fmla="*/ 40 w 69"/>
                <a:gd name="T71" fmla="*/ 28 h 59"/>
                <a:gd name="T72" fmla="*/ 38 w 69"/>
                <a:gd name="T73" fmla="*/ 31 h 59"/>
                <a:gd name="T74" fmla="*/ 39 w 69"/>
                <a:gd name="T75" fmla="*/ 32 h 59"/>
                <a:gd name="T76" fmla="*/ 41 w 69"/>
                <a:gd name="T77" fmla="*/ 32 h 59"/>
                <a:gd name="T78" fmla="*/ 43 w 69"/>
                <a:gd name="T79" fmla="*/ 35 h 59"/>
                <a:gd name="T80" fmla="*/ 45 w 69"/>
                <a:gd name="T81" fmla="*/ 33 h 59"/>
                <a:gd name="T82" fmla="*/ 48 w 69"/>
                <a:gd name="T83" fmla="*/ 33 h 59"/>
                <a:gd name="T84" fmla="*/ 49 w 69"/>
                <a:gd name="T85" fmla="*/ 31 h 59"/>
                <a:gd name="T86" fmla="*/ 45 w 69"/>
                <a:gd name="T87" fmla="*/ 29 h 59"/>
                <a:gd name="T88" fmla="*/ 44 w 69"/>
                <a:gd name="T89"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 h="59">
                  <a:moveTo>
                    <a:pt x="3" y="14"/>
                  </a:moveTo>
                  <a:cubicBezTo>
                    <a:pt x="3" y="56"/>
                    <a:pt x="3" y="56"/>
                    <a:pt x="3" y="56"/>
                  </a:cubicBezTo>
                  <a:cubicBezTo>
                    <a:pt x="66" y="56"/>
                    <a:pt x="66" y="56"/>
                    <a:pt x="66" y="56"/>
                  </a:cubicBezTo>
                  <a:cubicBezTo>
                    <a:pt x="66" y="14"/>
                    <a:pt x="66" y="14"/>
                    <a:pt x="66" y="14"/>
                  </a:cubicBezTo>
                  <a:cubicBezTo>
                    <a:pt x="3" y="14"/>
                    <a:pt x="3" y="14"/>
                    <a:pt x="3" y="14"/>
                  </a:cubicBezTo>
                  <a:close/>
                  <a:moveTo>
                    <a:pt x="0" y="10"/>
                  </a:moveTo>
                  <a:cubicBezTo>
                    <a:pt x="69" y="10"/>
                    <a:pt x="69" y="10"/>
                    <a:pt x="69" y="10"/>
                  </a:cubicBezTo>
                  <a:cubicBezTo>
                    <a:pt x="69" y="59"/>
                    <a:pt x="69" y="59"/>
                    <a:pt x="69" y="59"/>
                  </a:cubicBezTo>
                  <a:cubicBezTo>
                    <a:pt x="0" y="59"/>
                    <a:pt x="0" y="59"/>
                    <a:pt x="0" y="59"/>
                  </a:cubicBezTo>
                  <a:cubicBezTo>
                    <a:pt x="0" y="10"/>
                    <a:pt x="0" y="10"/>
                    <a:pt x="0" y="10"/>
                  </a:cubicBezTo>
                  <a:close/>
                  <a:moveTo>
                    <a:pt x="0" y="0"/>
                  </a:moveTo>
                  <a:cubicBezTo>
                    <a:pt x="69" y="0"/>
                    <a:pt x="69" y="0"/>
                    <a:pt x="69" y="0"/>
                  </a:cubicBezTo>
                  <a:cubicBezTo>
                    <a:pt x="69" y="7"/>
                    <a:pt x="69" y="7"/>
                    <a:pt x="69" y="7"/>
                  </a:cubicBezTo>
                  <a:cubicBezTo>
                    <a:pt x="0" y="7"/>
                    <a:pt x="0" y="7"/>
                    <a:pt x="0" y="7"/>
                  </a:cubicBezTo>
                  <a:cubicBezTo>
                    <a:pt x="0" y="0"/>
                    <a:pt x="0" y="0"/>
                    <a:pt x="0" y="0"/>
                  </a:cubicBezTo>
                  <a:close/>
                  <a:moveTo>
                    <a:pt x="41" y="36"/>
                  </a:moveTo>
                  <a:cubicBezTo>
                    <a:pt x="41" y="34"/>
                    <a:pt x="41" y="34"/>
                    <a:pt x="41" y="34"/>
                  </a:cubicBezTo>
                  <a:cubicBezTo>
                    <a:pt x="41" y="34"/>
                    <a:pt x="41" y="33"/>
                    <a:pt x="40" y="33"/>
                  </a:cubicBezTo>
                  <a:cubicBezTo>
                    <a:pt x="37" y="33"/>
                    <a:pt x="37" y="33"/>
                    <a:pt x="37" y="33"/>
                  </a:cubicBezTo>
                  <a:cubicBezTo>
                    <a:pt x="37" y="33"/>
                    <a:pt x="37" y="33"/>
                    <a:pt x="37" y="33"/>
                  </a:cubicBezTo>
                  <a:cubicBezTo>
                    <a:pt x="38" y="30"/>
                    <a:pt x="38" y="30"/>
                    <a:pt x="38" y="30"/>
                  </a:cubicBezTo>
                  <a:cubicBezTo>
                    <a:pt x="38" y="29"/>
                    <a:pt x="38" y="29"/>
                    <a:pt x="38" y="29"/>
                  </a:cubicBezTo>
                  <a:cubicBezTo>
                    <a:pt x="37" y="28"/>
                    <a:pt x="37" y="28"/>
                    <a:pt x="37" y="28"/>
                  </a:cubicBezTo>
                  <a:cubicBezTo>
                    <a:pt x="36" y="28"/>
                    <a:pt x="36" y="28"/>
                    <a:pt x="36" y="28"/>
                  </a:cubicBezTo>
                  <a:cubicBezTo>
                    <a:pt x="34" y="30"/>
                    <a:pt x="34" y="30"/>
                    <a:pt x="34" y="30"/>
                  </a:cubicBezTo>
                  <a:cubicBezTo>
                    <a:pt x="33" y="30"/>
                    <a:pt x="33" y="30"/>
                    <a:pt x="33" y="30"/>
                  </a:cubicBezTo>
                  <a:cubicBezTo>
                    <a:pt x="32" y="26"/>
                    <a:pt x="32" y="26"/>
                    <a:pt x="32" y="26"/>
                  </a:cubicBezTo>
                  <a:cubicBezTo>
                    <a:pt x="32" y="26"/>
                    <a:pt x="32" y="26"/>
                    <a:pt x="32" y="26"/>
                  </a:cubicBezTo>
                  <a:cubicBezTo>
                    <a:pt x="30" y="26"/>
                    <a:pt x="30" y="26"/>
                    <a:pt x="30" y="26"/>
                  </a:cubicBezTo>
                  <a:cubicBezTo>
                    <a:pt x="29" y="26"/>
                    <a:pt x="29" y="26"/>
                    <a:pt x="29" y="26"/>
                  </a:cubicBezTo>
                  <a:cubicBezTo>
                    <a:pt x="29" y="30"/>
                    <a:pt x="29" y="30"/>
                    <a:pt x="29" y="30"/>
                  </a:cubicBezTo>
                  <a:cubicBezTo>
                    <a:pt x="28" y="30"/>
                    <a:pt x="28" y="30"/>
                    <a:pt x="28" y="30"/>
                  </a:cubicBezTo>
                  <a:cubicBezTo>
                    <a:pt x="25" y="28"/>
                    <a:pt x="25" y="28"/>
                    <a:pt x="25" y="28"/>
                  </a:cubicBezTo>
                  <a:cubicBezTo>
                    <a:pt x="25" y="28"/>
                    <a:pt x="25" y="28"/>
                    <a:pt x="25" y="28"/>
                  </a:cubicBezTo>
                  <a:cubicBezTo>
                    <a:pt x="23" y="29"/>
                    <a:pt x="23" y="29"/>
                    <a:pt x="23" y="29"/>
                  </a:cubicBezTo>
                  <a:cubicBezTo>
                    <a:pt x="23" y="30"/>
                    <a:pt x="23" y="30"/>
                    <a:pt x="23" y="30"/>
                  </a:cubicBezTo>
                  <a:cubicBezTo>
                    <a:pt x="25" y="33"/>
                    <a:pt x="25" y="33"/>
                    <a:pt x="25" y="33"/>
                  </a:cubicBezTo>
                  <a:cubicBezTo>
                    <a:pt x="24" y="33"/>
                    <a:pt x="24" y="33"/>
                    <a:pt x="24" y="33"/>
                  </a:cubicBezTo>
                  <a:cubicBezTo>
                    <a:pt x="21" y="33"/>
                    <a:pt x="21" y="33"/>
                    <a:pt x="21" y="33"/>
                  </a:cubicBezTo>
                  <a:cubicBezTo>
                    <a:pt x="21" y="34"/>
                    <a:pt x="21" y="34"/>
                    <a:pt x="21" y="34"/>
                  </a:cubicBezTo>
                  <a:cubicBezTo>
                    <a:pt x="20" y="36"/>
                    <a:pt x="20" y="36"/>
                    <a:pt x="20" y="36"/>
                  </a:cubicBezTo>
                  <a:cubicBezTo>
                    <a:pt x="21" y="36"/>
                    <a:pt x="21" y="36"/>
                    <a:pt x="21" y="36"/>
                  </a:cubicBezTo>
                  <a:cubicBezTo>
                    <a:pt x="23" y="38"/>
                    <a:pt x="23" y="38"/>
                    <a:pt x="23" y="38"/>
                  </a:cubicBezTo>
                  <a:cubicBezTo>
                    <a:pt x="23" y="38"/>
                    <a:pt x="23" y="38"/>
                    <a:pt x="24" y="38"/>
                  </a:cubicBezTo>
                  <a:cubicBezTo>
                    <a:pt x="21" y="40"/>
                    <a:pt x="21" y="40"/>
                    <a:pt x="21" y="40"/>
                  </a:cubicBezTo>
                  <a:cubicBezTo>
                    <a:pt x="21" y="41"/>
                    <a:pt x="21" y="41"/>
                    <a:pt x="21" y="41"/>
                  </a:cubicBezTo>
                  <a:cubicBezTo>
                    <a:pt x="22" y="43"/>
                    <a:pt x="22" y="43"/>
                    <a:pt x="22" y="43"/>
                  </a:cubicBezTo>
                  <a:cubicBezTo>
                    <a:pt x="23" y="43"/>
                    <a:pt x="23" y="43"/>
                    <a:pt x="23" y="43"/>
                  </a:cubicBezTo>
                  <a:cubicBezTo>
                    <a:pt x="26" y="42"/>
                    <a:pt x="26" y="42"/>
                    <a:pt x="26" y="42"/>
                  </a:cubicBezTo>
                  <a:cubicBezTo>
                    <a:pt x="26" y="43"/>
                    <a:pt x="26" y="43"/>
                    <a:pt x="26" y="43"/>
                  </a:cubicBezTo>
                  <a:cubicBezTo>
                    <a:pt x="26" y="46"/>
                    <a:pt x="26" y="46"/>
                    <a:pt x="26" y="46"/>
                  </a:cubicBezTo>
                  <a:cubicBezTo>
                    <a:pt x="26" y="46"/>
                    <a:pt x="26" y="46"/>
                    <a:pt x="26" y="46"/>
                  </a:cubicBezTo>
                  <a:cubicBezTo>
                    <a:pt x="28" y="47"/>
                    <a:pt x="28" y="47"/>
                    <a:pt x="28" y="47"/>
                  </a:cubicBezTo>
                  <a:cubicBezTo>
                    <a:pt x="29" y="47"/>
                    <a:pt x="29" y="47"/>
                    <a:pt x="29" y="47"/>
                  </a:cubicBezTo>
                  <a:cubicBezTo>
                    <a:pt x="30" y="44"/>
                    <a:pt x="30" y="44"/>
                    <a:pt x="30" y="44"/>
                  </a:cubicBezTo>
                  <a:cubicBezTo>
                    <a:pt x="31" y="44"/>
                    <a:pt x="31" y="44"/>
                    <a:pt x="31" y="44"/>
                  </a:cubicBezTo>
                  <a:cubicBezTo>
                    <a:pt x="31" y="44"/>
                    <a:pt x="31" y="44"/>
                    <a:pt x="31" y="44"/>
                  </a:cubicBezTo>
                  <a:cubicBezTo>
                    <a:pt x="33" y="47"/>
                    <a:pt x="33" y="47"/>
                    <a:pt x="33" y="47"/>
                  </a:cubicBezTo>
                  <a:cubicBezTo>
                    <a:pt x="33" y="47"/>
                    <a:pt x="33" y="47"/>
                    <a:pt x="33" y="47"/>
                  </a:cubicBezTo>
                  <a:cubicBezTo>
                    <a:pt x="35" y="46"/>
                    <a:pt x="35" y="46"/>
                    <a:pt x="35" y="46"/>
                  </a:cubicBezTo>
                  <a:cubicBezTo>
                    <a:pt x="36" y="46"/>
                    <a:pt x="36" y="46"/>
                    <a:pt x="36" y="46"/>
                  </a:cubicBezTo>
                  <a:cubicBezTo>
                    <a:pt x="35" y="43"/>
                    <a:pt x="35" y="43"/>
                    <a:pt x="35" y="43"/>
                  </a:cubicBezTo>
                  <a:cubicBezTo>
                    <a:pt x="36" y="42"/>
                    <a:pt x="36" y="42"/>
                    <a:pt x="36" y="42"/>
                  </a:cubicBezTo>
                  <a:cubicBezTo>
                    <a:pt x="39" y="43"/>
                    <a:pt x="39" y="43"/>
                    <a:pt x="39" y="43"/>
                  </a:cubicBezTo>
                  <a:cubicBezTo>
                    <a:pt x="39" y="43"/>
                    <a:pt x="39" y="43"/>
                    <a:pt x="39" y="43"/>
                  </a:cubicBezTo>
                  <a:cubicBezTo>
                    <a:pt x="40" y="41"/>
                    <a:pt x="40" y="41"/>
                    <a:pt x="40" y="41"/>
                  </a:cubicBezTo>
                  <a:cubicBezTo>
                    <a:pt x="40" y="40"/>
                    <a:pt x="40" y="40"/>
                    <a:pt x="40" y="40"/>
                  </a:cubicBezTo>
                  <a:cubicBezTo>
                    <a:pt x="38" y="38"/>
                    <a:pt x="38" y="38"/>
                    <a:pt x="38" y="38"/>
                  </a:cubicBezTo>
                  <a:cubicBezTo>
                    <a:pt x="38" y="38"/>
                    <a:pt x="38" y="38"/>
                    <a:pt x="38" y="38"/>
                  </a:cubicBezTo>
                  <a:cubicBezTo>
                    <a:pt x="41" y="36"/>
                    <a:pt x="41" y="36"/>
                    <a:pt x="41" y="36"/>
                  </a:cubicBezTo>
                  <a:close/>
                  <a:moveTo>
                    <a:pt x="35" y="37"/>
                  </a:moveTo>
                  <a:cubicBezTo>
                    <a:pt x="35" y="38"/>
                    <a:pt x="34" y="39"/>
                    <a:pt x="34" y="40"/>
                  </a:cubicBezTo>
                  <a:cubicBezTo>
                    <a:pt x="33" y="40"/>
                    <a:pt x="32" y="41"/>
                    <a:pt x="31" y="41"/>
                  </a:cubicBezTo>
                  <a:cubicBezTo>
                    <a:pt x="30" y="41"/>
                    <a:pt x="29" y="40"/>
                    <a:pt x="28" y="40"/>
                  </a:cubicBezTo>
                  <a:cubicBezTo>
                    <a:pt x="27" y="39"/>
                    <a:pt x="27" y="38"/>
                    <a:pt x="27" y="37"/>
                  </a:cubicBezTo>
                  <a:cubicBezTo>
                    <a:pt x="27" y="35"/>
                    <a:pt x="27" y="34"/>
                    <a:pt x="28" y="34"/>
                  </a:cubicBezTo>
                  <a:cubicBezTo>
                    <a:pt x="29" y="33"/>
                    <a:pt x="30" y="32"/>
                    <a:pt x="31" y="32"/>
                  </a:cubicBezTo>
                  <a:cubicBezTo>
                    <a:pt x="32" y="32"/>
                    <a:pt x="33" y="33"/>
                    <a:pt x="34" y="34"/>
                  </a:cubicBezTo>
                  <a:cubicBezTo>
                    <a:pt x="34" y="34"/>
                    <a:pt x="35" y="35"/>
                    <a:pt x="35" y="37"/>
                  </a:cubicBezTo>
                  <a:close/>
                  <a:moveTo>
                    <a:pt x="29" y="37"/>
                  </a:moveTo>
                  <a:cubicBezTo>
                    <a:pt x="29" y="36"/>
                    <a:pt x="30" y="35"/>
                    <a:pt x="31" y="35"/>
                  </a:cubicBezTo>
                  <a:cubicBezTo>
                    <a:pt x="32" y="35"/>
                    <a:pt x="33" y="36"/>
                    <a:pt x="33" y="37"/>
                  </a:cubicBezTo>
                  <a:cubicBezTo>
                    <a:pt x="33" y="38"/>
                    <a:pt x="32" y="39"/>
                    <a:pt x="31" y="39"/>
                  </a:cubicBezTo>
                  <a:cubicBezTo>
                    <a:pt x="30" y="39"/>
                    <a:pt x="29" y="38"/>
                    <a:pt x="29" y="37"/>
                  </a:cubicBezTo>
                  <a:close/>
                  <a:moveTo>
                    <a:pt x="48" y="30"/>
                  </a:moveTo>
                  <a:cubicBezTo>
                    <a:pt x="48" y="29"/>
                    <a:pt x="48" y="29"/>
                    <a:pt x="48" y="29"/>
                  </a:cubicBezTo>
                  <a:cubicBezTo>
                    <a:pt x="48" y="28"/>
                    <a:pt x="48" y="28"/>
                    <a:pt x="48" y="28"/>
                  </a:cubicBezTo>
                  <a:cubicBezTo>
                    <a:pt x="49" y="27"/>
                    <a:pt x="49" y="27"/>
                    <a:pt x="49" y="27"/>
                  </a:cubicBezTo>
                  <a:cubicBezTo>
                    <a:pt x="49" y="27"/>
                    <a:pt x="49" y="27"/>
                    <a:pt x="49" y="27"/>
                  </a:cubicBezTo>
                  <a:cubicBezTo>
                    <a:pt x="49" y="27"/>
                    <a:pt x="49" y="27"/>
                    <a:pt x="49" y="27"/>
                  </a:cubicBezTo>
                  <a:cubicBezTo>
                    <a:pt x="48" y="26"/>
                    <a:pt x="48" y="26"/>
                    <a:pt x="48" y="26"/>
                  </a:cubicBezTo>
                  <a:cubicBezTo>
                    <a:pt x="48" y="26"/>
                    <a:pt x="48" y="26"/>
                    <a:pt x="48" y="26"/>
                  </a:cubicBezTo>
                  <a:cubicBezTo>
                    <a:pt x="48" y="26"/>
                    <a:pt x="48" y="26"/>
                    <a:pt x="48" y="26"/>
                  </a:cubicBezTo>
                  <a:cubicBezTo>
                    <a:pt x="46" y="26"/>
                    <a:pt x="46" y="26"/>
                    <a:pt x="46" y="26"/>
                  </a:cubicBezTo>
                  <a:cubicBezTo>
                    <a:pt x="46" y="26"/>
                    <a:pt x="45" y="26"/>
                    <a:pt x="45" y="25"/>
                  </a:cubicBezTo>
                  <a:cubicBezTo>
                    <a:pt x="45" y="24"/>
                    <a:pt x="45" y="24"/>
                    <a:pt x="45" y="24"/>
                  </a:cubicBezTo>
                  <a:cubicBezTo>
                    <a:pt x="44" y="24"/>
                    <a:pt x="44" y="24"/>
                    <a:pt x="44" y="24"/>
                  </a:cubicBezTo>
                  <a:cubicBezTo>
                    <a:pt x="43" y="24"/>
                    <a:pt x="43" y="24"/>
                    <a:pt x="43" y="24"/>
                  </a:cubicBezTo>
                  <a:cubicBezTo>
                    <a:pt x="43" y="24"/>
                    <a:pt x="43" y="24"/>
                    <a:pt x="43" y="24"/>
                  </a:cubicBezTo>
                  <a:cubicBezTo>
                    <a:pt x="42" y="25"/>
                    <a:pt x="42" y="25"/>
                    <a:pt x="42" y="25"/>
                  </a:cubicBezTo>
                  <a:cubicBezTo>
                    <a:pt x="42" y="26"/>
                    <a:pt x="41" y="26"/>
                    <a:pt x="41" y="26"/>
                  </a:cubicBezTo>
                  <a:cubicBezTo>
                    <a:pt x="39" y="26"/>
                    <a:pt x="39" y="26"/>
                    <a:pt x="39" y="26"/>
                  </a:cubicBezTo>
                  <a:cubicBezTo>
                    <a:pt x="39" y="26"/>
                    <a:pt x="39" y="26"/>
                    <a:pt x="39" y="26"/>
                  </a:cubicBezTo>
                  <a:cubicBezTo>
                    <a:pt x="39" y="26"/>
                    <a:pt x="39" y="26"/>
                    <a:pt x="39" y="26"/>
                  </a:cubicBezTo>
                  <a:cubicBezTo>
                    <a:pt x="38" y="27"/>
                    <a:pt x="38" y="27"/>
                    <a:pt x="38" y="27"/>
                  </a:cubicBezTo>
                  <a:cubicBezTo>
                    <a:pt x="38" y="27"/>
                    <a:pt x="38" y="27"/>
                    <a:pt x="38" y="27"/>
                  </a:cubicBezTo>
                  <a:cubicBezTo>
                    <a:pt x="38" y="27"/>
                    <a:pt x="38" y="27"/>
                    <a:pt x="38" y="27"/>
                  </a:cubicBezTo>
                  <a:cubicBezTo>
                    <a:pt x="40" y="28"/>
                    <a:pt x="40" y="28"/>
                    <a:pt x="40" y="28"/>
                  </a:cubicBezTo>
                  <a:cubicBezTo>
                    <a:pt x="39" y="29"/>
                    <a:pt x="39" y="29"/>
                    <a:pt x="39" y="29"/>
                  </a:cubicBezTo>
                  <a:cubicBezTo>
                    <a:pt x="40" y="30"/>
                    <a:pt x="40" y="30"/>
                    <a:pt x="40" y="30"/>
                  </a:cubicBezTo>
                  <a:cubicBezTo>
                    <a:pt x="38" y="31"/>
                    <a:pt x="38" y="31"/>
                    <a:pt x="38" y="31"/>
                  </a:cubicBezTo>
                  <a:cubicBezTo>
                    <a:pt x="38" y="31"/>
                    <a:pt x="38" y="31"/>
                    <a:pt x="38" y="31"/>
                  </a:cubicBezTo>
                  <a:cubicBezTo>
                    <a:pt x="38" y="32"/>
                    <a:pt x="38" y="32"/>
                    <a:pt x="38" y="32"/>
                  </a:cubicBezTo>
                  <a:cubicBezTo>
                    <a:pt x="39" y="32"/>
                    <a:pt x="39" y="32"/>
                    <a:pt x="39" y="32"/>
                  </a:cubicBezTo>
                  <a:cubicBezTo>
                    <a:pt x="39" y="33"/>
                    <a:pt x="39" y="33"/>
                    <a:pt x="39" y="33"/>
                  </a:cubicBezTo>
                  <a:cubicBezTo>
                    <a:pt x="39" y="33"/>
                    <a:pt x="39" y="33"/>
                    <a:pt x="39" y="33"/>
                  </a:cubicBezTo>
                  <a:cubicBezTo>
                    <a:pt x="41" y="32"/>
                    <a:pt x="41" y="32"/>
                    <a:pt x="41" y="32"/>
                  </a:cubicBezTo>
                  <a:cubicBezTo>
                    <a:pt x="41" y="33"/>
                    <a:pt x="42" y="33"/>
                    <a:pt x="42" y="33"/>
                  </a:cubicBezTo>
                  <a:cubicBezTo>
                    <a:pt x="43" y="35"/>
                    <a:pt x="43" y="35"/>
                    <a:pt x="43" y="35"/>
                  </a:cubicBezTo>
                  <a:cubicBezTo>
                    <a:pt x="43" y="35"/>
                    <a:pt x="43" y="35"/>
                    <a:pt x="43" y="35"/>
                  </a:cubicBezTo>
                  <a:cubicBezTo>
                    <a:pt x="44" y="35"/>
                    <a:pt x="44" y="35"/>
                    <a:pt x="44" y="35"/>
                  </a:cubicBezTo>
                  <a:cubicBezTo>
                    <a:pt x="45" y="35"/>
                    <a:pt x="45" y="35"/>
                    <a:pt x="45" y="35"/>
                  </a:cubicBezTo>
                  <a:cubicBezTo>
                    <a:pt x="45" y="33"/>
                    <a:pt x="45" y="33"/>
                    <a:pt x="45" y="33"/>
                  </a:cubicBezTo>
                  <a:cubicBezTo>
                    <a:pt x="45" y="33"/>
                    <a:pt x="46" y="33"/>
                    <a:pt x="46" y="32"/>
                  </a:cubicBezTo>
                  <a:cubicBezTo>
                    <a:pt x="48" y="33"/>
                    <a:pt x="48" y="33"/>
                    <a:pt x="48" y="33"/>
                  </a:cubicBezTo>
                  <a:cubicBezTo>
                    <a:pt x="48" y="33"/>
                    <a:pt x="48" y="33"/>
                    <a:pt x="48" y="33"/>
                  </a:cubicBezTo>
                  <a:cubicBezTo>
                    <a:pt x="48" y="32"/>
                    <a:pt x="48" y="32"/>
                    <a:pt x="48" y="32"/>
                  </a:cubicBezTo>
                  <a:cubicBezTo>
                    <a:pt x="49" y="32"/>
                    <a:pt x="49" y="32"/>
                    <a:pt x="49" y="32"/>
                  </a:cubicBezTo>
                  <a:cubicBezTo>
                    <a:pt x="49" y="31"/>
                    <a:pt x="49" y="31"/>
                    <a:pt x="49" y="31"/>
                  </a:cubicBezTo>
                  <a:cubicBezTo>
                    <a:pt x="49" y="31"/>
                    <a:pt x="49" y="31"/>
                    <a:pt x="49" y="31"/>
                  </a:cubicBezTo>
                  <a:cubicBezTo>
                    <a:pt x="48" y="30"/>
                    <a:pt x="48" y="30"/>
                    <a:pt x="48" y="30"/>
                  </a:cubicBezTo>
                  <a:close/>
                  <a:moveTo>
                    <a:pt x="45" y="29"/>
                  </a:moveTo>
                  <a:cubicBezTo>
                    <a:pt x="45" y="30"/>
                    <a:pt x="44" y="31"/>
                    <a:pt x="44" y="31"/>
                  </a:cubicBezTo>
                  <a:cubicBezTo>
                    <a:pt x="43" y="31"/>
                    <a:pt x="42" y="30"/>
                    <a:pt x="42" y="29"/>
                  </a:cubicBezTo>
                  <a:cubicBezTo>
                    <a:pt x="42" y="28"/>
                    <a:pt x="43" y="28"/>
                    <a:pt x="44" y="28"/>
                  </a:cubicBezTo>
                  <a:cubicBezTo>
                    <a:pt x="44" y="28"/>
                    <a:pt x="45" y="28"/>
                    <a:pt x="45" y="29"/>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5"/>
            <p:cNvSpPr>
              <a:spLocks/>
            </p:cNvSpPr>
            <p:nvPr/>
          </p:nvSpPr>
          <p:spPr bwMode="auto">
            <a:xfrm>
              <a:off x="6334125" y="8037513"/>
              <a:ext cx="188913" cy="150812"/>
            </a:xfrm>
            <a:custGeom>
              <a:avLst/>
              <a:gdLst>
                <a:gd name="T0" fmla="*/ 69 w 85"/>
                <a:gd name="T1" fmla="*/ 0 h 68"/>
                <a:gd name="T2" fmla="*/ 69 w 85"/>
                <a:gd name="T3" fmla="*/ 30 h 68"/>
                <a:gd name="T4" fmla="*/ 1 w 85"/>
                <a:gd name="T5" fmla="*/ 30 h 68"/>
                <a:gd name="T6" fmla="*/ 0 w 85"/>
                <a:gd name="T7" fmla="*/ 34 h 68"/>
                <a:gd name="T8" fmla="*/ 8 w 85"/>
                <a:gd name="T9" fmla="*/ 58 h 68"/>
                <a:gd name="T10" fmla="*/ 69 w 85"/>
                <a:gd name="T11" fmla="*/ 58 h 68"/>
                <a:gd name="T12" fmla="*/ 69 w 85"/>
                <a:gd name="T13" fmla="*/ 68 h 68"/>
                <a:gd name="T14" fmla="*/ 85 w 85"/>
                <a:gd name="T15" fmla="*/ 34 h 68"/>
                <a:gd name="T16" fmla="*/ 69 w 85"/>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8">
                  <a:moveTo>
                    <a:pt x="69" y="0"/>
                  </a:moveTo>
                  <a:cubicBezTo>
                    <a:pt x="69" y="30"/>
                    <a:pt x="69" y="30"/>
                    <a:pt x="69" y="30"/>
                  </a:cubicBezTo>
                  <a:cubicBezTo>
                    <a:pt x="1" y="30"/>
                    <a:pt x="1" y="30"/>
                    <a:pt x="1" y="30"/>
                  </a:cubicBezTo>
                  <a:cubicBezTo>
                    <a:pt x="0" y="31"/>
                    <a:pt x="0" y="33"/>
                    <a:pt x="0" y="34"/>
                  </a:cubicBezTo>
                  <a:cubicBezTo>
                    <a:pt x="0" y="43"/>
                    <a:pt x="3" y="51"/>
                    <a:pt x="8" y="58"/>
                  </a:cubicBezTo>
                  <a:cubicBezTo>
                    <a:pt x="69" y="58"/>
                    <a:pt x="69" y="58"/>
                    <a:pt x="69" y="58"/>
                  </a:cubicBezTo>
                  <a:cubicBezTo>
                    <a:pt x="69" y="68"/>
                    <a:pt x="69" y="68"/>
                    <a:pt x="69" y="68"/>
                  </a:cubicBezTo>
                  <a:cubicBezTo>
                    <a:pt x="79" y="60"/>
                    <a:pt x="85" y="48"/>
                    <a:pt x="85" y="34"/>
                  </a:cubicBezTo>
                  <a:cubicBezTo>
                    <a:pt x="85" y="20"/>
                    <a:pt x="79" y="8"/>
                    <a:pt x="69" y="0"/>
                  </a:cubicBezTo>
                </a:path>
              </a:pathLst>
            </a:custGeom>
            <a:solidFill>
              <a:srgbClr val="531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6"/>
            <p:cNvSpPr>
              <a:spLocks/>
            </p:cNvSpPr>
            <p:nvPr/>
          </p:nvSpPr>
          <p:spPr bwMode="auto">
            <a:xfrm>
              <a:off x="6335713" y="8016875"/>
              <a:ext cx="150813" cy="87312"/>
            </a:xfrm>
            <a:custGeom>
              <a:avLst/>
              <a:gdLst>
                <a:gd name="T0" fmla="*/ 42 w 68"/>
                <a:gd name="T1" fmla="*/ 0 h 39"/>
                <a:gd name="T2" fmla="*/ 0 w 68"/>
                <a:gd name="T3" fmla="*/ 39 h 39"/>
                <a:gd name="T4" fmla="*/ 68 w 68"/>
                <a:gd name="T5" fmla="*/ 39 h 39"/>
                <a:gd name="T6" fmla="*/ 68 w 68"/>
                <a:gd name="T7" fmla="*/ 9 h 39"/>
                <a:gd name="T8" fmla="*/ 42 w 68"/>
                <a:gd name="T9" fmla="*/ 0 h 39"/>
              </a:gdLst>
              <a:ahLst/>
              <a:cxnLst>
                <a:cxn ang="0">
                  <a:pos x="T0" y="T1"/>
                </a:cxn>
                <a:cxn ang="0">
                  <a:pos x="T2" y="T3"/>
                </a:cxn>
                <a:cxn ang="0">
                  <a:pos x="T4" y="T5"/>
                </a:cxn>
                <a:cxn ang="0">
                  <a:pos x="T6" y="T7"/>
                </a:cxn>
                <a:cxn ang="0">
                  <a:pos x="T8" y="T9"/>
                </a:cxn>
              </a:cxnLst>
              <a:rect l="0" t="0" r="r" b="b"/>
              <a:pathLst>
                <a:path w="68" h="39">
                  <a:moveTo>
                    <a:pt x="42" y="0"/>
                  </a:moveTo>
                  <a:cubicBezTo>
                    <a:pt x="20" y="0"/>
                    <a:pt x="2" y="17"/>
                    <a:pt x="0" y="39"/>
                  </a:cubicBezTo>
                  <a:cubicBezTo>
                    <a:pt x="68" y="39"/>
                    <a:pt x="68" y="39"/>
                    <a:pt x="68" y="39"/>
                  </a:cubicBezTo>
                  <a:cubicBezTo>
                    <a:pt x="68" y="9"/>
                    <a:pt x="68" y="9"/>
                    <a:pt x="68" y="9"/>
                  </a:cubicBezTo>
                  <a:cubicBezTo>
                    <a:pt x="61" y="4"/>
                    <a:pt x="52" y="0"/>
                    <a:pt x="42"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7"/>
            <p:cNvSpPr>
              <a:spLocks/>
            </p:cNvSpPr>
            <p:nvPr/>
          </p:nvSpPr>
          <p:spPr bwMode="auto">
            <a:xfrm>
              <a:off x="6351588" y="8166100"/>
              <a:ext cx="134938" cy="39687"/>
            </a:xfrm>
            <a:custGeom>
              <a:avLst/>
              <a:gdLst>
                <a:gd name="T0" fmla="*/ 61 w 61"/>
                <a:gd name="T1" fmla="*/ 0 h 18"/>
                <a:gd name="T2" fmla="*/ 0 w 61"/>
                <a:gd name="T3" fmla="*/ 0 h 18"/>
                <a:gd name="T4" fmla="*/ 35 w 61"/>
                <a:gd name="T5" fmla="*/ 18 h 18"/>
                <a:gd name="T6" fmla="*/ 61 w 61"/>
                <a:gd name="T7" fmla="*/ 10 h 18"/>
                <a:gd name="T8" fmla="*/ 61 w 61"/>
                <a:gd name="T9" fmla="*/ 0 h 18"/>
              </a:gdLst>
              <a:ahLst/>
              <a:cxnLst>
                <a:cxn ang="0">
                  <a:pos x="T0" y="T1"/>
                </a:cxn>
                <a:cxn ang="0">
                  <a:pos x="T2" y="T3"/>
                </a:cxn>
                <a:cxn ang="0">
                  <a:pos x="T4" y="T5"/>
                </a:cxn>
                <a:cxn ang="0">
                  <a:pos x="T6" y="T7"/>
                </a:cxn>
                <a:cxn ang="0">
                  <a:pos x="T8" y="T9"/>
                </a:cxn>
              </a:cxnLst>
              <a:rect l="0" t="0" r="r" b="b"/>
              <a:pathLst>
                <a:path w="61" h="18">
                  <a:moveTo>
                    <a:pt x="61" y="0"/>
                  </a:moveTo>
                  <a:cubicBezTo>
                    <a:pt x="0" y="0"/>
                    <a:pt x="0" y="0"/>
                    <a:pt x="0" y="0"/>
                  </a:cubicBezTo>
                  <a:cubicBezTo>
                    <a:pt x="8" y="11"/>
                    <a:pt x="20" y="18"/>
                    <a:pt x="35" y="18"/>
                  </a:cubicBezTo>
                  <a:cubicBezTo>
                    <a:pt x="45" y="18"/>
                    <a:pt x="54" y="15"/>
                    <a:pt x="61" y="10"/>
                  </a:cubicBezTo>
                  <a:cubicBezTo>
                    <a:pt x="61" y="0"/>
                    <a:pt x="61" y="0"/>
                    <a:pt x="61"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58"/>
            <p:cNvSpPr>
              <a:spLocks noChangeArrowheads="1"/>
            </p:cNvSpPr>
            <p:nvPr/>
          </p:nvSpPr>
          <p:spPr bwMode="auto">
            <a:xfrm>
              <a:off x="6316663" y="7999413"/>
              <a:ext cx="187325" cy="188912"/>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59"/>
            <p:cNvSpPr>
              <a:spLocks noEditPoints="1"/>
            </p:cNvSpPr>
            <p:nvPr/>
          </p:nvSpPr>
          <p:spPr bwMode="auto">
            <a:xfrm>
              <a:off x="6364288" y="8054975"/>
              <a:ext cx="93663" cy="79375"/>
            </a:xfrm>
            <a:custGeom>
              <a:avLst/>
              <a:gdLst>
                <a:gd name="T0" fmla="*/ 40 w 42"/>
                <a:gd name="T1" fmla="*/ 34 h 36"/>
                <a:gd name="T2" fmla="*/ 0 w 42"/>
                <a:gd name="T3" fmla="*/ 6 h 36"/>
                <a:gd name="T4" fmla="*/ 0 w 42"/>
                <a:gd name="T5" fmla="*/ 36 h 36"/>
                <a:gd name="T6" fmla="*/ 42 w 42"/>
                <a:gd name="T7" fmla="*/ 0 h 36"/>
                <a:gd name="T8" fmla="*/ 0 w 42"/>
                <a:gd name="T9" fmla="*/ 0 h 36"/>
                <a:gd name="T10" fmla="*/ 24 w 42"/>
                <a:gd name="T11" fmla="*/ 20 h 36"/>
                <a:gd name="T12" fmla="*/ 23 w 42"/>
                <a:gd name="T13" fmla="*/ 18 h 36"/>
                <a:gd name="T14" fmla="*/ 22 w 42"/>
                <a:gd name="T15" fmla="*/ 17 h 36"/>
                <a:gd name="T16" fmla="*/ 19 w 42"/>
                <a:gd name="T17" fmla="*/ 16 h 36"/>
                <a:gd name="T18" fmla="*/ 18 w 42"/>
                <a:gd name="T19" fmla="*/ 16 h 36"/>
                <a:gd name="T20" fmla="*/ 15 w 42"/>
                <a:gd name="T21" fmla="*/ 17 h 36"/>
                <a:gd name="T22" fmla="*/ 14 w 42"/>
                <a:gd name="T23" fmla="*/ 18 h 36"/>
                <a:gd name="T24" fmla="*/ 13 w 42"/>
                <a:gd name="T25" fmla="*/ 20 h 36"/>
                <a:gd name="T26" fmla="*/ 12 w 42"/>
                <a:gd name="T27" fmla="*/ 22 h 36"/>
                <a:gd name="T28" fmla="*/ 13 w 42"/>
                <a:gd name="T29" fmla="*/ 24 h 36"/>
                <a:gd name="T30" fmla="*/ 14 w 42"/>
                <a:gd name="T31" fmla="*/ 26 h 36"/>
                <a:gd name="T32" fmla="*/ 16 w 42"/>
                <a:gd name="T33" fmla="*/ 28 h 36"/>
                <a:gd name="T34" fmla="*/ 17 w 42"/>
                <a:gd name="T35" fmla="*/ 28 h 36"/>
                <a:gd name="T36" fmla="*/ 19 w 42"/>
                <a:gd name="T37" fmla="*/ 27 h 36"/>
                <a:gd name="T38" fmla="*/ 21 w 42"/>
                <a:gd name="T39" fmla="*/ 28 h 36"/>
                <a:gd name="T40" fmla="*/ 22 w 42"/>
                <a:gd name="T41" fmla="*/ 26 h 36"/>
                <a:gd name="T42" fmla="*/ 24 w 42"/>
                <a:gd name="T43" fmla="*/ 25 h 36"/>
                <a:gd name="T44" fmla="*/ 23 w 42"/>
                <a:gd name="T45" fmla="*/ 23 h 36"/>
                <a:gd name="T46" fmla="*/ 20 w 42"/>
                <a:gd name="T47" fmla="*/ 24 h 36"/>
                <a:gd name="T48" fmla="*/ 16 w 42"/>
                <a:gd name="T49" fmla="*/ 22 h 36"/>
                <a:gd name="T50" fmla="*/ 20 w 42"/>
                <a:gd name="T51" fmla="*/ 20 h 36"/>
                <a:gd name="T52" fmla="*/ 19 w 42"/>
                <a:gd name="T53" fmla="*/ 21 h 36"/>
                <a:gd name="T54" fmla="*/ 17 w 42"/>
                <a:gd name="T55" fmla="*/ 22 h 36"/>
                <a:gd name="T56" fmla="*/ 29 w 42"/>
                <a:gd name="T57" fmla="*/ 17 h 36"/>
                <a:gd name="T58" fmla="*/ 30 w 42"/>
                <a:gd name="T59" fmla="*/ 16 h 36"/>
                <a:gd name="T60" fmla="*/ 29 w 42"/>
                <a:gd name="T61" fmla="*/ 16 h 36"/>
                <a:gd name="T62" fmla="*/ 27 w 42"/>
                <a:gd name="T63" fmla="*/ 14 h 36"/>
                <a:gd name="T64" fmla="*/ 26 w 42"/>
                <a:gd name="T65" fmla="*/ 14 h 36"/>
                <a:gd name="T66" fmla="*/ 24 w 42"/>
                <a:gd name="T67" fmla="*/ 16 h 36"/>
                <a:gd name="T68" fmla="*/ 23 w 42"/>
                <a:gd name="T69" fmla="*/ 16 h 36"/>
                <a:gd name="T70" fmla="*/ 24 w 42"/>
                <a:gd name="T71" fmla="*/ 17 h 36"/>
                <a:gd name="T72" fmla="*/ 23 w 42"/>
                <a:gd name="T73" fmla="*/ 19 h 36"/>
                <a:gd name="T74" fmla="*/ 24 w 42"/>
                <a:gd name="T75" fmla="*/ 20 h 36"/>
                <a:gd name="T76" fmla="*/ 25 w 42"/>
                <a:gd name="T77" fmla="*/ 20 h 36"/>
                <a:gd name="T78" fmla="*/ 26 w 42"/>
                <a:gd name="T79" fmla="*/ 21 h 36"/>
                <a:gd name="T80" fmla="*/ 27 w 42"/>
                <a:gd name="T81" fmla="*/ 20 h 36"/>
                <a:gd name="T82" fmla="*/ 29 w 42"/>
                <a:gd name="T83" fmla="*/ 20 h 36"/>
                <a:gd name="T84" fmla="*/ 30 w 42"/>
                <a:gd name="T85" fmla="*/ 19 h 36"/>
                <a:gd name="T86" fmla="*/ 27 w 42"/>
                <a:gd name="T87" fmla="*/ 18 h 36"/>
                <a:gd name="T88" fmla="*/ 26 w 42"/>
                <a:gd name="T89"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 h="36">
                  <a:moveTo>
                    <a:pt x="2" y="8"/>
                  </a:moveTo>
                  <a:cubicBezTo>
                    <a:pt x="2" y="34"/>
                    <a:pt x="2" y="34"/>
                    <a:pt x="2" y="34"/>
                  </a:cubicBezTo>
                  <a:cubicBezTo>
                    <a:pt x="40" y="34"/>
                    <a:pt x="40" y="34"/>
                    <a:pt x="40" y="34"/>
                  </a:cubicBezTo>
                  <a:cubicBezTo>
                    <a:pt x="40" y="8"/>
                    <a:pt x="40" y="8"/>
                    <a:pt x="40" y="8"/>
                  </a:cubicBezTo>
                  <a:cubicBezTo>
                    <a:pt x="2" y="8"/>
                    <a:pt x="2" y="8"/>
                    <a:pt x="2" y="8"/>
                  </a:cubicBezTo>
                  <a:close/>
                  <a:moveTo>
                    <a:pt x="0" y="6"/>
                  </a:moveTo>
                  <a:cubicBezTo>
                    <a:pt x="42" y="6"/>
                    <a:pt x="42" y="6"/>
                    <a:pt x="42" y="6"/>
                  </a:cubicBezTo>
                  <a:cubicBezTo>
                    <a:pt x="42" y="36"/>
                    <a:pt x="42" y="36"/>
                    <a:pt x="42" y="36"/>
                  </a:cubicBezTo>
                  <a:cubicBezTo>
                    <a:pt x="0" y="36"/>
                    <a:pt x="0" y="36"/>
                    <a:pt x="0" y="36"/>
                  </a:cubicBezTo>
                  <a:cubicBezTo>
                    <a:pt x="0" y="6"/>
                    <a:pt x="0" y="6"/>
                    <a:pt x="0" y="6"/>
                  </a:cubicBezTo>
                  <a:close/>
                  <a:moveTo>
                    <a:pt x="0" y="0"/>
                  </a:moveTo>
                  <a:cubicBezTo>
                    <a:pt x="42" y="0"/>
                    <a:pt x="42" y="0"/>
                    <a:pt x="42" y="0"/>
                  </a:cubicBezTo>
                  <a:cubicBezTo>
                    <a:pt x="42" y="4"/>
                    <a:pt x="42" y="4"/>
                    <a:pt x="42" y="4"/>
                  </a:cubicBezTo>
                  <a:cubicBezTo>
                    <a:pt x="0" y="4"/>
                    <a:pt x="0" y="4"/>
                    <a:pt x="0" y="4"/>
                  </a:cubicBezTo>
                  <a:cubicBezTo>
                    <a:pt x="0" y="0"/>
                    <a:pt x="0" y="0"/>
                    <a:pt x="0" y="0"/>
                  </a:cubicBezTo>
                  <a:close/>
                  <a:moveTo>
                    <a:pt x="25" y="22"/>
                  </a:moveTo>
                  <a:cubicBezTo>
                    <a:pt x="25" y="21"/>
                    <a:pt x="25" y="21"/>
                    <a:pt x="25" y="21"/>
                  </a:cubicBezTo>
                  <a:cubicBezTo>
                    <a:pt x="24" y="20"/>
                    <a:pt x="24" y="20"/>
                    <a:pt x="24" y="20"/>
                  </a:cubicBezTo>
                  <a:cubicBezTo>
                    <a:pt x="23" y="20"/>
                    <a:pt x="23" y="20"/>
                    <a:pt x="23" y="20"/>
                  </a:cubicBezTo>
                  <a:cubicBezTo>
                    <a:pt x="22" y="20"/>
                    <a:pt x="22" y="20"/>
                    <a:pt x="22" y="20"/>
                  </a:cubicBezTo>
                  <a:cubicBezTo>
                    <a:pt x="23" y="18"/>
                    <a:pt x="23" y="18"/>
                    <a:pt x="23" y="18"/>
                  </a:cubicBezTo>
                  <a:cubicBezTo>
                    <a:pt x="23" y="18"/>
                    <a:pt x="23" y="18"/>
                    <a:pt x="23" y="18"/>
                  </a:cubicBezTo>
                  <a:cubicBezTo>
                    <a:pt x="22" y="17"/>
                    <a:pt x="22" y="17"/>
                    <a:pt x="22" y="17"/>
                  </a:cubicBezTo>
                  <a:cubicBezTo>
                    <a:pt x="22" y="17"/>
                    <a:pt x="22" y="17"/>
                    <a:pt x="22" y="17"/>
                  </a:cubicBezTo>
                  <a:cubicBezTo>
                    <a:pt x="20" y="18"/>
                    <a:pt x="20" y="18"/>
                    <a:pt x="20" y="18"/>
                  </a:cubicBezTo>
                  <a:cubicBezTo>
                    <a:pt x="20" y="18"/>
                    <a:pt x="20" y="18"/>
                    <a:pt x="20" y="18"/>
                  </a:cubicBezTo>
                  <a:cubicBezTo>
                    <a:pt x="19" y="16"/>
                    <a:pt x="19" y="16"/>
                    <a:pt x="19" y="16"/>
                  </a:cubicBezTo>
                  <a:cubicBezTo>
                    <a:pt x="19" y="16"/>
                    <a:pt x="19" y="16"/>
                    <a:pt x="19" y="16"/>
                  </a:cubicBezTo>
                  <a:cubicBezTo>
                    <a:pt x="18" y="16"/>
                    <a:pt x="18" y="16"/>
                    <a:pt x="18" y="16"/>
                  </a:cubicBezTo>
                  <a:cubicBezTo>
                    <a:pt x="18" y="16"/>
                    <a:pt x="18" y="16"/>
                    <a:pt x="18" y="16"/>
                  </a:cubicBezTo>
                  <a:cubicBezTo>
                    <a:pt x="17" y="18"/>
                    <a:pt x="17" y="18"/>
                    <a:pt x="17" y="18"/>
                  </a:cubicBezTo>
                  <a:cubicBezTo>
                    <a:pt x="17" y="18"/>
                    <a:pt x="17" y="18"/>
                    <a:pt x="17" y="18"/>
                  </a:cubicBezTo>
                  <a:cubicBezTo>
                    <a:pt x="15" y="17"/>
                    <a:pt x="15" y="17"/>
                    <a:pt x="15" y="17"/>
                  </a:cubicBezTo>
                  <a:cubicBezTo>
                    <a:pt x="15" y="17"/>
                    <a:pt x="15" y="17"/>
                    <a:pt x="15" y="17"/>
                  </a:cubicBezTo>
                  <a:cubicBezTo>
                    <a:pt x="14" y="18"/>
                    <a:pt x="14" y="18"/>
                    <a:pt x="14" y="18"/>
                  </a:cubicBezTo>
                  <a:cubicBezTo>
                    <a:pt x="14" y="18"/>
                    <a:pt x="14" y="18"/>
                    <a:pt x="14" y="18"/>
                  </a:cubicBezTo>
                  <a:cubicBezTo>
                    <a:pt x="15" y="20"/>
                    <a:pt x="15" y="20"/>
                    <a:pt x="15" y="20"/>
                  </a:cubicBezTo>
                  <a:cubicBezTo>
                    <a:pt x="15" y="20"/>
                    <a:pt x="15" y="20"/>
                    <a:pt x="15" y="20"/>
                  </a:cubicBezTo>
                  <a:cubicBezTo>
                    <a:pt x="13" y="20"/>
                    <a:pt x="13" y="20"/>
                    <a:pt x="13" y="20"/>
                  </a:cubicBezTo>
                  <a:cubicBezTo>
                    <a:pt x="12" y="21"/>
                    <a:pt x="12" y="21"/>
                    <a:pt x="12" y="21"/>
                  </a:cubicBezTo>
                  <a:cubicBezTo>
                    <a:pt x="12" y="22"/>
                    <a:pt x="12" y="22"/>
                    <a:pt x="12" y="22"/>
                  </a:cubicBezTo>
                  <a:cubicBezTo>
                    <a:pt x="12" y="22"/>
                    <a:pt x="12" y="22"/>
                    <a:pt x="12" y="22"/>
                  </a:cubicBezTo>
                  <a:cubicBezTo>
                    <a:pt x="14" y="23"/>
                    <a:pt x="14" y="23"/>
                    <a:pt x="14" y="23"/>
                  </a:cubicBezTo>
                  <a:cubicBezTo>
                    <a:pt x="14" y="23"/>
                    <a:pt x="14" y="23"/>
                    <a:pt x="14" y="23"/>
                  </a:cubicBezTo>
                  <a:cubicBezTo>
                    <a:pt x="13" y="24"/>
                    <a:pt x="13" y="24"/>
                    <a:pt x="13" y="24"/>
                  </a:cubicBezTo>
                  <a:cubicBezTo>
                    <a:pt x="13" y="25"/>
                    <a:pt x="13" y="25"/>
                    <a:pt x="13" y="25"/>
                  </a:cubicBezTo>
                  <a:cubicBezTo>
                    <a:pt x="13" y="26"/>
                    <a:pt x="13" y="26"/>
                    <a:pt x="13" y="26"/>
                  </a:cubicBezTo>
                  <a:cubicBezTo>
                    <a:pt x="14" y="26"/>
                    <a:pt x="14" y="26"/>
                    <a:pt x="14" y="26"/>
                  </a:cubicBezTo>
                  <a:cubicBezTo>
                    <a:pt x="15" y="26"/>
                    <a:pt x="15" y="26"/>
                    <a:pt x="15" y="26"/>
                  </a:cubicBezTo>
                  <a:cubicBezTo>
                    <a:pt x="16" y="26"/>
                    <a:pt x="16" y="26"/>
                    <a:pt x="16" y="26"/>
                  </a:cubicBezTo>
                  <a:cubicBezTo>
                    <a:pt x="16" y="28"/>
                    <a:pt x="16" y="28"/>
                    <a:pt x="16" y="28"/>
                  </a:cubicBezTo>
                  <a:cubicBezTo>
                    <a:pt x="16" y="28"/>
                    <a:pt x="16" y="28"/>
                    <a:pt x="16" y="28"/>
                  </a:cubicBezTo>
                  <a:cubicBezTo>
                    <a:pt x="17" y="28"/>
                    <a:pt x="17" y="28"/>
                    <a:pt x="17" y="28"/>
                  </a:cubicBezTo>
                  <a:cubicBezTo>
                    <a:pt x="17" y="28"/>
                    <a:pt x="17" y="28"/>
                    <a:pt x="17" y="28"/>
                  </a:cubicBezTo>
                  <a:cubicBezTo>
                    <a:pt x="18" y="27"/>
                    <a:pt x="18" y="27"/>
                    <a:pt x="18" y="27"/>
                  </a:cubicBezTo>
                  <a:cubicBezTo>
                    <a:pt x="19" y="27"/>
                    <a:pt x="19" y="27"/>
                    <a:pt x="19" y="27"/>
                  </a:cubicBezTo>
                  <a:cubicBezTo>
                    <a:pt x="19" y="27"/>
                    <a:pt x="19" y="27"/>
                    <a:pt x="19" y="27"/>
                  </a:cubicBezTo>
                  <a:cubicBezTo>
                    <a:pt x="20" y="28"/>
                    <a:pt x="20" y="28"/>
                    <a:pt x="20" y="28"/>
                  </a:cubicBezTo>
                  <a:cubicBezTo>
                    <a:pt x="20" y="28"/>
                    <a:pt x="20" y="28"/>
                    <a:pt x="20" y="28"/>
                  </a:cubicBezTo>
                  <a:cubicBezTo>
                    <a:pt x="21" y="28"/>
                    <a:pt x="21" y="28"/>
                    <a:pt x="21" y="28"/>
                  </a:cubicBezTo>
                  <a:cubicBezTo>
                    <a:pt x="22" y="28"/>
                    <a:pt x="22" y="28"/>
                    <a:pt x="22" y="28"/>
                  </a:cubicBezTo>
                  <a:cubicBezTo>
                    <a:pt x="21" y="26"/>
                    <a:pt x="21" y="26"/>
                    <a:pt x="21" y="26"/>
                  </a:cubicBezTo>
                  <a:cubicBezTo>
                    <a:pt x="22" y="26"/>
                    <a:pt x="22" y="26"/>
                    <a:pt x="22" y="26"/>
                  </a:cubicBezTo>
                  <a:cubicBezTo>
                    <a:pt x="23" y="26"/>
                    <a:pt x="23" y="26"/>
                    <a:pt x="23" y="26"/>
                  </a:cubicBezTo>
                  <a:cubicBezTo>
                    <a:pt x="24" y="26"/>
                    <a:pt x="24" y="26"/>
                    <a:pt x="24" y="26"/>
                  </a:cubicBezTo>
                  <a:cubicBezTo>
                    <a:pt x="24" y="25"/>
                    <a:pt x="24" y="25"/>
                    <a:pt x="24" y="25"/>
                  </a:cubicBezTo>
                  <a:cubicBezTo>
                    <a:pt x="24" y="24"/>
                    <a:pt x="24" y="24"/>
                    <a:pt x="24" y="24"/>
                  </a:cubicBezTo>
                  <a:cubicBezTo>
                    <a:pt x="23" y="23"/>
                    <a:pt x="23" y="23"/>
                    <a:pt x="23" y="23"/>
                  </a:cubicBezTo>
                  <a:cubicBezTo>
                    <a:pt x="23" y="23"/>
                    <a:pt x="23" y="23"/>
                    <a:pt x="23" y="23"/>
                  </a:cubicBezTo>
                  <a:cubicBezTo>
                    <a:pt x="25" y="22"/>
                    <a:pt x="25" y="22"/>
                    <a:pt x="25" y="22"/>
                  </a:cubicBezTo>
                  <a:close/>
                  <a:moveTo>
                    <a:pt x="21" y="22"/>
                  </a:moveTo>
                  <a:cubicBezTo>
                    <a:pt x="21" y="23"/>
                    <a:pt x="21" y="24"/>
                    <a:pt x="20" y="24"/>
                  </a:cubicBezTo>
                  <a:cubicBezTo>
                    <a:pt x="20" y="24"/>
                    <a:pt x="19" y="25"/>
                    <a:pt x="19" y="25"/>
                  </a:cubicBezTo>
                  <a:cubicBezTo>
                    <a:pt x="18" y="25"/>
                    <a:pt x="17" y="24"/>
                    <a:pt x="17" y="24"/>
                  </a:cubicBezTo>
                  <a:cubicBezTo>
                    <a:pt x="16" y="24"/>
                    <a:pt x="16" y="23"/>
                    <a:pt x="16" y="22"/>
                  </a:cubicBezTo>
                  <a:cubicBezTo>
                    <a:pt x="16" y="22"/>
                    <a:pt x="16" y="21"/>
                    <a:pt x="17" y="20"/>
                  </a:cubicBezTo>
                  <a:cubicBezTo>
                    <a:pt x="17" y="20"/>
                    <a:pt x="18" y="20"/>
                    <a:pt x="19" y="20"/>
                  </a:cubicBezTo>
                  <a:cubicBezTo>
                    <a:pt x="19" y="20"/>
                    <a:pt x="20" y="20"/>
                    <a:pt x="20" y="20"/>
                  </a:cubicBezTo>
                  <a:cubicBezTo>
                    <a:pt x="21" y="21"/>
                    <a:pt x="21" y="22"/>
                    <a:pt x="21" y="22"/>
                  </a:cubicBezTo>
                  <a:close/>
                  <a:moveTo>
                    <a:pt x="17" y="22"/>
                  </a:moveTo>
                  <a:cubicBezTo>
                    <a:pt x="17" y="22"/>
                    <a:pt x="18" y="21"/>
                    <a:pt x="19" y="21"/>
                  </a:cubicBezTo>
                  <a:cubicBezTo>
                    <a:pt x="19" y="21"/>
                    <a:pt x="20" y="22"/>
                    <a:pt x="20" y="22"/>
                  </a:cubicBezTo>
                  <a:cubicBezTo>
                    <a:pt x="20" y="23"/>
                    <a:pt x="19" y="23"/>
                    <a:pt x="19" y="23"/>
                  </a:cubicBezTo>
                  <a:cubicBezTo>
                    <a:pt x="18" y="23"/>
                    <a:pt x="17" y="23"/>
                    <a:pt x="17" y="22"/>
                  </a:cubicBezTo>
                  <a:close/>
                  <a:moveTo>
                    <a:pt x="29" y="18"/>
                  </a:moveTo>
                  <a:cubicBezTo>
                    <a:pt x="29" y="18"/>
                    <a:pt x="29" y="18"/>
                    <a:pt x="29" y="18"/>
                  </a:cubicBezTo>
                  <a:cubicBezTo>
                    <a:pt x="29" y="17"/>
                    <a:pt x="29" y="17"/>
                    <a:pt x="29" y="17"/>
                  </a:cubicBezTo>
                  <a:cubicBezTo>
                    <a:pt x="29" y="17"/>
                    <a:pt x="29" y="17"/>
                    <a:pt x="29" y="17"/>
                  </a:cubicBezTo>
                  <a:cubicBezTo>
                    <a:pt x="30" y="16"/>
                    <a:pt x="30" y="16"/>
                    <a:pt x="30" y="16"/>
                  </a:cubicBezTo>
                  <a:cubicBezTo>
                    <a:pt x="30" y="16"/>
                    <a:pt x="30" y="16"/>
                    <a:pt x="30" y="16"/>
                  </a:cubicBezTo>
                  <a:cubicBezTo>
                    <a:pt x="29" y="16"/>
                    <a:pt x="29" y="16"/>
                    <a:pt x="29" y="16"/>
                  </a:cubicBezTo>
                  <a:cubicBezTo>
                    <a:pt x="29" y="16"/>
                    <a:pt x="29" y="16"/>
                    <a:pt x="29" y="16"/>
                  </a:cubicBezTo>
                  <a:cubicBezTo>
                    <a:pt x="29" y="16"/>
                    <a:pt x="29" y="16"/>
                    <a:pt x="29" y="16"/>
                  </a:cubicBezTo>
                  <a:cubicBezTo>
                    <a:pt x="28" y="16"/>
                    <a:pt x="28" y="16"/>
                    <a:pt x="28" y="16"/>
                  </a:cubicBezTo>
                  <a:cubicBezTo>
                    <a:pt x="27" y="15"/>
                    <a:pt x="27" y="15"/>
                    <a:pt x="27" y="15"/>
                  </a:cubicBezTo>
                  <a:cubicBezTo>
                    <a:pt x="27" y="14"/>
                    <a:pt x="27" y="14"/>
                    <a:pt x="27" y="14"/>
                  </a:cubicBezTo>
                  <a:cubicBezTo>
                    <a:pt x="27" y="14"/>
                    <a:pt x="27" y="14"/>
                    <a:pt x="27" y="14"/>
                  </a:cubicBezTo>
                  <a:cubicBezTo>
                    <a:pt x="26" y="14"/>
                    <a:pt x="26" y="14"/>
                    <a:pt x="26" y="14"/>
                  </a:cubicBezTo>
                  <a:cubicBezTo>
                    <a:pt x="26" y="14"/>
                    <a:pt x="26" y="14"/>
                    <a:pt x="26" y="14"/>
                  </a:cubicBezTo>
                  <a:cubicBezTo>
                    <a:pt x="26" y="15"/>
                    <a:pt x="26" y="15"/>
                    <a:pt x="26" y="15"/>
                  </a:cubicBezTo>
                  <a:cubicBezTo>
                    <a:pt x="25" y="16"/>
                    <a:pt x="25" y="16"/>
                    <a:pt x="25" y="16"/>
                  </a:cubicBezTo>
                  <a:cubicBezTo>
                    <a:pt x="24" y="16"/>
                    <a:pt x="24" y="16"/>
                    <a:pt x="24" y="16"/>
                  </a:cubicBezTo>
                  <a:cubicBezTo>
                    <a:pt x="24" y="16"/>
                    <a:pt x="24" y="16"/>
                    <a:pt x="24" y="16"/>
                  </a:cubicBezTo>
                  <a:cubicBezTo>
                    <a:pt x="24" y="16"/>
                    <a:pt x="24" y="16"/>
                    <a:pt x="24" y="16"/>
                  </a:cubicBezTo>
                  <a:cubicBezTo>
                    <a:pt x="23" y="16"/>
                    <a:pt x="23" y="16"/>
                    <a:pt x="23" y="16"/>
                  </a:cubicBezTo>
                  <a:cubicBezTo>
                    <a:pt x="23" y="16"/>
                    <a:pt x="23" y="16"/>
                    <a:pt x="23" y="16"/>
                  </a:cubicBezTo>
                  <a:cubicBezTo>
                    <a:pt x="23" y="17"/>
                    <a:pt x="23" y="17"/>
                    <a:pt x="23" y="17"/>
                  </a:cubicBezTo>
                  <a:cubicBezTo>
                    <a:pt x="24" y="17"/>
                    <a:pt x="24" y="17"/>
                    <a:pt x="24" y="17"/>
                  </a:cubicBezTo>
                  <a:cubicBezTo>
                    <a:pt x="24" y="18"/>
                    <a:pt x="24" y="18"/>
                    <a:pt x="24" y="18"/>
                  </a:cubicBezTo>
                  <a:cubicBezTo>
                    <a:pt x="24" y="18"/>
                    <a:pt x="24" y="18"/>
                    <a:pt x="24" y="18"/>
                  </a:cubicBezTo>
                  <a:cubicBezTo>
                    <a:pt x="23" y="19"/>
                    <a:pt x="23" y="19"/>
                    <a:pt x="23" y="19"/>
                  </a:cubicBezTo>
                  <a:cubicBezTo>
                    <a:pt x="23" y="19"/>
                    <a:pt x="23" y="19"/>
                    <a:pt x="23" y="19"/>
                  </a:cubicBezTo>
                  <a:cubicBezTo>
                    <a:pt x="23" y="19"/>
                    <a:pt x="23" y="19"/>
                    <a:pt x="23" y="19"/>
                  </a:cubicBezTo>
                  <a:cubicBezTo>
                    <a:pt x="24" y="20"/>
                    <a:pt x="24" y="20"/>
                    <a:pt x="24" y="20"/>
                  </a:cubicBezTo>
                  <a:cubicBezTo>
                    <a:pt x="24" y="20"/>
                    <a:pt x="24" y="20"/>
                    <a:pt x="24" y="20"/>
                  </a:cubicBezTo>
                  <a:cubicBezTo>
                    <a:pt x="24" y="20"/>
                    <a:pt x="24" y="20"/>
                    <a:pt x="24" y="20"/>
                  </a:cubicBezTo>
                  <a:cubicBezTo>
                    <a:pt x="25" y="20"/>
                    <a:pt x="25" y="20"/>
                    <a:pt x="25" y="20"/>
                  </a:cubicBezTo>
                  <a:cubicBezTo>
                    <a:pt x="26" y="20"/>
                    <a:pt x="26" y="20"/>
                    <a:pt x="26" y="20"/>
                  </a:cubicBezTo>
                  <a:cubicBezTo>
                    <a:pt x="26" y="21"/>
                    <a:pt x="26" y="21"/>
                    <a:pt x="26" y="21"/>
                  </a:cubicBezTo>
                  <a:cubicBezTo>
                    <a:pt x="26" y="21"/>
                    <a:pt x="26" y="21"/>
                    <a:pt x="26" y="21"/>
                  </a:cubicBezTo>
                  <a:cubicBezTo>
                    <a:pt x="27" y="21"/>
                    <a:pt x="27" y="21"/>
                    <a:pt x="27" y="21"/>
                  </a:cubicBezTo>
                  <a:cubicBezTo>
                    <a:pt x="27" y="21"/>
                    <a:pt x="27" y="21"/>
                    <a:pt x="27" y="21"/>
                  </a:cubicBezTo>
                  <a:cubicBezTo>
                    <a:pt x="27" y="20"/>
                    <a:pt x="27" y="20"/>
                    <a:pt x="27" y="20"/>
                  </a:cubicBezTo>
                  <a:cubicBezTo>
                    <a:pt x="28" y="20"/>
                    <a:pt x="28" y="20"/>
                    <a:pt x="28" y="20"/>
                  </a:cubicBezTo>
                  <a:cubicBezTo>
                    <a:pt x="29" y="20"/>
                    <a:pt x="29" y="20"/>
                    <a:pt x="29" y="20"/>
                  </a:cubicBezTo>
                  <a:cubicBezTo>
                    <a:pt x="29" y="20"/>
                    <a:pt x="29" y="20"/>
                    <a:pt x="29" y="20"/>
                  </a:cubicBezTo>
                  <a:cubicBezTo>
                    <a:pt x="29" y="20"/>
                    <a:pt x="29" y="20"/>
                    <a:pt x="29" y="20"/>
                  </a:cubicBezTo>
                  <a:cubicBezTo>
                    <a:pt x="30" y="19"/>
                    <a:pt x="30" y="19"/>
                    <a:pt x="30" y="19"/>
                  </a:cubicBezTo>
                  <a:cubicBezTo>
                    <a:pt x="30" y="19"/>
                    <a:pt x="30" y="19"/>
                    <a:pt x="30" y="19"/>
                  </a:cubicBezTo>
                  <a:cubicBezTo>
                    <a:pt x="29" y="19"/>
                    <a:pt x="29" y="19"/>
                    <a:pt x="29" y="19"/>
                  </a:cubicBezTo>
                  <a:cubicBezTo>
                    <a:pt x="29" y="18"/>
                    <a:pt x="29" y="18"/>
                    <a:pt x="29" y="18"/>
                  </a:cubicBezTo>
                  <a:close/>
                  <a:moveTo>
                    <a:pt x="27" y="18"/>
                  </a:moveTo>
                  <a:cubicBezTo>
                    <a:pt x="27" y="18"/>
                    <a:pt x="27" y="19"/>
                    <a:pt x="26" y="19"/>
                  </a:cubicBezTo>
                  <a:cubicBezTo>
                    <a:pt x="26" y="19"/>
                    <a:pt x="25" y="18"/>
                    <a:pt x="25" y="18"/>
                  </a:cubicBezTo>
                  <a:cubicBezTo>
                    <a:pt x="25" y="17"/>
                    <a:pt x="26" y="17"/>
                    <a:pt x="26" y="17"/>
                  </a:cubicBezTo>
                  <a:cubicBezTo>
                    <a:pt x="27" y="17"/>
                    <a:pt x="27" y="17"/>
                    <a:pt x="27" y="18"/>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0"/>
            <p:cNvSpPr>
              <a:spLocks noEditPoints="1"/>
            </p:cNvSpPr>
            <p:nvPr/>
          </p:nvSpPr>
          <p:spPr bwMode="auto">
            <a:xfrm>
              <a:off x="6124575" y="7535863"/>
              <a:ext cx="188913" cy="153987"/>
            </a:xfrm>
            <a:custGeom>
              <a:avLst/>
              <a:gdLst>
                <a:gd name="T0" fmla="*/ 54 w 85"/>
                <a:gd name="T1" fmla="*/ 67 h 69"/>
                <a:gd name="T2" fmla="*/ 31 w 85"/>
                <a:gd name="T3" fmla="*/ 67 h 69"/>
                <a:gd name="T4" fmla="*/ 42 w 85"/>
                <a:gd name="T5" fmla="*/ 69 h 69"/>
                <a:gd name="T6" fmla="*/ 54 w 85"/>
                <a:gd name="T7" fmla="*/ 67 h 69"/>
                <a:gd name="T8" fmla="*/ 76 w 85"/>
                <a:gd name="T9" fmla="*/ 0 h 69"/>
                <a:gd name="T10" fmla="*/ 9 w 85"/>
                <a:gd name="T11" fmla="*/ 0 h 69"/>
                <a:gd name="T12" fmla="*/ 0 w 85"/>
                <a:gd name="T13" fmla="*/ 26 h 69"/>
                <a:gd name="T14" fmla="*/ 0 w 85"/>
                <a:gd name="T15" fmla="*/ 28 h 69"/>
                <a:gd name="T16" fmla="*/ 85 w 85"/>
                <a:gd name="T17" fmla="*/ 28 h 69"/>
                <a:gd name="T18" fmla="*/ 85 w 85"/>
                <a:gd name="T19" fmla="*/ 26 h 69"/>
                <a:gd name="T20" fmla="*/ 76 w 85"/>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54" y="67"/>
                  </a:moveTo>
                  <a:cubicBezTo>
                    <a:pt x="31" y="67"/>
                    <a:pt x="31" y="67"/>
                    <a:pt x="31" y="67"/>
                  </a:cubicBezTo>
                  <a:cubicBezTo>
                    <a:pt x="35" y="68"/>
                    <a:pt x="38" y="69"/>
                    <a:pt x="42" y="69"/>
                  </a:cubicBezTo>
                  <a:cubicBezTo>
                    <a:pt x="47" y="69"/>
                    <a:pt x="50" y="68"/>
                    <a:pt x="54" y="67"/>
                  </a:cubicBezTo>
                  <a:moveTo>
                    <a:pt x="76" y="0"/>
                  </a:moveTo>
                  <a:cubicBezTo>
                    <a:pt x="9" y="0"/>
                    <a:pt x="9" y="0"/>
                    <a:pt x="9" y="0"/>
                  </a:cubicBezTo>
                  <a:cubicBezTo>
                    <a:pt x="3" y="7"/>
                    <a:pt x="0" y="16"/>
                    <a:pt x="0" y="26"/>
                  </a:cubicBezTo>
                  <a:cubicBezTo>
                    <a:pt x="0" y="27"/>
                    <a:pt x="0" y="27"/>
                    <a:pt x="0" y="28"/>
                  </a:cubicBezTo>
                  <a:cubicBezTo>
                    <a:pt x="85" y="28"/>
                    <a:pt x="85" y="28"/>
                    <a:pt x="85" y="28"/>
                  </a:cubicBezTo>
                  <a:cubicBezTo>
                    <a:pt x="85" y="27"/>
                    <a:pt x="85" y="27"/>
                    <a:pt x="85" y="26"/>
                  </a:cubicBezTo>
                  <a:cubicBezTo>
                    <a:pt x="85" y="16"/>
                    <a:pt x="82" y="7"/>
                    <a:pt x="76" y="0"/>
                  </a:cubicBezTo>
                </a:path>
              </a:pathLst>
            </a:custGeom>
            <a:solidFill>
              <a:srgbClr val="531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61"/>
            <p:cNvSpPr>
              <a:spLocks/>
            </p:cNvSpPr>
            <p:nvPr/>
          </p:nvSpPr>
          <p:spPr bwMode="auto">
            <a:xfrm>
              <a:off x="6145213" y="7499350"/>
              <a:ext cx="149225" cy="36512"/>
            </a:xfrm>
            <a:custGeom>
              <a:avLst/>
              <a:gdLst>
                <a:gd name="T0" fmla="*/ 33 w 67"/>
                <a:gd name="T1" fmla="*/ 0 h 17"/>
                <a:gd name="T2" fmla="*/ 0 w 67"/>
                <a:gd name="T3" fmla="*/ 17 h 17"/>
                <a:gd name="T4" fmla="*/ 67 w 67"/>
                <a:gd name="T5" fmla="*/ 17 h 17"/>
                <a:gd name="T6" fmla="*/ 33 w 67"/>
                <a:gd name="T7" fmla="*/ 0 h 17"/>
              </a:gdLst>
              <a:ahLst/>
              <a:cxnLst>
                <a:cxn ang="0">
                  <a:pos x="T0" y="T1"/>
                </a:cxn>
                <a:cxn ang="0">
                  <a:pos x="T2" y="T3"/>
                </a:cxn>
                <a:cxn ang="0">
                  <a:pos x="T4" y="T5"/>
                </a:cxn>
                <a:cxn ang="0">
                  <a:pos x="T6" y="T7"/>
                </a:cxn>
              </a:cxnLst>
              <a:rect l="0" t="0" r="r" b="b"/>
              <a:pathLst>
                <a:path w="67" h="17">
                  <a:moveTo>
                    <a:pt x="33" y="0"/>
                  </a:moveTo>
                  <a:cubicBezTo>
                    <a:pt x="20" y="0"/>
                    <a:pt x="8" y="7"/>
                    <a:pt x="0" y="17"/>
                  </a:cubicBezTo>
                  <a:cubicBezTo>
                    <a:pt x="67" y="17"/>
                    <a:pt x="67" y="17"/>
                    <a:pt x="67" y="17"/>
                  </a:cubicBezTo>
                  <a:cubicBezTo>
                    <a:pt x="59" y="7"/>
                    <a:pt x="47" y="0"/>
                    <a:pt x="33"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62"/>
            <p:cNvSpPr>
              <a:spLocks/>
            </p:cNvSpPr>
            <p:nvPr/>
          </p:nvSpPr>
          <p:spPr bwMode="auto">
            <a:xfrm>
              <a:off x="6124575" y="7599363"/>
              <a:ext cx="188913" cy="85725"/>
            </a:xfrm>
            <a:custGeom>
              <a:avLst/>
              <a:gdLst>
                <a:gd name="T0" fmla="*/ 85 w 85"/>
                <a:gd name="T1" fmla="*/ 0 h 39"/>
                <a:gd name="T2" fmla="*/ 0 w 85"/>
                <a:gd name="T3" fmla="*/ 0 h 39"/>
                <a:gd name="T4" fmla="*/ 31 w 85"/>
                <a:gd name="T5" fmla="*/ 39 h 39"/>
                <a:gd name="T6" fmla="*/ 54 w 85"/>
                <a:gd name="T7" fmla="*/ 39 h 39"/>
                <a:gd name="T8" fmla="*/ 85 w 85"/>
                <a:gd name="T9" fmla="*/ 0 h 39"/>
              </a:gdLst>
              <a:ahLst/>
              <a:cxnLst>
                <a:cxn ang="0">
                  <a:pos x="T0" y="T1"/>
                </a:cxn>
                <a:cxn ang="0">
                  <a:pos x="T2" y="T3"/>
                </a:cxn>
                <a:cxn ang="0">
                  <a:pos x="T4" y="T5"/>
                </a:cxn>
                <a:cxn ang="0">
                  <a:pos x="T6" y="T7"/>
                </a:cxn>
                <a:cxn ang="0">
                  <a:pos x="T8" y="T9"/>
                </a:cxn>
              </a:cxnLst>
              <a:rect l="0" t="0" r="r" b="b"/>
              <a:pathLst>
                <a:path w="85" h="39">
                  <a:moveTo>
                    <a:pt x="85" y="0"/>
                  </a:moveTo>
                  <a:cubicBezTo>
                    <a:pt x="0" y="0"/>
                    <a:pt x="0" y="0"/>
                    <a:pt x="0" y="0"/>
                  </a:cubicBezTo>
                  <a:cubicBezTo>
                    <a:pt x="1" y="19"/>
                    <a:pt x="14" y="34"/>
                    <a:pt x="31" y="39"/>
                  </a:cubicBezTo>
                  <a:cubicBezTo>
                    <a:pt x="54" y="39"/>
                    <a:pt x="54" y="39"/>
                    <a:pt x="54" y="39"/>
                  </a:cubicBezTo>
                  <a:cubicBezTo>
                    <a:pt x="71" y="34"/>
                    <a:pt x="84" y="19"/>
                    <a:pt x="85"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3"/>
            <p:cNvSpPr>
              <a:spLocks noChangeArrowheads="1"/>
            </p:cNvSpPr>
            <p:nvPr/>
          </p:nvSpPr>
          <p:spPr bwMode="auto">
            <a:xfrm>
              <a:off x="6089650" y="7466013"/>
              <a:ext cx="188913" cy="188912"/>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64"/>
            <p:cNvSpPr>
              <a:spLocks noEditPoints="1"/>
            </p:cNvSpPr>
            <p:nvPr/>
          </p:nvSpPr>
          <p:spPr bwMode="auto">
            <a:xfrm>
              <a:off x="6135688" y="7518400"/>
              <a:ext cx="95250" cy="80962"/>
            </a:xfrm>
            <a:custGeom>
              <a:avLst/>
              <a:gdLst>
                <a:gd name="T0" fmla="*/ 41 w 43"/>
                <a:gd name="T1" fmla="*/ 34 h 36"/>
                <a:gd name="T2" fmla="*/ 0 w 43"/>
                <a:gd name="T3" fmla="*/ 6 h 36"/>
                <a:gd name="T4" fmla="*/ 0 w 43"/>
                <a:gd name="T5" fmla="*/ 36 h 36"/>
                <a:gd name="T6" fmla="*/ 43 w 43"/>
                <a:gd name="T7" fmla="*/ 0 h 36"/>
                <a:gd name="T8" fmla="*/ 0 w 43"/>
                <a:gd name="T9" fmla="*/ 0 h 36"/>
                <a:gd name="T10" fmla="*/ 25 w 43"/>
                <a:gd name="T11" fmla="*/ 20 h 36"/>
                <a:gd name="T12" fmla="*/ 24 w 43"/>
                <a:gd name="T13" fmla="*/ 18 h 36"/>
                <a:gd name="T14" fmla="*/ 22 w 43"/>
                <a:gd name="T15" fmla="*/ 17 h 36"/>
                <a:gd name="T16" fmla="*/ 20 w 43"/>
                <a:gd name="T17" fmla="*/ 16 h 36"/>
                <a:gd name="T18" fmla="*/ 18 w 43"/>
                <a:gd name="T19" fmla="*/ 16 h 36"/>
                <a:gd name="T20" fmla="*/ 16 w 43"/>
                <a:gd name="T21" fmla="*/ 17 h 36"/>
                <a:gd name="T22" fmla="*/ 15 w 43"/>
                <a:gd name="T23" fmla="*/ 18 h 36"/>
                <a:gd name="T24" fmla="*/ 13 w 43"/>
                <a:gd name="T25" fmla="*/ 20 h 36"/>
                <a:gd name="T26" fmla="*/ 13 w 43"/>
                <a:gd name="T27" fmla="*/ 22 h 36"/>
                <a:gd name="T28" fmla="*/ 14 w 43"/>
                <a:gd name="T29" fmla="*/ 25 h 36"/>
                <a:gd name="T30" fmla="*/ 14 w 43"/>
                <a:gd name="T31" fmla="*/ 26 h 36"/>
                <a:gd name="T32" fmla="*/ 16 w 43"/>
                <a:gd name="T33" fmla="*/ 28 h 36"/>
                <a:gd name="T34" fmla="*/ 18 w 43"/>
                <a:gd name="T35" fmla="*/ 29 h 36"/>
                <a:gd name="T36" fmla="*/ 19 w 43"/>
                <a:gd name="T37" fmla="*/ 27 h 36"/>
                <a:gd name="T38" fmla="*/ 22 w 43"/>
                <a:gd name="T39" fmla="*/ 28 h 36"/>
                <a:gd name="T40" fmla="*/ 22 w 43"/>
                <a:gd name="T41" fmla="*/ 26 h 36"/>
                <a:gd name="T42" fmla="*/ 25 w 43"/>
                <a:gd name="T43" fmla="*/ 25 h 36"/>
                <a:gd name="T44" fmla="*/ 24 w 43"/>
                <a:gd name="T45" fmla="*/ 23 h 36"/>
                <a:gd name="T46" fmla="*/ 22 w 43"/>
                <a:gd name="T47" fmla="*/ 22 h 36"/>
                <a:gd name="T48" fmla="*/ 17 w 43"/>
                <a:gd name="T49" fmla="*/ 24 h 36"/>
                <a:gd name="T50" fmla="*/ 19 w 43"/>
                <a:gd name="T51" fmla="*/ 20 h 36"/>
                <a:gd name="T52" fmla="*/ 18 w 43"/>
                <a:gd name="T53" fmla="*/ 22 h 36"/>
                <a:gd name="T54" fmla="*/ 19 w 43"/>
                <a:gd name="T55" fmla="*/ 24 h 36"/>
                <a:gd name="T56" fmla="*/ 30 w 43"/>
                <a:gd name="T57" fmla="*/ 18 h 36"/>
                <a:gd name="T58" fmla="*/ 30 w 43"/>
                <a:gd name="T59" fmla="*/ 17 h 36"/>
                <a:gd name="T60" fmla="*/ 30 w 43"/>
                <a:gd name="T61" fmla="*/ 16 h 36"/>
                <a:gd name="T62" fmla="*/ 28 w 43"/>
                <a:gd name="T63" fmla="*/ 16 h 36"/>
                <a:gd name="T64" fmla="*/ 27 w 43"/>
                <a:gd name="T65" fmla="*/ 14 h 36"/>
                <a:gd name="T66" fmla="*/ 25 w 43"/>
                <a:gd name="T67" fmla="*/ 16 h 36"/>
                <a:gd name="T68" fmla="*/ 24 w 43"/>
                <a:gd name="T69" fmla="*/ 16 h 36"/>
                <a:gd name="T70" fmla="*/ 24 w 43"/>
                <a:gd name="T71" fmla="*/ 17 h 36"/>
                <a:gd name="T72" fmla="*/ 25 w 43"/>
                <a:gd name="T73" fmla="*/ 18 h 36"/>
                <a:gd name="T74" fmla="*/ 24 w 43"/>
                <a:gd name="T75" fmla="*/ 19 h 36"/>
                <a:gd name="T76" fmla="*/ 25 w 43"/>
                <a:gd name="T77" fmla="*/ 20 h 36"/>
                <a:gd name="T78" fmla="*/ 26 w 43"/>
                <a:gd name="T79" fmla="*/ 21 h 36"/>
                <a:gd name="T80" fmla="*/ 28 w 43"/>
                <a:gd name="T81" fmla="*/ 21 h 36"/>
                <a:gd name="T82" fmla="*/ 30 w 43"/>
                <a:gd name="T83" fmla="*/ 20 h 36"/>
                <a:gd name="T84" fmla="*/ 30 w 43"/>
                <a:gd name="T85" fmla="*/ 19 h 36"/>
                <a:gd name="T86" fmla="*/ 29 w 43"/>
                <a:gd name="T87" fmla="*/ 18 h 36"/>
                <a:gd name="T88" fmla="*/ 26 w 43"/>
                <a:gd name="T8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 h="36">
                  <a:moveTo>
                    <a:pt x="2" y="9"/>
                  </a:moveTo>
                  <a:cubicBezTo>
                    <a:pt x="2" y="34"/>
                    <a:pt x="2" y="34"/>
                    <a:pt x="2" y="34"/>
                  </a:cubicBezTo>
                  <a:cubicBezTo>
                    <a:pt x="41" y="34"/>
                    <a:pt x="41" y="34"/>
                    <a:pt x="41" y="34"/>
                  </a:cubicBezTo>
                  <a:cubicBezTo>
                    <a:pt x="41" y="9"/>
                    <a:pt x="41" y="9"/>
                    <a:pt x="41" y="9"/>
                  </a:cubicBezTo>
                  <a:cubicBezTo>
                    <a:pt x="2" y="9"/>
                    <a:pt x="2" y="9"/>
                    <a:pt x="2" y="9"/>
                  </a:cubicBezTo>
                  <a:close/>
                  <a:moveTo>
                    <a:pt x="0" y="6"/>
                  </a:moveTo>
                  <a:cubicBezTo>
                    <a:pt x="43" y="6"/>
                    <a:pt x="43" y="6"/>
                    <a:pt x="43" y="6"/>
                  </a:cubicBezTo>
                  <a:cubicBezTo>
                    <a:pt x="43" y="36"/>
                    <a:pt x="43" y="36"/>
                    <a:pt x="43" y="36"/>
                  </a:cubicBezTo>
                  <a:cubicBezTo>
                    <a:pt x="0" y="36"/>
                    <a:pt x="0" y="36"/>
                    <a:pt x="0" y="36"/>
                  </a:cubicBezTo>
                  <a:cubicBezTo>
                    <a:pt x="0" y="6"/>
                    <a:pt x="0" y="6"/>
                    <a:pt x="0" y="6"/>
                  </a:cubicBezTo>
                  <a:close/>
                  <a:moveTo>
                    <a:pt x="0" y="0"/>
                  </a:moveTo>
                  <a:cubicBezTo>
                    <a:pt x="43" y="0"/>
                    <a:pt x="43" y="0"/>
                    <a:pt x="43" y="0"/>
                  </a:cubicBezTo>
                  <a:cubicBezTo>
                    <a:pt x="43" y="4"/>
                    <a:pt x="43" y="4"/>
                    <a:pt x="43" y="4"/>
                  </a:cubicBezTo>
                  <a:cubicBezTo>
                    <a:pt x="0" y="4"/>
                    <a:pt x="0" y="4"/>
                    <a:pt x="0" y="4"/>
                  </a:cubicBezTo>
                  <a:cubicBezTo>
                    <a:pt x="0" y="0"/>
                    <a:pt x="0" y="0"/>
                    <a:pt x="0" y="0"/>
                  </a:cubicBezTo>
                  <a:close/>
                  <a:moveTo>
                    <a:pt x="26" y="22"/>
                  </a:moveTo>
                  <a:cubicBezTo>
                    <a:pt x="25" y="21"/>
                    <a:pt x="25" y="21"/>
                    <a:pt x="25" y="21"/>
                  </a:cubicBezTo>
                  <a:cubicBezTo>
                    <a:pt x="25" y="20"/>
                    <a:pt x="25" y="20"/>
                    <a:pt x="25" y="20"/>
                  </a:cubicBezTo>
                  <a:cubicBezTo>
                    <a:pt x="23" y="20"/>
                    <a:pt x="23" y="20"/>
                    <a:pt x="23" y="20"/>
                  </a:cubicBezTo>
                  <a:cubicBezTo>
                    <a:pt x="23" y="20"/>
                    <a:pt x="23" y="20"/>
                    <a:pt x="23" y="20"/>
                  </a:cubicBezTo>
                  <a:cubicBezTo>
                    <a:pt x="24" y="18"/>
                    <a:pt x="24" y="18"/>
                    <a:pt x="24" y="18"/>
                  </a:cubicBezTo>
                  <a:cubicBezTo>
                    <a:pt x="24" y="18"/>
                    <a:pt x="24" y="18"/>
                    <a:pt x="24" y="18"/>
                  </a:cubicBezTo>
                  <a:cubicBezTo>
                    <a:pt x="23" y="17"/>
                    <a:pt x="23" y="17"/>
                    <a:pt x="23" y="17"/>
                  </a:cubicBezTo>
                  <a:cubicBezTo>
                    <a:pt x="22" y="17"/>
                    <a:pt x="22" y="17"/>
                    <a:pt x="22" y="17"/>
                  </a:cubicBezTo>
                  <a:cubicBezTo>
                    <a:pt x="21" y="18"/>
                    <a:pt x="21" y="18"/>
                    <a:pt x="21" y="18"/>
                  </a:cubicBezTo>
                  <a:cubicBezTo>
                    <a:pt x="21" y="18"/>
                    <a:pt x="21" y="18"/>
                    <a:pt x="21" y="18"/>
                  </a:cubicBezTo>
                  <a:cubicBezTo>
                    <a:pt x="20" y="16"/>
                    <a:pt x="20" y="16"/>
                    <a:pt x="20" y="16"/>
                  </a:cubicBezTo>
                  <a:cubicBezTo>
                    <a:pt x="20" y="16"/>
                    <a:pt x="20" y="16"/>
                    <a:pt x="20" y="16"/>
                  </a:cubicBezTo>
                  <a:cubicBezTo>
                    <a:pt x="19" y="16"/>
                    <a:pt x="19" y="16"/>
                    <a:pt x="19" y="16"/>
                  </a:cubicBezTo>
                  <a:cubicBezTo>
                    <a:pt x="18" y="16"/>
                    <a:pt x="18" y="16"/>
                    <a:pt x="18" y="16"/>
                  </a:cubicBezTo>
                  <a:cubicBezTo>
                    <a:pt x="18" y="18"/>
                    <a:pt x="18" y="18"/>
                    <a:pt x="18" y="18"/>
                  </a:cubicBezTo>
                  <a:cubicBezTo>
                    <a:pt x="17" y="18"/>
                    <a:pt x="17" y="18"/>
                    <a:pt x="17" y="18"/>
                  </a:cubicBezTo>
                  <a:cubicBezTo>
                    <a:pt x="16" y="17"/>
                    <a:pt x="16" y="17"/>
                    <a:pt x="16" y="17"/>
                  </a:cubicBezTo>
                  <a:cubicBezTo>
                    <a:pt x="16" y="17"/>
                    <a:pt x="16" y="17"/>
                    <a:pt x="16" y="17"/>
                  </a:cubicBezTo>
                  <a:cubicBezTo>
                    <a:pt x="15" y="18"/>
                    <a:pt x="15" y="18"/>
                    <a:pt x="15" y="18"/>
                  </a:cubicBezTo>
                  <a:cubicBezTo>
                    <a:pt x="15" y="18"/>
                    <a:pt x="15" y="18"/>
                    <a:pt x="15" y="18"/>
                  </a:cubicBezTo>
                  <a:cubicBezTo>
                    <a:pt x="15" y="20"/>
                    <a:pt x="15" y="20"/>
                    <a:pt x="15" y="20"/>
                  </a:cubicBezTo>
                  <a:cubicBezTo>
                    <a:pt x="15" y="20"/>
                    <a:pt x="15" y="20"/>
                    <a:pt x="15" y="20"/>
                  </a:cubicBezTo>
                  <a:cubicBezTo>
                    <a:pt x="13" y="20"/>
                    <a:pt x="13" y="20"/>
                    <a:pt x="13" y="20"/>
                  </a:cubicBezTo>
                  <a:cubicBezTo>
                    <a:pt x="13" y="21"/>
                    <a:pt x="13" y="21"/>
                    <a:pt x="13" y="21"/>
                  </a:cubicBezTo>
                  <a:cubicBezTo>
                    <a:pt x="13" y="22"/>
                    <a:pt x="13" y="22"/>
                    <a:pt x="13" y="22"/>
                  </a:cubicBezTo>
                  <a:cubicBezTo>
                    <a:pt x="13" y="22"/>
                    <a:pt x="13" y="22"/>
                    <a:pt x="13" y="22"/>
                  </a:cubicBezTo>
                  <a:cubicBezTo>
                    <a:pt x="15" y="23"/>
                    <a:pt x="15" y="23"/>
                    <a:pt x="15" y="23"/>
                  </a:cubicBezTo>
                  <a:cubicBezTo>
                    <a:pt x="15" y="23"/>
                    <a:pt x="15" y="23"/>
                    <a:pt x="15" y="23"/>
                  </a:cubicBezTo>
                  <a:cubicBezTo>
                    <a:pt x="14" y="25"/>
                    <a:pt x="14" y="25"/>
                    <a:pt x="14" y="25"/>
                  </a:cubicBezTo>
                  <a:cubicBezTo>
                    <a:pt x="13" y="25"/>
                    <a:pt x="13" y="25"/>
                    <a:pt x="13" y="25"/>
                  </a:cubicBezTo>
                  <a:cubicBezTo>
                    <a:pt x="14" y="26"/>
                    <a:pt x="14" y="26"/>
                    <a:pt x="14" y="26"/>
                  </a:cubicBezTo>
                  <a:cubicBezTo>
                    <a:pt x="14" y="26"/>
                    <a:pt x="14" y="26"/>
                    <a:pt x="14" y="26"/>
                  </a:cubicBezTo>
                  <a:cubicBezTo>
                    <a:pt x="16" y="26"/>
                    <a:pt x="16" y="26"/>
                    <a:pt x="16" y="26"/>
                  </a:cubicBezTo>
                  <a:cubicBezTo>
                    <a:pt x="17" y="26"/>
                    <a:pt x="17" y="26"/>
                    <a:pt x="17" y="26"/>
                  </a:cubicBezTo>
                  <a:cubicBezTo>
                    <a:pt x="16" y="28"/>
                    <a:pt x="16" y="28"/>
                    <a:pt x="16" y="28"/>
                  </a:cubicBezTo>
                  <a:cubicBezTo>
                    <a:pt x="17" y="28"/>
                    <a:pt x="17" y="28"/>
                    <a:pt x="17" y="28"/>
                  </a:cubicBezTo>
                  <a:cubicBezTo>
                    <a:pt x="18" y="29"/>
                    <a:pt x="18" y="29"/>
                    <a:pt x="18" y="29"/>
                  </a:cubicBezTo>
                  <a:cubicBezTo>
                    <a:pt x="18" y="29"/>
                    <a:pt x="18" y="29"/>
                    <a:pt x="18" y="29"/>
                  </a:cubicBezTo>
                  <a:cubicBezTo>
                    <a:pt x="19" y="27"/>
                    <a:pt x="19" y="27"/>
                    <a:pt x="19" y="27"/>
                  </a:cubicBezTo>
                  <a:cubicBezTo>
                    <a:pt x="19" y="27"/>
                    <a:pt x="19" y="27"/>
                    <a:pt x="19" y="27"/>
                  </a:cubicBezTo>
                  <a:cubicBezTo>
                    <a:pt x="19" y="27"/>
                    <a:pt x="19" y="27"/>
                    <a:pt x="19" y="27"/>
                  </a:cubicBezTo>
                  <a:cubicBezTo>
                    <a:pt x="20" y="29"/>
                    <a:pt x="20" y="29"/>
                    <a:pt x="20" y="29"/>
                  </a:cubicBezTo>
                  <a:cubicBezTo>
                    <a:pt x="21" y="29"/>
                    <a:pt x="21" y="29"/>
                    <a:pt x="21" y="29"/>
                  </a:cubicBezTo>
                  <a:cubicBezTo>
                    <a:pt x="22" y="28"/>
                    <a:pt x="22" y="28"/>
                    <a:pt x="22" y="28"/>
                  </a:cubicBezTo>
                  <a:cubicBezTo>
                    <a:pt x="22" y="28"/>
                    <a:pt x="22" y="28"/>
                    <a:pt x="22" y="28"/>
                  </a:cubicBezTo>
                  <a:cubicBezTo>
                    <a:pt x="22" y="26"/>
                    <a:pt x="22" y="26"/>
                    <a:pt x="22" y="26"/>
                  </a:cubicBezTo>
                  <a:cubicBezTo>
                    <a:pt x="22" y="26"/>
                    <a:pt x="22" y="26"/>
                    <a:pt x="22" y="26"/>
                  </a:cubicBezTo>
                  <a:cubicBezTo>
                    <a:pt x="24" y="26"/>
                    <a:pt x="24" y="26"/>
                    <a:pt x="24" y="26"/>
                  </a:cubicBezTo>
                  <a:cubicBezTo>
                    <a:pt x="24" y="26"/>
                    <a:pt x="24" y="26"/>
                    <a:pt x="24" y="26"/>
                  </a:cubicBezTo>
                  <a:cubicBezTo>
                    <a:pt x="25" y="25"/>
                    <a:pt x="25" y="25"/>
                    <a:pt x="25" y="25"/>
                  </a:cubicBezTo>
                  <a:cubicBezTo>
                    <a:pt x="25" y="25"/>
                    <a:pt x="25" y="25"/>
                    <a:pt x="25" y="25"/>
                  </a:cubicBezTo>
                  <a:cubicBezTo>
                    <a:pt x="24" y="23"/>
                    <a:pt x="24" y="23"/>
                    <a:pt x="24" y="23"/>
                  </a:cubicBezTo>
                  <a:cubicBezTo>
                    <a:pt x="24" y="23"/>
                    <a:pt x="24" y="23"/>
                    <a:pt x="24" y="23"/>
                  </a:cubicBezTo>
                  <a:cubicBezTo>
                    <a:pt x="25" y="22"/>
                    <a:pt x="25" y="22"/>
                    <a:pt x="25" y="22"/>
                  </a:cubicBezTo>
                  <a:lnTo>
                    <a:pt x="26" y="22"/>
                  </a:lnTo>
                  <a:close/>
                  <a:moveTo>
                    <a:pt x="22" y="22"/>
                  </a:moveTo>
                  <a:cubicBezTo>
                    <a:pt x="22" y="23"/>
                    <a:pt x="21" y="24"/>
                    <a:pt x="21" y="24"/>
                  </a:cubicBezTo>
                  <a:cubicBezTo>
                    <a:pt x="21" y="25"/>
                    <a:pt x="20" y="25"/>
                    <a:pt x="19" y="25"/>
                  </a:cubicBezTo>
                  <a:cubicBezTo>
                    <a:pt x="19" y="25"/>
                    <a:pt x="18" y="25"/>
                    <a:pt x="17" y="24"/>
                  </a:cubicBezTo>
                  <a:cubicBezTo>
                    <a:pt x="17" y="24"/>
                    <a:pt x="17" y="23"/>
                    <a:pt x="17" y="22"/>
                  </a:cubicBezTo>
                  <a:cubicBezTo>
                    <a:pt x="17" y="22"/>
                    <a:pt x="17" y="21"/>
                    <a:pt x="17" y="21"/>
                  </a:cubicBezTo>
                  <a:cubicBezTo>
                    <a:pt x="18" y="20"/>
                    <a:pt x="19" y="20"/>
                    <a:pt x="19" y="20"/>
                  </a:cubicBezTo>
                  <a:cubicBezTo>
                    <a:pt x="20" y="20"/>
                    <a:pt x="21" y="20"/>
                    <a:pt x="21" y="21"/>
                  </a:cubicBezTo>
                  <a:cubicBezTo>
                    <a:pt x="21" y="21"/>
                    <a:pt x="22" y="22"/>
                    <a:pt x="22" y="22"/>
                  </a:cubicBezTo>
                  <a:close/>
                  <a:moveTo>
                    <a:pt x="18" y="22"/>
                  </a:moveTo>
                  <a:cubicBezTo>
                    <a:pt x="18" y="22"/>
                    <a:pt x="19" y="21"/>
                    <a:pt x="19" y="21"/>
                  </a:cubicBezTo>
                  <a:cubicBezTo>
                    <a:pt x="20" y="21"/>
                    <a:pt x="20" y="22"/>
                    <a:pt x="20" y="22"/>
                  </a:cubicBezTo>
                  <a:cubicBezTo>
                    <a:pt x="20" y="23"/>
                    <a:pt x="20" y="24"/>
                    <a:pt x="19" y="24"/>
                  </a:cubicBezTo>
                  <a:cubicBezTo>
                    <a:pt x="19" y="24"/>
                    <a:pt x="18" y="23"/>
                    <a:pt x="18" y="22"/>
                  </a:cubicBezTo>
                  <a:close/>
                  <a:moveTo>
                    <a:pt x="29" y="18"/>
                  </a:moveTo>
                  <a:cubicBezTo>
                    <a:pt x="30" y="18"/>
                    <a:pt x="30" y="18"/>
                    <a:pt x="30" y="18"/>
                  </a:cubicBezTo>
                  <a:cubicBezTo>
                    <a:pt x="29" y="17"/>
                    <a:pt x="29" y="17"/>
                    <a:pt x="29" y="17"/>
                  </a:cubicBezTo>
                  <a:cubicBezTo>
                    <a:pt x="30" y="17"/>
                    <a:pt x="30" y="17"/>
                    <a:pt x="30" y="17"/>
                  </a:cubicBezTo>
                  <a:cubicBezTo>
                    <a:pt x="30" y="17"/>
                    <a:pt x="30" y="17"/>
                    <a:pt x="30" y="17"/>
                  </a:cubicBezTo>
                  <a:cubicBezTo>
                    <a:pt x="30" y="16"/>
                    <a:pt x="30" y="16"/>
                    <a:pt x="30" y="16"/>
                  </a:cubicBezTo>
                  <a:cubicBezTo>
                    <a:pt x="30" y="16"/>
                    <a:pt x="30" y="16"/>
                    <a:pt x="30" y="16"/>
                  </a:cubicBezTo>
                  <a:cubicBezTo>
                    <a:pt x="30" y="16"/>
                    <a:pt x="30" y="16"/>
                    <a:pt x="30" y="16"/>
                  </a:cubicBezTo>
                  <a:cubicBezTo>
                    <a:pt x="30" y="16"/>
                    <a:pt x="30" y="16"/>
                    <a:pt x="30" y="16"/>
                  </a:cubicBezTo>
                  <a:cubicBezTo>
                    <a:pt x="29" y="16"/>
                    <a:pt x="29" y="16"/>
                    <a:pt x="29" y="16"/>
                  </a:cubicBezTo>
                  <a:cubicBezTo>
                    <a:pt x="28" y="16"/>
                    <a:pt x="28" y="16"/>
                    <a:pt x="28" y="16"/>
                  </a:cubicBezTo>
                  <a:cubicBezTo>
                    <a:pt x="28" y="15"/>
                    <a:pt x="28" y="15"/>
                    <a:pt x="28" y="15"/>
                  </a:cubicBezTo>
                  <a:cubicBezTo>
                    <a:pt x="27" y="14"/>
                    <a:pt x="27" y="14"/>
                    <a:pt x="27" y="14"/>
                  </a:cubicBezTo>
                  <a:cubicBezTo>
                    <a:pt x="27" y="14"/>
                    <a:pt x="27" y="14"/>
                    <a:pt x="27" y="14"/>
                  </a:cubicBezTo>
                  <a:cubicBezTo>
                    <a:pt x="26" y="15"/>
                    <a:pt x="26" y="15"/>
                    <a:pt x="26" y="15"/>
                  </a:cubicBezTo>
                  <a:cubicBezTo>
                    <a:pt x="26" y="16"/>
                    <a:pt x="26" y="16"/>
                    <a:pt x="26" y="16"/>
                  </a:cubicBezTo>
                  <a:cubicBezTo>
                    <a:pt x="25" y="16"/>
                    <a:pt x="25" y="16"/>
                    <a:pt x="25" y="16"/>
                  </a:cubicBezTo>
                  <a:cubicBezTo>
                    <a:pt x="25" y="16"/>
                    <a:pt x="25" y="16"/>
                    <a:pt x="25" y="16"/>
                  </a:cubicBezTo>
                  <a:cubicBezTo>
                    <a:pt x="24" y="16"/>
                    <a:pt x="24" y="16"/>
                    <a:pt x="24" y="16"/>
                  </a:cubicBezTo>
                  <a:cubicBezTo>
                    <a:pt x="24" y="16"/>
                    <a:pt x="24" y="16"/>
                    <a:pt x="24" y="16"/>
                  </a:cubicBezTo>
                  <a:cubicBezTo>
                    <a:pt x="24" y="16"/>
                    <a:pt x="24" y="16"/>
                    <a:pt x="24" y="16"/>
                  </a:cubicBezTo>
                  <a:cubicBezTo>
                    <a:pt x="24" y="17"/>
                    <a:pt x="24" y="17"/>
                    <a:pt x="24" y="17"/>
                  </a:cubicBezTo>
                  <a:cubicBezTo>
                    <a:pt x="24" y="17"/>
                    <a:pt x="24" y="17"/>
                    <a:pt x="24" y="17"/>
                  </a:cubicBezTo>
                  <a:cubicBezTo>
                    <a:pt x="25" y="17"/>
                    <a:pt x="25" y="17"/>
                    <a:pt x="25" y="17"/>
                  </a:cubicBezTo>
                  <a:cubicBezTo>
                    <a:pt x="25" y="18"/>
                    <a:pt x="25" y="18"/>
                    <a:pt x="25" y="18"/>
                  </a:cubicBezTo>
                  <a:cubicBezTo>
                    <a:pt x="25" y="18"/>
                    <a:pt x="25" y="18"/>
                    <a:pt x="25" y="18"/>
                  </a:cubicBezTo>
                  <a:cubicBezTo>
                    <a:pt x="24" y="19"/>
                    <a:pt x="24" y="19"/>
                    <a:pt x="24" y="19"/>
                  </a:cubicBezTo>
                  <a:cubicBezTo>
                    <a:pt x="24" y="19"/>
                    <a:pt x="24" y="19"/>
                    <a:pt x="24" y="19"/>
                  </a:cubicBezTo>
                  <a:cubicBezTo>
                    <a:pt x="24" y="19"/>
                    <a:pt x="24" y="19"/>
                    <a:pt x="24" y="19"/>
                  </a:cubicBezTo>
                  <a:cubicBezTo>
                    <a:pt x="24" y="20"/>
                    <a:pt x="24" y="20"/>
                    <a:pt x="24" y="20"/>
                  </a:cubicBezTo>
                  <a:cubicBezTo>
                    <a:pt x="24" y="20"/>
                    <a:pt x="24" y="20"/>
                    <a:pt x="24" y="20"/>
                  </a:cubicBezTo>
                  <a:cubicBezTo>
                    <a:pt x="25" y="20"/>
                    <a:pt x="25" y="20"/>
                    <a:pt x="25" y="20"/>
                  </a:cubicBezTo>
                  <a:cubicBezTo>
                    <a:pt x="25" y="20"/>
                    <a:pt x="25" y="20"/>
                    <a:pt x="25" y="20"/>
                  </a:cubicBezTo>
                  <a:cubicBezTo>
                    <a:pt x="26" y="20"/>
                    <a:pt x="26" y="20"/>
                    <a:pt x="26" y="20"/>
                  </a:cubicBezTo>
                  <a:cubicBezTo>
                    <a:pt x="26" y="21"/>
                    <a:pt x="26" y="21"/>
                    <a:pt x="26" y="21"/>
                  </a:cubicBezTo>
                  <a:cubicBezTo>
                    <a:pt x="27" y="21"/>
                    <a:pt x="27" y="21"/>
                    <a:pt x="27" y="21"/>
                  </a:cubicBezTo>
                  <a:cubicBezTo>
                    <a:pt x="27" y="21"/>
                    <a:pt x="27" y="21"/>
                    <a:pt x="27" y="21"/>
                  </a:cubicBezTo>
                  <a:cubicBezTo>
                    <a:pt x="28" y="21"/>
                    <a:pt x="28" y="21"/>
                    <a:pt x="28" y="21"/>
                  </a:cubicBezTo>
                  <a:cubicBezTo>
                    <a:pt x="28" y="20"/>
                    <a:pt x="28" y="20"/>
                    <a:pt x="28" y="20"/>
                  </a:cubicBezTo>
                  <a:cubicBezTo>
                    <a:pt x="29" y="20"/>
                    <a:pt x="29" y="20"/>
                    <a:pt x="29" y="20"/>
                  </a:cubicBezTo>
                  <a:cubicBezTo>
                    <a:pt x="30" y="20"/>
                    <a:pt x="30" y="20"/>
                    <a:pt x="30" y="20"/>
                  </a:cubicBezTo>
                  <a:cubicBezTo>
                    <a:pt x="30" y="20"/>
                    <a:pt x="30" y="20"/>
                    <a:pt x="30" y="20"/>
                  </a:cubicBezTo>
                  <a:cubicBezTo>
                    <a:pt x="30" y="20"/>
                    <a:pt x="30" y="20"/>
                    <a:pt x="30" y="20"/>
                  </a:cubicBezTo>
                  <a:cubicBezTo>
                    <a:pt x="30" y="19"/>
                    <a:pt x="30" y="19"/>
                    <a:pt x="30" y="19"/>
                  </a:cubicBezTo>
                  <a:cubicBezTo>
                    <a:pt x="30" y="19"/>
                    <a:pt x="30" y="19"/>
                    <a:pt x="30" y="19"/>
                  </a:cubicBezTo>
                  <a:cubicBezTo>
                    <a:pt x="30" y="19"/>
                    <a:pt x="30" y="19"/>
                    <a:pt x="30" y="19"/>
                  </a:cubicBezTo>
                  <a:cubicBezTo>
                    <a:pt x="29" y="18"/>
                    <a:pt x="29" y="18"/>
                    <a:pt x="29" y="18"/>
                  </a:cubicBezTo>
                  <a:close/>
                  <a:moveTo>
                    <a:pt x="28" y="18"/>
                  </a:moveTo>
                  <a:cubicBezTo>
                    <a:pt x="28" y="18"/>
                    <a:pt x="28" y="19"/>
                    <a:pt x="27" y="19"/>
                  </a:cubicBezTo>
                  <a:cubicBezTo>
                    <a:pt x="27" y="19"/>
                    <a:pt x="26" y="18"/>
                    <a:pt x="26" y="18"/>
                  </a:cubicBezTo>
                  <a:cubicBezTo>
                    <a:pt x="26" y="17"/>
                    <a:pt x="27" y="17"/>
                    <a:pt x="27" y="17"/>
                  </a:cubicBezTo>
                  <a:cubicBezTo>
                    <a:pt x="28" y="17"/>
                    <a:pt x="28" y="17"/>
                    <a:pt x="28" y="18"/>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65"/>
            <p:cNvSpPr>
              <a:spLocks/>
            </p:cNvSpPr>
            <p:nvPr/>
          </p:nvSpPr>
          <p:spPr bwMode="auto">
            <a:xfrm>
              <a:off x="6035675" y="8251825"/>
              <a:ext cx="217488" cy="65087"/>
            </a:xfrm>
            <a:custGeom>
              <a:avLst/>
              <a:gdLst>
                <a:gd name="T0" fmla="*/ 62 w 98"/>
                <a:gd name="T1" fmla="*/ 0 h 29"/>
                <a:gd name="T2" fmla="*/ 36 w 98"/>
                <a:gd name="T3" fmla="*/ 0 h 29"/>
                <a:gd name="T4" fmla="*/ 0 w 98"/>
                <a:gd name="T5" fmla="*/ 29 h 29"/>
                <a:gd name="T6" fmla="*/ 98 w 98"/>
                <a:gd name="T7" fmla="*/ 29 h 29"/>
                <a:gd name="T8" fmla="*/ 62 w 98"/>
                <a:gd name="T9" fmla="*/ 0 h 29"/>
              </a:gdLst>
              <a:ahLst/>
              <a:cxnLst>
                <a:cxn ang="0">
                  <a:pos x="T0" y="T1"/>
                </a:cxn>
                <a:cxn ang="0">
                  <a:pos x="T2" y="T3"/>
                </a:cxn>
                <a:cxn ang="0">
                  <a:pos x="T4" y="T5"/>
                </a:cxn>
                <a:cxn ang="0">
                  <a:pos x="T6" y="T7"/>
                </a:cxn>
                <a:cxn ang="0">
                  <a:pos x="T8" y="T9"/>
                </a:cxn>
              </a:cxnLst>
              <a:rect l="0" t="0" r="r" b="b"/>
              <a:pathLst>
                <a:path w="98" h="29">
                  <a:moveTo>
                    <a:pt x="62" y="0"/>
                  </a:moveTo>
                  <a:cubicBezTo>
                    <a:pt x="36" y="0"/>
                    <a:pt x="36" y="0"/>
                    <a:pt x="36" y="0"/>
                  </a:cubicBezTo>
                  <a:cubicBezTo>
                    <a:pt x="20" y="4"/>
                    <a:pt x="7" y="15"/>
                    <a:pt x="0" y="29"/>
                  </a:cubicBezTo>
                  <a:cubicBezTo>
                    <a:pt x="98" y="29"/>
                    <a:pt x="98" y="29"/>
                    <a:pt x="98" y="29"/>
                  </a:cubicBezTo>
                  <a:cubicBezTo>
                    <a:pt x="91" y="15"/>
                    <a:pt x="78" y="4"/>
                    <a:pt x="62" y="0"/>
                  </a:cubicBezTo>
                </a:path>
              </a:pathLst>
            </a:custGeom>
            <a:solidFill>
              <a:srgbClr val="531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66"/>
            <p:cNvSpPr>
              <a:spLocks/>
            </p:cNvSpPr>
            <p:nvPr/>
          </p:nvSpPr>
          <p:spPr bwMode="auto">
            <a:xfrm>
              <a:off x="6116638" y="8250238"/>
              <a:ext cx="57150" cy="1587"/>
            </a:xfrm>
            <a:custGeom>
              <a:avLst/>
              <a:gdLst>
                <a:gd name="T0" fmla="*/ 13 w 26"/>
                <a:gd name="T1" fmla="*/ 0 h 1"/>
                <a:gd name="T2" fmla="*/ 0 w 26"/>
                <a:gd name="T3" fmla="*/ 1 h 1"/>
                <a:gd name="T4" fmla="*/ 26 w 26"/>
                <a:gd name="T5" fmla="*/ 1 h 1"/>
                <a:gd name="T6" fmla="*/ 13 w 26"/>
                <a:gd name="T7" fmla="*/ 0 h 1"/>
              </a:gdLst>
              <a:ahLst/>
              <a:cxnLst>
                <a:cxn ang="0">
                  <a:pos x="T0" y="T1"/>
                </a:cxn>
                <a:cxn ang="0">
                  <a:pos x="T2" y="T3"/>
                </a:cxn>
                <a:cxn ang="0">
                  <a:pos x="T4" y="T5"/>
                </a:cxn>
                <a:cxn ang="0">
                  <a:pos x="T6" y="T7"/>
                </a:cxn>
              </a:cxnLst>
              <a:rect l="0" t="0" r="r" b="b"/>
              <a:pathLst>
                <a:path w="26" h="1">
                  <a:moveTo>
                    <a:pt x="13" y="0"/>
                  </a:moveTo>
                  <a:cubicBezTo>
                    <a:pt x="8" y="0"/>
                    <a:pt x="4" y="0"/>
                    <a:pt x="0" y="1"/>
                  </a:cubicBezTo>
                  <a:cubicBezTo>
                    <a:pt x="26" y="1"/>
                    <a:pt x="26" y="1"/>
                    <a:pt x="26" y="1"/>
                  </a:cubicBezTo>
                  <a:cubicBezTo>
                    <a:pt x="22" y="0"/>
                    <a:pt x="17" y="0"/>
                    <a:pt x="13"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67"/>
            <p:cNvSpPr>
              <a:spLocks/>
            </p:cNvSpPr>
            <p:nvPr/>
          </p:nvSpPr>
          <p:spPr bwMode="auto">
            <a:xfrm>
              <a:off x="6027738" y="8404225"/>
              <a:ext cx="234950" cy="80962"/>
            </a:xfrm>
            <a:custGeom>
              <a:avLst/>
              <a:gdLst>
                <a:gd name="T0" fmla="*/ 106 w 106"/>
                <a:gd name="T1" fmla="*/ 0 h 37"/>
                <a:gd name="T2" fmla="*/ 0 w 106"/>
                <a:gd name="T3" fmla="*/ 0 h 37"/>
                <a:gd name="T4" fmla="*/ 32 w 106"/>
                <a:gd name="T5" fmla="*/ 36 h 37"/>
                <a:gd name="T6" fmla="*/ 32 w 106"/>
                <a:gd name="T7" fmla="*/ 24 h 37"/>
                <a:gd name="T8" fmla="*/ 71 w 106"/>
                <a:gd name="T9" fmla="*/ 24 h 37"/>
                <a:gd name="T10" fmla="*/ 71 w 106"/>
                <a:gd name="T11" fmla="*/ 37 h 37"/>
                <a:gd name="T12" fmla="*/ 106 w 10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106" y="0"/>
                  </a:moveTo>
                  <a:cubicBezTo>
                    <a:pt x="0" y="0"/>
                    <a:pt x="0" y="0"/>
                    <a:pt x="0" y="0"/>
                  </a:cubicBezTo>
                  <a:cubicBezTo>
                    <a:pt x="4" y="16"/>
                    <a:pt x="16" y="30"/>
                    <a:pt x="32" y="36"/>
                  </a:cubicBezTo>
                  <a:cubicBezTo>
                    <a:pt x="32" y="24"/>
                    <a:pt x="32" y="24"/>
                    <a:pt x="32" y="24"/>
                  </a:cubicBezTo>
                  <a:cubicBezTo>
                    <a:pt x="71" y="24"/>
                    <a:pt x="71" y="24"/>
                    <a:pt x="71" y="24"/>
                  </a:cubicBezTo>
                  <a:cubicBezTo>
                    <a:pt x="71" y="37"/>
                    <a:pt x="71" y="37"/>
                    <a:pt x="71" y="37"/>
                  </a:cubicBezTo>
                  <a:cubicBezTo>
                    <a:pt x="88" y="31"/>
                    <a:pt x="101" y="17"/>
                    <a:pt x="106" y="0"/>
                  </a:cubicBezTo>
                </a:path>
              </a:pathLst>
            </a:custGeom>
            <a:solidFill>
              <a:srgbClr val="531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68"/>
            <p:cNvSpPr>
              <a:spLocks/>
            </p:cNvSpPr>
            <p:nvPr/>
          </p:nvSpPr>
          <p:spPr bwMode="auto">
            <a:xfrm>
              <a:off x="6097588" y="8456613"/>
              <a:ext cx="87313" cy="36512"/>
            </a:xfrm>
            <a:custGeom>
              <a:avLst/>
              <a:gdLst>
                <a:gd name="T0" fmla="*/ 39 w 39"/>
                <a:gd name="T1" fmla="*/ 0 h 16"/>
                <a:gd name="T2" fmla="*/ 0 w 39"/>
                <a:gd name="T3" fmla="*/ 0 h 16"/>
                <a:gd name="T4" fmla="*/ 0 w 39"/>
                <a:gd name="T5" fmla="*/ 12 h 16"/>
                <a:gd name="T6" fmla="*/ 21 w 39"/>
                <a:gd name="T7" fmla="*/ 16 h 16"/>
                <a:gd name="T8" fmla="*/ 39 w 39"/>
                <a:gd name="T9" fmla="*/ 13 h 16"/>
                <a:gd name="T10" fmla="*/ 39 w 39"/>
                <a:gd name="T11" fmla="*/ 0 h 16"/>
              </a:gdLst>
              <a:ahLst/>
              <a:cxnLst>
                <a:cxn ang="0">
                  <a:pos x="T0" y="T1"/>
                </a:cxn>
                <a:cxn ang="0">
                  <a:pos x="T2" y="T3"/>
                </a:cxn>
                <a:cxn ang="0">
                  <a:pos x="T4" y="T5"/>
                </a:cxn>
                <a:cxn ang="0">
                  <a:pos x="T6" y="T7"/>
                </a:cxn>
                <a:cxn ang="0">
                  <a:pos x="T8" y="T9"/>
                </a:cxn>
                <a:cxn ang="0">
                  <a:pos x="T10" y="T11"/>
                </a:cxn>
              </a:cxnLst>
              <a:rect l="0" t="0" r="r" b="b"/>
              <a:pathLst>
                <a:path w="39" h="16">
                  <a:moveTo>
                    <a:pt x="39" y="0"/>
                  </a:moveTo>
                  <a:cubicBezTo>
                    <a:pt x="0" y="0"/>
                    <a:pt x="0" y="0"/>
                    <a:pt x="0" y="0"/>
                  </a:cubicBezTo>
                  <a:cubicBezTo>
                    <a:pt x="0" y="12"/>
                    <a:pt x="0" y="12"/>
                    <a:pt x="0" y="12"/>
                  </a:cubicBezTo>
                  <a:cubicBezTo>
                    <a:pt x="7" y="15"/>
                    <a:pt x="14" y="16"/>
                    <a:pt x="21" y="16"/>
                  </a:cubicBezTo>
                  <a:cubicBezTo>
                    <a:pt x="27" y="16"/>
                    <a:pt x="34" y="15"/>
                    <a:pt x="39" y="13"/>
                  </a:cubicBezTo>
                  <a:cubicBezTo>
                    <a:pt x="39" y="0"/>
                    <a:pt x="39" y="0"/>
                    <a:pt x="39"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69"/>
            <p:cNvSpPr>
              <a:spLocks/>
            </p:cNvSpPr>
            <p:nvPr/>
          </p:nvSpPr>
          <p:spPr bwMode="auto">
            <a:xfrm>
              <a:off x="6022975" y="8316913"/>
              <a:ext cx="244475" cy="87312"/>
            </a:xfrm>
            <a:custGeom>
              <a:avLst/>
              <a:gdLst>
                <a:gd name="T0" fmla="*/ 104 w 110"/>
                <a:gd name="T1" fmla="*/ 0 h 39"/>
                <a:gd name="T2" fmla="*/ 6 w 110"/>
                <a:gd name="T3" fmla="*/ 0 h 39"/>
                <a:gd name="T4" fmla="*/ 0 w 110"/>
                <a:gd name="T5" fmla="*/ 25 h 39"/>
                <a:gd name="T6" fmla="*/ 2 w 110"/>
                <a:gd name="T7" fmla="*/ 39 h 39"/>
                <a:gd name="T8" fmla="*/ 108 w 110"/>
                <a:gd name="T9" fmla="*/ 39 h 39"/>
                <a:gd name="T10" fmla="*/ 110 w 110"/>
                <a:gd name="T11" fmla="*/ 25 h 39"/>
                <a:gd name="T12" fmla="*/ 104 w 11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10" h="39">
                  <a:moveTo>
                    <a:pt x="104" y="0"/>
                  </a:moveTo>
                  <a:cubicBezTo>
                    <a:pt x="6" y="0"/>
                    <a:pt x="6" y="0"/>
                    <a:pt x="6" y="0"/>
                  </a:cubicBezTo>
                  <a:cubicBezTo>
                    <a:pt x="2" y="7"/>
                    <a:pt x="0" y="16"/>
                    <a:pt x="0" y="25"/>
                  </a:cubicBezTo>
                  <a:cubicBezTo>
                    <a:pt x="0" y="29"/>
                    <a:pt x="1" y="34"/>
                    <a:pt x="2" y="39"/>
                  </a:cubicBezTo>
                  <a:cubicBezTo>
                    <a:pt x="108" y="39"/>
                    <a:pt x="108" y="39"/>
                    <a:pt x="108" y="39"/>
                  </a:cubicBezTo>
                  <a:cubicBezTo>
                    <a:pt x="109" y="34"/>
                    <a:pt x="110" y="29"/>
                    <a:pt x="110" y="25"/>
                  </a:cubicBezTo>
                  <a:cubicBezTo>
                    <a:pt x="110" y="16"/>
                    <a:pt x="108" y="7"/>
                    <a:pt x="104"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Oval 70"/>
            <p:cNvSpPr>
              <a:spLocks noChangeArrowheads="1"/>
            </p:cNvSpPr>
            <p:nvPr/>
          </p:nvSpPr>
          <p:spPr bwMode="auto">
            <a:xfrm>
              <a:off x="5978525" y="8204200"/>
              <a:ext cx="241300" cy="244475"/>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71"/>
            <p:cNvSpPr>
              <a:spLocks noEditPoints="1"/>
            </p:cNvSpPr>
            <p:nvPr/>
          </p:nvSpPr>
          <p:spPr bwMode="auto">
            <a:xfrm>
              <a:off x="6038850" y="8274050"/>
              <a:ext cx="122238" cy="103187"/>
            </a:xfrm>
            <a:custGeom>
              <a:avLst/>
              <a:gdLst>
                <a:gd name="T0" fmla="*/ 52 w 55"/>
                <a:gd name="T1" fmla="*/ 44 h 46"/>
                <a:gd name="T2" fmla="*/ 0 w 55"/>
                <a:gd name="T3" fmla="*/ 8 h 46"/>
                <a:gd name="T4" fmla="*/ 0 w 55"/>
                <a:gd name="T5" fmla="*/ 46 h 46"/>
                <a:gd name="T6" fmla="*/ 55 w 55"/>
                <a:gd name="T7" fmla="*/ 0 h 46"/>
                <a:gd name="T8" fmla="*/ 0 w 55"/>
                <a:gd name="T9" fmla="*/ 0 h 46"/>
                <a:gd name="T10" fmla="*/ 32 w 55"/>
                <a:gd name="T11" fmla="*/ 26 h 46"/>
                <a:gd name="T12" fmla="*/ 30 w 55"/>
                <a:gd name="T13" fmla="*/ 23 h 46"/>
                <a:gd name="T14" fmla="*/ 29 w 55"/>
                <a:gd name="T15" fmla="*/ 22 h 46"/>
                <a:gd name="T16" fmla="*/ 26 w 55"/>
                <a:gd name="T17" fmla="*/ 20 h 46"/>
                <a:gd name="T18" fmla="*/ 23 w 55"/>
                <a:gd name="T19" fmla="*/ 20 h 46"/>
                <a:gd name="T20" fmla="*/ 20 w 55"/>
                <a:gd name="T21" fmla="*/ 22 h 46"/>
                <a:gd name="T22" fmla="*/ 18 w 55"/>
                <a:gd name="T23" fmla="*/ 23 h 46"/>
                <a:gd name="T24" fmla="*/ 17 w 55"/>
                <a:gd name="T25" fmla="*/ 26 h 46"/>
                <a:gd name="T26" fmla="*/ 16 w 55"/>
                <a:gd name="T27" fmla="*/ 28 h 46"/>
                <a:gd name="T28" fmla="*/ 17 w 55"/>
                <a:gd name="T29" fmla="*/ 31 h 46"/>
                <a:gd name="T30" fmla="*/ 18 w 55"/>
                <a:gd name="T31" fmla="*/ 33 h 46"/>
                <a:gd name="T32" fmla="*/ 21 w 55"/>
                <a:gd name="T33" fmla="*/ 36 h 46"/>
                <a:gd name="T34" fmla="*/ 23 w 55"/>
                <a:gd name="T35" fmla="*/ 36 h 46"/>
                <a:gd name="T36" fmla="*/ 25 w 55"/>
                <a:gd name="T37" fmla="*/ 34 h 46"/>
                <a:gd name="T38" fmla="*/ 28 w 55"/>
                <a:gd name="T39" fmla="*/ 36 h 46"/>
                <a:gd name="T40" fmla="*/ 28 w 55"/>
                <a:gd name="T41" fmla="*/ 33 h 46"/>
                <a:gd name="T42" fmla="*/ 32 w 55"/>
                <a:gd name="T43" fmla="*/ 32 h 46"/>
                <a:gd name="T44" fmla="*/ 30 w 55"/>
                <a:gd name="T45" fmla="*/ 29 h 46"/>
                <a:gd name="T46" fmla="*/ 28 w 55"/>
                <a:gd name="T47" fmla="*/ 29 h 46"/>
                <a:gd name="T48" fmla="*/ 22 w 55"/>
                <a:gd name="T49" fmla="*/ 31 h 46"/>
                <a:gd name="T50" fmla="*/ 24 w 55"/>
                <a:gd name="T51" fmla="*/ 25 h 46"/>
                <a:gd name="T52" fmla="*/ 23 w 55"/>
                <a:gd name="T53" fmla="*/ 29 h 46"/>
                <a:gd name="T54" fmla="*/ 24 w 55"/>
                <a:gd name="T55" fmla="*/ 30 h 46"/>
                <a:gd name="T56" fmla="*/ 38 w 55"/>
                <a:gd name="T57" fmla="*/ 23 h 46"/>
                <a:gd name="T58" fmla="*/ 39 w 55"/>
                <a:gd name="T59" fmla="*/ 21 h 46"/>
                <a:gd name="T60" fmla="*/ 38 w 55"/>
                <a:gd name="T61" fmla="*/ 20 h 46"/>
                <a:gd name="T62" fmla="*/ 36 w 55"/>
                <a:gd name="T63" fmla="*/ 20 h 46"/>
                <a:gd name="T64" fmla="*/ 34 w 55"/>
                <a:gd name="T65" fmla="*/ 18 h 46"/>
                <a:gd name="T66" fmla="*/ 32 w 55"/>
                <a:gd name="T67" fmla="*/ 20 h 46"/>
                <a:gd name="T68" fmla="*/ 31 w 55"/>
                <a:gd name="T69" fmla="*/ 20 h 46"/>
                <a:gd name="T70" fmla="*/ 30 w 55"/>
                <a:gd name="T71" fmla="*/ 21 h 46"/>
                <a:gd name="T72" fmla="*/ 31 w 55"/>
                <a:gd name="T73" fmla="*/ 23 h 46"/>
                <a:gd name="T74" fmla="*/ 30 w 55"/>
                <a:gd name="T75" fmla="*/ 25 h 46"/>
                <a:gd name="T76" fmla="*/ 31 w 55"/>
                <a:gd name="T77" fmla="*/ 25 h 46"/>
                <a:gd name="T78" fmla="*/ 34 w 55"/>
                <a:gd name="T79" fmla="*/ 27 h 46"/>
                <a:gd name="T80" fmla="*/ 35 w 55"/>
                <a:gd name="T81" fmla="*/ 27 h 46"/>
                <a:gd name="T82" fmla="*/ 38 w 55"/>
                <a:gd name="T83" fmla="*/ 25 h 46"/>
                <a:gd name="T84" fmla="*/ 39 w 55"/>
                <a:gd name="T85" fmla="*/ 25 h 46"/>
                <a:gd name="T86" fmla="*/ 38 w 55"/>
                <a:gd name="T87" fmla="*/ 23 h 46"/>
                <a:gd name="T88" fmla="*/ 33 w 55"/>
                <a:gd name="T89"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 h="46">
                  <a:moveTo>
                    <a:pt x="3" y="11"/>
                  </a:moveTo>
                  <a:cubicBezTo>
                    <a:pt x="3" y="44"/>
                    <a:pt x="3" y="44"/>
                    <a:pt x="3" y="44"/>
                  </a:cubicBezTo>
                  <a:cubicBezTo>
                    <a:pt x="52" y="44"/>
                    <a:pt x="52" y="44"/>
                    <a:pt x="52" y="44"/>
                  </a:cubicBezTo>
                  <a:cubicBezTo>
                    <a:pt x="52" y="11"/>
                    <a:pt x="52" y="11"/>
                    <a:pt x="52" y="11"/>
                  </a:cubicBezTo>
                  <a:cubicBezTo>
                    <a:pt x="3" y="11"/>
                    <a:pt x="3" y="11"/>
                    <a:pt x="3" y="11"/>
                  </a:cubicBezTo>
                  <a:close/>
                  <a:moveTo>
                    <a:pt x="0" y="8"/>
                  </a:moveTo>
                  <a:cubicBezTo>
                    <a:pt x="55" y="8"/>
                    <a:pt x="55" y="8"/>
                    <a:pt x="55" y="8"/>
                  </a:cubicBezTo>
                  <a:cubicBezTo>
                    <a:pt x="55" y="46"/>
                    <a:pt x="55" y="46"/>
                    <a:pt x="55" y="46"/>
                  </a:cubicBezTo>
                  <a:cubicBezTo>
                    <a:pt x="0" y="46"/>
                    <a:pt x="0" y="46"/>
                    <a:pt x="0" y="46"/>
                  </a:cubicBezTo>
                  <a:cubicBezTo>
                    <a:pt x="0" y="8"/>
                    <a:pt x="0" y="8"/>
                    <a:pt x="0" y="8"/>
                  </a:cubicBezTo>
                  <a:close/>
                  <a:moveTo>
                    <a:pt x="0" y="0"/>
                  </a:moveTo>
                  <a:cubicBezTo>
                    <a:pt x="55" y="0"/>
                    <a:pt x="55" y="0"/>
                    <a:pt x="55" y="0"/>
                  </a:cubicBezTo>
                  <a:cubicBezTo>
                    <a:pt x="55" y="5"/>
                    <a:pt x="55" y="5"/>
                    <a:pt x="55" y="5"/>
                  </a:cubicBezTo>
                  <a:cubicBezTo>
                    <a:pt x="0" y="5"/>
                    <a:pt x="0" y="5"/>
                    <a:pt x="0" y="5"/>
                  </a:cubicBezTo>
                  <a:cubicBezTo>
                    <a:pt x="0" y="0"/>
                    <a:pt x="0" y="0"/>
                    <a:pt x="0" y="0"/>
                  </a:cubicBezTo>
                  <a:close/>
                  <a:moveTo>
                    <a:pt x="33" y="28"/>
                  </a:moveTo>
                  <a:cubicBezTo>
                    <a:pt x="32" y="26"/>
                    <a:pt x="32" y="26"/>
                    <a:pt x="32" y="26"/>
                  </a:cubicBezTo>
                  <a:cubicBezTo>
                    <a:pt x="32" y="26"/>
                    <a:pt x="32" y="26"/>
                    <a:pt x="32" y="26"/>
                  </a:cubicBezTo>
                  <a:cubicBezTo>
                    <a:pt x="30" y="26"/>
                    <a:pt x="30" y="26"/>
                    <a:pt x="30" y="26"/>
                  </a:cubicBezTo>
                  <a:cubicBezTo>
                    <a:pt x="29" y="25"/>
                    <a:pt x="29" y="25"/>
                    <a:pt x="29" y="25"/>
                  </a:cubicBezTo>
                  <a:cubicBezTo>
                    <a:pt x="30" y="23"/>
                    <a:pt x="30" y="23"/>
                    <a:pt x="30" y="23"/>
                  </a:cubicBezTo>
                  <a:cubicBezTo>
                    <a:pt x="30" y="23"/>
                    <a:pt x="30" y="23"/>
                    <a:pt x="30" y="23"/>
                  </a:cubicBezTo>
                  <a:cubicBezTo>
                    <a:pt x="29" y="22"/>
                    <a:pt x="29" y="22"/>
                    <a:pt x="29" y="22"/>
                  </a:cubicBezTo>
                  <a:cubicBezTo>
                    <a:pt x="29" y="22"/>
                    <a:pt x="29" y="22"/>
                    <a:pt x="29" y="22"/>
                  </a:cubicBezTo>
                  <a:cubicBezTo>
                    <a:pt x="27" y="23"/>
                    <a:pt x="27" y="23"/>
                    <a:pt x="27" y="23"/>
                  </a:cubicBezTo>
                  <a:cubicBezTo>
                    <a:pt x="26" y="23"/>
                    <a:pt x="26" y="23"/>
                    <a:pt x="26" y="23"/>
                  </a:cubicBezTo>
                  <a:cubicBezTo>
                    <a:pt x="26" y="20"/>
                    <a:pt x="26" y="20"/>
                    <a:pt x="26" y="20"/>
                  </a:cubicBezTo>
                  <a:cubicBezTo>
                    <a:pt x="25" y="20"/>
                    <a:pt x="25" y="20"/>
                    <a:pt x="25" y="20"/>
                  </a:cubicBezTo>
                  <a:cubicBezTo>
                    <a:pt x="24" y="20"/>
                    <a:pt x="24" y="20"/>
                    <a:pt x="24" y="20"/>
                  </a:cubicBezTo>
                  <a:cubicBezTo>
                    <a:pt x="23" y="20"/>
                    <a:pt x="23" y="20"/>
                    <a:pt x="23" y="20"/>
                  </a:cubicBezTo>
                  <a:cubicBezTo>
                    <a:pt x="23" y="23"/>
                    <a:pt x="23" y="23"/>
                    <a:pt x="23" y="23"/>
                  </a:cubicBezTo>
                  <a:cubicBezTo>
                    <a:pt x="22" y="23"/>
                    <a:pt x="22" y="23"/>
                    <a:pt x="22" y="23"/>
                  </a:cubicBezTo>
                  <a:cubicBezTo>
                    <a:pt x="20" y="22"/>
                    <a:pt x="20" y="22"/>
                    <a:pt x="20" y="22"/>
                  </a:cubicBezTo>
                  <a:cubicBezTo>
                    <a:pt x="20" y="22"/>
                    <a:pt x="20" y="22"/>
                    <a:pt x="20" y="22"/>
                  </a:cubicBezTo>
                  <a:cubicBezTo>
                    <a:pt x="19" y="23"/>
                    <a:pt x="19" y="23"/>
                    <a:pt x="19" y="23"/>
                  </a:cubicBezTo>
                  <a:cubicBezTo>
                    <a:pt x="18" y="23"/>
                    <a:pt x="18" y="23"/>
                    <a:pt x="18" y="23"/>
                  </a:cubicBezTo>
                  <a:cubicBezTo>
                    <a:pt x="19" y="25"/>
                    <a:pt x="19" y="25"/>
                    <a:pt x="19" y="25"/>
                  </a:cubicBezTo>
                  <a:cubicBezTo>
                    <a:pt x="19" y="26"/>
                    <a:pt x="19" y="26"/>
                    <a:pt x="19" y="26"/>
                  </a:cubicBezTo>
                  <a:cubicBezTo>
                    <a:pt x="17" y="26"/>
                    <a:pt x="17" y="26"/>
                    <a:pt x="17" y="26"/>
                  </a:cubicBezTo>
                  <a:cubicBezTo>
                    <a:pt x="16" y="26"/>
                    <a:pt x="16" y="26"/>
                    <a:pt x="16" y="26"/>
                  </a:cubicBezTo>
                  <a:cubicBezTo>
                    <a:pt x="16" y="28"/>
                    <a:pt x="16" y="28"/>
                    <a:pt x="16" y="28"/>
                  </a:cubicBezTo>
                  <a:cubicBezTo>
                    <a:pt x="16" y="28"/>
                    <a:pt x="16" y="28"/>
                    <a:pt x="16" y="28"/>
                  </a:cubicBezTo>
                  <a:cubicBezTo>
                    <a:pt x="19" y="29"/>
                    <a:pt x="19" y="29"/>
                    <a:pt x="19" y="29"/>
                  </a:cubicBezTo>
                  <a:cubicBezTo>
                    <a:pt x="19" y="30"/>
                    <a:pt x="19" y="30"/>
                    <a:pt x="19" y="30"/>
                  </a:cubicBezTo>
                  <a:cubicBezTo>
                    <a:pt x="17" y="31"/>
                    <a:pt x="17" y="31"/>
                    <a:pt x="17" y="31"/>
                  </a:cubicBezTo>
                  <a:cubicBezTo>
                    <a:pt x="17" y="32"/>
                    <a:pt x="17" y="32"/>
                    <a:pt x="17" y="32"/>
                  </a:cubicBezTo>
                  <a:cubicBezTo>
                    <a:pt x="18" y="33"/>
                    <a:pt x="18" y="33"/>
                    <a:pt x="18" y="33"/>
                  </a:cubicBezTo>
                  <a:cubicBezTo>
                    <a:pt x="18" y="33"/>
                    <a:pt x="18" y="33"/>
                    <a:pt x="18" y="33"/>
                  </a:cubicBezTo>
                  <a:cubicBezTo>
                    <a:pt x="20" y="33"/>
                    <a:pt x="20" y="33"/>
                    <a:pt x="20" y="33"/>
                  </a:cubicBezTo>
                  <a:cubicBezTo>
                    <a:pt x="21" y="33"/>
                    <a:pt x="21" y="33"/>
                    <a:pt x="21" y="33"/>
                  </a:cubicBezTo>
                  <a:cubicBezTo>
                    <a:pt x="21" y="36"/>
                    <a:pt x="21" y="36"/>
                    <a:pt x="21" y="36"/>
                  </a:cubicBezTo>
                  <a:cubicBezTo>
                    <a:pt x="21" y="36"/>
                    <a:pt x="21" y="36"/>
                    <a:pt x="21" y="36"/>
                  </a:cubicBezTo>
                  <a:cubicBezTo>
                    <a:pt x="22" y="37"/>
                    <a:pt x="22" y="37"/>
                    <a:pt x="22" y="37"/>
                  </a:cubicBezTo>
                  <a:cubicBezTo>
                    <a:pt x="23" y="36"/>
                    <a:pt x="23" y="36"/>
                    <a:pt x="23" y="36"/>
                  </a:cubicBezTo>
                  <a:cubicBezTo>
                    <a:pt x="24" y="34"/>
                    <a:pt x="24" y="34"/>
                    <a:pt x="24" y="34"/>
                  </a:cubicBezTo>
                  <a:cubicBezTo>
                    <a:pt x="24" y="34"/>
                    <a:pt x="24" y="34"/>
                    <a:pt x="24" y="34"/>
                  </a:cubicBezTo>
                  <a:cubicBezTo>
                    <a:pt x="25" y="34"/>
                    <a:pt x="25" y="34"/>
                    <a:pt x="25" y="34"/>
                  </a:cubicBezTo>
                  <a:cubicBezTo>
                    <a:pt x="26" y="36"/>
                    <a:pt x="26" y="36"/>
                    <a:pt x="26" y="36"/>
                  </a:cubicBezTo>
                  <a:cubicBezTo>
                    <a:pt x="26" y="37"/>
                    <a:pt x="26" y="37"/>
                    <a:pt x="26" y="37"/>
                  </a:cubicBezTo>
                  <a:cubicBezTo>
                    <a:pt x="28" y="36"/>
                    <a:pt x="28" y="36"/>
                    <a:pt x="28" y="36"/>
                  </a:cubicBezTo>
                  <a:cubicBezTo>
                    <a:pt x="28" y="36"/>
                    <a:pt x="28" y="36"/>
                    <a:pt x="28" y="36"/>
                  </a:cubicBezTo>
                  <a:cubicBezTo>
                    <a:pt x="28" y="33"/>
                    <a:pt x="28" y="33"/>
                    <a:pt x="28" y="33"/>
                  </a:cubicBezTo>
                  <a:cubicBezTo>
                    <a:pt x="28" y="33"/>
                    <a:pt x="28" y="33"/>
                    <a:pt x="28" y="33"/>
                  </a:cubicBezTo>
                  <a:cubicBezTo>
                    <a:pt x="31" y="33"/>
                    <a:pt x="31" y="33"/>
                    <a:pt x="31" y="33"/>
                  </a:cubicBezTo>
                  <a:cubicBezTo>
                    <a:pt x="31" y="33"/>
                    <a:pt x="31" y="33"/>
                    <a:pt x="31" y="33"/>
                  </a:cubicBezTo>
                  <a:cubicBezTo>
                    <a:pt x="32" y="32"/>
                    <a:pt x="32" y="32"/>
                    <a:pt x="32" y="32"/>
                  </a:cubicBezTo>
                  <a:cubicBezTo>
                    <a:pt x="32" y="31"/>
                    <a:pt x="32" y="31"/>
                    <a:pt x="32" y="31"/>
                  </a:cubicBezTo>
                  <a:cubicBezTo>
                    <a:pt x="30" y="30"/>
                    <a:pt x="30" y="30"/>
                    <a:pt x="30" y="30"/>
                  </a:cubicBezTo>
                  <a:cubicBezTo>
                    <a:pt x="30" y="29"/>
                    <a:pt x="30" y="29"/>
                    <a:pt x="30" y="29"/>
                  </a:cubicBezTo>
                  <a:cubicBezTo>
                    <a:pt x="32" y="28"/>
                    <a:pt x="32" y="28"/>
                    <a:pt x="32" y="28"/>
                  </a:cubicBezTo>
                  <a:lnTo>
                    <a:pt x="33" y="28"/>
                  </a:lnTo>
                  <a:close/>
                  <a:moveTo>
                    <a:pt x="28" y="29"/>
                  </a:moveTo>
                  <a:cubicBezTo>
                    <a:pt x="28" y="29"/>
                    <a:pt x="27" y="30"/>
                    <a:pt x="27" y="31"/>
                  </a:cubicBezTo>
                  <a:cubicBezTo>
                    <a:pt x="26" y="31"/>
                    <a:pt x="25" y="32"/>
                    <a:pt x="24" y="32"/>
                  </a:cubicBezTo>
                  <a:cubicBezTo>
                    <a:pt x="23" y="32"/>
                    <a:pt x="23" y="31"/>
                    <a:pt x="22" y="31"/>
                  </a:cubicBezTo>
                  <a:cubicBezTo>
                    <a:pt x="22" y="30"/>
                    <a:pt x="21" y="29"/>
                    <a:pt x="21" y="29"/>
                  </a:cubicBezTo>
                  <a:cubicBezTo>
                    <a:pt x="21" y="28"/>
                    <a:pt x="22" y="27"/>
                    <a:pt x="22" y="26"/>
                  </a:cubicBezTo>
                  <a:cubicBezTo>
                    <a:pt x="23" y="26"/>
                    <a:pt x="23" y="25"/>
                    <a:pt x="24" y="25"/>
                  </a:cubicBezTo>
                  <a:cubicBezTo>
                    <a:pt x="25" y="25"/>
                    <a:pt x="26" y="26"/>
                    <a:pt x="27" y="26"/>
                  </a:cubicBezTo>
                  <a:cubicBezTo>
                    <a:pt x="27" y="27"/>
                    <a:pt x="28" y="28"/>
                    <a:pt x="28" y="29"/>
                  </a:cubicBezTo>
                  <a:close/>
                  <a:moveTo>
                    <a:pt x="23" y="29"/>
                  </a:moveTo>
                  <a:cubicBezTo>
                    <a:pt x="23" y="28"/>
                    <a:pt x="24" y="27"/>
                    <a:pt x="24" y="27"/>
                  </a:cubicBezTo>
                  <a:cubicBezTo>
                    <a:pt x="25" y="27"/>
                    <a:pt x="26" y="28"/>
                    <a:pt x="26" y="29"/>
                  </a:cubicBezTo>
                  <a:cubicBezTo>
                    <a:pt x="26" y="29"/>
                    <a:pt x="25" y="30"/>
                    <a:pt x="24" y="30"/>
                  </a:cubicBezTo>
                  <a:cubicBezTo>
                    <a:pt x="24" y="30"/>
                    <a:pt x="23" y="29"/>
                    <a:pt x="23" y="29"/>
                  </a:cubicBezTo>
                  <a:close/>
                  <a:moveTo>
                    <a:pt x="38" y="23"/>
                  </a:moveTo>
                  <a:cubicBezTo>
                    <a:pt x="38" y="23"/>
                    <a:pt x="38" y="23"/>
                    <a:pt x="38" y="23"/>
                  </a:cubicBezTo>
                  <a:cubicBezTo>
                    <a:pt x="38" y="22"/>
                    <a:pt x="38" y="22"/>
                    <a:pt x="38" y="22"/>
                  </a:cubicBezTo>
                  <a:cubicBezTo>
                    <a:pt x="38" y="21"/>
                    <a:pt x="38" y="21"/>
                    <a:pt x="38" y="21"/>
                  </a:cubicBezTo>
                  <a:cubicBezTo>
                    <a:pt x="39" y="21"/>
                    <a:pt x="39" y="21"/>
                    <a:pt x="39" y="21"/>
                  </a:cubicBezTo>
                  <a:cubicBezTo>
                    <a:pt x="39" y="21"/>
                    <a:pt x="39" y="21"/>
                    <a:pt x="39" y="21"/>
                  </a:cubicBezTo>
                  <a:cubicBezTo>
                    <a:pt x="38" y="20"/>
                    <a:pt x="38" y="20"/>
                    <a:pt x="38" y="20"/>
                  </a:cubicBezTo>
                  <a:cubicBezTo>
                    <a:pt x="38" y="20"/>
                    <a:pt x="38" y="20"/>
                    <a:pt x="38" y="20"/>
                  </a:cubicBezTo>
                  <a:cubicBezTo>
                    <a:pt x="38" y="20"/>
                    <a:pt x="38" y="20"/>
                    <a:pt x="38" y="20"/>
                  </a:cubicBezTo>
                  <a:cubicBezTo>
                    <a:pt x="37" y="20"/>
                    <a:pt x="37" y="20"/>
                    <a:pt x="37" y="20"/>
                  </a:cubicBezTo>
                  <a:cubicBezTo>
                    <a:pt x="36" y="20"/>
                    <a:pt x="36" y="20"/>
                    <a:pt x="36" y="20"/>
                  </a:cubicBezTo>
                  <a:cubicBezTo>
                    <a:pt x="35" y="19"/>
                    <a:pt x="35" y="19"/>
                    <a:pt x="35" y="19"/>
                  </a:cubicBezTo>
                  <a:cubicBezTo>
                    <a:pt x="35" y="18"/>
                    <a:pt x="35" y="18"/>
                    <a:pt x="35" y="18"/>
                  </a:cubicBezTo>
                  <a:cubicBezTo>
                    <a:pt x="34" y="18"/>
                    <a:pt x="34" y="18"/>
                    <a:pt x="34" y="18"/>
                  </a:cubicBezTo>
                  <a:cubicBezTo>
                    <a:pt x="34" y="19"/>
                    <a:pt x="34" y="19"/>
                    <a:pt x="34" y="19"/>
                  </a:cubicBezTo>
                  <a:cubicBezTo>
                    <a:pt x="33" y="20"/>
                    <a:pt x="33" y="20"/>
                    <a:pt x="33" y="20"/>
                  </a:cubicBezTo>
                  <a:cubicBezTo>
                    <a:pt x="33" y="20"/>
                    <a:pt x="33" y="20"/>
                    <a:pt x="32" y="20"/>
                  </a:cubicBezTo>
                  <a:cubicBezTo>
                    <a:pt x="31" y="20"/>
                    <a:pt x="31" y="20"/>
                    <a:pt x="31" y="20"/>
                  </a:cubicBezTo>
                  <a:cubicBezTo>
                    <a:pt x="31" y="20"/>
                    <a:pt x="31" y="20"/>
                    <a:pt x="31" y="20"/>
                  </a:cubicBezTo>
                  <a:cubicBezTo>
                    <a:pt x="31" y="20"/>
                    <a:pt x="31" y="20"/>
                    <a:pt x="31" y="20"/>
                  </a:cubicBezTo>
                  <a:cubicBezTo>
                    <a:pt x="30" y="21"/>
                    <a:pt x="30" y="21"/>
                    <a:pt x="30" y="21"/>
                  </a:cubicBezTo>
                  <a:cubicBezTo>
                    <a:pt x="30" y="21"/>
                    <a:pt x="30" y="21"/>
                    <a:pt x="30" y="21"/>
                  </a:cubicBezTo>
                  <a:cubicBezTo>
                    <a:pt x="30" y="21"/>
                    <a:pt x="30" y="21"/>
                    <a:pt x="30" y="21"/>
                  </a:cubicBezTo>
                  <a:cubicBezTo>
                    <a:pt x="31" y="22"/>
                    <a:pt x="31" y="22"/>
                    <a:pt x="31" y="22"/>
                  </a:cubicBezTo>
                  <a:cubicBezTo>
                    <a:pt x="31" y="23"/>
                    <a:pt x="31" y="23"/>
                    <a:pt x="31" y="23"/>
                  </a:cubicBezTo>
                  <a:cubicBezTo>
                    <a:pt x="31" y="23"/>
                    <a:pt x="31" y="23"/>
                    <a:pt x="31" y="23"/>
                  </a:cubicBezTo>
                  <a:cubicBezTo>
                    <a:pt x="30" y="24"/>
                    <a:pt x="30" y="24"/>
                    <a:pt x="30" y="24"/>
                  </a:cubicBezTo>
                  <a:cubicBezTo>
                    <a:pt x="30" y="24"/>
                    <a:pt x="30" y="24"/>
                    <a:pt x="30" y="24"/>
                  </a:cubicBezTo>
                  <a:cubicBezTo>
                    <a:pt x="30" y="25"/>
                    <a:pt x="30" y="25"/>
                    <a:pt x="30" y="25"/>
                  </a:cubicBezTo>
                  <a:cubicBezTo>
                    <a:pt x="31" y="25"/>
                    <a:pt x="31" y="25"/>
                    <a:pt x="31" y="25"/>
                  </a:cubicBezTo>
                  <a:cubicBezTo>
                    <a:pt x="31" y="25"/>
                    <a:pt x="31" y="25"/>
                    <a:pt x="31" y="25"/>
                  </a:cubicBezTo>
                  <a:cubicBezTo>
                    <a:pt x="31" y="25"/>
                    <a:pt x="31" y="25"/>
                    <a:pt x="31" y="25"/>
                  </a:cubicBezTo>
                  <a:cubicBezTo>
                    <a:pt x="32" y="25"/>
                    <a:pt x="32" y="25"/>
                    <a:pt x="32" y="25"/>
                  </a:cubicBezTo>
                  <a:cubicBezTo>
                    <a:pt x="33" y="25"/>
                    <a:pt x="33" y="26"/>
                    <a:pt x="33" y="26"/>
                  </a:cubicBezTo>
                  <a:cubicBezTo>
                    <a:pt x="34" y="27"/>
                    <a:pt x="34" y="27"/>
                    <a:pt x="34" y="27"/>
                  </a:cubicBezTo>
                  <a:cubicBezTo>
                    <a:pt x="34" y="27"/>
                    <a:pt x="34" y="27"/>
                    <a:pt x="34" y="27"/>
                  </a:cubicBezTo>
                  <a:cubicBezTo>
                    <a:pt x="35" y="27"/>
                    <a:pt x="35" y="27"/>
                    <a:pt x="35" y="27"/>
                  </a:cubicBezTo>
                  <a:cubicBezTo>
                    <a:pt x="35" y="27"/>
                    <a:pt x="35" y="27"/>
                    <a:pt x="35" y="27"/>
                  </a:cubicBezTo>
                  <a:cubicBezTo>
                    <a:pt x="36" y="26"/>
                    <a:pt x="36" y="26"/>
                    <a:pt x="36" y="26"/>
                  </a:cubicBezTo>
                  <a:cubicBezTo>
                    <a:pt x="36" y="26"/>
                    <a:pt x="36" y="25"/>
                    <a:pt x="37" y="25"/>
                  </a:cubicBezTo>
                  <a:cubicBezTo>
                    <a:pt x="38" y="25"/>
                    <a:pt x="38" y="25"/>
                    <a:pt x="38" y="25"/>
                  </a:cubicBezTo>
                  <a:cubicBezTo>
                    <a:pt x="38" y="25"/>
                    <a:pt x="38" y="25"/>
                    <a:pt x="38" y="25"/>
                  </a:cubicBezTo>
                  <a:cubicBezTo>
                    <a:pt x="38" y="25"/>
                    <a:pt x="38" y="25"/>
                    <a:pt x="38" y="25"/>
                  </a:cubicBezTo>
                  <a:cubicBezTo>
                    <a:pt x="39" y="25"/>
                    <a:pt x="39" y="25"/>
                    <a:pt x="39" y="25"/>
                  </a:cubicBezTo>
                  <a:cubicBezTo>
                    <a:pt x="39" y="24"/>
                    <a:pt x="39" y="24"/>
                    <a:pt x="39" y="24"/>
                  </a:cubicBezTo>
                  <a:cubicBezTo>
                    <a:pt x="38" y="24"/>
                    <a:pt x="38" y="24"/>
                    <a:pt x="38" y="24"/>
                  </a:cubicBezTo>
                  <a:cubicBezTo>
                    <a:pt x="38" y="23"/>
                    <a:pt x="38" y="23"/>
                    <a:pt x="38" y="23"/>
                  </a:cubicBezTo>
                  <a:close/>
                  <a:moveTo>
                    <a:pt x="36" y="23"/>
                  </a:moveTo>
                  <a:cubicBezTo>
                    <a:pt x="36" y="23"/>
                    <a:pt x="35" y="24"/>
                    <a:pt x="34" y="24"/>
                  </a:cubicBezTo>
                  <a:cubicBezTo>
                    <a:pt x="34" y="24"/>
                    <a:pt x="33" y="23"/>
                    <a:pt x="33" y="23"/>
                  </a:cubicBezTo>
                  <a:cubicBezTo>
                    <a:pt x="33" y="22"/>
                    <a:pt x="34" y="22"/>
                    <a:pt x="34" y="22"/>
                  </a:cubicBezTo>
                  <a:cubicBezTo>
                    <a:pt x="35" y="22"/>
                    <a:pt x="36" y="22"/>
                    <a:pt x="36" y="2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dirty="0"/>
              <a:t>Agreement</a:t>
            </a:r>
          </a:p>
        </p:txBody>
      </p:sp>
      <p:sp>
        <p:nvSpPr>
          <p:cNvPr id="75" name="Rectangle 74"/>
          <p:cNvSpPr/>
          <p:nvPr/>
        </p:nvSpPr>
        <p:spPr bwMode="auto">
          <a:xfrm>
            <a:off x="458383" y="1212849"/>
            <a:ext cx="3764610" cy="333012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defTabSz="932472" fontAlgn="base">
              <a:spcBef>
                <a:spcPct val="0"/>
              </a:spcBef>
              <a:spcAft>
                <a:spcPct val="0"/>
              </a:spcAft>
            </a:pPr>
            <a:r>
              <a:rPr lang="en-US" sz="2400" dirty="0">
                <a:solidFill>
                  <a:schemeClr val="bg1"/>
                </a:solidFill>
                <a:latin typeface="+mj-lt"/>
              </a:rPr>
              <a:t>Formal agreements and contracts are not the </a:t>
            </a:r>
            <a:r>
              <a:rPr lang="en-US" sz="2400" dirty="0" smtClean="0">
                <a:solidFill>
                  <a:schemeClr val="bg1"/>
                </a:solidFill>
                <a:latin typeface="+mj-lt"/>
              </a:rPr>
              <a:t>easiest topic to broach, </a:t>
            </a:r>
            <a:r>
              <a:rPr lang="en-US" sz="2400" dirty="0">
                <a:solidFill>
                  <a:schemeClr val="bg1"/>
                </a:solidFill>
                <a:latin typeface="+mj-lt"/>
              </a:rPr>
              <a:t>but they are necessary</a:t>
            </a:r>
          </a:p>
        </p:txBody>
      </p:sp>
      <p:sp>
        <p:nvSpPr>
          <p:cNvPr id="76" name="Rectangle 75"/>
          <p:cNvSpPr/>
          <p:nvPr/>
        </p:nvSpPr>
        <p:spPr bwMode="auto">
          <a:xfrm>
            <a:off x="4336524" y="1212849"/>
            <a:ext cx="3764610" cy="333012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defTabSz="932472" fontAlgn="base">
              <a:spcBef>
                <a:spcPct val="0"/>
              </a:spcBef>
              <a:spcAft>
                <a:spcPct val="0"/>
              </a:spcAft>
            </a:pPr>
            <a:r>
              <a:rPr lang="en-US" sz="2400" dirty="0">
                <a:solidFill>
                  <a:schemeClr val="bg1"/>
                </a:solidFill>
                <a:latin typeface="+mj-lt"/>
              </a:rPr>
              <a:t>It is best to document the relationship and expectations and/or deliverables in writing and agree to what is documented</a:t>
            </a:r>
          </a:p>
        </p:txBody>
      </p:sp>
      <p:sp>
        <p:nvSpPr>
          <p:cNvPr id="77" name="Rectangle 76"/>
          <p:cNvSpPr/>
          <p:nvPr/>
        </p:nvSpPr>
        <p:spPr bwMode="auto">
          <a:xfrm>
            <a:off x="8214665" y="1212849"/>
            <a:ext cx="3764610" cy="333012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defTabSz="932472" fontAlgn="base">
              <a:spcBef>
                <a:spcPct val="0"/>
              </a:spcBef>
              <a:spcAft>
                <a:spcPct val="0"/>
              </a:spcAft>
            </a:pPr>
            <a:r>
              <a:rPr lang="en-US" sz="2400" dirty="0">
                <a:solidFill>
                  <a:schemeClr val="bg1"/>
                </a:solidFill>
                <a:latin typeface="+mj-lt"/>
              </a:rPr>
              <a:t>Develop standard templates for Partnership Agreements to avoid delays that occur when involving legal</a:t>
            </a:r>
            <a:endParaRPr lang="en-US" sz="2400" b="1" dirty="0" smtClean="0">
              <a:solidFill>
                <a:schemeClr val="bg1"/>
              </a:solidFill>
              <a:latin typeface="+mj-lt"/>
              <a:ea typeface="Segoe UI" pitchFamily="34" charset="0"/>
              <a:cs typeface="Segoe UI" pitchFamily="34" charset="0"/>
            </a:endParaRPr>
          </a:p>
        </p:txBody>
      </p:sp>
      <p:grpSp>
        <p:nvGrpSpPr>
          <p:cNvPr id="80" name="Group 4"/>
          <p:cNvGrpSpPr>
            <a:grpSpLocks noChangeAspect="1"/>
          </p:cNvGrpSpPr>
          <p:nvPr/>
        </p:nvGrpSpPr>
        <p:grpSpPr bwMode="auto">
          <a:xfrm>
            <a:off x="8124735" y="4602164"/>
            <a:ext cx="4321184" cy="2398400"/>
            <a:chOff x="4364" y="2195"/>
            <a:chExt cx="3189" cy="1770"/>
          </a:xfrm>
        </p:grpSpPr>
        <p:sp>
          <p:nvSpPr>
            <p:cNvPr id="81" name="Freeform 80"/>
            <p:cNvSpPr>
              <a:spLocks/>
            </p:cNvSpPr>
            <p:nvPr/>
          </p:nvSpPr>
          <p:spPr bwMode="auto">
            <a:xfrm>
              <a:off x="5162" y="2768"/>
              <a:ext cx="2385" cy="751"/>
            </a:xfrm>
            <a:custGeom>
              <a:avLst/>
              <a:gdLst>
                <a:gd name="T0" fmla="*/ 14 w 2162"/>
                <a:gd name="T1" fmla="*/ 751 h 751"/>
                <a:gd name="T2" fmla="*/ 0 w 2162"/>
                <a:gd name="T3" fmla="*/ 700 h 751"/>
                <a:gd name="T4" fmla="*/ 630 w 2162"/>
                <a:gd name="T5" fmla="*/ 546 h 751"/>
                <a:gd name="T6" fmla="*/ 1144 w 2162"/>
                <a:gd name="T7" fmla="*/ 227 h 751"/>
                <a:gd name="T8" fmla="*/ 1776 w 2162"/>
                <a:gd name="T9" fmla="*/ 203 h 751"/>
                <a:gd name="T10" fmla="*/ 2162 w 2162"/>
                <a:gd name="T11" fmla="*/ 0 h 751"/>
                <a:gd name="T12" fmla="*/ 2162 w 2162"/>
                <a:gd name="T13" fmla="*/ 0 h 751"/>
                <a:gd name="T14" fmla="*/ 2162 w 2162"/>
                <a:gd name="T15" fmla="*/ 53 h 751"/>
                <a:gd name="T16" fmla="*/ 2162 w 2162"/>
                <a:gd name="T17" fmla="*/ 57 h 751"/>
                <a:gd name="T18" fmla="*/ 1792 w 2162"/>
                <a:gd name="T19" fmla="*/ 254 h 751"/>
                <a:gd name="T20" fmla="*/ 1160 w 2162"/>
                <a:gd name="T21" fmla="*/ 279 h 751"/>
                <a:gd name="T22" fmla="*/ 650 w 2162"/>
                <a:gd name="T23" fmla="*/ 596 h 751"/>
                <a:gd name="T24" fmla="*/ 14 w 2162"/>
                <a:gd name="T25" fmla="*/ 75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2" h="751">
                  <a:moveTo>
                    <a:pt x="14" y="751"/>
                  </a:moveTo>
                  <a:lnTo>
                    <a:pt x="0" y="700"/>
                  </a:lnTo>
                  <a:lnTo>
                    <a:pt x="630" y="546"/>
                  </a:lnTo>
                  <a:lnTo>
                    <a:pt x="1144" y="227"/>
                  </a:lnTo>
                  <a:lnTo>
                    <a:pt x="1776" y="203"/>
                  </a:lnTo>
                  <a:lnTo>
                    <a:pt x="2162" y="0"/>
                  </a:lnTo>
                  <a:lnTo>
                    <a:pt x="2162" y="0"/>
                  </a:lnTo>
                  <a:lnTo>
                    <a:pt x="2162" y="53"/>
                  </a:lnTo>
                  <a:lnTo>
                    <a:pt x="2162" y="57"/>
                  </a:lnTo>
                  <a:lnTo>
                    <a:pt x="1792" y="254"/>
                  </a:lnTo>
                  <a:lnTo>
                    <a:pt x="1160" y="279"/>
                  </a:lnTo>
                  <a:lnTo>
                    <a:pt x="650" y="596"/>
                  </a:lnTo>
                  <a:lnTo>
                    <a:pt x="14" y="751"/>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p:cNvSpPr>
            <p:nvPr/>
          </p:nvSpPr>
          <p:spPr bwMode="auto">
            <a:xfrm>
              <a:off x="5168" y="2195"/>
              <a:ext cx="2385" cy="1237"/>
            </a:xfrm>
            <a:custGeom>
              <a:avLst/>
              <a:gdLst>
                <a:gd name="T0" fmla="*/ 21 w 2186"/>
                <a:gd name="T1" fmla="*/ 1237 h 1237"/>
                <a:gd name="T2" fmla="*/ 0 w 2186"/>
                <a:gd name="T3" fmla="*/ 1189 h 1237"/>
                <a:gd name="T4" fmla="*/ 510 w 2186"/>
                <a:gd name="T5" fmla="*/ 954 h 1237"/>
                <a:gd name="T6" fmla="*/ 824 w 2186"/>
                <a:gd name="T7" fmla="*/ 585 h 1237"/>
                <a:gd name="T8" fmla="*/ 1340 w 2186"/>
                <a:gd name="T9" fmla="*/ 478 h 1237"/>
                <a:gd name="T10" fmla="*/ 1652 w 2186"/>
                <a:gd name="T11" fmla="*/ 112 h 1237"/>
                <a:gd name="T12" fmla="*/ 2186 w 2186"/>
                <a:gd name="T13" fmla="*/ 0 h 1237"/>
                <a:gd name="T14" fmla="*/ 2186 w 2186"/>
                <a:gd name="T15" fmla="*/ 51 h 1237"/>
                <a:gd name="T16" fmla="*/ 1680 w 2186"/>
                <a:gd name="T17" fmla="*/ 160 h 1237"/>
                <a:gd name="T18" fmla="*/ 1369 w 2186"/>
                <a:gd name="T19" fmla="*/ 526 h 1237"/>
                <a:gd name="T20" fmla="*/ 853 w 2186"/>
                <a:gd name="T21" fmla="*/ 633 h 1237"/>
                <a:gd name="T22" fmla="*/ 543 w 2186"/>
                <a:gd name="T23" fmla="*/ 997 h 1237"/>
                <a:gd name="T24" fmla="*/ 21 w 2186"/>
                <a:gd name="T25" fmla="*/ 1237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6" h="1237">
                  <a:moveTo>
                    <a:pt x="21" y="1237"/>
                  </a:moveTo>
                  <a:lnTo>
                    <a:pt x="0" y="1189"/>
                  </a:lnTo>
                  <a:lnTo>
                    <a:pt x="510" y="954"/>
                  </a:lnTo>
                  <a:lnTo>
                    <a:pt x="824" y="585"/>
                  </a:lnTo>
                  <a:lnTo>
                    <a:pt x="1340" y="478"/>
                  </a:lnTo>
                  <a:lnTo>
                    <a:pt x="1652" y="112"/>
                  </a:lnTo>
                  <a:lnTo>
                    <a:pt x="2186" y="0"/>
                  </a:lnTo>
                  <a:lnTo>
                    <a:pt x="2186" y="51"/>
                  </a:lnTo>
                  <a:lnTo>
                    <a:pt x="1680" y="160"/>
                  </a:lnTo>
                  <a:lnTo>
                    <a:pt x="1369" y="526"/>
                  </a:lnTo>
                  <a:lnTo>
                    <a:pt x="853" y="633"/>
                  </a:lnTo>
                  <a:lnTo>
                    <a:pt x="543" y="997"/>
                  </a:lnTo>
                  <a:lnTo>
                    <a:pt x="21" y="1237"/>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
            <p:cNvSpPr>
              <a:spLocks/>
            </p:cNvSpPr>
            <p:nvPr/>
          </p:nvSpPr>
          <p:spPr bwMode="auto">
            <a:xfrm>
              <a:off x="5173" y="3091"/>
              <a:ext cx="2374" cy="583"/>
            </a:xfrm>
            <a:custGeom>
              <a:avLst/>
              <a:gdLst>
                <a:gd name="T0" fmla="*/ 8 w 2151"/>
                <a:gd name="T1" fmla="*/ 583 h 583"/>
                <a:gd name="T2" fmla="*/ 0 w 2151"/>
                <a:gd name="T3" fmla="*/ 531 h 583"/>
                <a:gd name="T4" fmla="*/ 498 w 2151"/>
                <a:gd name="T5" fmla="*/ 453 h 583"/>
                <a:gd name="T6" fmla="*/ 914 w 2151"/>
                <a:gd name="T7" fmla="*/ 200 h 583"/>
                <a:gd name="T8" fmla="*/ 1417 w 2151"/>
                <a:gd name="T9" fmla="*/ 251 h 583"/>
                <a:gd name="T10" fmla="*/ 1830 w 2151"/>
                <a:gd name="T11" fmla="*/ 0 h 583"/>
                <a:gd name="T12" fmla="*/ 2151 w 2151"/>
                <a:gd name="T13" fmla="*/ 38 h 583"/>
                <a:gd name="T14" fmla="*/ 2151 w 2151"/>
                <a:gd name="T15" fmla="*/ 90 h 583"/>
                <a:gd name="T16" fmla="*/ 1843 w 2151"/>
                <a:gd name="T17" fmla="*/ 54 h 583"/>
                <a:gd name="T18" fmla="*/ 1430 w 2151"/>
                <a:gd name="T19" fmla="*/ 305 h 583"/>
                <a:gd name="T20" fmla="*/ 926 w 2151"/>
                <a:gd name="T21" fmla="*/ 254 h 583"/>
                <a:gd name="T22" fmla="*/ 516 w 2151"/>
                <a:gd name="T23" fmla="*/ 503 h 583"/>
                <a:gd name="T24" fmla="*/ 8 w 2151"/>
                <a:gd name="T25" fmla="*/ 58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1" h="583">
                  <a:moveTo>
                    <a:pt x="8" y="583"/>
                  </a:moveTo>
                  <a:lnTo>
                    <a:pt x="0" y="531"/>
                  </a:lnTo>
                  <a:lnTo>
                    <a:pt x="498" y="453"/>
                  </a:lnTo>
                  <a:lnTo>
                    <a:pt x="914" y="200"/>
                  </a:lnTo>
                  <a:lnTo>
                    <a:pt x="1417" y="251"/>
                  </a:lnTo>
                  <a:lnTo>
                    <a:pt x="1830" y="0"/>
                  </a:lnTo>
                  <a:lnTo>
                    <a:pt x="2151" y="38"/>
                  </a:lnTo>
                  <a:lnTo>
                    <a:pt x="2151" y="90"/>
                  </a:lnTo>
                  <a:lnTo>
                    <a:pt x="1843" y="54"/>
                  </a:lnTo>
                  <a:lnTo>
                    <a:pt x="1430" y="305"/>
                  </a:lnTo>
                  <a:lnTo>
                    <a:pt x="926" y="254"/>
                  </a:lnTo>
                  <a:lnTo>
                    <a:pt x="516" y="503"/>
                  </a:lnTo>
                  <a:lnTo>
                    <a:pt x="8" y="58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
            <p:cNvSpPr>
              <a:spLocks/>
            </p:cNvSpPr>
            <p:nvPr/>
          </p:nvSpPr>
          <p:spPr bwMode="auto">
            <a:xfrm>
              <a:off x="4364" y="3588"/>
              <a:ext cx="1608" cy="377"/>
            </a:xfrm>
            <a:custGeom>
              <a:avLst/>
              <a:gdLst>
                <a:gd name="T0" fmla="*/ 1368 w 2213"/>
                <a:gd name="T1" fmla="*/ 82 h 519"/>
                <a:gd name="T2" fmla="*/ 0 w 2213"/>
                <a:gd name="T3" fmla="*/ 519 h 519"/>
                <a:gd name="T4" fmla="*/ 784 w 2213"/>
                <a:gd name="T5" fmla="*/ 519 h 519"/>
                <a:gd name="T6" fmla="*/ 2213 w 2213"/>
                <a:gd name="T7" fmla="*/ 519 h 519"/>
                <a:gd name="T8" fmla="*/ 1368 w 2213"/>
                <a:gd name="T9" fmla="*/ 82 h 519"/>
              </a:gdLst>
              <a:ahLst/>
              <a:cxnLst>
                <a:cxn ang="0">
                  <a:pos x="T0" y="T1"/>
                </a:cxn>
                <a:cxn ang="0">
                  <a:pos x="T2" y="T3"/>
                </a:cxn>
                <a:cxn ang="0">
                  <a:pos x="T4" y="T5"/>
                </a:cxn>
                <a:cxn ang="0">
                  <a:pos x="T6" y="T7"/>
                </a:cxn>
                <a:cxn ang="0">
                  <a:pos x="T8" y="T9"/>
                </a:cxn>
              </a:cxnLst>
              <a:rect l="0" t="0" r="r" b="b"/>
              <a:pathLst>
                <a:path w="2213" h="519">
                  <a:moveTo>
                    <a:pt x="1368" y="82"/>
                  </a:moveTo>
                  <a:cubicBezTo>
                    <a:pt x="886" y="0"/>
                    <a:pt x="373" y="146"/>
                    <a:pt x="0" y="519"/>
                  </a:cubicBezTo>
                  <a:cubicBezTo>
                    <a:pt x="784" y="519"/>
                    <a:pt x="784" y="519"/>
                    <a:pt x="784" y="519"/>
                  </a:cubicBezTo>
                  <a:cubicBezTo>
                    <a:pt x="2213" y="519"/>
                    <a:pt x="2213" y="519"/>
                    <a:pt x="2213" y="519"/>
                  </a:cubicBezTo>
                  <a:cubicBezTo>
                    <a:pt x="1974" y="280"/>
                    <a:pt x="1678" y="134"/>
                    <a:pt x="1368" y="82"/>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9"/>
            <p:cNvSpPr>
              <a:spLocks/>
            </p:cNvSpPr>
            <p:nvPr/>
          </p:nvSpPr>
          <p:spPr bwMode="auto">
            <a:xfrm>
              <a:off x="5101" y="3407"/>
              <a:ext cx="2446" cy="558"/>
            </a:xfrm>
            <a:custGeom>
              <a:avLst/>
              <a:gdLst>
                <a:gd name="T0" fmla="*/ 2420 w 3366"/>
                <a:gd name="T1" fmla="*/ 106 h 769"/>
                <a:gd name="T2" fmla="*/ 1231 w 3366"/>
                <a:gd name="T3" fmla="*/ 89 h 769"/>
                <a:gd name="T4" fmla="*/ 0 w 3366"/>
                <a:gd name="T5" fmla="*/ 769 h 769"/>
                <a:gd name="T6" fmla="*/ 3366 w 3366"/>
                <a:gd name="T7" fmla="*/ 769 h 769"/>
                <a:gd name="T8" fmla="*/ 3366 w 3366"/>
                <a:gd name="T9" fmla="*/ 577 h 769"/>
                <a:gd name="T10" fmla="*/ 2420 w 3366"/>
                <a:gd name="T11" fmla="*/ 106 h 769"/>
              </a:gdLst>
              <a:ahLst/>
              <a:cxnLst>
                <a:cxn ang="0">
                  <a:pos x="T0" y="T1"/>
                </a:cxn>
                <a:cxn ang="0">
                  <a:pos x="T2" y="T3"/>
                </a:cxn>
                <a:cxn ang="0">
                  <a:pos x="T4" y="T5"/>
                </a:cxn>
                <a:cxn ang="0">
                  <a:pos x="T6" y="T7"/>
                </a:cxn>
                <a:cxn ang="0">
                  <a:pos x="T8" y="T9"/>
                </a:cxn>
                <a:cxn ang="0">
                  <a:pos x="T10" y="T11"/>
                </a:cxn>
              </a:cxnLst>
              <a:rect l="0" t="0" r="r" b="b"/>
              <a:pathLst>
                <a:path w="3366" h="769">
                  <a:moveTo>
                    <a:pt x="2420" y="106"/>
                  </a:moveTo>
                  <a:cubicBezTo>
                    <a:pt x="2031" y="6"/>
                    <a:pt x="1623" y="0"/>
                    <a:pt x="1231" y="89"/>
                  </a:cubicBezTo>
                  <a:cubicBezTo>
                    <a:pt x="780" y="191"/>
                    <a:pt x="351" y="417"/>
                    <a:pt x="0" y="769"/>
                  </a:cubicBezTo>
                  <a:cubicBezTo>
                    <a:pt x="3366" y="769"/>
                    <a:pt x="3366" y="769"/>
                    <a:pt x="3366" y="769"/>
                  </a:cubicBezTo>
                  <a:cubicBezTo>
                    <a:pt x="3366" y="577"/>
                    <a:pt x="3366" y="577"/>
                    <a:pt x="3366" y="577"/>
                  </a:cubicBezTo>
                  <a:cubicBezTo>
                    <a:pt x="3080" y="349"/>
                    <a:pt x="2757" y="192"/>
                    <a:pt x="2420" y="10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0"/>
            <p:cNvSpPr>
              <a:spLocks/>
            </p:cNvSpPr>
            <p:nvPr/>
          </p:nvSpPr>
          <p:spPr bwMode="auto">
            <a:xfrm>
              <a:off x="5995" y="3407"/>
              <a:ext cx="864" cy="454"/>
            </a:xfrm>
            <a:custGeom>
              <a:avLst/>
              <a:gdLst>
                <a:gd name="T0" fmla="*/ 324 w 1189"/>
                <a:gd name="T1" fmla="*/ 560 h 625"/>
                <a:gd name="T2" fmla="*/ 596 w 1189"/>
                <a:gd name="T3" fmla="*/ 625 h 625"/>
                <a:gd name="T4" fmla="*/ 1189 w 1189"/>
                <a:gd name="T5" fmla="*/ 106 h 625"/>
                <a:gd name="T6" fmla="*/ 0 w 1189"/>
                <a:gd name="T7" fmla="*/ 89 h 625"/>
                <a:gd name="T8" fmla="*/ 169 w 1189"/>
                <a:gd name="T9" fmla="*/ 446 h 625"/>
                <a:gd name="T10" fmla="*/ 324 w 1189"/>
                <a:gd name="T11" fmla="*/ 560 h 625"/>
              </a:gdLst>
              <a:ahLst/>
              <a:cxnLst>
                <a:cxn ang="0">
                  <a:pos x="T0" y="T1"/>
                </a:cxn>
                <a:cxn ang="0">
                  <a:pos x="T2" y="T3"/>
                </a:cxn>
                <a:cxn ang="0">
                  <a:pos x="T4" y="T5"/>
                </a:cxn>
                <a:cxn ang="0">
                  <a:pos x="T6" y="T7"/>
                </a:cxn>
                <a:cxn ang="0">
                  <a:pos x="T8" y="T9"/>
                </a:cxn>
                <a:cxn ang="0">
                  <a:pos x="T10" y="T11"/>
                </a:cxn>
              </a:cxnLst>
              <a:rect l="0" t="0" r="r" b="b"/>
              <a:pathLst>
                <a:path w="1189" h="625">
                  <a:moveTo>
                    <a:pt x="324" y="560"/>
                  </a:moveTo>
                  <a:cubicBezTo>
                    <a:pt x="406" y="601"/>
                    <a:pt x="498" y="625"/>
                    <a:pt x="596" y="625"/>
                  </a:cubicBezTo>
                  <a:cubicBezTo>
                    <a:pt x="899" y="625"/>
                    <a:pt x="1150" y="399"/>
                    <a:pt x="1189" y="106"/>
                  </a:cubicBezTo>
                  <a:cubicBezTo>
                    <a:pt x="800" y="6"/>
                    <a:pt x="392" y="0"/>
                    <a:pt x="0" y="89"/>
                  </a:cubicBezTo>
                  <a:cubicBezTo>
                    <a:pt x="15" y="227"/>
                    <a:pt x="76" y="352"/>
                    <a:pt x="169" y="446"/>
                  </a:cubicBezTo>
                  <a:cubicBezTo>
                    <a:pt x="214" y="492"/>
                    <a:pt x="266" y="531"/>
                    <a:pt x="324" y="560"/>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1"/>
            <p:cNvSpPr>
              <a:spLocks/>
            </p:cNvSpPr>
            <p:nvPr/>
          </p:nvSpPr>
          <p:spPr bwMode="auto">
            <a:xfrm>
              <a:off x="6041" y="2991"/>
              <a:ext cx="478" cy="434"/>
            </a:xfrm>
            <a:custGeom>
              <a:avLst/>
              <a:gdLst>
                <a:gd name="T0" fmla="*/ 657 w 657"/>
                <a:gd name="T1" fmla="*/ 154 h 598"/>
                <a:gd name="T2" fmla="*/ 256 w 657"/>
                <a:gd name="T3" fmla="*/ 0 h 598"/>
                <a:gd name="T4" fmla="*/ 0 w 657"/>
                <a:gd name="T5" fmla="*/ 57 h 598"/>
                <a:gd name="T6" fmla="*/ 256 w 657"/>
                <a:gd name="T7" fmla="*/ 598 h 598"/>
                <a:gd name="T8" fmla="*/ 657 w 657"/>
                <a:gd name="T9" fmla="*/ 154 h 598"/>
              </a:gdLst>
              <a:ahLst/>
              <a:cxnLst>
                <a:cxn ang="0">
                  <a:pos x="T0" y="T1"/>
                </a:cxn>
                <a:cxn ang="0">
                  <a:pos x="T2" y="T3"/>
                </a:cxn>
                <a:cxn ang="0">
                  <a:pos x="T4" y="T5"/>
                </a:cxn>
                <a:cxn ang="0">
                  <a:pos x="T6" y="T7"/>
                </a:cxn>
                <a:cxn ang="0">
                  <a:pos x="T8" y="T9"/>
                </a:cxn>
              </a:cxnLst>
              <a:rect l="0" t="0" r="r" b="b"/>
              <a:pathLst>
                <a:path w="657" h="598">
                  <a:moveTo>
                    <a:pt x="657" y="154"/>
                  </a:moveTo>
                  <a:cubicBezTo>
                    <a:pt x="551" y="58"/>
                    <a:pt x="410" y="0"/>
                    <a:pt x="256" y="0"/>
                  </a:cubicBezTo>
                  <a:cubicBezTo>
                    <a:pt x="164" y="0"/>
                    <a:pt x="78" y="20"/>
                    <a:pt x="0" y="57"/>
                  </a:cubicBezTo>
                  <a:cubicBezTo>
                    <a:pt x="256" y="598"/>
                    <a:pt x="256" y="598"/>
                    <a:pt x="256" y="598"/>
                  </a:cubicBezTo>
                  <a:lnTo>
                    <a:pt x="657" y="154"/>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2"/>
            <p:cNvSpPr>
              <a:spLocks/>
            </p:cNvSpPr>
            <p:nvPr/>
          </p:nvSpPr>
          <p:spPr bwMode="auto">
            <a:xfrm>
              <a:off x="6227" y="3103"/>
              <a:ext cx="403" cy="322"/>
            </a:xfrm>
            <a:custGeom>
              <a:avLst/>
              <a:gdLst>
                <a:gd name="T0" fmla="*/ 554 w 554"/>
                <a:gd name="T1" fmla="*/ 217 h 444"/>
                <a:gd name="T2" fmla="*/ 401 w 554"/>
                <a:gd name="T3" fmla="*/ 0 h 444"/>
                <a:gd name="T4" fmla="*/ 0 w 554"/>
                <a:gd name="T5" fmla="*/ 444 h 444"/>
                <a:gd name="T6" fmla="*/ 554 w 554"/>
                <a:gd name="T7" fmla="*/ 217 h 444"/>
              </a:gdLst>
              <a:ahLst/>
              <a:cxnLst>
                <a:cxn ang="0">
                  <a:pos x="T0" y="T1"/>
                </a:cxn>
                <a:cxn ang="0">
                  <a:pos x="T2" y="T3"/>
                </a:cxn>
                <a:cxn ang="0">
                  <a:pos x="T4" y="T5"/>
                </a:cxn>
                <a:cxn ang="0">
                  <a:pos x="T6" y="T7"/>
                </a:cxn>
              </a:cxnLst>
              <a:rect l="0" t="0" r="r" b="b"/>
              <a:pathLst>
                <a:path w="554" h="444">
                  <a:moveTo>
                    <a:pt x="554" y="217"/>
                  </a:moveTo>
                  <a:cubicBezTo>
                    <a:pt x="519" y="134"/>
                    <a:pt x="467" y="60"/>
                    <a:pt x="401" y="0"/>
                  </a:cubicBezTo>
                  <a:cubicBezTo>
                    <a:pt x="0" y="444"/>
                    <a:pt x="0" y="444"/>
                    <a:pt x="0" y="444"/>
                  </a:cubicBezTo>
                  <a:lnTo>
                    <a:pt x="554" y="217"/>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3"/>
            <p:cNvSpPr>
              <a:spLocks/>
            </p:cNvSpPr>
            <p:nvPr/>
          </p:nvSpPr>
          <p:spPr bwMode="auto">
            <a:xfrm>
              <a:off x="5792" y="3032"/>
              <a:ext cx="435" cy="699"/>
            </a:xfrm>
            <a:custGeom>
              <a:avLst/>
              <a:gdLst>
                <a:gd name="T0" fmla="*/ 343 w 599"/>
                <a:gd name="T1" fmla="*/ 0 h 961"/>
                <a:gd name="T2" fmla="*/ 0 w 599"/>
                <a:gd name="T3" fmla="*/ 541 h 961"/>
                <a:gd name="T4" fmla="*/ 172 w 599"/>
                <a:gd name="T5" fmla="*/ 961 h 961"/>
                <a:gd name="T6" fmla="*/ 599 w 599"/>
                <a:gd name="T7" fmla="*/ 541 h 961"/>
                <a:gd name="T8" fmla="*/ 343 w 599"/>
                <a:gd name="T9" fmla="*/ 0 h 961"/>
              </a:gdLst>
              <a:ahLst/>
              <a:cxnLst>
                <a:cxn ang="0">
                  <a:pos x="T0" y="T1"/>
                </a:cxn>
                <a:cxn ang="0">
                  <a:pos x="T2" y="T3"/>
                </a:cxn>
                <a:cxn ang="0">
                  <a:pos x="T4" y="T5"/>
                </a:cxn>
                <a:cxn ang="0">
                  <a:pos x="T6" y="T7"/>
                </a:cxn>
                <a:cxn ang="0">
                  <a:pos x="T8" y="T9"/>
                </a:cxn>
              </a:cxnLst>
              <a:rect l="0" t="0" r="r" b="b"/>
              <a:pathLst>
                <a:path w="599" h="961">
                  <a:moveTo>
                    <a:pt x="343" y="0"/>
                  </a:moveTo>
                  <a:cubicBezTo>
                    <a:pt x="140" y="96"/>
                    <a:pt x="0" y="302"/>
                    <a:pt x="0" y="541"/>
                  </a:cubicBezTo>
                  <a:cubicBezTo>
                    <a:pt x="0" y="705"/>
                    <a:pt x="66" y="853"/>
                    <a:pt x="172" y="961"/>
                  </a:cubicBezTo>
                  <a:cubicBezTo>
                    <a:pt x="599" y="541"/>
                    <a:pt x="599" y="541"/>
                    <a:pt x="599" y="541"/>
                  </a:cubicBezTo>
                  <a:lnTo>
                    <a:pt x="343" y="0"/>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4"/>
            <p:cNvSpPr>
              <a:spLocks/>
            </p:cNvSpPr>
            <p:nvPr/>
          </p:nvSpPr>
          <p:spPr bwMode="auto">
            <a:xfrm>
              <a:off x="6227" y="3261"/>
              <a:ext cx="435" cy="164"/>
            </a:xfrm>
            <a:custGeom>
              <a:avLst/>
              <a:gdLst>
                <a:gd name="T0" fmla="*/ 0 w 598"/>
                <a:gd name="T1" fmla="*/ 227 h 227"/>
                <a:gd name="T2" fmla="*/ 598 w 598"/>
                <a:gd name="T3" fmla="*/ 227 h 227"/>
                <a:gd name="T4" fmla="*/ 554 w 598"/>
                <a:gd name="T5" fmla="*/ 0 h 227"/>
                <a:gd name="T6" fmla="*/ 0 w 598"/>
                <a:gd name="T7" fmla="*/ 227 h 227"/>
              </a:gdLst>
              <a:ahLst/>
              <a:cxnLst>
                <a:cxn ang="0">
                  <a:pos x="T0" y="T1"/>
                </a:cxn>
                <a:cxn ang="0">
                  <a:pos x="T2" y="T3"/>
                </a:cxn>
                <a:cxn ang="0">
                  <a:pos x="T4" y="T5"/>
                </a:cxn>
                <a:cxn ang="0">
                  <a:pos x="T6" y="T7"/>
                </a:cxn>
              </a:cxnLst>
              <a:rect l="0" t="0" r="r" b="b"/>
              <a:pathLst>
                <a:path w="598" h="227">
                  <a:moveTo>
                    <a:pt x="0" y="227"/>
                  </a:moveTo>
                  <a:cubicBezTo>
                    <a:pt x="598" y="227"/>
                    <a:pt x="598" y="227"/>
                    <a:pt x="598" y="227"/>
                  </a:cubicBezTo>
                  <a:cubicBezTo>
                    <a:pt x="598" y="147"/>
                    <a:pt x="582" y="70"/>
                    <a:pt x="554" y="0"/>
                  </a:cubicBezTo>
                  <a:lnTo>
                    <a:pt x="0" y="227"/>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5"/>
            <p:cNvSpPr>
              <a:spLocks/>
            </p:cNvSpPr>
            <p:nvPr/>
          </p:nvSpPr>
          <p:spPr bwMode="auto">
            <a:xfrm>
              <a:off x="5917" y="3425"/>
              <a:ext cx="310" cy="388"/>
            </a:xfrm>
            <a:custGeom>
              <a:avLst/>
              <a:gdLst>
                <a:gd name="T0" fmla="*/ 0 w 427"/>
                <a:gd name="T1" fmla="*/ 420 h 534"/>
                <a:gd name="T2" fmla="*/ 155 w 427"/>
                <a:gd name="T3" fmla="*/ 534 h 534"/>
                <a:gd name="T4" fmla="*/ 427 w 427"/>
                <a:gd name="T5" fmla="*/ 0 h 534"/>
                <a:gd name="T6" fmla="*/ 0 w 427"/>
                <a:gd name="T7" fmla="*/ 420 h 534"/>
              </a:gdLst>
              <a:ahLst/>
              <a:cxnLst>
                <a:cxn ang="0">
                  <a:pos x="T0" y="T1"/>
                </a:cxn>
                <a:cxn ang="0">
                  <a:pos x="T2" y="T3"/>
                </a:cxn>
                <a:cxn ang="0">
                  <a:pos x="T4" y="T5"/>
                </a:cxn>
                <a:cxn ang="0">
                  <a:pos x="T6" y="T7"/>
                </a:cxn>
              </a:cxnLst>
              <a:rect l="0" t="0" r="r" b="b"/>
              <a:pathLst>
                <a:path w="427" h="534">
                  <a:moveTo>
                    <a:pt x="0" y="420"/>
                  </a:moveTo>
                  <a:cubicBezTo>
                    <a:pt x="45" y="466"/>
                    <a:pt x="97" y="505"/>
                    <a:pt x="155" y="534"/>
                  </a:cubicBezTo>
                  <a:cubicBezTo>
                    <a:pt x="427" y="0"/>
                    <a:pt x="427" y="0"/>
                    <a:pt x="427" y="0"/>
                  </a:cubicBezTo>
                  <a:lnTo>
                    <a:pt x="0" y="42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6"/>
            <p:cNvSpPr>
              <a:spLocks/>
            </p:cNvSpPr>
            <p:nvPr/>
          </p:nvSpPr>
          <p:spPr bwMode="auto">
            <a:xfrm>
              <a:off x="6029" y="3425"/>
              <a:ext cx="633" cy="436"/>
            </a:xfrm>
            <a:custGeom>
              <a:avLst/>
              <a:gdLst>
                <a:gd name="T0" fmla="*/ 0 w 870"/>
                <a:gd name="T1" fmla="*/ 534 h 599"/>
                <a:gd name="T2" fmla="*/ 272 w 870"/>
                <a:gd name="T3" fmla="*/ 599 h 599"/>
                <a:gd name="T4" fmla="*/ 870 w 870"/>
                <a:gd name="T5" fmla="*/ 0 h 599"/>
                <a:gd name="T6" fmla="*/ 272 w 870"/>
                <a:gd name="T7" fmla="*/ 0 h 599"/>
                <a:gd name="T8" fmla="*/ 0 w 870"/>
                <a:gd name="T9" fmla="*/ 534 h 599"/>
              </a:gdLst>
              <a:ahLst/>
              <a:cxnLst>
                <a:cxn ang="0">
                  <a:pos x="T0" y="T1"/>
                </a:cxn>
                <a:cxn ang="0">
                  <a:pos x="T2" y="T3"/>
                </a:cxn>
                <a:cxn ang="0">
                  <a:pos x="T4" y="T5"/>
                </a:cxn>
                <a:cxn ang="0">
                  <a:pos x="T6" y="T7"/>
                </a:cxn>
                <a:cxn ang="0">
                  <a:pos x="T8" y="T9"/>
                </a:cxn>
              </a:cxnLst>
              <a:rect l="0" t="0" r="r" b="b"/>
              <a:pathLst>
                <a:path w="870" h="599">
                  <a:moveTo>
                    <a:pt x="0" y="534"/>
                  </a:moveTo>
                  <a:cubicBezTo>
                    <a:pt x="82" y="575"/>
                    <a:pt x="174" y="599"/>
                    <a:pt x="272" y="599"/>
                  </a:cubicBezTo>
                  <a:cubicBezTo>
                    <a:pt x="602" y="599"/>
                    <a:pt x="870" y="331"/>
                    <a:pt x="870" y="0"/>
                  </a:cubicBezTo>
                  <a:cubicBezTo>
                    <a:pt x="272" y="0"/>
                    <a:pt x="272" y="0"/>
                    <a:pt x="272" y="0"/>
                  </a:cubicBezTo>
                  <a:lnTo>
                    <a:pt x="0" y="534"/>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7"/>
            <p:cNvSpPr>
              <a:spLocks/>
            </p:cNvSpPr>
            <p:nvPr/>
          </p:nvSpPr>
          <p:spPr bwMode="auto">
            <a:xfrm>
              <a:off x="6032" y="3676"/>
              <a:ext cx="1342" cy="289"/>
            </a:xfrm>
            <a:custGeom>
              <a:avLst/>
              <a:gdLst>
                <a:gd name="T0" fmla="*/ 1443 w 1846"/>
                <a:gd name="T1" fmla="*/ 123 h 398"/>
                <a:gd name="T2" fmla="*/ 1141 w 1846"/>
                <a:gd name="T3" fmla="*/ 33 h 398"/>
                <a:gd name="T4" fmla="*/ 985 w 1846"/>
                <a:gd name="T5" fmla="*/ 17 h 398"/>
                <a:gd name="T6" fmla="*/ 0 w 1846"/>
                <a:gd name="T7" fmla="*/ 398 h 398"/>
                <a:gd name="T8" fmla="*/ 654 w 1846"/>
                <a:gd name="T9" fmla="*/ 398 h 398"/>
                <a:gd name="T10" fmla="*/ 1846 w 1846"/>
                <a:gd name="T11" fmla="*/ 398 h 398"/>
                <a:gd name="T12" fmla="*/ 1443 w 1846"/>
                <a:gd name="T13" fmla="*/ 123 h 398"/>
              </a:gdLst>
              <a:ahLst/>
              <a:cxnLst>
                <a:cxn ang="0">
                  <a:pos x="T0" y="T1"/>
                </a:cxn>
                <a:cxn ang="0">
                  <a:pos x="T2" y="T3"/>
                </a:cxn>
                <a:cxn ang="0">
                  <a:pos x="T4" y="T5"/>
                </a:cxn>
                <a:cxn ang="0">
                  <a:pos x="T6" y="T7"/>
                </a:cxn>
                <a:cxn ang="0">
                  <a:pos x="T8" y="T9"/>
                </a:cxn>
                <a:cxn ang="0">
                  <a:pos x="T10" y="T11"/>
                </a:cxn>
                <a:cxn ang="0">
                  <a:pos x="T12" y="T13"/>
                </a:cxn>
              </a:cxnLst>
              <a:rect l="0" t="0" r="r" b="b"/>
              <a:pathLst>
                <a:path w="1846" h="398">
                  <a:moveTo>
                    <a:pt x="1443" y="123"/>
                  </a:moveTo>
                  <a:cubicBezTo>
                    <a:pt x="1346" y="81"/>
                    <a:pt x="1244" y="51"/>
                    <a:pt x="1141" y="33"/>
                  </a:cubicBezTo>
                  <a:cubicBezTo>
                    <a:pt x="1089" y="25"/>
                    <a:pt x="1037" y="19"/>
                    <a:pt x="985" y="17"/>
                  </a:cubicBezTo>
                  <a:cubicBezTo>
                    <a:pt x="631" y="0"/>
                    <a:pt x="271" y="127"/>
                    <a:pt x="0" y="398"/>
                  </a:cubicBezTo>
                  <a:cubicBezTo>
                    <a:pt x="654" y="398"/>
                    <a:pt x="654" y="398"/>
                    <a:pt x="654" y="398"/>
                  </a:cubicBezTo>
                  <a:cubicBezTo>
                    <a:pt x="1846" y="398"/>
                    <a:pt x="1846" y="398"/>
                    <a:pt x="1846" y="398"/>
                  </a:cubicBezTo>
                  <a:cubicBezTo>
                    <a:pt x="1726" y="278"/>
                    <a:pt x="1589" y="187"/>
                    <a:pt x="1443" y="123"/>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18"/>
            <p:cNvSpPr>
              <a:spLocks noChangeArrowheads="1"/>
            </p:cNvSpPr>
            <p:nvPr/>
          </p:nvSpPr>
          <p:spPr bwMode="auto">
            <a:xfrm>
              <a:off x="5229" y="3627"/>
              <a:ext cx="112" cy="33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9"/>
            <p:cNvSpPr>
              <a:spLocks/>
            </p:cNvSpPr>
            <p:nvPr/>
          </p:nvSpPr>
          <p:spPr bwMode="auto">
            <a:xfrm>
              <a:off x="4827" y="3682"/>
              <a:ext cx="111" cy="283"/>
            </a:xfrm>
            <a:custGeom>
              <a:avLst/>
              <a:gdLst>
                <a:gd name="T0" fmla="*/ 0 w 111"/>
                <a:gd name="T1" fmla="*/ 0 h 283"/>
                <a:gd name="T2" fmla="*/ 0 w 111"/>
                <a:gd name="T3" fmla="*/ 57 h 283"/>
                <a:gd name="T4" fmla="*/ 0 w 111"/>
                <a:gd name="T5" fmla="*/ 283 h 283"/>
                <a:gd name="T6" fmla="*/ 111 w 111"/>
                <a:gd name="T7" fmla="*/ 283 h 283"/>
                <a:gd name="T8" fmla="*/ 111 w 111"/>
                <a:gd name="T9" fmla="*/ 13 h 283"/>
                <a:gd name="T10" fmla="*/ 111 w 111"/>
                <a:gd name="T11" fmla="*/ 0 h 283"/>
                <a:gd name="T12" fmla="*/ 0 w 111"/>
                <a:gd name="T13" fmla="*/ 0 h 283"/>
              </a:gdLst>
              <a:ahLst/>
              <a:cxnLst>
                <a:cxn ang="0">
                  <a:pos x="T0" y="T1"/>
                </a:cxn>
                <a:cxn ang="0">
                  <a:pos x="T2" y="T3"/>
                </a:cxn>
                <a:cxn ang="0">
                  <a:pos x="T4" y="T5"/>
                </a:cxn>
                <a:cxn ang="0">
                  <a:pos x="T6" y="T7"/>
                </a:cxn>
                <a:cxn ang="0">
                  <a:pos x="T8" y="T9"/>
                </a:cxn>
                <a:cxn ang="0">
                  <a:pos x="T10" y="T11"/>
                </a:cxn>
                <a:cxn ang="0">
                  <a:pos x="T12" y="T13"/>
                </a:cxn>
              </a:cxnLst>
              <a:rect l="0" t="0" r="r" b="b"/>
              <a:pathLst>
                <a:path w="111" h="283">
                  <a:moveTo>
                    <a:pt x="0" y="0"/>
                  </a:moveTo>
                  <a:lnTo>
                    <a:pt x="0" y="57"/>
                  </a:lnTo>
                  <a:lnTo>
                    <a:pt x="0" y="283"/>
                  </a:lnTo>
                  <a:lnTo>
                    <a:pt x="111" y="283"/>
                  </a:lnTo>
                  <a:lnTo>
                    <a:pt x="111" y="13"/>
                  </a:lnTo>
                  <a:lnTo>
                    <a:pt x="111" y="0"/>
                  </a:lnTo>
                  <a:lnTo>
                    <a:pt x="0" y="0"/>
                  </a:lnTo>
                  <a:close/>
                </a:path>
              </a:pathLst>
            </a:custGeom>
            <a:solidFill>
              <a:srgbClr val="28C9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0"/>
            <p:cNvSpPr>
              <a:spLocks/>
            </p:cNvSpPr>
            <p:nvPr/>
          </p:nvSpPr>
          <p:spPr bwMode="auto">
            <a:xfrm>
              <a:off x="4961" y="3412"/>
              <a:ext cx="111" cy="553"/>
            </a:xfrm>
            <a:custGeom>
              <a:avLst/>
              <a:gdLst>
                <a:gd name="T0" fmla="*/ 0 w 111"/>
                <a:gd name="T1" fmla="*/ 0 h 553"/>
                <a:gd name="T2" fmla="*/ 0 w 111"/>
                <a:gd name="T3" fmla="*/ 274 h 553"/>
                <a:gd name="T4" fmla="*/ 0 w 111"/>
                <a:gd name="T5" fmla="*/ 553 h 553"/>
                <a:gd name="T6" fmla="*/ 111 w 111"/>
                <a:gd name="T7" fmla="*/ 553 h 553"/>
                <a:gd name="T8" fmla="*/ 111 w 111"/>
                <a:gd name="T9" fmla="*/ 230 h 553"/>
                <a:gd name="T10" fmla="*/ 111 w 111"/>
                <a:gd name="T11" fmla="*/ 0 h 553"/>
                <a:gd name="T12" fmla="*/ 0 w 111"/>
                <a:gd name="T13" fmla="*/ 0 h 553"/>
              </a:gdLst>
              <a:ahLst/>
              <a:cxnLst>
                <a:cxn ang="0">
                  <a:pos x="T0" y="T1"/>
                </a:cxn>
                <a:cxn ang="0">
                  <a:pos x="T2" y="T3"/>
                </a:cxn>
                <a:cxn ang="0">
                  <a:pos x="T4" y="T5"/>
                </a:cxn>
                <a:cxn ang="0">
                  <a:pos x="T6" y="T7"/>
                </a:cxn>
                <a:cxn ang="0">
                  <a:pos x="T8" y="T9"/>
                </a:cxn>
                <a:cxn ang="0">
                  <a:pos x="T10" y="T11"/>
                </a:cxn>
                <a:cxn ang="0">
                  <a:pos x="T12" y="T13"/>
                </a:cxn>
              </a:cxnLst>
              <a:rect l="0" t="0" r="r" b="b"/>
              <a:pathLst>
                <a:path w="111" h="553">
                  <a:moveTo>
                    <a:pt x="0" y="0"/>
                  </a:moveTo>
                  <a:lnTo>
                    <a:pt x="0" y="274"/>
                  </a:lnTo>
                  <a:lnTo>
                    <a:pt x="0" y="553"/>
                  </a:lnTo>
                  <a:lnTo>
                    <a:pt x="111" y="553"/>
                  </a:lnTo>
                  <a:lnTo>
                    <a:pt x="111" y="230"/>
                  </a:lnTo>
                  <a:lnTo>
                    <a:pt x="111" y="0"/>
                  </a:lnTo>
                  <a:lnTo>
                    <a:pt x="0" y="0"/>
                  </a:lnTo>
                  <a:close/>
                </a:path>
              </a:pathLst>
            </a:custGeom>
            <a:solidFill>
              <a:srgbClr val="1F4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1"/>
            <p:cNvSpPr>
              <a:spLocks/>
            </p:cNvSpPr>
            <p:nvPr/>
          </p:nvSpPr>
          <p:spPr bwMode="auto">
            <a:xfrm>
              <a:off x="5095" y="3164"/>
              <a:ext cx="112" cy="801"/>
            </a:xfrm>
            <a:custGeom>
              <a:avLst/>
              <a:gdLst>
                <a:gd name="T0" fmla="*/ 0 w 112"/>
                <a:gd name="T1" fmla="*/ 0 h 801"/>
                <a:gd name="T2" fmla="*/ 0 w 112"/>
                <a:gd name="T3" fmla="*/ 469 h 801"/>
                <a:gd name="T4" fmla="*/ 0 w 112"/>
                <a:gd name="T5" fmla="*/ 801 h 801"/>
                <a:gd name="T6" fmla="*/ 112 w 112"/>
                <a:gd name="T7" fmla="*/ 801 h 801"/>
                <a:gd name="T8" fmla="*/ 112 w 112"/>
                <a:gd name="T9" fmla="*/ 425 h 801"/>
                <a:gd name="T10" fmla="*/ 112 w 112"/>
                <a:gd name="T11" fmla="*/ 0 h 801"/>
                <a:gd name="T12" fmla="*/ 0 w 112"/>
                <a:gd name="T13" fmla="*/ 0 h 801"/>
              </a:gdLst>
              <a:ahLst/>
              <a:cxnLst>
                <a:cxn ang="0">
                  <a:pos x="T0" y="T1"/>
                </a:cxn>
                <a:cxn ang="0">
                  <a:pos x="T2" y="T3"/>
                </a:cxn>
                <a:cxn ang="0">
                  <a:pos x="T4" y="T5"/>
                </a:cxn>
                <a:cxn ang="0">
                  <a:pos x="T6" y="T7"/>
                </a:cxn>
                <a:cxn ang="0">
                  <a:pos x="T8" y="T9"/>
                </a:cxn>
                <a:cxn ang="0">
                  <a:pos x="T10" y="T11"/>
                </a:cxn>
                <a:cxn ang="0">
                  <a:pos x="T12" y="T13"/>
                </a:cxn>
              </a:cxnLst>
              <a:rect l="0" t="0" r="r" b="b"/>
              <a:pathLst>
                <a:path w="112" h="801">
                  <a:moveTo>
                    <a:pt x="0" y="0"/>
                  </a:moveTo>
                  <a:lnTo>
                    <a:pt x="0" y="469"/>
                  </a:lnTo>
                  <a:lnTo>
                    <a:pt x="0" y="801"/>
                  </a:lnTo>
                  <a:lnTo>
                    <a:pt x="112" y="801"/>
                  </a:lnTo>
                  <a:lnTo>
                    <a:pt x="112" y="425"/>
                  </a:lnTo>
                  <a:lnTo>
                    <a:pt x="112" y="0"/>
                  </a:lnTo>
                  <a:lnTo>
                    <a:pt x="0" y="0"/>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2"/>
            <p:cNvSpPr>
              <a:spLocks/>
            </p:cNvSpPr>
            <p:nvPr/>
          </p:nvSpPr>
          <p:spPr bwMode="auto">
            <a:xfrm>
              <a:off x="5364" y="3420"/>
              <a:ext cx="112" cy="545"/>
            </a:xfrm>
            <a:custGeom>
              <a:avLst/>
              <a:gdLst>
                <a:gd name="T0" fmla="*/ 0 w 112"/>
                <a:gd name="T1" fmla="*/ 0 h 545"/>
                <a:gd name="T2" fmla="*/ 0 w 112"/>
                <a:gd name="T3" fmla="*/ 107 h 545"/>
                <a:gd name="T4" fmla="*/ 0 w 112"/>
                <a:gd name="T5" fmla="*/ 545 h 545"/>
                <a:gd name="T6" fmla="*/ 112 w 112"/>
                <a:gd name="T7" fmla="*/ 545 h 545"/>
                <a:gd name="T8" fmla="*/ 112 w 112"/>
                <a:gd name="T9" fmla="*/ 63 h 545"/>
                <a:gd name="T10" fmla="*/ 112 w 112"/>
                <a:gd name="T11" fmla="*/ 0 h 545"/>
                <a:gd name="T12" fmla="*/ 0 w 112"/>
                <a:gd name="T13" fmla="*/ 0 h 545"/>
              </a:gdLst>
              <a:ahLst/>
              <a:cxnLst>
                <a:cxn ang="0">
                  <a:pos x="T0" y="T1"/>
                </a:cxn>
                <a:cxn ang="0">
                  <a:pos x="T2" y="T3"/>
                </a:cxn>
                <a:cxn ang="0">
                  <a:pos x="T4" y="T5"/>
                </a:cxn>
                <a:cxn ang="0">
                  <a:pos x="T6" y="T7"/>
                </a:cxn>
                <a:cxn ang="0">
                  <a:pos x="T8" y="T9"/>
                </a:cxn>
                <a:cxn ang="0">
                  <a:pos x="T10" y="T11"/>
                </a:cxn>
                <a:cxn ang="0">
                  <a:pos x="T12" y="T13"/>
                </a:cxn>
              </a:cxnLst>
              <a:rect l="0" t="0" r="r" b="b"/>
              <a:pathLst>
                <a:path w="112" h="545">
                  <a:moveTo>
                    <a:pt x="0" y="0"/>
                  </a:moveTo>
                  <a:lnTo>
                    <a:pt x="0" y="107"/>
                  </a:lnTo>
                  <a:lnTo>
                    <a:pt x="0" y="545"/>
                  </a:lnTo>
                  <a:lnTo>
                    <a:pt x="112" y="545"/>
                  </a:lnTo>
                  <a:lnTo>
                    <a:pt x="112" y="63"/>
                  </a:lnTo>
                  <a:lnTo>
                    <a:pt x="112" y="0"/>
                  </a:lnTo>
                  <a:lnTo>
                    <a:pt x="0" y="0"/>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3"/>
            <p:cNvSpPr>
              <a:spLocks/>
            </p:cNvSpPr>
            <p:nvPr/>
          </p:nvSpPr>
          <p:spPr bwMode="auto">
            <a:xfrm>
              <a:off x="4558" y="3694"/>
              <a:ext cx="112" cy="271"/>
            </a:xfrm>
            <a:custGeom>
              <a:avLst/>
              <a:gdLst>
                <a:gd name="T0" fmla="*/ 0 w 112"/>
                <a:gd name="T1" fmla="*/ 0 h 271"/>
                <a:gd name="T2" fmla="*/ 0 w 112"/>
                <a:gd name="T3" fmla="*/ 151 h 271"/>
                <a:gd name="T4" fmla="*/ 0 w 112"/>
                <a:gd name="T5" fmla="*/ 271 h 271"/>
                <a:gd name="T6" fmla="*/ 112 w 112"/>
                <a:gd name="T7" fmla="*/ 271 h 271"/>
                <a:gd name="T8" fmla="*/ 112 w 112"/>
                <a:gd name="T9" fmla="*/ 106 h 271"/>
                <a:gd name="T10" fmla="*/ 112 w 112"/>
                <a:gd name="T11" fmla="*/ 0 h 271"/>
                <a:gd name="T12" fmla="*/ 0 w 112"/>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12" h="271">
                  <a:moveTo>
                    <a:pt x="0" y="0"/>
                  </a:moveTo>
                  <a:lnTo>
                    <a:pt x="0" y="151"/>
                  </a:lnTo>
                  <a:lnTo>
                    <a:pt x="0" y="271"/>
                  </a:lnTo>
                  <a:lnTo>
                    <a:pt x="112" y="271"/>
                  </a:lnTo>
                  <a:lnTo>
                    <a:pt x="112" y="106"/>
                  </a:lnTo>
                  <a:lnTo>
                    <a:pt x="112" y="0"/>
                  </a:lnTo>
                  <a:lnTo>
                    <a:pt x="0"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4"/>
            <p:cNvSpPr>
              <a:spLocks/>
            </p:cNvSpPr>
            <p:nvPr/>
          </p:nvSpPr>
          <p:spPr bwMode="auto">
            <a:xfrm>
              <a:off x="4692" y="3249"/>
              <a:ext cx="112" cy="716"/>
            </a:xfrm>
            <a:custGeom>
              <a:avLst/>
              <a:gdLst>
                <a:gd name="T0" fmla="*/ 0 w 112"/>
                <a:gd name="T1" fmla="*/ 0 h 716"/>
                <a:gd name="T2" fmla="*/ 0 w 112"/>
                <a:gd name="T3" fmla="*/ 543 h 716"/>
                <a:gd name="T4" fmla="*/ 0 w 112"/>
                <a:gd name="T5" fmla="*/ 716 h 716"/>
                <a:gd name="T6" fmla="*/ 112 w 112"/>
                <a:gd name="T7" fmla="*/ 716 h 716"/>
                <a:gd name="T8" fmla="*/ 112 w 112"/>
                <a:gd name="T9" fmla="*/ 498 h 716"/>
                <a:gd name="T10" fmla="*/ 112 w 112"/>
                <a:gd name="T11" fmla="*/ 0 h 716"/>
                <a:gd name="T12" fmla="*/ 0 w 112"/>
                <a:gd name="T13" fmla="*/ 0 h 716"/>
              </a:gdLst>
              <a:ahLst/>
              <a:cxnLst>
                <a:cxn ang="0">
                  <a:pos x="T0" y="T1"/>
                </a:cxn>
                <a:cxn ang="0">
                  <a:pos x="T2" y="T3"/>
                </a:cxn>
                <a:cxn ang="0">
                  <a:pos x="T4" y="T5"/>
                </a:cxn>
                <a:cxn ang="0">
                  <a:pos x="T6" y="T7"/>
                </a:cxn>
                <a:cxn ang="0">
                  <a:pos x="T8" y="T9"/>
                </a:cxn>
                <a:cxn ang="0">
                  <a:pos x="T10" y="T11"/>
                </a:cxn>
                <a:cxn ang="0">
                  <a:pos x="T12" y="T13"/>
                </a:cxn>
              </a:cxnLst>
              <a:rect l="0" t="0" r="r" b="b"/>
              <a:pathLst>
                <a:path w="112" h="716">
                  <a:moveTo>
                    <a:pt x="0" y="0"/>
                  </a:moveTo>
                  <a:lnTo>
                    <a:pt x="0" y="543"/>
                  </a:lnTo>
                  <a:lnTo>
                    <a:pt x="0" y="716"/>
                  </a:lnTo>
                  <a:lnTo>
                    <a:pt x="112" y="716"/>
                  </a:lnTo>
                  <a:lnTo>
                    <a:pt x="112" y="498"/>
                  </a:lnTo>
                  <a:lnTo>
                    <a:pt x="112" y="0"/>
                  </a:lnTo>
                  <a:lnTo>
                    <a:pt x="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25"/>
            <p:cNvSpPr>
              <a:spLocks noChangeArrowheads="1"/>
            </p:cNvSpPr>
            <p:nvPr/>
          </p:nvSpPr>
          <p:spPr bwMode="auto">
            <a:xfrm>
              <a:off x="6728" y="3679"/>
              <a:ext cx="227" cy="7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26"/>
            <p:cNvSpPr>
              <a:spLocks noChangeArrowheads="1"/>
            </p:cNvSpPr>
            <p:nvPr/>
          </p:nvSpPr>
          <p:spPr bwMode="auto">
            <a:xfrm>
              <a:off x="6728" y="3758"/>
              <a:ext cx="227" cy="2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27"/>
            <p:cNvSpPr>
              <a:spLocks noChangeArrowheads="1"/>
            </p:cNvSpPr>
            <p:nvPr/>
          </p:nvSpPr>
          <p:spPr bwMode="auto">
            <a:xfrm>
              <a:off x="6995" y="3338"/>
              <a:ext cx="227" cy="22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28"/>
            <p:cNvSpPr>
              <a:spLocks noChangeArrowheads="1"/>
            </p:cNvSpPr>
            <p:nvPr/>
          </p:nvSpPr>
          <p:spPr bwMode="auto">
            <a:xfrm>
              <a:off x="6995" y="3565"/>
              <a:ext cx="227" cy="39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29"/>
            <p:cNvSpPr>
              <a:spLocks noChangeArrowheads="1"/>
            </p:cNvSpPr>
            <p:nvPr/>
          </p:nvSpPr>
          <p:spPr bwMode="auto">
            <a:xfrm>
              <a:off x="7262" y="3632"/>
              <a:ext cx="227" cy="22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30"/>
            <p:cNvSpPr>
              <a:spLocks noChangeArrowheads="1"/>
            </p:cNvSpPr>
            <p:nvPr/>
          </p:nvSpPr>
          <p:spPr bwMode="auto">
            <a:xfrm>
              <a:off x="7262" y="3859"/>
              <a:ext cx="227" cy="101"/>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4" name="Group 173"/>
          <p:cNvGrpSpPr/>
          <p:nvPr/>
        </p:nvGrpSpPr>
        <p:grpSpPr>
          <a:xfrm>
            <a:off x="7602994" y="6226311"/>
            <a:ext cx="612739" cy="723186"/>
            <a:chOff x="5091596" y="4467574"/>
            <a:chExt cx="1012825" cy="1195388"/>
          </a:xfrm>
        </p:grpSpPr>
        <p:sp>
          <p:nvSpPr>
            <p:cNvPr id="135" name="Freeform 98"/>
            <p:cNvSpPr>
              <a:spLocks/>
            </p:cNvSpPr>
            <p:nvPr/>
          </p:nvSpPr>
          <p:spPr bwMode="auto">
            <a:xfrm>
              <a:off x="5791684" y="4637437"/>
              <a:ext cx="101600" cy="101600"/>
            </a:xfrm>
            <a:custGeom>
              <a:avLst/>
              <a:gdLst>
                <a:gd name="T0" fmla="*/ 12 w 137"/>
                <a:gd name="T1" fmla="*/ 137 h 137"/>
                <a:gd name="T2" fmla="*/ 126 w 137"/>
                <a:gd name="T3" fmla="*/ 0 h 137"/>
                <a:gd name="T4" fmla="*/ 12 w 137"/>
                <a:gd name="T5" fmla="*/ 137 h 137"/>
              </a:gdLst>
              <a:ahLst/>
              <a:cxnLst>
                <a:cxn ang="0">
                  <a:pos x="T0" y="T1"/>
                </a:cxn>
                <a:cxn ang="0">
                  <a:pos x="T2" y="T3"/>
                </a:cxn>
                <a:cxn ang="0">
                  <a:pos x="T4" y="T5"/>
                </a:cxn>
              </a:cxnLst>
              <a:rect l="0" t="0" r="r" b="b"/>
              <a:pathLst>
                <a:path w="137" h="137">
                  <a:moveTo>
                    <a:pt x="12" y="137"/>
                  </a:moveTo>
                  <a:cubicBezTo>
                    <a:pt x="12" y="137"/>
                    <a:pt x="137" y="126"/>
                    <a:pt x="126" y="0"/>
                  </a:cubicBezTo>
                  <a:cubicBezTo>
                    <a:pt x="126" y="0"/>
                    <a:pt x="0" y="12"/>
                    <a:pt x="12" y="137"/>
                  </a:cubicBez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99"/>
            <p:cNvSpPr>
              <a:spLocks/>
            </p:cNvSpPr>
            <p:nvPr/>
          </p:nvSpPr>
          <p:spPr bwMode="auto">
            <a:xfrm>
              <a:off x="5137634" y="4467574"/>
              <a:ext cx="142875" cy="165100"/>
            </a:xfrm>
            <a:custGeom>
              <a:avLst/>
              <a:gdLst>
                <a:gd name="T0" fmla="*/ 192 w 192"/>
                <a:gd name="T1" fmla="*/ 172 h 220"/>
                <a:gd name="T2" fmla="*/ 144 w 192"/>
                <a:gd name="T3" fmla="*/ 220 h 220"/>
                <a:gd name="T4" fmla="*/ 52 w 192"/>
                <a:gd name="T5" fmla="*/ 220 h 220"/>
                <a:gd name="T6" fmla="*/ 0 w 192"/>
                <a:gd name="T7" fmla="*/ 172 h 220"/>
                <a:gd name="T8" fmla="*/ 0 w 192"/>
                <a:gd name="T9" fmla="*/ 60 h 220"/>
                <a:gd name="T10" fmla="*/ 48 w 192"/>
                <a:gd name="T11" fmla="*/ 0 h 220"/>
                <a:gd name="T12" fmla="*/ 144 w 192"/>
                <a:gd name="T13" fmla="*/ 0 h 220"/>
                <a:gd name="T14" fmla="*/ 192 w 192"/>
                <a:gd name="T15" fmla="*/ 60 h 220"/>
                <a:gd name="T16" fmla="*/ 192 w 192"/>
                <a:gd name="T17" fmla="*/ 1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20">
                  <a:moveTo>
                    <a:pt x="192" y="172"/>
                  </a:moveTo>
                  <a:cubicBezTo>
                    <a:pt x="192" y="198"/>
                    <a:pt x="170" y="220"/>
                    <a:pt x="144" y="220"/>
                  </a:cubicBezTo>
                  <a:cubicBezTo>
                    <a:pt x="52" y="220"/>
                    <a:pt x="52" y="220"/>
                    <a:pt x="52" y="220"/>
                  </a:cubicBezTo>
                  <a:cubicBezTo>
                    <a:pt x="25" y="220"/>
                    <a:pt x="0" y="198"/>
                    <a:pt x="0" y="172"/>
                  </a:cubicBezTo>
                  <a:cubicBezTo>
                    <a:pt x="0" y="60"/>
                    <a:pt x="0" y="60"/>
                    <a:pt x="0" y="60"/>
                  </a:cubicBezTo>
                  <a:cubicBezTo>
                    <a:pt x="0" y="33"/>
                    <a:pt x="21" y="0"/>
                    <a:pt x="48" y="0"/>
                  </a:cubicBezTo>
                  <a:cubicBezTo>
                    <a:pt x="144" y="0"/>
                    <a:pt x="144" y="0"/>
                    <a:pt x="144" y="0"/>
                  </a:cubicBezTo>
                  <a:cubicBezTo>
                    <a:pt x="170" y="0"/>
                    <a:pt x="192" y="33"/>
                    <a:pt x="192" y="60"/>
                  </a:cubicBezTo>
                  <a:lnTo>
                    <a:pt x="192" y="172"/>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0"/>
            <p:cNvSpPr>
              <a:spLocks/>
            </p:cNvSpPr>
            <p:nvPr/>
          </p:nvSpPr>
          <p:spPr bwMode="auto">
            <a:xfrm>
              <a:off x="5182084" y="4508849"/>
              <a:ext cx="117475" cy="201613"/>
            </a:xfrm>
            <a:custGeom>
              <a:avLst/>
              <a:gdLst>
                <a:gd name="T0" fmla="*/ 116 w 157"/>
                <a:gd name="T1" fmla="*/ 0 h 270"/>
                <a:gd name="T2" fmla="*/ 69 w 157"/>
                <a:gd name="T3" fmla="*/ 27 h 270"/>
                <a:gd name="T4" fmla="*/ 52 w 157"/>
                <a:gd name="T5" fmla="*/ 25 h 270"/>
                <a:gd name="T6" fmla="*/ 63 w 157"/>
                <a:gd name="T7" fmla="*/ 92 h 270"/>
                <a:gd name="T8" fmla="*/ 63 w 157"/>
                <a:gd name="T9" fmla="*/ 98 h 270"/>
                <a:gd name="T10" fmla="*/ 60 w 157"/>
                <a:gd name="T11" fmla="*/ 117 h 270"/>
                <a:gd name="T12" fmla="*/ 46 w 157"/>
                <a:gd name="T13" fmla="*/ 118 h 270"/>
                <a:gd name="T14" fmla="*/ 46 w 157"/>
                <a:gd name="T15" fmla="*/ 107 h 270"/>
                <a:gd name="T16" fmla="*/ 31 w 157"/>
                <a:gd name="T17" fmla="*/ 92 h 270"/>
                <a:gd name="T18" fmla="*/ 16 w 157"/>
                <a:gd name="T19" fmla="*/ 107 h 270"/>
                <a:gd name="T20" fmla="*/ 16 w 157"/>
                <a:gd name="T21" fmla="*/ 127 h 270"/>
                <a:gd name="T22" fmla="*/ 16 w 157"/>
                <a:gd name="T23" fmla="*/ 156 h 270"/>
                <a:gd name="T24" fmla="*/ 0 w 157"/>
                <a:gd name="T25" fmla="*/ 164 h 270"/>
                <a:gd name="T26" fmla="*/ 0 w 157"/>
                <a:gd name="T27" fmla="*/ 270 h 270"/>
                <a:gd name="T28" fmla="*/ 77 w 157"/>
                <a:gd name="T29" fmla="*/ 270 h 270"/>
                <a:gd name="T30" fmla="*/ 77 w 157"/>
                <a:gd name="T31" fmla="*/ 233 h 270"/>
                <a:gd name="T32" fmla="*/ 114 w 157"/>
                <a:gd name="T33" fmla="*/ 238 h 270"/>
                <a:gd name="T34" fmla="*/ 136 w 157"/>
                <a:gd name="T35" fmla="*/ 237 h 270"/>
                <a:gd name="T36" fmla="*/ 136 w 157"/>
                <a:gd name="T37" fmla="*/ 157 h 270"/>
                <a:gd name="T38" fmla="*/ 157 w 157"/>
                <a:gd name="T39" fmla="*/ 157 h 270"/>
                <a:gd name="T40" fmla="*/ 116 w 157"/>
                <a:gd name="T41"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 h="270">
                  <a:moveTo>
                    <a:pt x="116" y="0"/>
                  </a:moveTo>
                  <a:cubicBezTo>
                    <a:pt x="109" y="16"/>
                    <a:pt x="90" y="27"/>
                    <a:pt x="69" y="27"/>
                  </a:cubicBezTo>
                  <a:cubicBezTo>
                    <a:pt x="63" y="27"/>
                    <a:pt x="58" y="26"/>
                    <a:pt x="52" y="25"/>
                  </a:cubicBezTo>
                  <a:cubicBezTo>
                    <a:pt x="59" y="44"/>
                    <a:pt x="63" y="67"/>
                    <a:pt x="63" y="92"/>
                  </a:cubicBezTo>
                  <a:cubicBezTo>
                    <a:pt x="63" y="94"/>
                    <a:pt x="63" y="96"/>
                    <a:pt x="63" y="98"/>
                  </a:cubicBezTo>
                  <a:cubicBezTo>
                    <a:pt x="61" y="109"/>
                    <a:pt x="60" y="117"/>
                    <a:pt x="60" y="117"/>
                  </a:cubicBezTo>
                  <a:cubicBezTo>
                    <a:pt x="55" y="117"/>
                    <a:pt x="50" y="118"/>
                    <a:pt x="46" y="118"/>
                  </a:cubicBezTo>
                  <a:cubicBezTo>
                    <a:pt x="46" y="114"/>
                    <a:pt x="46" y="109"/>
                    <a:pt x="46" y="107"/>
                  </a:cubicBezTo>
                  <a:cubicBezTo>
                    <a:pt x="46" y="99"/>
                    <a:pt x="39" y="92"/>
                    <a:pt x="31" y="92"/>
                  </a:cubicBezTo>
                  <a:cubicBezTo>
                    <a:pt x="23" y="92"/>
                    <a:pt x="16" y="99"/>
                    <a:pt x="16" y="107"/>
                  </a:cubicBezTo>
                  <a:cubicBezTo>
                    <a:pt x="16" y="111"/>
                    <a:pt x="16" y="123"/>
                    <a:pt x="16" y="127"/>
                  </a:cubicBezTo>
                  <a:cubicBezTo>
                    <a:pt x="16" y="127"/>
                    <a:pt x="16" y="155"/>
                    <a:pt x="16" y="156"/>
                  </a:cubicBezTo>
                  <a:cubicBezTo>
                    <a:pt x="6" y="162"/>
                    <a:pt x="0" y="164"/>
                    <a:pt x="0" y="164"/>
                  </a:cubicBezTo>
                  <a:cubicBezTo>
                    <a:pt x="0" y="270"/>
                    <a:pt x="0" y="270"/>
                    <a:pt x="0" y="270"/>
                  </a:cubicBezTo>
                  <a:cubicBezTo>
                    <a:pt x="77" y="270"/>
                    <a:pt x="77" y="270"/>
                    <a:pt x="77" y="270"/>
                  </a:cubicBezTo>
                  <a:cubicBezTo>
                    <a:pt x="77" y="233"/>
                    <a:pt x="77" y="233"/>
                    <a:pt x="77" y="233"/>
                  </a:cubicBezTo>
                  <a:cubicBezTo>
                    <a:pt x="89" y="236"/>
                    <a:pt x="101" y="238"/>
                    <a:pt x="114" y="238"/>
                  </a:cubicBezTo>
                  <a:cubicBezTo>
                    <a:pt x="121" y="238"/>
                    <a:pt x="129" y="238"/>
                    <a:pt x="136" y="237"/>
                  </a:cubicBezTo>
                  <a:cubicBezTo>
                    <a:pt x="136" y="157"/>
                    <a:pt x="136" y="157"/>
                    <a:pt x="136" y="157"/>
                  </a:cubicBezTo>
                  <a:cubicBezTo>
                    <a:pt x="157" y="157"/>
                    <a:pt x="157" y="157"/>
                    <a:pt x="157" y="157"/>
                  </a:cubicBezTo>
                  <a:lnTo>
                    <a:pt x="116" y="0"/>
                  </a:lnTo>
                  <a:close/>
                </a:path>
              </a:pathLst>
            </a:custGeom>
            <a:solidFill>
              <a:srgbClr val="DD5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1"/>
            <p:cNvSpPr>
              <a:spLocks/>
            </p:cNvSpPr>
            <p:nvPr/>
          </p:nvSpPr>
          <p:spPr bwMode="auto">
            <a:xfrm>
              <a:off x="5493234" y="4727924"/>
              <a:ext cx="319088" cy="204788"/>
            </a:xfrm>
            <a:custGeom>
              <a:avLst/>
              <a:gdLst>
                <a:gd name="T0" fmla="*/ 0 w 427"/>
                <a:gd name="T1" fmla="*/ 274 h 274"/>
                <a:gd name="T2" fmla="*/ 0 w 427"/>
                <a:gd name="T3" fmla="*/ 186 h 274"/>
                <a:gd name="T4" fmla="*/ 290 w 427"/>
                <a:gd name="T5" fmla="*/ 68 h 274"/>
                <a:gd name="T6" fmla="*/ 427 w 427"/>
                <a:gd name="T7" fmla="*/ 0 h 274"/>
                <a:gd name="T8" fmla="*/ 427 w 427"/>
                <a:gd name="T9" fmla="*/ 88 h 274"/>
                <a:gd name="T10" fmla="*/ 343 w 427"/>
                <a:gd name="T11" fmla="*/ 138 h 274"/>
                <a:gd name="T12" fmla="*/ 0 w 427"/>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427" h="274">
                  <a:moveTo>
                    <a:pt x="0" y="274"/>
                  </a:moveTo>
                  <a:cubicBezTo>
                    <a:pt x="0" y="186"/>
                    <a:pt x="0" y="186"/>
                    <a:pt x="0" y="186"/>
                  </a:cubicBezTo>
                  <a:cubicBezTo>
                    <a:pt x="136" y="186"/>
                    <a:pt x="221" y="121"/>
                    <a:pt x="290" y="68"/>
                  </a:cubicBezTo>
                  <a:cubicBezTo>
                    <a:pt x="338" y="31"/>
                    <a:pt x="379" y="0"/>
                    <a:pt x="427" y="0"/>
                  </a:cubicBezTo>
                  <a:cubicBezTo>
                    <a:pt x="427" y="88"/>
                    <a:pt x="427" y="88"/>
                    <a:pt x="427" y="88"/>
                  </a:cubicBezTo>
                  <a:cubicBezTo>
                    <a:pt x="409" y="88"/>
                    <a:pt x="377" y="112"/>
                    <a:pt x="343" y="138"/>
                  </a:cubicBezTo>
                  <a:cubicBezTo>
                    <a:pt x="268" y="195"/>
                    <a:pt x="165" y="274"/>
                    <a:pt x="0" y="274"/>
                  </a:cubicBezTo>
                  <a:close/>
                </a:path>
              </a:pathLst>
            </a:custGeom>
            <a:solidFill>
              <a:srgbClr val="773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02"/>
            <p:cNvSpPr>
              <a:spLocks/>
            </p:cNvSpPr>
            <p:nvPr/>
          </p:nvSpPr>
          <p:spPr bwMode="auto">
            <a:xfrm>
              <a:off x="5493234" y="4772374"/>
              <a:ext cx="319088" cy="160338"/>
            </a:xfrm>
            <a:custGeom>
              <a:avLst/>
              <a:gdLst>
                <a:gd name="T0" fmla="*/ 427 w 427"/>
                <a:gd name="T1" fmla="*/ 28 h 214"/>
                <a:gd name="T2" fmla="*/ 427 w 427"/>
                <a:gd name="T3" fmla="*/ 0 h 214"/>
                <a:gd name="T4" fmla="*/ 323 w 427"/>
                <a:gd name="T5" fmla="*/ 66 h 214"/>
                <a:gd name="T6" fmla="*/ 0 w 427"/>
                <a:gd name="T7" fmla="*/ 198 h 214"/>
                <a:gd name="T8" fmla="*/ 0 w 427"/>
                <a:gd name="T9" fmla="*/ 214 h 214"/>
                <a:gd name="T10" fmla="*/ 343 w 427"/>
                <a:gd name="T11" fmla="*/ 78 h 214"/>
                <a:gd name="T12" fmla="*/ 427 w 427"/>
                <a:gd name="T13" fmla="*/ 28 h 214"/>
              </a:gdLst>
              <a:ahLst/>
              <a:cxnLst>
                <a:cxn ang="0">
                  <a:pos x="T0" y="T1"/>
                </a:cxn>
                <a:cxn ang="0">
                  <a:pos x="T2" y="T3"/>
                </a:cxn>
                <a:cxn ang="0">
                  <a:pos x="T4" y="T5"/>
                </a:cxn>
                <a:cxn ang="0">
                  <a:pos x="T6" y="T7"/>
                </a:cxn>
                <a:cxn ang="0">
                  <a:pos x="T8" y="T9"/>
                </a:cxn>
                <a:cxn ang="0">
                  <a:pos x="T10" y="T11"/>
                </a:cxn>
                <a:cxn ang="0">
                  <a:pos x="T12" y="T13"/>
                </a:cxn>
              </a:cxnLst>
              <a:rect l="0" t="0" r="r" b="b"/>
              <a:pathLst>
                <a:path w="427" h="214">
                  <a:moveTo>
                    <a:pt x="427" y="28"/>
                  </a:moveTo>
                  <a:cubicBezTo>
                    <a:pt x="427" y="0"/>
                    <a:pt x="427" y="0"/>
                    <a:pt x="427" y="0"/>
                  </a:cubicBezTo>
                  <a:cubicBezTo>
                    <a:pt x="393" y="13"/>
                    <a:pt x="360" y="38"/>
                    <a:pt x="323" y="66"/>
                  </a:cubicBezTo>
                  <a:cubicBezTo>
                    <a:pt x="247" y="125"/>
                    <a:pt x="151" y="198"/>
                    <a:pt x="0" y="198"/>
                  </a:cubicBezTo>
                  <a:cubicBezTo>
                    <a:pt x="0" y="214"/>
                    <a:pt x="0" y="214"/>
                    <a:pt x="0" y="214"/>
                  </a:cubicBezTo>
                  <a:cubicBezTo>
                    <a:pt x="165" y="214"/>
                    <a:pt x="268" y="135"/>
                    <a:pt x="343" y="78"/>
                  </a:cubicBezTo>
                  <a:cubicBezTo>
                    <a:pt x="377" y="52"/>
                    <a:pt x="409" y="28"/>
                    <a:pt x="427" y="28"/>
                  </a:cubicBez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3"/>
            <p:cNvSpPr>
              <a:spLocks noEditPoints="1"/>
            </p:cNvSpPr>
            <p:nvPr/>
          </p:nvSpPr>
          <p:spPr bwMode="auto">
            <a:xfrm>
              <a:off x="5696434" y="4705699"/>
              <a:ext cx="331788" cy="955675"/>
            </a:xfrm>
            <a:custGeom>
              <a:avLst/>
              <a:gdLst>
                <a:gd name="T0" fmla="*/ 195 w 209"/>
                <a:gd name="T1" fmla="*/ 556 h 602"/>
                <a:gd name="T2" fmla="*/ 185 w 209"/>
                <a:gd name="T3" fmla="*/ 276 h 602"/>
                <a:gd name="T4" fmla="*/ 209 w 209"/>
                <a:gd name="T5" fmla="*/ 276 h 602"/>
                <a:gd name="T6" fmla="*/ 209 w 209"/>
                <a:gd name="T7" fmla="*/ 276 h 602"/>
                <a:gd name="T8" fmla="*/ 176 w 209"/>
                <a:gd name="T9" fmla="*/ 148 h 602"/>
                <a:gd name="T10" fmla="*/ 190 w 209"/>
                <a:gd name="T11" fmla="*/ 9 h 602"/>
                <a:gd name="T12" fmla="*/ 148 w 209"/>
                <a:gd name="T13" fmla="*/ 0 h 602"/>
                <a:gd name="T14" fmla="*/ 103 w 209"/>
                <a:gd name="T15" fmla="*/ 0 h 602"/>
                <a:gd name="T16" fmla="*/ 67 w 209"/>
                <a:gd name="T17" fmla="*/ 9 h 602"/>
                <a:gd name="T18" fmla="*/ 53 w 209"/>
                <a:gd name="T19" fmla="*/ 17 h 602"/>
                <a:gd name="T20" fmla="*/ 59 w 209"/>
                <a:gd name="T21" fmla="*/ 55 h 602"/>
                <a:gd name="T22" fmla="*/ 79 w 209"/>
                <a:gd name="T23" fmla="*/ 152 h 602"/>
                <a:gd name="T24" fmla="*/ 48 w 209"/>
                <a:gd name="T25" fmla="*/ 276 h 602"/>
                <a:gd name="T26" fmla="*/ 68 w 209"/>
                <a:gd name="T27" fmla="*/ 278 h 602"/>
                <a:gd name="T28" fmla="*/ 58 w 209"/>
                <a:gd name="T29" fmla="*/ 565 h 602"/>
                <a:gd name="T30" fmla="*/ 0 w 209"/>
                <a:gd name="T31" fmla="*/ 577 h 602"/>
                <a:gd name="T32" fmla="*/ 0 w 209"/>
                <a:gd name="T33" fmla="*/ 602 h 602"/>
                <a:gd name="T34" fmla="*/ 60 w 209"/>
                <a:gd name="T35" fmla="*/ 602 h 602"/>
                <a:gd name="T36" fmla="*/ 67 w 209"/>
                <a:gd name="T37" fmla="*/ 594 h 602"/>
                <a:gd name="T38" fmla="*/ 82 w 209"/>
                <a:gd name="T39" fmla="*/ 594 h 602"/>
                <a:gd name="T40" fmla="*/ 82 w 209"/>
                <a:gd name="T41" fmla="*/ 602 h 602"/>
                <a:gd name="T42" fmla="*/ 92 w 209"/>
                <a:gd name="T43" fmla="*/ 602 h 602"/>
                <a:gd name="T44" fmla="*/ 103 w 209"/>
                <a:gd name="T45" fmla="*/ 602 h 602"/>
                <a:gd name="T46" fmla="*/ 153 w 209"/>
                <a:gd name="T47" fmla="*/ 602 h 602"/>
                <a:gd name="T48" fmla="*/ 160 w 209"/>
                <a:gd name="T49" fmla="*/ 594 h 602"/>
                <a:gd name="T50" fmla="*/ 174 w 209"/>
                <a:gd name="T51" fmla="*/ 594 h 602"/>
                <a:gd name="T52" fmla="*/ 174 w 209"/>
                <a:gd name="T53" fmla="*/ 602 h 602"/>
                <a:gd name="T54" fmla="*/ 195 w 209"/>
                <a:gd name="T55" fmla="*/ 602 h 602"/>
                <a:gd name="T56" fmla="*/ 195 w 209"/>
                <a:gd name="T57" fmla="*/ 577 h 602"/>
                <a:gd name="T58" fmla="*/ 195 w 209"/>
                <a:gd name="T59" fmla="*/ 556 h 602"/>
                <a:gd name="T60" fmla="*/ 195 w 209"/>
                <a:gd name="T61" fmla="*/ 556 h 602"/>
                <a:gd name="T62" fmla="*/ 195 w 209"/>
                <a:gd name="T63" fmla="*/ 556 h 602"/>
                <a:gd name="T64" fmla="*/ 103 w 209"/>
                <a:gd name="T65" fmla="*/ 575 h 602"/>
                <a:gd name="T66" fmla="*/ 103 w 209"/>
                <a:gd name="T67" fmla="*/ 556 h 602"/>
                <a:gd name="T68" fmla="*/ 103 w 209"/>
                <a:gd name="T69" fmla="*/ 556 h 602"/>
                <a:gd name="T70" fmla="*/ 103 w 209"/>
                <a:gd name="T71" fmla="*/ 556 h 602"/>
                <a:gd name="T72" fmla="*/ 126 w 209"/>
                <a:gd name="T73" fmla="*/ 295 h 602"/>
                <a:gd name="T74" fmla="*/ 132 w 209"/>
                <a:gd name="T75" fmla="*/ 295 h 602"/>
                <a:gd name="T76" fmla="*/ 150 w 209"/>
                <a:gd name="T77" fmla="*/ 565 h 602"/>
                <a:gd name="T78" fmla="*/ 103 w 209"/>
                <a:gd name="T79" fmla="*/ 57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602">
                  <a:moveTo>
                    <a:pt x="195" y="556"/>
                  </a:moveTo>
                  <a:lnTo>
                    <a:pt x="185" y="276"/>
                  </a:lnTo>
                  <a:lnTo>
                    <a:pt x="209" y="276"/>
                  </a:lnTo>
                  <a:lnTo>
                    <a:pt x="209" y="276"/>
                  </a:lnTo>
                  <a:lnTo>
                    <a:pt x="176" y="148"/>
                  </a:lnTo>
                  <a:lnTo>
                    <a:pt x="190" y="9"/>
                  </a:lnTo>
                  <a:lnTo>
                    <a:pt x="148" y="0"/>
                  </a:lnTo>
                  <a:lnTo>
                    <a:pt x="103" y="0"/>
                  </a:lnTo>
                  <a:lnTo>
                    <a:pt x="67" y="9"/>
                  </a:lnTo>
                  <a:lnTo>
                    <a:pt x="53" y="17"/>
                  </a:lnTo>
                  <a:lnTo>
                    <a:pt x="59" y="55"/>
                  </a:lnTo>
                  <a:lnTo>
                    <a:pt x="79" y="152"/>
                  </a:lnTo>
                  <a:lnTo>
                    <a:pt x="48" y="276"/>
                  </a:lnTo>
                  <a:lnTo>
                    <a:pt x="68" y="278"/>
                  </a:lnTo>
                  <a:lnTo>
                    <a:pt x="58" y="565"/>
                  </a:lnTo>
                  <a:lnTo>
                    <a:pt x="0" y="577"/>
                  </a:lnTo>
                  <a:lnTo>
                    <a:pt x="0" y="602"/>
                  </a:lnTo>
                  <a:lnTo>
                    <a:pt x="60" y="602"/>
                  </a:lnTo>
                  <a:lnTo>
                    <a:pt x="67" y="594"/>
                  </a:lnTo>
                  <a:lnTo>
                    <a:pt x="82" y="594"/>
                  </a:lnTo>
                  <a:lnTo>
                    <a:pt x="82" y="602"/>
                  </a:lnTo>
                  <a:lnTo>
                    <a:pt x="92" y="602"/>
                  </a:lnTo>
                  <a:lnTo>
                    <a:pt x="103" y="602"/>
                  </a:lnTo>
                  <a:lnTo>
                    <a:pt x="153" y="602"/>
                  </a:lnTo>
                  <a:lnTo>
                    <a:pt x="160" y="594"/>
                  </a:lnTo>
                  <a:lnTo>
                    <a:pt x="174" y="594"/>
                  </a:lnTo>
                  <a:lnTo>
                    <a:pt x="174" y="602"/>
                  </a:lnTo>
                  <a:lnTo>
                    <a:pt x="195" y="602"/>
                  </a:lnTo>
                  <a:lnTo>
                    <a:pt x="195" y="577"/>
                  </a:lnTo>
                  <a:lnTo>
                    <a:pt x="195" y="556"/>
                  </a:lnTo>
                  <a:lnTo>
                    <a:pt x="195" y="556"/>
                  </a:lnTo>
                  <a:lnTo>
                    <a:pt x="195" y="556"/>
                  </a:lnTo>
                  <a:close/>
                  <a:moveTo>
                    <a:pt x="103" y="575"/>
                  </a:moveTo>
                  <a:lnTo>
                    <a:pt x="103" y="556"/>
                  </a:lnTo>
                  <a:lnTo>
                    <a:pt x="103" y="556"/>
                  </a:lnTo>
                  <a:lnTo>
                    <a:pt x="103" y="556"/>
                  </a:lnTo>
                  <a:lnTo>
                    <a:pt x="126" y="295"/>
                  </a:lnTo>
                  <a:lnTo>
                    <a:pt x="132" y="295"/>
                  </a:lnTo>
                  <a:lnTo>
                    <a:pt x="150" y="565"/>
                  </a:lnTo>
                  <a:lnTo>
                    <a:pt x="103" y="575"/>
                  </a:lnTo>
                  <a:close/>
                </a:path>
              </a:pathLst>
            </a:custGeom>
            <a:solidFill>
              <a:srgbClr val="773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4"/>
            <p:cNvSpPr>
              <a:spLocks/>
            </p:cNvSpPr>
            <p:nvPr/>
          </p:nvSpPr>
          <p:spPr bwMode="auto">
            <a:xfrm>
              <a:off x="5290034" y="4935887"/>
              <a:ext cx="50800" cy="65088"/>
            </a:xfrm>
            <a:custGeom>
              <a:avLst/>
              <a:gdLst>
                <a:gd name="T0" fmla="*/ 32 w 32"/>
                <a:gd name="T1" fmla="*/ 28 h 41"/>
                <a:gd name="T2" fmla="*/ 0 w 32"/>
                <a:gd name="T3" fmla="*/ 41 h 41"/>
                <a:gd name="T4" fmla="*/ 9 w 32"/>
                <a:gd name="T5" fmla="*/ 3 h 41"/>
                <a:gd name="T6" fmla="*/ 32 w 32"/>
                <a:gd name="T7" fmla="*/ 0 h 41"/>
                <a:gd name="T8" fmla="*/ 32 w 32"/>
                <a:gd name="T9" fmla="*/ 28 h 41"/>
              </a:gdLst>
              <a:ahLst/>
              <a:cxnLst>
                <a:cxn ang="0">
                  <a:pos x="T0" y="T1"/>
                </a:cxn>
                <a:cxn ang="0">
                  <a:pos x="T2" y="T3"/>
                </a:cxn>
                <a:cxn ang="0">
                  <a:pos x="T4" y="T5"/>
                </a:cxn>
                <a:cxn ang="0">
                  <a:pos x="T6" y="T7"/>
                </a:cxn>
                <a:cxn ang="0">
                  <a:pos x="T8" y="T9"/>
                </a:cxn>
              </a:cxnLst>
              <a:rect l="0" t="0" r="r" b="b"/>
              <a:pathLst>
                <a:path w="32" h="41">
                  <a:moveTo>
                    <a:pt x="32" y="28"/>
                  </a:moveTo>
                  <a:lnTo>
                    <a:pt x="0" y="41"/>
                  </a:lnTo>
                  <a:lnTo>
                    <a:pt x="9" y="3"/>
                  </a:lnTo>
                  <a:lnTo>
                    <a:pt x="32" y="0"/>
                  </a:lnTo>
                  <a:lnTo>
                    <a:pt x="32" y="28"/>
                  </a:lnTo>
                  <a:close/>
                </a:path>
              </a:pathLst>
            </a:custGeom>
            <a:solidFill>
              <a:srgbClr val="DD5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5"/>
            <p:cNvSpPr>
              <a:spLocks/>
            </p:cNvSpPr>
            <p:nvPr/>
          </p:nvSpPr>
          <p:spPr bwMode="auto">
            <a:xfrm>
              <a:off x="5972659" y="4980337"/>
              <a:ext cx="74613" cy="76200"/>
            </a:xfrm>
            <a:custGeom>
              <a:avLst/>
              <a:gdLst>
                <a:gd name="T0" fmla="*/ 47 w 47"/>
                <a:gd name="T1" fmla="*/ 27 h 48"/>
                <a:gd name="T2" fmla="*/ 15 w 47"/>
                <a:gd name="T3" fmla="*/ 48 h 48"/>
                <a:gd name="T4" fmla="*/ 0 w 47"/>
                <a:gd name="T5" fmla="*/ 15 h 48"/>
                <a:gd name="T6" fmla="*/ 33 w 47"/>
                <a:gd name="T7" fmla="*/ 0 h 48"/>
                <a:gd name="T8" fmla="*/ 47 w 47"/>
                <a:gd name="T9" fmla="*/ 27 h 48"/>
              </a:gdLst>
              <a:ahLst/>
              <a:cxnLst>
                <a:cxn ang="0">
                  <a:pos x="T0" y="T1"/>
                </a:cxn>
                <a:cxn ang="0">
                  <a:pos x="T2" y="T3"/>
                </a:cxn>
                <a:cxn ang="0">
                  <a:pos x="T4" y="T5"/>
                </a:cxn>
                <a:cxn ang="0">
                  <a:pos x="T6" y="T7"/>
                </a:cxn>
                <a:cxn ang="0">
                  <a:pos x="T8" y="T9"/>
                </a:cxn>
              </a:cxnLst>
              <a:rect l="0" t="0" r="r" b="b"/>
              <a:pathLst>
                <a:path w="47" h="48">
                  <a:moveTo>
                    <a:pt x="47" y="27"/>
                  </a:moveTo>
                  <a:lnTo>
                    <a:pt x="15" y="48"/>
                  </a:lnTo>
                  <a:lnTo>
                    <a:pt x="0" y="15"/>
                  </a:lnTo>
                  <a:lnTo>
                    <a:pt x="33" y="0"/>
                  </a:lnTo>
                  <a:lnTo>
                    <a:pt x="47" y="27"/>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6"/>
            <p:cNvSpPr>
              <a:spLocks/>
            </p:cNvSpPr>
            <p:nvPr/>
          </p:nvSpPr>
          <p:spPr bwMode="auto">
            <a:xfrm>
              <a:off x="5813909" y="4518374"/>
              <a:ext cx="115888" cy="288925"/>
            </a:xfrm>
            <a:custGeom>
              <a:avLst/>
              <a:gdLst>
                <a:gd name="T0" fmla="*/ 157 w 157"/>
                <a:gd name="T1" fmla="*/ 99 h 387"/>
                <a:gd name="T2" fmla="*/ 32 w 157"/>
                <a:gd name="T3" fmla="*/ 0 h 387"/>
                <a:gd name="T4" fmla="*/ 0 w 157"/>
                <a:gd name="T5" fmla="*/ 127 h 387"/>
                <a:gd name="T6" fmla="*/ 22 w 157"/>
                <a:gd name="T7" fmla="*/ 127 h 387"/>
                <a:gd name="T8" fmla="*/ 36 w 157"/>
                <a:gd name="T9" fmla="*/ 195 h 387"/>
                <a:gd name="T10" fmla="*/ 37 w 157"/>
                <a:gd name="T11" fmla="*/ 197 h 387"/>
                <a:gd name="T12" fmla="*/ 73 w 157"/>
                <a:gd name="T13" fmla="*/ 192 h 387"/>
                <a:gd name="T14" fmla="*/ 69 w 157"/>
                <a:gd name="T15" fmla="*/ 252 h 387"/>
                <a:gd name="T16" fmla="*/ 100 w 157"/>
                <a:gd name="T17" fmla="*/ 387 h 387"/>
                <a:gd name="T18" fmla="*/ 146 w 157"/>
                <a:gd name="T19" fmla="*/ 252 h 387"/>
                <a:gd name="T20" fmla="*/ 146 w 157"/>
                <a:gd name="T21" fmla="*/ 166 h 387"/>
                <a:gd name="T22" fmla="*/ 136 w 157"/>
                <a:gd name="T23" fmla="*/ 160 h 387"/>
                <a:gd name="T24" fmla="*/ 146 w 157"/>
                <a:gd name="T25" fmla="*/ 151 h 387"/>
                <a:gd name="T26" fmla="*/ 157 w 157"/>
                <a:gd name="T27" fmla="*/ 9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387">
                  <a:moveTo>
                    <a:pt x="157" y="99"/>
                  </a:moveTo>
                  <a:cubicBezTo>
                    <a:pt x="157" y="29"/>
                    <a:pt x="101" y="0"/>
                    <a:pt x="32" y="0"/>
                  </a:cubicBezTo>
                  <a:cubicBezTo>
                    <a:pt x="0" y="127"/>
                    <a:pt x="0" y="127"/>
                    <a:pt x="0" y="127"/>
                  </a:cubicBezTo>
                  <a:cubicBezTo>
                    <a:pt x="22" y="127"/>
                    <a:pt x="22" y="127"/>
                    <a:pt x="22" y="127"/>
                  </a:cubicBezTo>
                  <a:cubicBezTo>
                    <a:pt x="36" y="195"/>
                    <a:pt x="36" y="195"/>
                    <a:pt x="36" y="195"/>
                  </a:cubicBezTo>
                  <a:cubicBezTo>
                    <a:pt x="36" y="196"/>
                    <a:pt x="37" y="197"/>
                    <a:pt x="37" y="197"/>
                  </a:cubicBezTo>
                  <a:cubicBezTo>
                    <a:pt x="50" y="198"/>
                    <a:pt x="61" y="195"/>
                    <a:pt x="73" y="192"/>
                  </a:cubicBezTo>
                  <a:cubicBezTo>
                    <a:pt x="69" y="252"/>
                    <a:pt x="69" y="252"/>
                    <a:pt x="69" y="252"/>
                  </a:cubicBezTo>
                  <a:cubicBezTo>
                    <a:pt x="100" y="387"/>
                    <a:pt x="100" y="387"/>
                    <a:pt x="100" y="387"/>
                  </a:cubicBezTo>
                  <a:cubicBezTo>
                    <a:pt x="146" y="252"/>
                    <a:pt x="146" y="252"/>
                    <a:pt x="146" y="252"/>
                  </a:cubicBezTo>
                  <a:cubicBezTo>
                    <a:pt x="146" y="166"/>
                    <a:pt x="146" y="166"/>
                    <a:pt x="146" y="166"/>
                  </a:cubicBezTo>
                  <a:cubicBezTo>
                    <a:pt x="136" y="160"/>
                    <a:pt x="136" y="160"/>
                    <a:pt x="136" y="160"/>
                  </a:cubicBezTo>
                  <a:cubicBezTo>
                    <a:pt x="146" y="151"/>
                    <a:pt x="146" y="151"/>
                    <a:pt x="146" y="151"/>
                  </a:cubicBezTo>
                  <a:cubicBezTo>
                    <a:pt x="153" y="135"/>
                    <a:pt x="157" y="118"/>
                    <a:pt x="157" y="99"/>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107"/>
            <p:cNvSpPr>
              <a:spLocks noChangeArrowheads="1"/>
            </p:cNvSpPr>
            <p:nvPr/>
          </p:nvSpPr>
          <p:spPr bwMode="auto">
            <a:xfrm>
              <a:off x="5828196" y="4581874"/>
              <a:ext cx="9525" cy="7938"/>
            </a:xfrm>
            <a:prstGeom prst="ellipse">
              <a:avLst/>
            </a:pr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11"/>
            <p:cNvSpPr>
              <a:spLocks noChangeArrowheads="1"/>
            </p:cNvSpPr>
            <p:nvPr/>
          </p:nvSpPr>
          <p:spPr bwMode="auto">
            <a:xfrm>
              <a:off x="5436084" y="4878737"/>
              <a:ext cx="57150" cy="52388"/>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2"/>
            <p:cNvSpPr>
              <a:spLocks/>
            </p:cNvSpPr>
            <p:nvPr/>
          </p:nvSpPr>
          <p:spPr bwMode="auto">
            <a:xfrm>
              <a:off x="5436084" y="4889849"/>
              <a:ext cx="57150" cy="41275"/>
            </a:xfrm>
            <a:custGeom>
              <a:avLst/>
              <a:gdLst>
                <a:gd name="T0" fmla="*/ 36 w 36"/>
                <a:gd name="T1" fmla="*/ 26 h 26"/>
                <a:gd name="T2" fmla="*/ 0 w 36"/>
                <a:gd name="T3" fmla="*/ 26 h 26"/>
                <a:gd name="T4" fmla="*/ 0 w 36"/>
                <a:gd name="T5" fmla="*/ 0 h 26"/>
                <a:gd name="T6" fmla="*/ 36 w 36"/>
                <a:gd name="T7" fmla="*/ 26 h 26"/>
              </a:gdLst>
              <a:ahLst/>
              <a:cxnLst>
                <a:cxn ang="0">
                  <a:pos x="T0" y="T1"/>
                </a:cxn>
                <a:cxn ang="0">
                  <a:pos x="T2" y="T3"/>
                </a:cxn>
                <a:cxn ang="0">
                  <a:pos x="T4" y="T5"/>
                </a:cxn>
                <a:cxn ang="0">
                  <a:pos x="T6" y="T7"/>
                </a:cxn>
              </a:cxnLst>
              <a:rect l="0" t="0" r="r" b="b"/>
              <a:pathLst>
                <a:path w="36" h="26">
                  <a:moveTo>
                    <a:pt x="36" y="26"/>
                  </a:moveTo>
                  <a:lnTo>
                    <a:pt x="0" y="26"/>
                  </a:lnTo>
                  <a:lnTo>
                    <a:pt x="0" y="0"/>
                  </a:lnTo>
                  <a:lnTo>
                    <a:pt x="36" y="26"/>
                  </a:lnTo>
                  <a:close/>
                </a:path>
              </a:pathLst>
            </a:custGeom>
            <a:solidFill>
              <a:srgbClr val="DD5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5"/>
            <p:cNvSpPr>
              <a:spLocks noEditPoints="1"/>
            </p:cNvSpPr>
            <p:nvPr/>
          </p:nvSpPr>
          <p:spPr bwMode="auto">
            <a:xfrm>
              <a:off x="5696434" y="5072412"/>
              <a:ext cx="309563" cy="590550"/>
            </a:xfrm>
            <a:custGeom>
              <a:avLst/>
              <a:gdLst>
                <a:gd name="T0" fmla="*/ 195 w 195"/>
                <a:gd name="T1" fmla="*/ 325 h 372"/>
                <a:gd name="T2" fmla="*/ 195 w 195"/>
                <a:gd name="T3" fmla="*/ 45 h 372"/>
                <a:gd name="T4" fmla="*/ 138 w 195"/>
                <a:gd name="T5" fmla="*/ 43 h 372"/>
                <a:gd name="T6" fmla="*/ 127 w 195"/>
                <a:gd name="T7" fmla="*/ 0 h 372"/>
                <a:gd name="T8" fmla="*/ 120 w 195"/>
                <a:gd name="T9" fmla="*/ 45 h 372"/>
                <a:gd name="T10" fmla="*/ 59 w 195"/>
                <a:gd name="T11" fmla="*/ 47 h 372"/>
                <a:gd name="T12" fmla="*/ 58 w 195"/>
                <a:gd name="T13" fmla="*/ 334 h 372"/>
                <a:gd name="T14" fmla="*/ 0 w 195"/>
                <a:gd name="T15" fmla="*/ 348 h 372"/>
                <a:gd name="T16" fmla="*/ 0 w 195"/>
                <a:gd name="T17" fmla="*/ 372 h 372"/>
                <a:gd name="T18" fmla="*/ 60 w 195"/>
                <a:gd name="T19" fmla="*/ 371 h 372"/>
                <a:gd name="T20" fmla="*/ 67 w 195"/>
                <a:gd name="T21" fmla="*/ 363 h 372"/>
                <a:gd name="T22" fmla="*/ 82 w 195"/>
                <a:gd name="T23" fmla="*/ 363 h 372"/>
                <a:gd name="T24" fmla="*/ 82 w 195"/>
                <a:gd name="T25" fmla="*/ 371 h 372"/>
                <a:gd name="T26" fmla="*/ 92 w 195"/>
                <a:gd name="T27" fmla="*/ 371 h 372"/>
                <a:gd name="T28" fmla="*/ 103 w 195"/>
                <a:gd name="T29" fmla="*/ 371 h 372"/>
                <a:gd name="T30" fmla="*/ 153 w 195"/>
                <a:gd name="T31" fmla="*/ 371 h 372"/>
                <a:gd name="T32" fmla="*/ 160 w 195"/>
                <a:gd name="T33" fmla="*/ 363 h 372"/>
                <a:gd name="T34" fmla="*/ 174 w 195"/>
                <a:gd name="T35" fmla="*/ 363 h 372"/>
                <a:gd name="T36" fmla="*/ 174 w 195"/>
                <a:gd name="T37" fmla="*/ 371 h 372"/>
                <a:gd name="T38" fmla="*/ 195 w 195"/>
                <a:gd name="T39" fmla="*/ 371 h 372"/>
                <a:gd name="T40" fmla="*/ 195 w 195"/>
                <a:gd name="T41" fmla="*/ 346 h 372"/>
                <a:gd name="T42" fmla="*/ 195 w 195"/>
                <a:gd name="T43" fmla="*/ 325 h 372"/>
                <a:gd name="T44" fmla="*/ 195 w 195"/>
                <a:gd name="T45" fmla="*/ 325 h 372"/>
                <a:gd name="T46" fmla="*/ 195 w 195"/>
                <a:gd name="T47" fmla="*/ 325 h 372"/>
                <a:gd name="T48" fmla="*/ 103 w 195"/>
                <a:gd name="T49" fmla="*/ 344 h 372"/>
                <a:gd name="T50" fmla="*/ 103 w 195"/>
                <a:gd name="T51" fmla="*/ 325 h 372"/>
                <a:gd name="T52" fmla="*/ 103 w 195"/>
                <a:gd name="T53" fmla="*/ 325 h 372"/>
                <a:gd name="T54" fmla="*/ 103 w 195"/>
                <a:gd name="T55" fmla="*/ 325 h 372"/>
                <a:gd name="T56" fmla="*/ 126 w 195"/>
                <a:gd name="T57" fmla="*/ 64 h 372"/>
                <a:gd name="T58" fmla="*/ 132 w 195"/>
                <a:gd name="T59" fmla="*/ 64 h 372"/>
                <a:gd name="T60" fmla="*/ 150 w 195"/>
                <a:gd name="T61" fmla="*/ 334 h 372"/>
                <a:gd name="T62" fmla="*/ 103 w 195"/>
                <a:gd name="T63" fmla="*/ 34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5" h="372">
                  <a:moveTo>
                    <a:pt x="195" y="325"/>
                  </a:moveTo>
                  <a:lnTo>
                    <a:pt x="195" y="45"/>
                  </a:lnTo>
                  <a:lnTo>
                    <a:pt x="138" y="43"/>
                  </a:lnTo>
                  <a:lnTo>
                    <a:pt x="127" y="0"/>
                  </a:lnTo>
                  <a:lnTo>
                    <a:pt x="120" y="45"/>
                  </a:lnTo>
                  <a:lnTo>
                    <a:pt x="59" y="47"/>
                  </a:lnTo>
                  <a:lnTo>
                    <a:pt x="58" y="334"/>
                  </a:lnTo>
                  <a:lnTo>
                    <a:pt x="0" y="348"/>
                  </a:lnTo>
                  <a:lnTo>
                    <a:pt x="0" y="372"/>
                  </a:lnTo>
                  <a:lnTo>
                    <a:pt x="60" y="371"/>
                  </a:lnTo>
                  <a:lnTo>
                    <a:pt x="67" y="363"/>
                  </a:lnTo>
                  <a:lnTo>
                    <a:pt x="82" y="363"/>
                  </a:lnTo>
                  <a:lnTo>
                    <a:pt x="82" y="371"/>
                  </a:lnTo>
                  <a:lnTo>
                    <a:pt x="92" y="371"/>
                  </a:lnTo>
                  <a:lnTo>
                    <a:pt x="103" y="371"/>
                  </a:lnTo>
                  <a:lnTo>
                    <a:pt x="153" y="371"/>
                  </a:lnTo>
                  <a:lnTo>
                    <a:pt x="160" y="363"/>
                  </a:lnTo>
                  <a:lnTo>
                    <a:pt x="174" y="363"/>
                  </a:lnTo>
                  <a:lnTo>
                    <a:pt x="174" y="371"/>
                  </a:lnTo>
                  <a:lnTo>
                    <a:pt x="195" y="371"/>
                  </a:lnTo>
                  <a:lnTo>
                    <a:pt x="195" y="346"/>
                  </a:lnTo>
                  <a:lnTo>
                    <a:pt x="195" y="325"/>
                  </a:lnTo>
                  <a:lnTo>
                    <a:pt x="195" y="325"/>
                  </a:lnTo>
                  <a:lnTo>
                    <a:pt x="195" y="325"/>
                  </a:lnTo>
                  <a:close/>
                  <a:moveTo>
                    <a:pt x="103" y="344"/>
                  </a:moveTo>
                  <a:lnTo>
                    <a:pt x="103" y="325"/>
                  </a:lnTo>
                  <a:lnTo>
                    <a:pt x="103" y="325"/>
                  </a:lnTo>
                  <a:lnTo>
                    <a:pt x="103" y="325"/>
                  </a:lnTo>
                  <a:lnTo>
                    <a:pt x="126" y="64"/>
                  </a:lnTo>
                  <a:lnTo>
                    <a:pt x="132" y="64"/>
                  </a:lnTo>
                  <a:lnTo>
                    <a:pt x="150" y="334"/>
                  </a:lnTo>
                  <a:lnTo>
                    <a:pt x="103" y="344"/>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6"/>
            <p:cNvSpPr>
              <a:spLocks noEditPoints="1"/>
            </p:cNvSpPr>
            <p:nvPr/>
          </p:nvSpPr>
          <p:spPr bwMode="auto">
            <a:xfrm>
              <a:off x="5091596" y="4705699"/>
              <a:ext cx="317500" cy="955675"/>
            </a:xfrm>
            <a:custGeom>
              <a:avLst/>
              <a:gdLst>
                <a:gd name="T0" fmla="*/ 4 w 200"/>
                <a:gd name="T1" fmla="*/ 556 h 602"/>
                <a:gd name="T2" fmla="*/ 5 w 200"/>
                <a:gd name="T3" fmla="*/ 556 h 602"/>
                <a:gd name="T4" fmla="*/ 5 w 200"/>
                <a:gd name="T5" fmla="*/ 577 h 602"/>
                <a:gd name="T6" fmla="*/ 5 w 200"/>
                <a:gd name="T7" fmla="*/ 602 h 602"/>
                <a:gd name="T8" fmla="*/ 25 w 200"/>
                <a:gd name="T9" fmla="*/ 602 h 602"/>
                <a:gd name="T10" fmla="*/ 25 w 200"/>
                <a:gd name="T11" fmla="*/ 594 h 602"/>
                <a:gd name="T12" fmla="*/ 40 w 200"/>
                <a:gd name="T13" fmla="*/ 594 h 602"/>
                <a:gd name="T14" fmla="*/ 47 w 200"/>
                <a:gd name="T15" fmla="*/ 602 h 602"/>
                <a:gd name="T16" fmla="*/ 97 w 200"/>
                <a:gd name="T17" fmla="*/ 602 h 602"/>
                <a:gd name="T18" fmla="*/ 107 w 200"/>
                <a:gd name="T19" fmla="*/ 602 h 602"/>
                <a:gd name="T20" fmla="*/ 118 w 200"/>
                <a:gd name="T21" fmla="*/ 602 h 602"/>
                <a:gd name="T22" fmla="*/ 118 w 200"/>
                <a:gd name="T23" fmla="*/ 594 h 602"/>
                <a:gd name="T24" fmla="*/ 132 w 200"/>
                <a:gd name="T25" fmla="*/ 594 h 602"/>
                <a:gd name="T26" fmla="*/ 139 w 200"/>
                <a:gd name="T27" fmla="*/ 602 h 602"/>
                <a:gd name="T28" fmla="*/ 200 w 200"/>
                <a:gd name="T29" fmla="*/ 602 h 602"/>
                <a:gd name="T30" fmla="*/ 200 w 200"/>
                <a:gd name="T31" fmla="*/ 577 h 602"/>
                <a:gd name="T32" fmla="*/ 142 w 200"/>
                <a:gd name="T33" fmla="*/ 565 h 602"/>
                <a:gd name="T34" fmla="*/ 131 w 200"/>
                <a:gd name="T35" fmla="*/ 278 h 602"/>
                <a:gd name="T36" fmla="*/ 142 w 200"/>
                <a:gd name="T37" fmla="*/ 276 h 602"/>
                <a:gd name="T38" fmla="*/ 131 w 200"/>
                <a:gd name="T39" fmla="*/ 171 h 602"/>
                <a:gd name="T40" fmla="*/ 142 w 200"/>
                <a:gd name="T41" fmla="*/ 72 h 602"/>
                <a:gd name="T42" fmla="*/ 142 w 200"/>
                <a:gd name="T43" fmla="*/ 23 h 602"/>
                <a:gd name="T44" fmla="*/ 142 w 200"/>
                <a:gd name="T45" fmla="*/ 14 h 602"/>
                <a:gd name="T46" fmla="*/ 96 w 200"/>
                <a:gd name="T47" fmla="*/ 0 h 602"/>
                <a:gd name="T48" fmla="*/ 51 w 200"/>
                <a:gd name="T49" fmla="*/ 0 h 602"/>
                <a:gd name="T50" fmla="*/ 5 w 200"/>
                <a:gd name="T51" fmla="*/ 14 h 602"/>
                <a:gd name="T52" fmla="*/ 0 w 200"/>
                <a:gd name="T53" fmla="*/ 58 h 602"/>
                <a:gd name="T54" fmla="*/ 10 w 200"/>
                <a:gd name="T55" fmla="*/ 169 h 602"/>
                <a:gd name="T56" fmla="*/ 5 w 200"/>
                <a:gd name="T57" fmla="*/ 276 h 602"/>
                <a:gd name="T58" fmla="*/ 5 w 200"/>
                <a:gd name="T59" fmla="*/ 276 h 602"/>
                <a:gd name="T60" fmla="*/ 15 w 200"/>
                <a:gd name="T61" fmla="*/ 276 h 602"/>
                <a:gd name="T62" fmla="*/ 5 w 200"/>
                <a:gd name="T63" fmla="*/ 556 h 602"/>
                <a:gd name="T64" fmla="*/ 4 w 200"/>
                <a:gd name="T65" fmla="*/ 556 h 602"/>
                <a:gd name="T66" fmla="*/ 50 w 200"/>
                <a:gd name="T67" fmla="*/ 565 h 602"/>
                <a:gd name="T68" fmla="*/ 67 w 200"/>
                <a:gd name="T69" fmla="*/ 295 h 602"/>
                <a:gd name="T70" fmla="*/ 74 w 200"/>
                <a:gd name="T71" fmla="*/ 295 h 602"/>
                <a:gd name="T72" fmla="*/ 97 w 200"/>
                <a:gd name="T73" fmla="*/ 556 h 602"/>
                <a:gd name="T74" fmla="*/ 96 w 200"/>
                <a:gd name="T75" fmla="*/ 556 h 602"/>
                <a:gd name="T76" fmla="*/ 97 w 200"/>
                <a:gd name="T77" fmla="*/ 556 h 602"/>
                <a:gd name="T78" fmla="*/ 97 w 200"/>
                <a:gd name="T79" fmla="*/ 575 h 602"/>
                <a:gd name="T80" fmla="*/ 50 w 200"/>
                <a:gd name="T81" fmla="*/ 56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602">
                  <a:moveTo>
                    <a:pt x="4" y="556"/>
                  </a:moveTo>
                  <a:lnTo>
                    <a:pt x="5" y="556"/>
                  </a:lnTo>
                  <a:lnTo>
                    <a:pt x="5" y="577"/>
                  </a:lnTo>
                  <a:lnTo>
                    <a:pt x="5" y="602"/>
                  </a:lnTo>
                  <a:lnTo>
                    <a:pt x="25" y="602"/>
                  </a:lnTo>
                  <a:lnTo>
                    <a:pt x="25" y="594"/>
                  </a:lnTo>
                  <a:lnTo>
                    <a:pt x="40" y="594"/>
                  </a:lnTo>
                  <a:lnTo>
                    <a:pt x="47" y="602"/>
                  </a:lnTo>
                  <a:lnTo>
                    <a:pt x="97" y="602"/>
                  </a:lnTo>
                  <a:lnTo>
                    <a:pt x="107" y="602"/>
                  </a:lnTo>
                  <a:lnTo>
                    <a:pt x="118" y="602"/>
                  </a:lnTo>
                  <a:lnTo>
                    <a:pt x="118" y="594"/>
                  </a:lnTo>
                  <a:lnTo>
                    <a:pt x="132" y="594"/>
                  </a:lnTo>
                  <a:lnTo>
                    <a:pt x="139" y="602"/>
                  </a:lnTo>
                  <a:lnTo>
                    <a:pt x="200" y="602"/>
                  </a:lnTo>
                  <a:lnTo>
                    <a:pt x="200" y="577"/>
                  </a:lnTo>
                  <a:lnTo>
                    <a:pt x="142" y="565"/>
                  </a:lnTo>
                  <a:lnTo>
                    <a:pt x="131" y="278"/>
                  </a:lnTo>
                  <a:lnTo>
                    <a:pt x="142" y="276"/>
                  </a:lnTo>
                  <a:lnTo>
                    <a:pt x="131" y="171"/>
                  </a:lnTo>
                  <a:lnTo>
                    <a:pt x="142" y="72"/>
                  </a:lnTo>
                  <a:lnTo>
                    <a:pt x="142" y="23"/>
                  </a:lnTo>
                  <a:lnTo>
                    <a:pt x="142" y="14"/>
                  </a:lnTo>
                  <a:lnTo>
                    <a:pt x="96" y="0"/>
                  </a:lnTo>
                  <a:lnTo>
                    <a:pt x="51" y="0"/>
                  </a:lnTo>
                  <a:lnTo>
                    <a:pt x="5" y="14"/>
                  </a:lnTo>
                  <a:lnTo>
                    <a:pt x="0" y="58"/>
                  </a:lnTo>
                  <a:lnTo>
                    <a:pt x="10" y="169"/>
                  </a:lnTo>
                  <a:lnTo>
                    <a:pt x="5" y="276"/>
                  </a:lnTo>
                  <a:lnTo>
                    <a:pt x="5" y="276"/>
                  </a:lnTo>
                  <a:lnTo>
                    <a:pt x="15" y="276"/>
                  </a:lnTo>
                  <a:lnTo>
                    <a:pt x="5" y="556"/>
                  </a:lnTo>
                  <a:lnTo>
                    <a:pt x="4" y="556"/>
                  </a:lnTo>
                  <a:close/>
                  <a:moveTo>
                    <a:pt x="50" y="565"/>
                  </a:moveTo>
                  <a:lnTo>
                    <a:pt x="67" y="295"/>
                  </a:lnTo>
                  <a:lnTo>
                    <a:pt x="74" y="295"/>
                  </a:lnTo>
                  <a:lnTo>
                    <a:pt x="97" y="556"/>
                  </a:lnTo>
                  <a:lnTo>
                    <a:pt x="96" y="556"/>
                  </a:lnTo>
                  <a:lnTo>
                    <a:pt x="97" y="556"/>
                  </a:lnTo>
                  <a:lnTo>
                    <a:pt x="97" y="575"/>
                  </a:lnTo>
                  <a:lnTo>
                    <a:pt x="50" y="565"/>
                  </a:lnTo>
                  <a:close/>
                </a:path>
              </a:pathLst>
            </a:custGeom>
            <a:solidFill>
              <a:srgbClr val="4668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7"/>
            <p:cNvSpPr>
              <a:spLocks noEditPoints="1"/>
            </p:cNvSpPr>
            <p:nvPr/>
          </p:nvSpPr>
          <p:spPr bwMode="auto">
            <a:xfrm>
              <a:off x="5097946" y="5115274"/>
              <a:ext cx="311150" cy="546100"/>
            </a:xfrm>
            <a:custGeom>
              <a:avLst/>
              <a:gdLst>
                <a:gd name="T0" fmla="*/ 0 w 196"/>
                <a:gd name="T1" fmla="*/ 298 h 344"/>
                <a:gd name="T2" fmla="*/ 1 w 196"/>
                <a:gd name="T3" fmla="*/ 298 h 344"/>
                <a:gd name="T4" fmla="*/ 1 w 196"/>
                <a:gd name="T5" fmla="*/ 319 h 344"/>
                <a:gd name="T6" fmla="*/ 1 w 196"/>
                <a:gd name="T7" fmla="*/ 344 h 344"/>
                <a:gd name="T8" fmla="*/ 21 w 196"/>
                <a:gd name="T9" fmla="*/ 344 h 344"/>
                <a:gd name="T10" fmla="*/ 21 w 196"/>
                <a:gd name="T11" fmla="*/ 336 h 344"/>
                <a:gd name="T12" fmla="*/ 36 w 196"/>
                <a:gd name="T13" fmla="*/ 336 h 344"/>
                <a:gd name="T14" fmla="*/ 43 w 196"/>
                <a:gd name="T15" fmla="*/ 344 h 344"/>
                <a:gd name="T16" fmla="*/ 93 w 196"/>
                <a:gd name="T17" fmla="*/ 344 h 344"/>
                <a:gd name="T18" fmla="*/ 103 w 196"/>
                <a:gd name="T19" fmla="*/ 344 h 344"/>
                <a:gd name="T20" fmla="*/ 114 w 196"/>
                <a:gd name="T21" fmla="*/ 344 h 344"/>
                <a:gd name="T22" fmla="*/ 114 w 196"/>
                <a:gd name="T23" fmla="*/ 336 h 344"/>
                <a:gd name="T24" fmla="*/ 128 w 196"/>
                <a:gd name="T25" fmla="*/ 336 h 344"/>
                <a:gd name="T26" fmla="*/ 135 w 196"/>
                <a:gd name="T27" fmla="*/ 344 h 344"/>
                <a:gd name="T28" fmla="*/ 196 w 196"/>
                <a:gd name="T29" fmla="*/ 344 h 344"/>
                <a:gd name="T30" fmla="*/ 196 w 196"/>
                <a:gd name="T31" fmla="*/ 319 h 344"/>
                <a:gd name="T32" fmla="*/ 138 w 196"/>
                <a:gd name="T33" fmla="*/ 307 h 344"/>
                <a:gd name="T34" fmla="*/ 127 w 196"/>
                <a:gd name="T35" fmla="*/ 20 h 344"/>
                <a:gd name="T36" fmla="*/ 76 w 196"/>
                <a:gd name="T37" fmla="*/ 18 h 344"/>
                <a:gd name="T38" fmla="*/ 66 w 196"/>
                <a:gd name="T39" fmla="*/ 0 h 344"/>
                <a:gd name="T40" fmla="*/ 58 w 196"/>
                <a:gd name="T41" fmla="*/ 16 h 344"/>
                <a:gd name="T42" fmla="*/ 11 w 196"/>
                <a:gd name="T43" fmla="*/ 18 h 344"/>
                <a:gd name="T44" fmla="*/ 1 w 196"/>
                <a:gd name="T45" fmla="*/ 298 h 344"/>
                <a:gd name="T46" fmla="*/ 0 w 196"/>
                <a:gd name="T47" fmla="*/ 298 h 344"/>
                <a:gd name="T48" fmla="*/ 46 w 196"/>
                <a:gd name="T49" fmla="*/ 307 h 344"/>
                <a:gd name="T50" fmla="*/ 63 w 196"/>
                <a:gd name="T51" fmla="*/ 37 h 344"/>
                <a:gd name="T52" fmla="*/ 70 w 196"/>
                <a:gd name="T53" fmla="*/ 37 h 344"/>
                <a:gd name="T54" fmla="*/ 93 w 196"/>
                <a:gd name="T55" fmla="*/ 298 h 344"/>
                <a:gd name="T56" fmla="*/ 92 w 196"/>
                <a:gd name="T57" fmla="*/ 298 h 344"/>
                <a:gd name="T58" fmla="*/ 93 w 196"/>
                <a:gd name="T59" fmla="*/ 298 h 344"/>
                <a:gd name="T60" fmla="*/ 93 w 196"/>
                <a:gd name="T61" fmla="*/ 317 h 344"/>
                <a:gd name="T62" fmla="*/ 46 w 196"/>
                <a:gd name="T63" fmla="*/ 30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344">
                  <a:moveTo>
                    <a:pt x="0" y="298"/>
                  </a:moveTo>
                  <a:lnTo>
                    <a:pt x="1" y="298"/>
                  </a:lnTo>
                  <a:lnTo>
                    <a:pt x="1" y="319"/>
                  </a:lnTo>
                  <a:lnTo>
                    <a:pt x="1" y="344"/>
                  </a:lnTo>
                  <a:lnTo>
                    <a:pt x="21" y="344"/>
                  </a:lnTo>
                  <a:lnTo>
                    <a:pt x="21" y="336"/>
                  </a:lnTo>
                  <a:lnTo>
                    <a:pt x="36" y="336"/>
                  </a:lnTo>
                  <a:lnTo>
                    <a:pt x="43" y="344"/>
                  </a:lnTo>
                  <a:lnTo>
                    <a:pt x="93" y="344"/>
                  </a:lnTo>
                  <a:lnTo>
                    <a:pt x="103" y="344"/>
                  </a:lnTo>
                  <a:lnTo>
                    <a:pt x="114" y="344"/>
                  </a:lnTo>
                  <a:lnTo>
                    <a:pt x="114" y="336"/>
                  </a:lnTo>
                  <a:lnTo>
                    <a:pt x="128" y="336"/>
                  </a:lnTo>
                  <a:lnTo>
                    <a:pt x="135" y="344"/>
                  </a:lnTo>
                  <a:lnTo>
                    <a:pt x="196" y="344"/>
                  </a:lnTo>
                  <a:lnTo>
                    <a:pt x="196" y="319"/>
                  </a:lnTo>
                  <a:lnTo>
                    <a:pt x="138" y="307"/>
                  </a:lnTo>
                  <a:lnTo>
                    <a:pt x="127" y="20"/>
                  </a:lnTo>
                  <a:lnTo>
                    <a:pt x="76" y="18"/>
                  </a:lnTo>
                  <a:lnTo>
                    <a:pt x="66" y="0"/>
                  </a:lnTo>
                  <a:lnTo>
                    <a:pt x="58" y="16"/>
                  </a:lnTo>
                  <a:lnTo>
                    <a:pt x="11" y="18"/>
                  </a:lnTo>
                  <a:lnTo>
                    <a:pt x="1" y="298"/>
                  </a:lnTo>
                  <a:lnTo>
                    <a:pt x="0" y="298"/>
                  </a:lnTo>
                  <a:close/>
                  <a:moveTo>
                    <a:pt x="46" y="307"/>
                  </a:moveTo>
                  <a:lnTo>
                    <a:pt x="63" y="37"/>
                  </a:lnTo>
                  <a:lnTo>
                    <a:pt x="70" y="37"/>
                  </a:lnTo>
                  <a:lnTo>
                    <a:pt x="93" y="298"/>
                  </a:lnTo>
                  <a:lnTo>
                    <a:pt x="92" y="298"/>
                  </a:lnTo>
                  <a:lnTo>
                    <a:pt x="93" y="298"/>
                  </a:lnTo>
                  <a:lnTo>
                    <a:pt x="93" y="317"/>
                  </a:lnTo>
                  <a:lnTo>
                    <a:pt x="46" y="307"/>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8"/>
            <p:cNvSpPr>
              <a:spLocks/>
            </p:cNvSpPr>
            <p:nvPr/>
          </p:nvSpPr>
          <p:spPr bwMode="auto">
            <a:xfrm>
              <a:off x="5839309" y="4699349"/>
              <a:ext cx="114300" cy="241300"/>
            </a:xfrm>
            <a:custGeom>
              <a:avLst/>
              <a:gdLst>
                <a:gd name="T0" fmla="*/ 64 w 72"/>
                <a:gd name="T1" fmla="*/ 0 h 152"/>
                <a:gd name="T2" fmla="*/ 52 w 72"/>
                <a:gd name="T3" fmla="*/ 0 h 152"/>
                <a:gd name="T4" fmla="*/ 36 w 72"/>
                <a:gd name="T5" fmla="*/ 65 h 152"/>
                <a:gd name="T6" fmla="*/ 16 w 72"/>
                <a:gd name="T7" fmla="*/ 0 h 152"/>
                <a:gd name="T8" fmla="*/ 8 w 72"/>
                <a:gd name="T9" fmla="*/ 0 h 152"/>
                <a:gd name="T10" fmla="*/ 0 w 72"/>
                <a:gd name="T11" fmla="*/ 28 h 152"/>
                <a:gd name="T12" fmla="*/ 6 w 72"/>
                <a:gd name="T13" fmla="*/ 34 h 152"/>
                <a:gd name="T14" fmla="*/ 0 w 72"/>
                <a:gd name="T15" fmla="*/ 40 h 152"/>
                <a:gd name="T16" fmla="*/ 36 w 72"/>
                <a:gd name="T17" fmla="*/ 152 h 152"/>
                <a:gd name="T18" fmla="*/ 72 w 72"/>
                <a:gd name="T19" fmla="*/ 40 h 152"/>
                <a:gd name="T20" fmla="*/ 65 w 72"/>
                <a:gd name="T21" fmla="*/ 34 h 152"/>
                <a:gd name="T22" fmla="*/ 72 w 72"/>
                <a:gd name="T23" fmla="*/ 28 h 152"/>
                <a:gd name="T24" fmla="*/ 64 w 7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52">
                  <a:moveTo>
                    <a:pt x="64" y="0"/>
                  </a:moveTo>
                  <a:lnTo>
                    <a:pt x="52" y="0"/>
                  </a:lnTo>
                  <a:lnTo>
                    <a:pt x="36" y="65"/>
                  </a:lnTo>
                  <a:lnTo>
                    <a:pt x="16" y="0"/>
                  </a:lnTo>
                  <a:lnTo>
                    <a:pt x="8" y="0"/>
                  </a:lnTo>
                  <a:lnTo>
                    <a:pt x="0" y="28"/>
                  </a:lnTo>
                  <a:lnTo>
                    <a:pt x="6" y="34"/>
                  </a:lnTo>
                  <a:lnTo>
                    <a:pt x="0" y="40"/>
                  </a:lnTo>
                  <a:lnTo>
                    <a:pt x="36" y="152"/>
                  </a:lnTo>
                  <a:lnTo>
                    <a:pt x="72" y="40"/>
                  </a:lnTo>
                  <a:lnTo>
                    <a:pt x="65" y="34"/>
                  </a:lnTo>
                  <a:lnTo>
                    <a:pt x="72" y="28"/>
                  </a:lnTo>
                  <a:lnTo>
                    <a:pt x="64" y="0"/>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19"/>
            <p:cNvSpPr>
              <a:spLocks/>
            </p:cNvSpPr>
            <p:nvPr/>
          </p:nvSpPr>
          <p:spPr bwMode="auto">
            <a:xfrm>
              <a:off x="5150334" y="4699349"/>
              <a:ext cx="114300" cy="273050"/>
            </a:xfrm>
            <a:custGeom>
              <a:avLst/>
              <a:gdLst>
                <a:gd name="T0" fmla="*/ 64 w 72"/>
                <a:gd name="T1" fmla="*/ 0 h 172"/>
                <a:gd name="T2" fmla="*/ 9 w 72"/>
                <a:gd name="T3" fmla="*/ 0 h 172"/>
                <a:gd name="T4" fmla="*/ 0 w 72"/>
                <a:gd name="T5" fmla="*/ 28 h 172"/>
                <a:gd name="T6" fmla="*/ 6 w 72"/>
                <a:gd name="T7" fmla="*/ 34 h 172"/>
                <a:gd name="T8" fmla="*/ 0 w 72"/>
                <a:gd name="T9" fmla="*/ 40 h 172"/>
                <a:gd name="T10" fmla="*/ 36 w 72"/>
                <a:gd name="T11" fmla="*/ 172 h 172"/>
                <a:gd name="T12" fmla="*/ 72 w 72"/>
                <a:gd name="T13" fmla="*/ 40 h 172"/>
                <a:gd name="T14" fmla="*/ 67 w 72"/>
                <a:gd name="T15" fmla="*/ 34 h 172"/>
                <a:gd name="T16" fmla="*/ 72 w 72"/>
                <a:gd name="T17" fmla="*/ 28 h 172"/>
                <a:gd name="T18" fmla="*/ 64 w 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72">
                  <a:moveTo>
                    <a:pt x="64" y="0"/>
                  </a:moveTo>
                  <a:lnTo>
                    <a:pt x="9" y="0"/>
                  </a:lnTo>
                  <a:lnTo>
                    <a:pt x="0" y="28"/>
                  </a:lnTo>
                  <a:lnTo>
                    <a:pt x="6" y="34"/>
                  </a:lnTo>
                  <a:lnTo>
                    <a:pt x="0" y="40"/>
                  </a:lnTo>
                  <a:lnTo>
                    <a:pt x="36" y="172"/>
                  </a:lnTo>
                  <a:lnTo>
                    <a:pt x="72" y="40"/>
                  </a:lnTo>
                  <a:lnTo>
                    <a:pt x="67" y="34"/>
                  </a:lnTo>
                  <a:lnTo>
                    <a:pt x="72" y="28"/>
                  </a:lnTo>
                  <a:lnTo>
                    <a:pt x="64" y="0"/>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0"/>
            <p:cNvSpPr>
              <a:spLocks/>
            </p:cNvSpPr>
            <p:nvPr/>
          </p:nvSpPr>
          <p:spPr bwMode="auto">
            <a:xfrm>
              <a:off x="5859946" y="4686649"/>
              <a:ext cx="84138" cy="187325"/>
            </a:xfrm>
            <a:custGeom>
              <a:avLst/>
              <a:gdLst>
                <a:gd name="T0" fmla="*/ 33 w 53"/>
                <a:gd name="T1" fmla="*/ 12 h 118"/>
                <a:gd name="T2" fmla="*/ 23 w 53"/>
                <a:gd name="T3" fmla="*/ 39 h 118"/>
                <a:gd name="T4" fmla="*/ 10 w 53"/>
                <a:gd name="T5" fmla="*/ 12 h 118"/>
                <a:gd name="T6" fmla="*/ 0 w 53"/>
                <a:gd name="T7" fmla="*/ 4 h 118"/>
                <a:gd name="T8" fmla="*/ 0 w 53"/>
                <a:gd name="T9" fmla="*/ 25 h 118"/>
                <a:gd name="T10" fmla="*/ 23 w 53"/>
                <a:gd name="T11" fmla="*/ 118 h 118"/>
                <a:gd name="T12" fmla="*/ 46 w 53"/>
                <a:gd name="T13" fmla="*/ 25 h 118"/>
                <a:gd name="T14" fmla="*/ 53 w 53"/>
                <a:gd name="T15" fmla="*/ 0 h 118"/>
                <a:gd name="T16" fmla="*/ 33 w 53"/>
                <a:gd name="T17" fmla="*/ 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18">
                  <a:moveTo>
                    <a:pt x="33" y="12"/>
                  </a:moveTo>
                  <a:lnTo>
                    <a:pt x="23" y="39"/>
                  </a:lnTo>
                  <a:lnTo>
                    <a:pt x="10" y="12"/>
                  </a:lnTo>
                  <a:lnTo>
                    <a:pt x="0" y="4"/>
                  </a:lnTo>
                  <a:lnTo>
                    <a:pt x="0" y="25"/>
                  </a:lnTo>
                  <a:lnTo>
                    <a:pt x="23" y="118"/>
                  </a:lnTo>
                  <a:lnTo>
                    <a:pt x="46" y="25"/>
                  </a:lnTo>
                  <a:lnTo>
                    <a:pt x="53" y="0"/>
                  </a:lnTo>
                  <a:lnTo>
                    <a:pt x="33"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21"/>
            <p:cNvSpPr>
              <a:spLocks/>
            </p:cNvSpPr>
            <p:nvPr/>
          </p:nvSpPr>
          <p:spPr bwMode="auto">
            <a:xfrm>
              <a:off x="5964721" y="4719987"/>
              <a:ext cx="139700" cy="314325"/>
            </a:xfrm>
            <a:custGeom>
              <a:avLst/>
              <a:gdLst>
                <a:gd name="T0" fmla="*/ 111 w 187"/>
                <a:gd name="T1" fmla="*/ 421 h 421"/>
                <a:gd name="T2" fmla="*/ 48 w 187"/>
                <a:gd name="T3" fmla="*/ 360 h 421"/>
                <a:gd name="T4" fmla="*/ 98 w 187"/>
                <a:gd name="T5" fmla="*/ 238 h 421"/>
                <a:gd name="T6" fmla="*/ 0 w 187"/>
                <a:gd name="T7" fmla="*/ 78 h 421"/>
                <a:gd name="T8" fmla="*/ 14 w 187"/>
                <a:gd name="T9" fmla="*/ 0 h 421"/>
                <a:gd name="T10" fmla="*/ 49 w 187"/>
                <a:gd name="T11" fmla="*/ 4 h 421"/>
                <a:gd name="T12" fmla="*/ 186 w 187"/>
                <a:gd name="T13" fmla="*/ 239 h 421"/>
                <a:gd name="T14" fmla="*/ 111 w 187"/>
                <a:gd name="T15" fmla="*/ 421 h 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421">
                  <a:moveTo>
                    <a:pt x="111" y="421"/>
                  </a:moveTo>
                  <a:cubicBezTo>
                    <a:pt x="48" y="360"/>
                    <a:pt x="48" y="360"/>
                    <a:pt x="48" y="360"/>
                  </a:cubicBezTo>
                  <a:cubicBezTo>
                    <a:pt x="80" y="327"/>
                    <a:pt x="97" y="284"/>
                    <a:pt x="98" y="238"/>
                  </a:cubicBezTo>
                  <a:cubicBezTo>
                    <a:pt x="98" y="170"/>
                    <a:pt x="61" y="108"/>
                    <a:pt x="0" y="78"/>
                  </a:cubicBezTo>
                  <a:cubicBezTo>
                    <a:pt x="14" y="0"/>
                    <a:pt x="14" y="0"/>
                    <a:pt x="14" y="0"/>
                  </a:cubicBezTo>
                  <a:cubicBezTo>
                    <a:pt x="17" y="2"/>
                    <a:pt x="46" y="3"/>
                    <a:pt x="49" y="4"/>
                  </a:cubicBezTo>
                  <a:cubicBezTo>
                    <a:pt x="134" y="52"/>
                    <a:pt x="187" y="140"/>
                    <a:pt x="186" y="239"/>
                  </a:cubicBezTo>
                  <a:cubicBezTo>
                    <a:pt x="185" y="307"/>
                    <a:pt x="159" y="372"/>
                    <a:pt x="111" y="421"/>
                  </a:cubicBezTo>
                  <a:close/>
                </a:path>
              </a:pathLst>
            </a:custGeom>
            <a:solidFill>
              <a:srgbClr val="773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22"/>
            <p:cNvSpPr>
              <a:spLocks/>
            </p:cNvSpPr>
            <p:nvPr/>
          </p:nvSpPr>
          <p:spPr bwMode="auto">
            <a:xfrm>
              <a:off x="5920271" y="5032724"/>
              <a:ext cx="76200" cy="46038"/>
            </a:xfrm>
            <a:custGeom>
              <a:avLst/>
              <a:gdLst>
                <a:gd name="T0" fmla="*/ 48 w 48"/>
                <a:gd name="T1" fmla="*/ 29 h 29"/>
                <a:gd name="T2" fmla="*/ 0 w 48"/>
                <a:gd name="T3" fmla="*/ 13 h 29"/>
                <a:gd name="T4" fmla="*/ 0 w 48"/>
                <a:gd name="T5" fmla="*/ 0 h 29"/>
                <a:gd name="T6" fmla="*/ 48 w 48"/>
                <a:gd name="T7" fmla="*/ 16 h 29"/>
                <a:gd name="T8" fmla="*/ 48 w 48"/>
                <a:gd name="T9" fmla="*/ 29 h 29"/>
              </a:gdLst>
              <a:ahLst/>
              <a:cxnLst>
                <a:cxn ang="0">
                  <a:pos x="T0" y="T1"/>
                </a:cxn>
                <a:cxn ang="0">
                  <a:pos x="T2" y="T3"/>
                </a:cxn>
                <a:cxn ang="0">
                  <a:pos x="T4" y="T5"/>
                </a:cxn>
                <a:cxn ang="0">
                  <a:pos x="T6" y="T7"/>
                </a:cxn>
                <a:cxn ang="0">
                  <a:pos x="T8" y="T9"/>
                </a:cxn>
              </a:cxnLst>
              <a:rect l="0" t="0" r="r" b="b"/>
              <a:pathLst>
                <a:path w="48" h="29">
                  <a:moveTo>
                    <a:pt x="48" y="29"/>
                  </a:moveTo>
                  <a:lnTo>
                    <a:pt x="0" y="13"/>
                  </a:lnTo>
                  <a:lnTo>
                    <a:pt x="0" y="0"/>
                  </a:lnTo>
                  <a:lnTo>
                    <a:pt x="48" y="16"/>
                  </a:lnTo>
                  <a:lnTo>
                    <a:pt x="48" y="29"/>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3"/>
            <p:cNvSpPr>
              <a:spLocks/>
            </p:cNvSpPr>
            <p:nvPr/>
          </p:nvSpPr>
          <p:spPr bwMode="auto">
            <a:xfrm>
              <a:off x="5802796" y="5031137"/>
              <a:ext cx="76200" cy="46038"/>
            </a:xfrm>
            <a:custGeom>
              <a:avLst/>
              <a:gdLst>
                <a:gd name="T0" fmla="*/ 0 w 48"/>
                <a:gd name="T1" fmla="*/ 29 h 29"/>
                <a:gd name="T2" fmla="*/ 48 w 48"/>
                <a:gd name="T3" fmla="*/ 13 h 29"/>
                <a:gd name="T4" fmla="*/ 48 w 48"/>
                <a:gd name="T5" fmla="*/ 0 h 29"/>
                <a:gd name="T6" fmla="*/ 0 w 48"/>
                <a:gd name="T7" fmla="*/ 16 h 29"/>
                <a:gd name="T8" fmla="*/ 0 w 48"/>
                <a:gd name="T9" fmla="*/ 29 h 29"/>
              </a:gdLst>
              <a:ahLst/>
              <a:cxnLst>
                <a:cxn ang="0">
                  <a:pos x="T0" y="T1"/>
                </a:cxn>
                <a:cxn ang="0">
                  <a:pos x="T2" y="T3"/>
                </a:cxn>
                <a:cxn ang="0">
                  <a:pos x="T4" y="T5"/>
                </a:cxn>
                <a:cxn ang="0">
                  <a:pos x="T6" y="T7"/>
                </a:cxn>
                <a:cxn ang="0">
                  <a:pos x="T8" y="T9"/>
                </a:cxn>
              </a:cxnLst>
              <a:rect l="0" t="0" r="r" b="b"/>
              <a:pathLst>
                <a:path w="48" h="29">
                  <a:moveTo>
                    <a:pt x="0" y="29"/>
                  </a:moveTo>
                  <a:lnTo>
                    <a:pt x="48" y="13"/>
                  </a:lnTo>
                  <a:lnTo>
                    <a:pt x="48" y="0"/>
                  </a:lnTo>
                  <a:lnTo>
                    <a:pt x="0" y="16"/>
                  </a:lnTo>
                  <a:lnTo>
                    <a:pt x="0" y="29"/>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124"/>
            <p:cNvSpPr>
              <a:spLocks noChangeArrowheads="1"/>
            </p:cNvSpPr>
            <p:nvPr/>
          </p:nvSpPr>
          <p:spPr bwMode="auto">
            <a:xfrm>
              <a:off x="5888521" y="4989862"/>
              <a:ext cx="15875" cy="15875"/>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5"/>
            <p:cNvSpPr>
              <a:spLocks/>
            </p:cNvSpPr>
            <p:nvPr/>
          </p:nvSpPr>
          <p:spPr bwMode="auto">
            <a:xfrm>
              <a:off x="5261459" y="4794599"/>
              <a:ext cx="31750" cy="22225"/>
            </a:xfrm>
            <a:custGeom>
              <a:avLst/>
              <a:gdLst>
                <a:gd name="T0" fmla="*/ 0 w 20"/>
                <a:gd name="T1" fmla="*/ 14 h 14"/>
                <a:gd name="T2" fmla="*/ 4 w 20"/>
                <a:gd name="T3" fmla="*/ 3 h 14"/>
                <a:gd name="T4" fmla="*/ 10 w 20"/>
                <a:gd name="T5" fmla="*/ 5 h 14"/>
                <a:gd name="T6" fmla="*/ 15 w 20"/>
                <a:gd name="T7" fmla="*/ 0 h 14"/>
                <a:gd name="T8" fmla="*/ 20 w 20"/>
                <a:gd name="T9" fmla="*/ 5 h 14"/>
                <a:gd name="T10" fmla="*/ 10 w 20"/>
                <a:gd name="T11" fmla="*/ 10 h 14"/>
                <a:gd name="T12" fmla="*/ 0 w 2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0" y="14"/>
                  </a:moveTo>
                  <a:lnTo>
                    <a:pt x="4" y="3"/>
                  </a:lnTo>
                  <a:lnTo>
                    <a:pt x="10" y="5"/>
                  </a:lnTo>
                  <a:lnTo>
                    <a:pt x="15" y="0"/>
                  </a:lnTo>
                  <a:lnTo>
                    <a:pt x="20" y="5"/>
                  </a:lnTo>
                  <a:lnTo>
                    <a:pt x="10" y="1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6"/>
            <p:cNvSpPr>
              <a:spLocks/>
            </p:cNvSpPr>
            <p:nvPr/>
          </p:nvSpPr>
          <p:spPr bwMode="auto">
            <a:xfrm>
              <a:off x="5228121" y="5026374"/>
              <a:ext cx="77788" cy="46038"/>
            </a:xfrm>
            <a:custGeom>
              <a:avLst/>
              <a:gdLst>
                <a:gd name="T0" fmla="*/ 49 w 49"/>
                <a:gd name="T1" fmla="*/ 29 h 29"/>
                <a:gd name="T2" fmla="*/ 0 w 49"/>
                <a:gd name="T3" fmla="*/ 13 h 29"/>
                <a:gd name="T4" fmla="*/ 0 w 49"/>
                <a:gd name="T5" fmla="*/ 0 h 29"/>
                <a:gd name="T6" fmla="*/ 49 w 49"/>
                <a:gd name="T7" fmla="*/ 16 h 29"/>
                <a:gd name="T8" fmla="*/ 49 w 49"/>
                <a:gd name="T9" fmla="*/ 29 h 29"/>
              </a:gdLst>
              <a:ahLst/>
              <a:cxnLst>
                <a:cxn ang="0">
                  <a:pos x="T0" y="T1"/>
                </a:cxn>
                <a:cxn ang="0">
                  <a:pos x="T2" y="T3"/>
                </a:cxn>
                <a:cxn ang="0">
                  <a:pos x="T4" y="T5"/>
                </a:cxn>
                <a:cxn ang="0">
                  <a:pos x="T6" y="T7"/>
                </a:cxn>
                <a:cxn ang="0">
                  <a:pos x="T8" y="T9"/>
                </a:cxn>
              </a:cxnLst>
              <a:rect l="0" t="0" r="r" b="b"/>
              <a:pathLst>
                <a:path w="49" h="29">
                  <a:moveTo>
                    <a:pt x="49" y="29"/>
                  </a:moveTo>
                  <a:lnTo>
                    <a:pt x="0" y="13"/>
                  </a:lnTo>
                  <a:lnTo>
                    <a:pt x="0" y="0"/>
                  </a:lnTo>
                  <a:lnTo>
                    <a:pt x="49" y="16"/>
                  </a:lnTo>
                  <a:lnTo>
                    <a:pt x="49" y="29"/>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7"/>
            <p:cNvSpPr>
              <a:spLocks/>
            </p:cNvSpPr>
            <p:nvPr/>
          </p:nvSpPr>
          <p:spPr bwMode="auto">
            <a:xfrm>
              <a:off x="5110646" y="5026374"/>
              <a:ext cx="76200" cy="46038"/>
            </a:xfrm>
            <a:custGeom>
              <a:avLst/>
              <a:gdLst>
                <a:gd name="T0" fmla="*/ 0 w 48"/>
                <a:gd name="T1" fmla="*/ 29 h 29"/>
                <a:gd name="T2" fmla="*/ 48 w 48"/>
                <a:gd name="T3" fmla="*/ 13 h 29"/>
                <a:gd name="T4" fmla="*/ 48 w 48"/>
                <a:gd name="T5" fmla="*/ 0 h 29"/>
                <a:gd name="T6" fmla="*/ 0 w 48"/>
                <a:gd name="T7" fmla="*/ 16 h 29"/>
                <a:gd name="T8" fmla="*/ 0 w 48"/>
                <a:gd name="T9" fmla="*/ 29 h 29"/>
              </a:gdLst>
              <a:ahLst/>
              <a:cxnLst>
                <a:cxn ang="0">
                  <a:pos x="T0" y="T1"/>
                </a:cxn>
                <a:cxn ang="0">
                  <a:pos x="T2" y="T3"/>
                </a:cxn>
                <a:cxn ang="0">
                  <a:pos x="T4" y="T5"/>
                </a:cxn>
                <a:cxn ang="0">
                  <a:pos x="T6" y="T7"/>
                </a:cxn>
                <a:cxn ang="0">
                  <a:pos x="T8" y="T9"/>
                </a:cxn>
              </a:cxnLst>
              <a:rect l="0" t="0" r="r" b="b"/>
              <a:pathLst>
                <a:path w="48" h="29">
                  <a:moveTo>
                    <a:pt x="0" y="29"/>
                  </a:moveTo>
                  <a:lnTo>
                    <a:pt x="48" y="13"/>
                  </a:lnTo>
                  <a:lnTo>
                    <a:pt x="48" y="0"/>
                  </a:lnTo>
                  <a:lnTo>
                    <a:pt x="0" y="16"/>
                  </a:lnTo>
                  <a:lnTo>
                    <a:pt x="0" y="29"/>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28"/>
            <p:cNvSpPr>
              <a:spLocks/>
            </p:cNvSpPr>
            <p:nvPr/>
          </p:nvSpPr>
          <p:spPr bwMode="auto">
            <a:xfrm>
              <a:off x="5226534" y="4799362"/>
              <a:ext cx="68263" cy="34925"/>
            </a:xfrm>
            <a:custGeom>
              <a:avLst/>
              <a:gdLst>
                <a:gd name="T0" fmla="*/ 0 w 43"/>
                <a:gd name="T1" fmla="*/ 15 h 22"/>
                <a:gd name="T2" fmla="*/ 43 w 43"/>
                <a:gd name="T3" fmla="*/ 0 h 22"/>
                <a:gd name="T4" fmla="*/ 43 w 43"/>
                <a:gd name="T5" fmla="*/ 7 h 22"/>
                <a:gd name="T6" fmla="*/ 0 w 43"/>
                <a:gd name="T7" fmla="*/ 22 h 22"/>
                <a:gd name="T8" fmla="*/ 0 w 43"/>
                <a:gd name="T9" fmla="*/ 15 h 22"/>
              </a:gdLst>
              <a:ahLst/>
              <a:cxnLst>
                <a:cxn ang="0">
                  <a:pos x="T0" y="T1"/>
                </a:cxn>
                <a:cxn ang="0">
                  <a:pos x="T2" y="T3"/>
                </a:cxn>
                <a:cxn ang="0">
                  <a:pos x="T4" y="T5"/>
                </a:cxn>
                <a:cxn ang="0">
                  <a:pos x="T6" y="T7"/>
                </a:cxn>
                <a:cxn ang="0">
                  <a:pos x="T8" y="T9"/>
                </a:cxn>
              </a:cxnLst>
              <a:rect l="0" t="0" r="r" b="b"/>
              <a:pathLst>
                <a:path w="43" h="22">
                  <a:moveTo>
                    <a:pt x="0" y="15"/>
                  </a:moveTo>
                  <a:lnTo>
                    <a:pt x="43" y="0"/>
                  </a:lnTo>
                  <a:lnTo>
                    <a:pt x="43" y="7"/>
                  </a:lnTo>
                  <a:lnTo>
                    <a:pt x="0" y="22"/>
                  </a:lnTo>
                  <a:lnTo>
                    <a:pt x="0" y="15"/>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129"/>
            <p:cNvSpPr>
              <a:spLocks noChangeArrowheads="1"/>
            </p:cNvSpPr>
            <p:nvPr/>
          </p:nvSpPr>
          <p:spPr bwMode="auto">
            <a:xfrm>
              <a:off x="5207484" y="4989862"/>
              <a:ext cx="15875" cy="15875"/>
            </a:xfrm>
            <a:prstGeom prst="ellipse">
              <a:avLst/>
            </a:pr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30"/>
            <p:cNvSpPr>
              <a:spLocks/>
            </p:cNvSpPr>
            <p:nvPr/>
          </p:nvSpPr>
          <p:spPr bwMode="auto">
            <a:xfrm>
              <a:off x="5264634" y="4721574"/>
              <a:ext cx="165100" cy="268288"/>
            </a:xfrm>
            <a:custGeom>
              <a:avLst/>
              <a:gdLst>
                <a:gd name="T0" fmla="*/ 100 w 221"/>
                <a:gd name="T1" fmla="*/ 359 h 359"/>
                <a:gd name="T2" fmla="*/ 59 w 221"/>
                <a:gd name="T3" fmla="*/ 286 h 359"/>
                <a:gd name="T4" fmla="*/ 130 w 221"/>
                <a:gd name="T5" fmla="*/ 192 h 359"/>
                <a:gd name="T6" fmla="*/ 29 w 221"/>
                <a:gd name="T7" fmla="*/ 95 h 359"/>
                <a:gd name="T8" fmla="*/ 0 w 221"/>
                <a:gd name="T9" fmla="*/ 18 h 359"/>
                <a:gd name="T10" fmla="*/ 107 w 221"/>
                <a:gd name="T11" fmla="*/ 39 h 359"/>
                <a:gd name="T12" fmla="*/ 195 w 221"/>
                <a:gd name="T13" fmla="*/ 129 h 359"/>
                <a:gd name="T14" fmla="*/ 207 w 221"/>
                <a:gd name="T15" fmla="*/ 248 h 359"/>
                <a:gd name="T16" fmla="*/ 100 w 221"/>
                <a:gd name="T17" fmla="*/ 35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359">
                  <a:moveTo>
                    <a:pt x="100" y="359"/>
                  </a:moveTo>
                  <a:cubicBezTo>
                    <a:pt x="59" y="286"/>
                    <a:pt x="59" y="286"/>
                    <a:pt x="59" y="286"/>
                  </a:cubicBezTo>
                  <a:cubicBezTo>
                    <a:pt x="113" y="256"/>
                    <a:pt x="137" y="225"/>
                    <a:pt x="130" y="192"/>
                  </a:cubicBezTo>
                  <a:cubicBezTo>
                    <a:pt x="119" y="140"/>
                    <a:pt x="48" y="97"/>
                    <a:pt x="29" y="95"/>
                  </a:cubicBezTo>
                  <a:cubicBezTo>
                    <a:pt x="31" y="95"/>
                    <a:pt x="0" y="18"/>
                    <a:pt x="0" y="18"/>
                  </a:cubicBezTo>
                  <a:cubicBezTo>
                    <a:pt x="33" y="0"/>
                    <a:pt x="76" y="20"/>
                    <a:pt x="107" y="39"/>
                  </a:cubicBezTo>
                  <a:cubicBezTo>
                    <a:pt x="144" y="62"/>
                    <a:pt x="176" y="95"/>
                    <a:pt x="195" y="129"/>
                  </a:cubicBezTo>
                  <a:cubicBezTo>
                    <a:pt x="216" y="168"/>
                    <a:pt x="221" y="210"/>
                    <a:pt x="207" y="248"/>
                  </a:cubicBezTo>
                  <a:cubicBezTo>
                    <a:pt x="192" y="291"/>
                    <a:pt x="156" y="328"/>
                    <a:pt x="100" y="359"/>
                  </a:cubicBezTo>
                  <a:close/>
                </a:path>
              </a:pathLst>
            </a:custGeom>
            <a:solidFill>
              <a:srgbClr val="4668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1"/>
            <p:cNvSpPr>
              <a:spLocks/>
            </p:cNvSpPr>
            <p:nvPr/>
          </p:nvSpPr>
          <p:spPr bwMode="auto">
            <a:xfrm>
              <a:off x="5170971" y="4692999"/>
              <a:ext cx="73025" cy="146050"/>
            </a:xfrm>
            <a:custGeom>
              <a:avLst/>
              <a:gdLst>
                <a:gd name="T0" fmla="*/ 19 w 46"/>
                <a:gd name="T1" fmla="*/ 3 h 92"/>
                <a:gd name="T2" fmla="*/ 29 w 46"/>
                <a:gd name="T3" fmla="*/ 3 h 92"/>
                <a:gd name="T4" fmla="*/ 46 w 46"/>
                <a:gd name="T5" fmla="*/ 0 h 92"/>
                <a:gd name="T6" fmla="*/ 46 w 46"/>
                <a:gd name="T7" fmla="*/ 21 h 92"/>
                <a:gd name="T8" fmla="*/ 33 w 46"/>
                <a:gd name="T9" fmla="*/ 88 h 92"/>
                <a:gd name="T10" fmla="*/ 26 w 46"/>
                <a:gd name="T11" fmla="*/ 23 h 92"/>
                <a:gd name="T12" fmla="*/ 31 w 46"/>
                <a:gd name="T13" fmla="*/ 13 h 92"/>
                <a:gd name="T14" fmla="*/ 29 w 46"/>
                <a:gd name="T15" fmla="*/ 9 h 92"/>
                <a:gd name="T16" fmla="*/ 19 w 46"/>
                <a:gd name="T17" fmla="*/ 9 h 92"/>
                <a:gd name="T18" fmla="*/ 16 w 46"/>
                <a:gd name="T19" fmla="*/ 13 h 92"/>
                <a:gd name="T20" fmla="*/ 22 w 46"/>
                <a:gd name="T21" fmla="*/ 22 h 92"/>
                <a:gd name="T22" fmla="*/ 14 w 46"/>
                <a:gd name="T23" fmla="*/ 92 h 92"/>
                <a:gd name="T24" fmla="*/ 0 w 46"/>
                <a:gd name="T25" fmla="*/ 21 h 92"/>
                <a:gd name="T26" fmla="*/ 0 w 46"/>
                <a:gd name="T27" fmla="*/ 0 h 92"/>
                <a:gd name="T28" fmla="*/ 19 w 46"/>
                <a:gd name="T29"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92">
                  <a:moveTo>
                    <a:pt x="19" y="3"/>
                  </a:moveTo>
                  <a:lnTo>
                    <a:pt x="29" y="3"/>
                  </a:lnTo>
                  <a:lnTo>
                    <a:pt x="46" y="0"/>
                  </a:lnTo>
                  <a:lnTo>
                    <a:pt x="46" y="21"/>
                  </a:lnTo>
                  <a:lnTo>
                    <a:pt x="33" y="88"/>
                  </a:lnTo>
                  <a:lnTo>
                    <a:pt x="26" y="23"/>
                  </a:lnTo>
                  <a:lnTo>
                    <a:pt x="31" y="13"/>
                  </a:lnTo>
                  <a:lnTo>
                    <a:pt x="29" y="9"/>
                  </a:lnTo>
                  <a:lnTo>
                    <a:pt x="19" y="9"/>
                  </a:lnTo>
                  <a:lnTo>
                    <a:pt x="16" y="13"/>
                  </a:lnTo>
                  <a:lnTo>
                    <a:pt x="22" y="22"/>
                  </a:lnTo>
                  <a:lnTo>
                    <a:pt x="14" y="92"/>
                  </a:lnTo>
                  <a:lnTo>
                    <a:pt x="0" y="21"/>
                  </a:lnTo>
                  <a:lnTo>
                    <a:pt x="0" y="0"/>
                  </a:lnTo>
                  <a:lnTo>
                    <a:pt x="1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32"/>
            <p:cNvSpPr>
              <a:spLocks/>
            </p:cNvSpPr>
            <p:nvPr/>
          </p:nvSpPr>
          <p:spPr bwMode="auto">
            <a:xfrm>
              <a:off x="5128109" y="4735862"/>
              <a:ext cx="311150" cy="200025"/>
            </a:xfrm>
            <a:custGeom>
              <a:avLst/>
              <a:gdLst>
                <a:gd name="T0" fmla="*/ 417 w 417"/>
                <a:gd name="T1" fmla="*/ 267 h 267"/>
                <a:gd name="T2" fmla="*/ 417 w 417"/>
                <a:gd name="T3" fmla="*/ 179 h 267"/>
                <a:gd name="T4" fmla="*/ 135 w 417"/>
                <a:gd name="T5" fmla="*/ 66 h 267"/>
                <a:gd name="T6" fmla="*/ 0 w 417"/>
                <a:gd name="T7" fmla="*/ 0 h 267"/>
                <a:gd name="T8" fmla="*/ 0 w 417"/>
                <a:gd name="T9" fmla="*/ 88 h 267"/>
                <a:gd name="T10" fmla="*/ 82 w 417"/>
                <a:gd name="T11" fmla="*/ 137 h 267"/>
                <a:gd name="T12" fmla="*/ 417 w 417"/>
                <a:gd name="T13" fmla="*/ 267 h 267"/>
              </a:gdLst>
              <a:ahLst/>
              <a:cxnLst>
                <a:cxn ang="0">
                  <a:pos x="T0" y="T1"/>
                </a:cxn>
                <a:cxn ang="0">
                  <a:pos x="T2" y="T3"/>
                </a:cxn>
                <a:cxn ang="0">
                  <a:pos x="T4" y="T5"/>
                </a:cxn>
                <a:cxn ang="0">
                  <a:pos x="T6" y="T7"/>
                </a:cxn>
                <a:cxn ang="0">
                  <a:pos x="T8" y="T9"/>
                </a:cxn>
                <a:cxn ang="0">
                  <a:pos x="T10" y="T11"/>
                </a:cxn>
                <a:cxn ang="0">
                  <a:pos x="T12" y="T13"/>
                </a:cxn>
              </a:cxnLst>
              <a:rect l="0" t="0" r="r" b="b"/>
              <a:pathLst>
                <a:path w="417" h="267">
                  <a:moveTo>
                    <a:pt x="417" y="267"/>
                  </a:moveTo>
                  <a:cubicBezTo>
                    <a:pt x="417" y="179"/>
                    <a:pt x="417" y="179"/>
                    <a:pt x="417" y="179"/>
                  </a:cubicBezTo>
                  <a:cubicBezTo>
                    <a:pt x="285" y="179"/>
                    <a:pt x="202" y="117"/>
                    <a:pt x="135" y="66"/>
                  </a:cubicBezTo>
                  <a:cubicBezTo>
                    <a:pt x="88" y="31"/>
                    <a:pt x="47" y="0"/>
                    <a:pt x="0" y="0"/>
                  </a:cubicBezTo>
                  <a:cubicBezTo>
                    <a:pt x="0" y="88"/>
                    <a:pt x="0" y="88"/>
                    <a:pt x="0" y="88"/>
                  </a:cubicBezTo>
                  <a:cubicBezTo>
                    <a:pt x="18" y="88"/>
                    <a:pt x="49" y="112"/>
                    <a:pt x="82" y="137"/>
                  </a:cubicBezTo>
                  <a:cubicBezTo>
                    <a:pt x="155" y="192"/>
                    <a:pt x="256" y="267"/>
                    <a:pt x="417" y="267"/>
                  </a:cubicBezTo>
                  <a:close/>
                </a:path>
              </a:pathLst>
            </a:custGeom>
            <a:solidFill>
              <a:srgbClr val="4668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3"/>
            <p:cNvSpPr>
              <a:spLocks/>
            </p:cNvSpPr>
            <p:nvPr/>
          </p:nvSpPr>
          <p:spPr bwMode="auto">
            <a:xfrm>
              <a:off x="5091596" y="4789837"/>
              <a:ext cx="347663" cy="146050"/>
            </a:xfrm>
            <a:custGeom>
              <a:avLst/>
              <a:gdLst>
                <a:gd name="T0" fmla="*/ 0 w 465"/>
                <a:gd name="T1" fmla="*/ 0 h 196"/>
                <a:gd name="T2" fmla="*/ 0 w 465"/>
                <a:gd name="T3" fmla="*/ 23 h 196"/>
                <a:gd name="T4" fmla="*/ 91 w 465"/>
                <a:gd name="T5" fmla="*/ 69 h 196"/>
                <a:gd name="T6" fmla="*/ 465 w 465"/>
                <a:gd name="T7" fmla="*/ 196 h 196"/>
                <a:gd name="T8" fmla="*/ 465 w 465"/>
                <a:gd name="T9" fmla="*/ 171 h 196"/>
                <a:gd name="T10" fmla="*/ 130 w 465"/>
                <a:gd name="T11" fmla="*/ 61 h 196"/>
                <a:gd name="T12" fmla="*/ 0 w 465"/>
                <a:gd name="T13" fmla="*/ 0 h 196"/>
              </a:gdLst>
              <a:ahLst/>
              <a:cxnLst>
                <a:cxn ang="0">
                  <a:pos x="T0" y="T1"/>
                </a:cxn>
                <a:cxn ang="0">
                  <a:pos x="T2" y="T3"/>
                </a:cxn>
                <a:cxn ang="0">
                  <a:pos x="T4" y="T5"/>
                </a:cxn>
                <a:cxn ang="0">
                  <a:pos x="T6" y="T7"/>
                </a:cxn>
                <a:cxn ang="0">
                  <a:pos x="T8" y="T9"/>
                </a:cxn>
                <a:cxn ang="0">
                  <a:pos x="T10" y="T11"/>
                </a:cxn>
                <a:cxn ang="0">
                  <a:pos x="T12" y="T13"/>
                </a:cxn>
              </a:cxnLst>
              <a:rect l="0" t="0" r="r" b="b"/>
              <a:pathLst>
                <a:path w="465" h="196">
                  <a:moveTo>
                    <a:pt x="0" y="0"/>
                  </a:moveTo>
                  <a:cubicBezTo>
                    <a:pt x="0" y="23"/>
                    <a:pt x="0" y="23"/>
                    <a:pt x="0" y="23"/>
                  </a:cubicBezTo>
                  <a:cubicBezTo>
                    <a:pt x="20" y="23"/>
                    <a:pt x="55" y="45"/>
                    <a:pt x="91" y="69"/>
                  </a:cubicBezTo>
                  <a:cubicBezTo>
                    <a:pt x="173" y="123"/>
                    <a:pt x="285" y="196"/>
                    <a:pt x="465" y="196"/>
                  </a:cubicBezTo>
                  <a:cubicBezTo>
                    <a:pt x="465" y="171"/>
                    <a:pt x="465" y="171"/>
                    <a:pt x="465" y="171"/>
                  </a:cubicBezTo>
                  <a:cubicBezTo>
                    <a:pt x="309" y="171"/>
                    <a:pt x="210" y="110"/>
                    <a:pt x="130" y="61"/>
                  </a:cubicBezTo>
                  <a:cubicBezTo>
                    <a:pt x="85" y="33"/>
                    <a:pt x="44" y="8"/>
                    <a:pt x="0" y="0"/>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134"/>
            <p:cNvSpPr>
              <a:spLocks noChangeArrowheads="1"/>
            </p:cNvSpPr>
            <p:nvPr/>
          </p:nvSpPr>
          <p:spPr bwMode="auto">
            <a:xfrm>
              <a:off x="5261459" y="4581874"/>
              <a:ext cx="7938" cy="7938"/>
            </a:xfrm>
            <a:prstGeom prst="ellipse">
              <a:avLst/>
            </a:pr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5"/>
            <p:cNvSpPr>
              <a:spLocks/>
            </p:cNvSpPr>
            <p:nvPr/>
          </p:nvSpPr>
          <p:spPr bwMode="auto">
            <a:xfrm>
              <a:off x="5817084" y="4489799"/>
              <a:ext cx="142875" cy="147638"/>
            </a:xfrm>
            <a:custGeom>
              <a:avLst/>
              <a:gdLst>
                <a:gd name="T0" fmla="*/ 0 w 190"/>
                <a:gd name="T1" fmla="*/ 38 h 199"/>
                <a:gd name="T2" fmla="*/ 94 w 190"/>
                <a:gd name="T3" fmla="*/ 6 h 199"/>
                <a:gd name="T4" fmla="*/ 180 w 190"/>
                <a:gd name="T5" fmla="*/ 127 h 199"/>
                <a:gd name="T6" fmla="*/ 130 w 190"/>
                <a:gd name="T7" fmla="*/ 199 h 199"/>
                <a:gd name="T8" fmla="*/ 102 w 190"/>
                <a:gd name="T9" fmla="*/ 91 h 199"/>
                <a:gd name="T10" fmla="*/ 0 w 190"/>
                <a:gd name="T11" fmla="*/ 38 h 199"/>
              </a:gdLst>
              <a:ahLst/>
              <a:cxnLst>
                <a:cxn ang="0">
                  <a:pos x="T0" y="T1"/>
                </a:cxn>
                <a:cxn ang="0">
                  <a:pos x="T2" y="T3"/>
                </a:cxn>
                <a:cxn ang="0">
                  <a:pos x="T4" y="T5"/>
                </a:cxn>
                <a:cxn ang="0">
                  <a:pos x="T6" y="T7"/>
                </a:cxn>
                <a:cxn ang="0">
                  <a:pos x="T8" y="T9"/>
                </a:cxn>
                <a:cxn ang="0">
                  <a:pos x="T10" y="T11"/>
                </a:cxn>
              </a:cxnLst>
              <a:rect l="0" t="0" r="r" b="b"/>
              <a:pathLst>
                <a:path w="190" h="199">
                  <a:moveTo>
                    <a:pt x="0" y="38"/>
                  </a:moveTo>
                  <a:cubicBezTo>
                    <a:pt x="23" y="13"/>
                    <a:pt x="58" y="0"/>
                    <a:pt x="94" y="6"/>
                  </a:cubicBezTo>
                  <a:cubicBezTo>
                    <a:pt x="151" y="16"/>
                    <a:pt x="190" y="70"/>
                    <a:pt x="180" y="127"/>
                  </a:cubicBezTo>
                  <a:cubicBezTo>
                    <a:pt x="177" y="145"/>
                    <a:pt x="146" y="195"/>
                    <a:pt x="130" y="199"/>
                  </a:cubicBezTo>
                  <a:cubicBezTo>
                    <a:pt x="129" y="199"/>
                    <a:pt x="92" y="170"/>
                    <a:pt x="102" y="91"/>
                  </a:cubicBezTo>
                  <a:cubicBezTo>
                    <a:pt x="102" y="91"/>
                    <a:pt x="32" y="96"/>
                    <a:pt x="0" y="38"/>
                  </a:cubicBezTo>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36"/>
            <p:cNvSpPr>
              <a:spLocks/>
            </p:cNvSpPr>
            <p:nvPr/>
          </p:nvSpPr>
          <p:spPr bwMode="auto">
            <a:xfrm>
              <a:off x="5901221" y="4637437"/>
              <a:ext cx="111125" cy="122238"/>
            </a:xfrm>
            <a:custGeom>
              <a:avLst/>
              <a:gdLst>
                <a:gd name="T0" fmla="*/ 18 w 149"/>
                <a:gd name="T1" fmla="*/ 0 h 165"/>
                <a:gd name="T2" fmla="*/ 138 w 149"/>
                <a:gd name="T3" fmla="*/ 165 h 165"/>
                <a:gd name="T4" fmla="*/ 18 w 149"/>
                <a:gd name="T5" fmla="*/ 0 h 165"/>
              </a:gdLst>
              <a:ahLst/>
              <a:cxnLst>
                <a:cxn ang="0">
                  <a:pos x="T0" y="T1"/>
                </a:cxn>
                <a:cxn ang="0">
                  <a:pos x="T2" y="T3"/>
                </a:cxn>
                <a:cxn ang="0">
                  <a:pos x="T4" y="T5"/>
                </a:cxn>
              </a:cxnLst>
              <a:rect l="0" t="0" r="r" b="b"/>
              <a:pathLst>
                <a:path w="149" h="165">
                  <a:moveTo>
                    <a:pt x="18" y="0"/>
                  </a:moveTo>
                  <a:cubicBezTo>
                    <a:pt x="18" y="0"/>
                    <a:pt x="149" y="40"/>
                    <a:pt x="138" y="165"/>
                  </a:cubicBezTo>
                  <a:cubicBezTo>
                    <a:pt x="138" y="165"/>
                    <a:pt x="0" y="139"/>
                    <a:pt x="18" y="0"/>
                  </a:cubicBez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5" name="Rectangle 174"/>
          <p:cNvSpPr/>
          <p:nvPr/>
        </p:nvSpPr>
        <p:spPr bwMode="auto">
          <a:xfrm>
            <a:off x="0" y="6948805"/>
            <a:ext cx="12436475" cy="4572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Freeform 72"/>
          <p:cNvSpPr/>
          <p:nvPr/>
        </p:nvSpPr>
        <p:spPr bwMode="auto">
          <a:xfrm>
            <a:off x="3569737" y="3801648"/>
            <a:ext cx="497398" cy="567288"/>
          </a:xfrm>
          <a:custGeom>
            <a:avLst/>
            <a:gdLst/>
            <a:ahLst/>
            <a:cxnLst/>
            <a:rect l="l" t="t" r="r" b="b"/>
            <a:pathLst>
              <a:path w="1910303" h="2178730">
                <a:moveTo>
                  <a:pt x="1341246" y="610960"/>
                </a:moveTo>
                <a:cubicBezTo>
                  <a:pt x="1362500" y="606596"/>
                  <a:pt x="1385451" y="612899"/>
                  <a:pt x="1412281" y="642962"/>
                </a:cubicBezTo>
                <a:lnTo>
                  <a:pt x="1489863" y="751576"/>
                </a:lnTo>
                <a:cubicBezTo>
                  <a:pt x="1500853" y="770971"/>
                  <a:pt x="1558393" y="802004"/>
                  <a:pt x="1487923" y="873766"/>
                </a:cubicBezTo>
                <a:cubicBezTo>
                  <a:pt x="1220914" y="1078064"/>
                  <a:pt x="1052821" y="1286241"/>
                  <a:pt x="892486" y="1519632"/>
                </a:cubicBezTo>
                <a:cubicBezTo>
                  <a:pt x="840118" y="1595920"/>
                  <a:pt x="779993" y="1575232"/>
                  <a:pt x="741202" y="1515753"/>
                </a:cubicBezTo>
                <a:cubicBezTo>
                  <a:pt x="631942" y="1388390"/>
                  <a:pt x="526561" y="1276543"/>
                  <a:pt x="407602" y="1162757"/>
                </a:cubicBezTo>
                <a:cubicBezTo>
                  <a:pt x="379802" y="1117501"/>
                  <a:pt x="375277" y="1099399"/>
                  <a:pt x="434756" y="1026990"/>
                </a:cubicBezTo>
                <a:lnTo>
                  <a:pt x="504579" y="957167"/>
                </a:lnTo>
                <a:cubicBezTo>
                  <a:pt x="538844" y="928073"/>
                  <a:pt x="600263" y="920315"/>
                  <a:pt x="636467" y="980441"/>
                </a:cubicBezTo>
                <a:lnTo>
                  <a:pt x="795509" y="1139482"/>
                </a:lnTo>
                <a:cubicBezTo>
                  <a:pt x="912527" y="1003068"/>
                  <a:pt x="1021788" y="810409"/>
                  <a:pt x="1280393" y="642962"/>
                </a:cubicBezTo>
                <a:cubicBezTo>
                  <a:pt x="1300434" y="630355"/>
                  <a:pt x="1319991" y="615324"/>
                  <a:pt x="1341246" y="610960"/>
                </a:cubicBezTo>
                <a:close/>
                <a:moveTo>
                  <a:pt x="686689" y="129740"/>
                </a:moveTo>
                <a:cubicBezTo>
                  <a:pt x="685198" y="260971"/>
                  <a:pt x="689672" y="386236"/>
                  <a:pt x="682215" y="520450"/>
                </a:cubicBezTo>
                <a:cubicBezTo>
                  <a:pt x="667303" y="599486"/>
                  <a:pt x="638969" y="615890"/>
                  <a:pt x="540546" y="623347"/>
                </a:cubicBezTo>
                <a:lnTo>
                  <a:pt x="141634" y="622601"/>
                </a:lnTo>
                <a:cubicBezTo>
                  <a:pt x="140640" y="1052580"/>
                  <a:pt x="137409" y="1484798"/>
                  <a:pt x="136415" y="1914777"/>
                </a:cubicBezTo>
                <a:cubicBezTo>
                  <a:pt x="151327" y="1968463"/>
                  <a:pt x="152818" y="2026622"/>
                  <a:pt x="248259" y="2048991"/>
                </a:cubicBezTo>
                <a:lnTo>
                  <a:pt x="1773817" y="2040043"/>
                </a:lnTo>
                <a:lnTo>
                  <a:pt x="1773817" y="286322"/>
                </a:lnTo>
                <a:cubicBezTo>
                  <a:pt x="1775308" y="226672"/>
                  <a:pt x="1754431" y="131231"/>
                  <a:pt x="1639604" y="134213"/>
                </a:cubicBezTo>
                <a:close/>
                <a:moveTo>
                  <a:pt x="630803" y="0"/>
                </a:moveTo>
                <a:lnTo>
                  <a:pt x="1721510" y="1790"/>
                </a:lnTo>
                <a:cubicBezTo>
                  <a:pt x="1879583" y="21176"/>
                  <a:pt x="1905829" y="131231"/>
                  <a:pt x="1910303" y="214741"/>
                </a:cubicBezTo>
                <a:lnTo>
                  <a:pt x="1905829" y="2178730"/>
                </a:lnTo>
                <a:lnTo>
                  <a:pt x="170004" y="2178730"/>
                </a:lnTo>
                <a:cubicBezTo>
                  <a:pt x="65616" y="2172765"/>
                  <a:pt x="19387" y="2095220"/>
                  <a:pt x="4474" y="2013200"/>
                </a:cubicBezTo>
                <a:lnTo>
                  <a:pt x="0" y="559222"/>
                </a:lnTo>
                <a:close/>
              </a:path>
            </a:pathLst>
          </a:custGeom>
          <a:solidFill>
            <a:schemeClr val="bg1"/>
          </a:solidFill>
          <a:ln>
            <a:no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a:solidFill>
                <a:schemeClr val="bg1"/>
              </a:solidFill>
            </a:endParaRPr>
          </a:p>
        </p:txBody>
      </p:sp>
      <p:sp>
        <p:nvSpPr>
          <p:cNvPr id="74" name="Rounded Rectangle 176"/>
          <p:cNvSpPr/>
          <p:nvPr/>
        </p:nvSpPr>
        <p:spPr bwMode="auto">
          <a:xfrm>
            <a:off x="7544881" y="3855284"/>
            <a:ext cx="397584" cy="513652"/>
          </a:xfrm>
          <a:custGeom>
            <a:avLst/>
            <a:gdLst/>
            <a:ahLst/>
            <a:cxnLst/>
            <a:rect l="l" t="t" r="r" b="b"/>
            <a:pathLst>
              <a:path w="3146877" h="4065574">
                <a:moveTo>
                  <a:pt x="751493" y="3280563"/>
                </a:moveTo>
                <a:lnTo>
                  <a:pt x="755143" y="3475873"/>
                </a:lnTo>
                <a:lnTo>
                  <a:pt x="570785" y="3286039"/>
                </a:lnTo>
                <a:close/>
                <a:moveTo>
                  <a:pt x="659126" y="2563360"/>
                </a:moveTo>
                <a:lnTo>
                  <a:pt x="659126" y="2706654"/>
                </a:lnTo>
                <a:lnTo>
                  <a:pt x="2487765" y="2706654"/>
                </a:lnTo>
                <a:lnTo>
                  <a:pt x="2487765" y="2563360"/>
                </a:lnTo>
                <a:close/>
                <a:moveTo>
                  <a:pt x="659126" y="2111524"/>
                </a:moveTo>
                <a:lnTo>
                  <a:pt x="659126" y="2254818"/>
                </a:lnTo>
                <a:lnTo>
                  <a:pt x="2487765" y="2254818"/>
                </a:lnTo>
                <a:lnTo>
                  <a:pt x="2487765" y="2111524"/>
                </a:lnTo>
                <a:close/>
                <a:moveTo>
                  <a:pt x="659126" y="1659689"/>
                </a:moveTo>
                <a:lnTo>
                  <a:pt x="659126" y="1802983"/>
                </a:lnTo>
                <a:lnTo>
                  <a:pt x="2487765" y="1802983"/>
                </a:lnTo>
                <a:lnTo>
                  <a:pt x="2487765" y="1659689"/>
                </a:lnTo>
                <a:close/>
                <a:moveTo>
                  <a:pt x="659126" y="1207854"/>
                </a:moveTo>
                <a:lnTo>
                  <a:pt x="659126" y="1351148"/>
                </a:lnTo>
                <a:lnTo>
                  <a:pt x="2487765" y="1351148"/>
                </a:lnTo>
                <a:lnTo>
                  <a:pt x="2487765" y="1207854"/>
                </a:lnTo>
                <a:close/>
                <a:moveTo>
                  <a:pt x="659126" y="756019"/>
                </a:moveTo>
                <a:lnTo>
                  <a:pt x="659126" y="899313"/>
                </a:lnTo>
                <a:lnTo>
                  <a:pt x="2487765" y="899313"/>
                </a:lnTo>
                <a:lnTo>
                  <a:pt x="2487765" y="756019"/>
                </a:lnTo>
                <a:close/>
                <a:moveTo>
                  <a:pt x="640576" y="470371"/>
                </a:moveTo>
                <a:lnTo>
                  <a:pt x="2506315" y="470371"/>
                </a:lnTo>
                <a:cubicBezTo>
                  <a:pt x="2602877" y="470371"/>
                  <a:pt x="2681156" y="548650"/>
                  <a:pt x="2681156" y="645212"/>
                </a:cubicBezTo>
                <a:lnTo>
                  <a:pt x="2681156" y="3420362"/>
                </a:lnTo>
                <a:cubicBezTo>
                  <a:pt x="2681156" y="3516924"/>
                  <a:pt x="2602877" y="3595203"/>
                  <a:pt x="2506315" y="3595203"/>
                </a:cubicBezTo>
                <a:lnTo>
                  <a:pt x="843770" y="3595203"/>
                </a:lnTo>
                <a:lnTo>
                  <a:pt x="836108" y="3185312"/>
                </a:lnTo>
                <a:lnTo>
                  <a:pt x="465735" y="3196536"/>
                </a:lnTo>
                <a:lnTo>
                  <a:pt x="465735" y="645212"/>
                </a:lnTo>
                <a:cubicBezTo>
                  <a:pt x="465735" y="548650"/>
                  <a:pt x="544014" y="470371"/>
                  <a:pt x="640576" y="470371"/>
                </a:cubicBezTo>
                <a:close/>
                <a:moveTo>
                  <a:pt x="619486" y="371221"/>
                </a:moveTo>
                <a:cubicBezTo>
                  <a:pt x="479908" y="371221"/>
                  <a:pt x="366757" y="484372"/>
                  <a:pt x="366757" y="623950"/>
                </a:cubicBezTo>
                <a:lnTo>
                  <a:pt x="366757" y="3199535"/>
                </a:lnTo>
                <a:lnTo>
                  <a:pt x="364620" y="3199600"/>
                </a:lnTo>
                <a:lnTo>
                  <a:pt x="845633" y="3694900"/>
                </a:lnTo>
                <a:lnTo>
                  <a:pt x="845622" y="3694288"/>
                </a:lnTo>
                <a:lnTo>
                  <a:pt x="845685" y="3694353"/>
                </a:lnTo>
                <a:lnTo>
                  <a:pt x="2527404" y="3694353"/>
                </a:lnTo>
                <a:cubicBezTo>
                  <a:pt x="2666982" y="3694353"/>
                  <a:pt x="2780133" y="3581202"/>
                  <a:pt x="2780133" y="3441624"/>
                </a:cubicBezTo>
                <a:lnTo>
                  <a:pt x="2780133" y="623950"/>
                </a:lnTo>
                <a:cubicBezTo>
                  <a:pt x="2780133" y="484372"/>
                  <a:pt x="2666982" y="371221"/>
                  <a:pt x="2527404" y="371221"/>
                </a:cubicBezTo>
                <a:close/>
                <a:moveTo>
                  <a:pt x="308551" y="0"/>
                </a:moveTo>
                <a:lnTo>
                  <a:pt x="2838326" y="0"/>
                </a:lnTo>
                <a:cubicBezTo>
                  <a:pt x="3008734" y="0"/>
                  <a:pt x="3146877" y="138143"/>
                  <a:pt x="3146877" y="308551"/>
                </a:cubicBezTo>
                <a:lnTo>
                  <a:pt x="3146877" y="3757023"/>
                </a:lnTo>
                <a:cubicBezTo>
                  <a:pt x="3146877" y="3927431"/>
                  <a:pt x="3008734" y="4065574"/>
                  <a:pt x="2838326" y="4065574"/>
                </a:cubicBezTo>
                <a:lnTo>
                  <a:pt x="308551" y="4065574"/>
                </a:lnTo>
                <a:cubicBezTo>
                  <a:pt x="138143" y="4065574"/>
                  <a:pt x="0" y="3927431"/>
                  <a:pt x="0" y="3757023"/>
                </a:cubicBezTo>
                <a:lnTo>
                  <a:pt x="0" y="308551"/>
                </a:lnTo>
                <a:cubicBezTo>
                  <a:pt x="0" y="138143"/>
                  <a:pt x="138143" y="0"/>
                  <a:pt x="308551" y="0"/>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grpSp>
        <p:nvGrpSpPr>
          <p:cNvPr id="107" name="Group 106"/>
          <p:cNvGrpSpPr/>
          <p:nvPr/>
        </p:nvGrpSpPr>
        <p:grpSpPr bwMode="black">
          <a:xfrm>
            <a:off x="11058855" y="3917822"/>
            <a:ext cx="740796" cy="451114"/>
            <a:chOff x="10387012" y="4179358"/>
            <a:chExt cx="974726" cy="593725"/>
          </a:xfrm>
          <a:solidFill>
            <a:srgbClr val="FFFFFF"/>
          </a:solidFill>
        </p:grpSpPr>
        <p:sp>
          <p:nvSpPr>
            <p:cNvPr id="108"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sp>
          <p:nvSpPr>
            <p:cNvPr id="109"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sp>
          <p:nvSpPr>
            <p:cNvPr id="110"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sp>
          <p:nvSpPr>
            <p:cNvPr id="111"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sp>
          <p:nvSpPr>
            <p:cNvPr id="112"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37261535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0285968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0707"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Text Placeholder 10"/>
          <p:cNvSpPr>
            <a:spLocks noGrp="1"/>
          </p:cNvSpPr>
          <p:nvPr>
            <p:ph type="body" sz="quarter" idx="10"/>
          </p:nvPr>
        </p:nvSpPr>
        <p:spPr>
          <a:xfrm>
            <a:off x="330862" y="1619890"/>
            <a:ext cx="11887200" cy="2899255"/>
          </a:xfrm>
        </p:spPr>
        <p:txBody>
          <a:bodyPr/>
          <a:lstStyle/>
          <a:p>
            <a:pPr marL="0" indent="0">
              <a:buNone/>
            </a:pPr>
            <a:r>
              <a:rPr lang="en-US" sz="2800" dirty="0" smtClean="0">
                <a:ea typeface="Arial" panose="020B0604020202020204" pitchFamily="34" charset="0"/>
                <a:cs typeface="Segoe UI" panose="020B0502040204020203" pitchFamily="34" charset="0"/>
              </a:rPr>
              <a:t>"</a:t>
            </a:r>
            <a:r>
              <a:rPr lang="en-US" sz="2800" dirty="0"/>
              <a:t>In 2016 and beyond, it’s more important than ever to specialize as an IT solution provider.  There are too many choices for customers to try to be a jack of all trades.  And that means finding complementary business partners to go to market with to provide complete solutions to your customers.  The Partnering Maturity model provides a framework for channel partners to use when considering their own readiness to partner as well as that of an organization with which they want to partner</a:t>
            </a:r>
            <a:r>
              <a:rPr lang="en-US" sz="2800" dirty="0" smtClean="0"/>
              <a:t>.“</a:t>
            </a:r>
            <a:endParaRPr lang="en-US" sz="2800" dirty="0"/>
          </a:p>
        </p:txBody>
      </p:sp>
      <p:sp>
        <p:nvSpPr>
          <p:cNvPr id="3" name="Title 2"/>
          <p:cNvSpPr>
            <a:spLocks noGrp="1"/>
          </p:cNvSpPr>
          <p:nvPr>
            <p:ph type="title"/>
          </p:nvPr>
        </p:nvSpPr>
        <p:spPr/>
        <p:txBody>
          <a:bodyPr/>
          <a:lstStyle/>
          <a:p>
            <a:r>
              <a:rPr lang="en-US" dirty="0" smtClean="0"/>
              <a:t>What the Experts Say……</a:t>
            </a:r>
            <a:endParaRPr lang="en-US" dirty="0"/>
          </a:p>
        </p:txBody>
      </p:sp>
      <p:grpSp>
        <p:nvGrpSpPr>
          <p:cNvPr id="6" name="Group 5"/>
          <p:cNvGrpSpPr/>
          <p:nvPr/>
        </p:nvGrpSpPr>
        <p:grpSpPr>
          <a:xfrm>
            <a:off x="-30162" y="5457230"/>
            <a:ext cx="12463462" cy="1537295"/>
            <a:chOff x="-30162" y="5457230"/>
            <a:chExt cx="12463462" cy="1537295"/>
          </a:xfrm>
        </p:grpSpPr>
        <p:grpSp>
          <p:nvGrpSpPr>
            <p:cNvPr id="17" name="Group 16"/>
            <p:cNvGrpSpPr/>
            <p:nvPr/>
          </p:nvGrpSpPr>
          <p:grpSpPr>
            <a:xfrm>
              <a:off x="282357" y="5457230"/>
              <a:ext cx="2625454" cy="1460260"/>
              <a:chOff x="2275889" y="5790102"/>
              <a:chExt cx="1806986" cy="1005033"/>
            </a:xfrm>
          </p:grpSpPr>
          <p:sp>
            <p:nvSpPr>
              <p:cNvPr id="45" name="Freeform 44"/>
              <p:cNvSpPr>
                <a:spLocks/>
              </p:cNvSpPr>
              <p:nvPr/>
            </p:nvSpPr>
            <p:spPr bwMode="auto">
              <a:xfrm>
                <a:off x="3100637" y="6301944"/>
                <a:ext cx="584369" cy="493191"/>
              </a:xfrm>
              <a:custGeom>
                <a:avLst/>
                <a:gdLst>
                  <a:gd name="T0" fmla="*/ 154 w 282"/>
                  <a:gd name="T1" fmla="*/ 40 h 238"/>
                  <a:gd name="T2" fmla="*/ 154 w 282"/>
                  <a:gd name="T3" fmla="*/ 0 h 238"/>
                  <a:gd name="T4" fmla="*/ 185 w 282"/>
                  <a:gd name="T5" fmla="*/ 0 h 238"/>
                  <a:gd name="T6" fmla="*/ 185 w 282"/>
                  <a:gd name="T7" fmla="*/ 40 h 238"/>
                  <a:gd name="T8" fmla="*/ 196 w 282"/>
                  <a:gd name="T9" fmla="*/ 40 h 238"/>
                  <a:gd name="T10" fmla="*/ 196 w 282"/>
                  <a:gd name="T11" fmla="*/ 0 h 238"/>
                  <a:gd name="T12" fmla="*/ 226 w 282"/>
                  <a:gd name="T13" fmla="*/ 0 h 238"/>
                  <a:gd name="T14" fmla="*/ 226 w 282"/>
                  <a:gd name="T15" fmla="*/ 40 h 238"/>
                  <a:gd name="T16" fmla="*/ 282 w 282"/>
                  <a:gd name="T17" fmla="*/ 40 h 238"/>
                  <a:gd name="T18" fmla="*/ 282 w 282"/>
                  <a:gd name="T19" fmla="*/ 50 h 238"/>
                  <a:gd name="T20" fmla="*/ 268 w 282"/>
                  <a:gd name="T21" fmla="*/ 50 h 238"/>
                  <a:gd name="T22" fmla="*/ 268 w 282"/>
                  <a:gd name="T23" fmla="*/ 238 h 238"/>
                  <a:gd name="T24" fmla="*/ 12 w 282"/>
                  <a:gd name="T25" fmla="*/ 238 h 238"/>
                  <a:gd name="T26" fmla="*/ 12 w 282"/>
                  <a:gd name="T27" fmla="*/ 50 h 238"/>
                  <a:gd name="T28" fmla="*/ 0 w 282"/>
                  <a:gd name="T29" fmla="*/ 50 h 238"/>
                  <a:gd name="T30" fmla="*/ 0 w 282"/>
                  <a:gd name="T31" fmla="*/ 40 h 238"/>
                  <a:gd name="T32" fmla="*/ 154 w 282"/>
                  <a:gd name="T33" fmla="*/ 4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238">
                    <a:moveTo>
                      <a:pt x="154" y="40"/>
                    </a:moveTo>
                    <a:lnTo>
                      <a:pt x="154" y="0"/>
                    </a:lnTo>
                    <a:lnTo>
                      <a:pt x="185" y="0"/>
                    </a:lnTo>
                    <a:lnTo>
                      <a:pt x="185" y="40"/>
                    </a:lnTo>
                    <a:lnTo>
                      <a:pt x="196" y="40"/>
                    </a:lnTo>
                    <a:lnTo>
                      <a:pt x="196" y="0"/>
                    </a:lnTo>
                    <a:lnTo>
                      <a:pt x="226" y="0"/>
                    </a:lnTo>
                    <a:lnTo>
                      <a:pt x="226" y="40"/>
                    </a:lnTo>
                    <a:lnTo>
                      <a:pt x="282" y="40"/>
                    </a:lnTo>
                    <a:lnTo>
                      <a:pt x="282" y="50"/>
                    </a:lnTo>
                    <a:lnTo>
                      <a:pt x="268" y="50"/>
                    </a:lnTo>
                    <a:lnTo>
                      <a:pt x="268" y="238"/>
                    </a:lnTo>
                    <a:lnTo>
                      <a:pt x="12" y="238"/>
                    </a:lnTo>
                    <a:lnTo>
                      <a:pt x="12" y="50"/>
                    </a:lnTo>
                    <a:lnTo>
                      <a:pt x="0" y="50"/>
                    </a:lnTo>
                    <a:lnTo>
                      <a:pt x="0" y="40"/>
                    </a:lnTo>
                    <a:lnTo>
                      <a:pt x="154" y="4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46" name="Freeform 45"/>
              <p:cNvSpPr>
                <a:spLocks/>
              </p:cNvSpPr>
              <p:nvPr/>
            </p:nvSpPr>
            <p:spPr bwMode="auto">
              <a:xfrm>
                <a:off x="2789802" y="6301944"/>
                <a:ext cx="586442" cy="493191"/>
              </a:xfrm>
              <a:custGeom>
                <a:avLst/>
                <a:gdLst>
                  <a:gd name="T0" fmla="*/ 156 w 283"/>
                  <a:gd name="T1" fmla="*/ 40 h 238"/>
                  <a:gd name="T2" fmla="*/ 156 w 283"/>
                  <a:gd name="T3" fmla="*/ 0 h 238"/>
                  <a:gd name="T4" fmla="*/ 187 w 283"/>
                  <a:gd name="T5" fmla="*/ 0 h 238"/>
                  <a:gd name="T6" fmla="*/ 187 w 283"/>
                  <a:gd name="T7" fmla="*/ 40 h 238"/>
                  <a:gd name="T8" fmla="*/ 197 w 283"/>
                  <a:gd name="T9" fmla="*/ 40 h 238"/>
                  <a:gd name="T10" fmla="*/ 197 w 283"/>
                  <a:gd name="T11" fmla="*/ 0 h 238"/>
                  <a:gd name="T12" fmla="*/ 228 w 283"/>
                  <a:gd name="T13" fmla="*/ 0 h 238"/>
                  <a:gd name="T14" fmla="*/ 228 w 283"/>
                  <a:gd name="T15" fmla="*/ 40 h 238"/>
                  <a:gd name="T16" fmla="*/ 283 w 283"/>
                  <a:gd name="T17" fmla="*/ 40 h 238"/>
                  <a:gd name="T18" fmla="*/ 283 w 283"/>
                  <a:gd name="T19" fmla="*/ 50 h 238"/>
                  <a:gd name="T20" fmla="*/ 270 w 283"/>
                  <a:gd name="T21" fmla="*/ 50 h 238"/>
                  <a:gd name="T22" fmla="*/ 270 w 283"/>
                  <a:gd name="T23" fmla="*/ 238 h 238"/>
                  <a:gd name="T24" fmla="*/ 13 w 283"/>
                  <a:gd name="T25" fmla="*/ 238 h 238"/>
                  <a:gd name="T26" fmla="*/ 13 w 283"/>
                  <a:gd name="T27" fmla="*/ 50 h 238"/>
                  <a:gd name="T28" fmla="*/ 0 w 283"/>
                  <a:gd name="T29" fmla="*/ 50 h 238"/>
                  <a:gd name="T30" fmla="*/ 0 w 283"/>
                  <a:gd name="T31" fmla="*/ 40 h 238"/>
                  <a:gd name="T32" fmla="*/ 156 w 283"/>
                  <a:gd name="T33" fmla="*/ 4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238">
                    <a:moveTo>
                      <a:pt x="156" y="40"/>
                    </a:moveTo>
                    <a:lnTo>
                      <a:pt x="156" y="0"/>
                    </a:lnTo>
                    <a:lnTo>
                      <a:pt x="187" y="0"/>
                    </a:lnTo>
                    <a:lnTo>
                      <a:pt x="187" y="40"/>
                    </a:lnTo>
                    <a:lnTo>
                      <a:pt x="197" y="40"/>
                    </a:lnTo>
                    <a:lnTo>
                      <a:pt x="197" y="0"/>
                    </a:lnTo>
                    <a:lnTo>
                      <a:pt x="228" y="0"/>
                    </a:lnTo>
                    <a:lnTo>
                      <a:pt x="228" y="40"/>
                    </a:lnTo>
                    <a:lnTo>
                      <a:pt x="283" y="40"/>
                    </a:lnTo>
                    <a:lnTo>
                      <a:pt x="283" y="50"/>
                    </a:lnTo>
                    <a:lnTo>
                      <a:pt x="270" y="50"/>
                    </a:lnTo>
                    <a:lnTo>
                      <a:pt x="270" y="238"/>
                    </a:lnTo>
                    <a:lnTo>
                      <a:pt x="13" y="238"/>
                    </a:lnTo>
                    <a:lnTo>
                      <a:pt x="13" y="50"/>
                    </a:lnTo>
                    <a:lnTo>
                      <a:pt x="0" y="50"/>
                    </a:lnTo>
                    <a:lnTo>
                      <a:pt x="0" y="40"/>
                    </a:lnTo>
                    <a:lnTo>
                      <a:pt x="156" y="4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47" name="Rectangle 46"/>
              <p:cNvSpPr>
                <a:spLocks noChangeArrowheads="1"/>
              </p:cNvSpPr>
              <p:nvPr/>
            </p:nvSpPr>
            <p:spPr bwMode="auto">
              <a:xfrm>
                <a:off x="3525445" y="6129948"/>
                <a:ext cx="532564" cy="665187"/>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48" name="Rectangle 47"/>
              <p:cNvSpPr>
                <a:spLocks noChangeArrowheads="1"/>
              </p:cNvSpPr>
              <p:nvPr/>
            </p:nvSpPr>
            <p:spPr bwMode="auto">
              <a:xfrm>
                <a:off x="3498506" y="6109226"/>
                <a:ext cx="584369" cy="2072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49" name="Rectangle 48"/>
              <p:cNvSpPr>
                <a:spLocks noChangeArrowheads="1"/>
              </p:cNvSpPr>
              <p:nvPr/>
            </p:nvSpPr>
            <p:spPr bwMode="auto">
              <a:xfrm>
                <a:off x="3817629" y="6658368"/>
                <a:ext cx="70456" cy="13676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50" name="Rectangle 49"/>
              <p:cNvSpPr>
                <a:spLocks noChangeArrowheads="1"/>
              </p:cNvSpPr>
              <p:nvPr/>
            </p:nvSpPr>
            <p:spPr bwMode="auto">
              <a:xfrm>
                <a:off x="3697440" y="6658368"/>
                <a:ext cx="70456" cy="13676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51" name="Rectangle 50"/>
              <p:cNvSpPr>
                <a:spLocks noChangeArrowheads="1"/>
              </p:cNvSpPr>
              <p:nvPr/>
            </p:nvSpPr>
            <p:spPr bwMode="auto">
              <a:xfrm>
                <a:off x="3579323" y="6190043"/>
                <a:ext cx="428953" cy="68384"/>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52" name="Rectangle 51"/>
              <p:cNvSpPr>
                <a:spLocks noChangeArrowheads="1"/>
              </p:cNvSpPr>
              <p:nvPr/>
            </p:nvSpPr>
            <p:spPr bwMode="auto">
              <a:xfrm>
                <a:off x="3579323" y="6310233"/>
                <a:ext cx="428953" cy="68384"/>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53" name="Rectangle 52"/>
              <p:cNvSpPr>
                <a:spLocks noChangeArrowheads="1"/>
              </p:cNvSpPr>
              <p:nvPr/>
            </p:nvSpPr>
            <p:spPr bwMode="auto">
              <a:xfrm>
                <a:off x="3579323" y="6428349"/>
                <a:ext cx="428953" cy="70456"/>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54" name="Rectangle 53"/>
              <p:cNvSpPr>
                <a:spLocks noChangeArrowheads="1"/>
              </p:cNvSpPr>
              <p:nvPr/>
            </p:nvSpPr>
            <p:spPr bwMode="auto">
              <a:xfrm>
                <a:off x="3579323" y="6548539"/>
                <a:ext cx="428953" cy="68384"/>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55" name="Rectangle 54"/>
              <p:cNvSpPr>
                <a:spLocks noChangeArrowheads="1"/>
              </p:cNvSpPr>
              <p:nvPr/>
            </p:nvSpPr>
            <p:spPr bwMode="auto">
              <a:xfrm>
                <a:off x="3612479" y="6026336"/>
                <a:ext cx="205152" cy="8288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56" name="Rectangle 55"/>
              <p:cNvSpPr>
                <a:spLocks noChangeArrowheads="1"/>
              </p:cNvSpPr>
              <p:nvPr/>
            </p:nvSpPr>
            <p:spPr bwMode="auto">
              <a:xfrm>
                <a:off x="2275889" y="6372400"/>
                <a:ext cx="482831" cy="422735"/>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57" name="Rectangle 56"/>
              <p:cNvSpPr>
                <a:spLocks noChangeArrowheads="1"/>
              </p:cNvSpPr>
              <p:nvPr/>
            </p:nvSpPr>
            <p:spPr bwMode="auto">
              <a:xfrm>
                <a:off x="2275889" y="6353749"/>
                <a:ext cx="509769" cy="1865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58" name="Rectangle 57"/>
              <p:cNvSpPr>
                <a:spLocks noChangeArrowheads="1"/>
              </p:cNvSpPr>
              <p:nvPr/>
            </p:nvSpPr>
            <p:spPr bwMode="auto">
              <a:xfrm>
                <a:off x="2520412" y="6658368"/>
                <a:ext cx="68384" cy="136767"/>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59" name="Rectangle 58"/>
              <p:cNvSpPr>
                <a:spLocks noChangeArrowheads="1"/>
              </p:cNvSpPr>
              <p:nvPr/>
            </p:nvSpPr>
            <p:spPr bwMode="auto">
              <a:xfrm>
                <a:off x="2398151" y="6658368"/>
                <a:ext cx="70456" cy="136767"/>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60" name="Rectangle 59"/>
              <p:cNvSpPr>
                <a:spLocks noChangeArrowheads="1"/>
              </p:cNvSpPr>
              <p:nvPr/>
            </p:nvSpPr>
            <p:spPr bwMode="auto">
              <a:xfrm>
                <a:off x="2277962" y="6428349"/>
                <a:ext cx="431024" cy="7045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61" name="Rectangle 60"/>
              <p:cNvSpPr>
                <a:spLocks noChangeArrowheads="1"/>
              </p:cNvSpPr>
              <p:nvPr/>
            </p:nvSpPr>
            <p:spPr bwMode="auto">
              <a:xfrm>
                <a:off x="2277962" y="6548539"/>
                <a:ext cx="431024" cy="68384"/>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62" name="Rectangle 61"/>
              <p:cNvSpPr>
                <a:spLocks noChangeArrowheads="1"/>
              </p:cNvSpPr>
              <p:nvPr/>
            </p:nvSpPr>
            <p:spPr bwMode="auto">
              <a:xfrm>
                <a:off x="2313189" y="6270860"/>
                <a:ext cx="207223" cy="8288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63" name="Rectangle 62"/>
              <p:cNvSpPr>
                <a:spLocks noChangeArrowheads="1"/>
              </p:cNvSpPr>
              <p:nvPr/>
            </p:nvSpPr>
            <p:spPr bwMode="auto">
              <a:xfrm>
                <a:off x="2876836" y="5893714"/>
                <a:ext cx="530491" cy="901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64" name="Rectangle 63"/>
              <p:cNvSpPr>
                <a:spLocks noChangeArrowheads="1"/>
              </p:cNvSpPr>
              <p:nvPr/>
            </p:nvSpPr>
            <p:spPr bwMode="auto">
              <a:xfrm>
                <a:off x="2849898" y="5872991"/>
                <a:ext cx="584369" cy="20722"/>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65" name="Rectangle 64"/>
              <p:cNvSpPr>
                <a:spLocks noChangeArrowheads="1"/>
              </p:cNvSpPr>
              <p:nvPr/>
            </p:nvSpPr>
            <p:spPr bwMode="auto">
              <a:xfrm>
                <a:off x="3166949" y="6658368"/>
                <a:ext cx="70456" cy="13676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66" name="Rectangle 65"/>
              <p:cNvSpPr>
                <a:spLocks noChangeArrowheads="1"/>
              </p:cNvSpPr>
              <p:nvPr/>
            </p:nvSpPr>
            <p:spPr bwMode="auto">
              <a:xfrm>
                <a:off x="3048832" y="6658368"/>
                <a:ext cx="70456" cy="13676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67" name="Rectangle 66"/>
              <p:cNvSpPr>
                <a:spLocks noChangeArrowheads="1"/>
              </p:cNvSpPr>
              <p:nvPr/>
            </p:nvSpPr>
            <p:spPr bwMode="auto">
              <a:xfrm>
                <a:off x="2928643" y="6190043"/>
                <a:ext cx="428953" cy="68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68" name="Rectangle 67"/>
              <p:cNvSpPr>
                <a:spLocks noChangeArrowheads="1"/>
              </p:cNvSpPr>
              <p:nvPr/>
            </p:nvSpPr>
            <p:spPr bwMode="auto">
              <a:xfrm>
                <a:off x="2928643" y="6310233"/>
                <a:ext cx="428953" cy="68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69" name="Rectangle 68"/>
              <p:cNvSpPr>
                <a:spLocks noChangeArrowheads="1"/>
              </p:cNvSpPr>
              <p:nvPr/>
            </p:nvSpPr>
            <p:spPr bwMode="auto">
              <a:xfrm>
                <a:off x="2928643" y="6428349"/>
                <a:ext cx="428953" cy="7045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70" name="Rectangle 69"/>
              <p:cNvSpPr>
                <a:spLocks noChangeArrowheads="1"/>
              </p:cNvSpPr>
              <p:nvPr/>
            </p:nvSpPr>
            <p:spPr bwMode="auto">
              <a:xfrm>
                <a:off x="2928643" y="6548539"/>
                <a:ext cx="428953" cy="68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71" name="Rectangle 70"/>
              <p:cNvSpPr>
                <a:spLocks noChangeArrowheads="1"/>
              </p:cNvSpPr>
              <p:nvPr/>
            </p:nvSpPr>
            <p:spPr bwMode="auto">
              <a:xfrm>
                <a:off x="2928643" y="5951736"/>
                <a:ext cx="428953" cy="68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72" name="Rectangle 71"/>
              <p:cNvSpPr>
                <a:spLocks noChangeArrowheads="1"/>
              </p:cNvSpPr>
              <p:nvPr/>
            </p:nvSpPr>
            <p:spPr bwMode="auto">
              <a:xfrm>
                <a:off x="2928643" y="6069854"/>
                <a:ext cx="428953" cy="7045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73" name="Rectangle 72"/>
              <p:cNvSpPr>
                <a:spLocks noChangeArrowheads="1"/>
              </p:cNvSpPr>
              <p:nvPr/>
            </p:nvSpPr>
            <p:spPr bwMode="auto">
              <a:xfrm>
                <a:off x="3256055" y="5790102"/>
                <a:ext cx="64240" cy="8288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74" name="Rectangle 73"/>
              <p:cNvSpPr>
                <a:spLocks noChangeArrowheads="1"/>
              </p:cNvSpPr>
              <p:nvPr/>
            </p:nvSpPr>
            <p:spPr bwMode="auto">
              <a:xfrm>
                <a:off x="3171093" y="5790102"/>
                <a:ext cx="64240" cy="8288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grpSp>
        <p:sp>
          <p:nvSpPr>
            <p:cNvPr id="23" name="Rectangle 22"/>
            <p:cNvSpPr/>
            <p:nvPr/>
          </p:nvSpPr>
          <p:spPr bwMode="auto">
            <a:xfrm>
              <a:off x="-30162" y="6901049"/>
              <a:ext cx="12463462" cy="93476"/>
            </a:xfrm>
            <a:prstGeom prst="rect">
              <a:avLst/>
            </a:prstGeom>
            <a:solidFill>
              <a:srgbClr val="92D050"/>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6" name="Group 25"/>
            <p:cNvGrpSpPr/>
            <p:nvPr/>
          </p:nvGrpSpPr>
          <p:grpSpPr>
            <a:xfrm>
              <a:off x="2979941" y="6390559"/>
              <a:ext cx="267006" cy="511993"/>
              <a:chOff x="2985972" y="6424222"/>
              <a:chExt cx="185395" cy="355500"/>
            </a:xfrm>
          </p:grpSpPr>
          <p:sp>
            <p:nvSpPr>
              <p:cNvPr id="39" name="Rectangle 38"/>
              <p:cNvSpPr>
                <a:spLocks noChangeArrowheads="1"/>
              </p:cNvSpPr>
              <p:nvPr/>
            </p:nvSpPr>
            <p:spPr bwMode="auto">
              <a:xfrm>
                <a:off x="3060513" y="6640198"/>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40" name="Oval 39"/>
              <p:cNvSpPr>
                <a:spLocks noChangeArrowheads="1"/>
              </p:cNvSpPr>
              <p:nvPr/>
            </p:nvSpPr>
            <p:spPr bwMode="auto">
              <a:xfrm>
                <a:off x="2985972" y="6517876"/>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41" name="Oval 40"/>
              <p:cNvSpPr>
                <a:spLocks noChangeArrowheads="1"/>
              </p:cNvSpPr>
              <p:nvPr/>
            </p:nvSpPr>
            <p:spPr bwMode="auto">
              <a:xfrm>
                <a:off x="3010819" y="6424222"/>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grpSp>
          <p:nvGrpSpPr>
            <p:cNvPr id="27" name="Group 26"/>
            <p:cNvGrpSpPr/>
            <p:nvPr/>
          </p:nvGrpSpPr>
          <p:grpSpPr>
            <a:xfrm>
              <a:off x="3307108" y="6583226"/>
              <a:ext cx="166523" cy="319308"/>
              <a:chOff x="2985972" y="6424222"/>
              <a:chExt cx="185395" cy="355500"/>
            </a:xfrm>
          </p:grpSpPr>
          <p:sp>
            <p:nvSpPr>
              <p:cNvPr id="36" name="Rectangle 35"/>
              <p:cNvSpPr>
                <a:spLocks noChangeArrowheads="1"/>
              </p:cNvSpPr>
              <p:nvPr/>
            </p:nvSpPr>
            <p:spPr bwMode="auto">
              <a:xfrm>
                <a:off x="3060513" y="6640198"/>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37" name="Oval 36"/>
              <p:cNvSpPr>
                <a:spLocks noChangeArrowheads="1"/>
              </p:cNvSpPr>
              <p:nvPr/>
            </p:nvSpPr>
            <p:spPr bwMode="auto">
              <a:xfrm>
                <a:off x="2985972" y="6517876"/>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38" name="Oval 37"/>
              <p:cNvSpPr>
                <a:spLocks noChangeArrowheads="1"/>
              </p:cNvSpPr>
              <p:nvPr/>
            </p:nvSpPr>
            <p:spPr bwMode="auto">
              <a:xfrm>
                <a:off x="3010819" y="6424222"/>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grpSp>
          <p:nvGrpSpPr>
            <p:cNvPr id="28" name="Group 27"/>
            <p:cNvGrpSpPr/>
            <p:nvPr/>
          </p:nvGrpSpPr>
          <p:grpSpPr>
            <a:xfrm>
              <a:off x="3660451" y="6064841"/>
              <a:ext cx="436851" cy="837672"/>
              <a:chOff x="2985972" y="6424222"/>
              <a:chExt cx="185395" cy="355500"/>
            </a:xfrm>
          </p:grpSpPr>
          <p:sp>
            <p:nvSpPr>
              <p:cNvPr id="33" name="Rectangle 32"/>
              <p:cNvSpPr>
                <a:spLocks noChangeArrowheads="1"/>
              </p:cNvSpPr>
              <p:nvPr/>
            </p:nvSpPr>
            <p:spPr bwMode="auto">
              <a:xfrm>
                <a:off x="3060513" y="6640198"/>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34" name="Oval 33"/>
              <p:cNvSpPr>
                <a:spLocks noChangeArrowheads="1"/>
              </p:cNvSpPr>
              <p:nvPr/>
            </p:nvSpPr>
            <p:spPr bwMode="auto">
              <a:xfrm>
                <a:off x="2985972" y="6517876"/>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35" name="Oval 34"/>
              <p:cNvSpPr>
                <a:spLocks noChangeArrowheads="1"/>
              </p:cNvSpPr>
              <p:nvPr/>
            </p:nvSpPr>
            <p:spPr bwMode="auto">
              <a:xfrm>
                <a:off x="3010819" y="6424222"/>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grpSp>
      <p:sp>
        <p:nvSpPr>
          <p:cNvPr id="4" name="Rectangle 3"/>
          <p:cNvSpPr/>
          <p:nvPr/>
        </p:nvSpPr>
        <p:spPr>
          <a:xfrm>
            <a:off x="5024696" y="5261669"/>
            <a:ext cx="6825934" cy="369332"/>
          </a:xfrm>
          <a:prstGeom prst="rect">
            <a:avLst/>
          </a:prstGeom>
        </p:spPr>
        <p:txBody>
          <a:bodyPr wrap="square">
            <a:spAutoFit/>
          </a:bodyPr>
          <a:lstStyle/>
          <a:p>
            <a:r>
              <a:rPr lang="en-US" b="1" dirty="0"/>
              <a:t>Program Vice-President, Channels and Alliances Research </a:t>
            </a:r>
            <a:r>
              <a:rPr lang="en-US" dirty="0"/>
              <a:t> </a:t>
            </a:r>
          </a:p>
        </p:txBody>
      </p:sp>
      <p:sp>
        <p:nvSpPr>
          <p:cNvPr id="5" name="Rectangle 4"/>
          <p:cNvSpPr/>
          <p:nvPr/>
        </p:nvSpPr>
        <p:spPr>
          <a:xfrm>
            <a:off x="9398895" y="4938309"/>
            <a:ext cx="1765933" cy="369332"/>
          </a:xfrm>
          <a:prstGeom prst="rect">
            <a:avLst/>
          </a:prstGeom>
        </p:spPr>
        <p:txBody>
          <a:bodyPr wrap="none">
            <a:spAutoFit/>
          </a:bodyPr>
          <a:lstStyle/>
          <a:p>
            <a:r>
              <a:rPr lang="en-US" dirty="0" smtClean="0"/>
              <a:t>- </a:t>
            </a:r>
            <a:r>
              <a:rPr lang="en-US" b="1" dirty="0" smtClean="0"/>
              <a:t>Darren </a:t>
            </a:r>
            <a:r>
              <a:rPr lang="en-US" b="1" dirty="0"/>
              <a:t>Bibby</a:t>
            </a:r>
          </a:p>
        </p:txBody>
      </p:sp>
      <p:pic>
        <p:nvPicPr>
          <p:cNvPr id="7" name="Picture 6"/>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599972" y="5693321"/>
            <a:ext cx="1769395" cy="707758"/>
          </a:xfrm>
          <a:prstGeom prst="rect">
            <a:avLst/>
          </a:prstGeom>
        </p:spPr>
      </p:pic>
    </p:spTree>
    <p:extLst>
      <p:ext uri="{BB962C8B-B14F-4D97-AF65-F5344CB8AC3E}">
        <p14:creationId xmlns:p14="http://schemas.microsoft.com/office/powerpoint/2010/main" val="134427011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Object 93" hidden="1"/>
          <p:cNvGraphicFramePr>
            <a:graphicFrameLocks noChangeAspect="1"/>
          </p:cNvGraphicFramePr>
          <p:nvPr>
            <p:custDataLst>
              <p:tags r:id="rId2"/>
            </p:custDataLst>
            <p:extLst>
              <p:ext uri="{D42A27DB-BD31-4B8C-83A1-F6EECF244321}">
                <p14:modId xmlns:p14="http://schemas.microsoft.com/office/powerpoint/2010/main" val="11496576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71"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Agreement </a:t>
            </a:r>
            <a:r>
              <a:rPr lang="en-US" dirty="0" smtClean="0"/>
              <a:t>Overview </a:t>
            </a:r>
            <a:br>
              <a:rPr lang="en-US" dirty="0" smtClean="0"/>
            </a:br>
            <a:r>
              <a:rPr lang="en-US" sz="3200" dirty="0" smtClean="0"/>
              <a:t>P2P </a:t>
            </a:r>
            <a:r>
              <a:rPr lang="en-US" sz="3200" dirty="0"/>
              <a:t>Maturity Model Defined</a:t>
            </a:r>
          </a:p>
        </p:txBody>
      </p:sp>
      <p:grpSp>
        <p:nvGrpSpPr>
          <p:cNvPr id="8" name="Group 7"/>
          <p:cNvGrpSpPr/>
          <p:nvPr/>
        </p:nvGrpSpPr>
        <p:grpSpPr>
          <a:xfrm>
            <a:off x="3492259" y="6756156"/>
            <a:ext cx="2085461" cy="209940"/>
            <a:chOff x="-6310" y="6438746"/>
            <a:chExt cx="1905074" cy="480134"/>
          </a:xfrm>
        </p:grpSpPr>
        <p:sp>
          <p:nvSpPr>
            <p:cNvPr id="91" name="Freeform 71"/>
            <p:cNvSpPr>
              <a:spLocks/>
            </p:cNvSpPr>
            <p:nvPr/>
          </p:nvSpPr>
          <p:spPr bwMode="auto">
            <a:xfrm flipH="1">
              <a:off x="-6310" y="6438746"/>
              <a:ext cx="1905074" cy="480134"/>
            </a:xfrm>
            <a:custGeom>
              <a:avLst/>
              <a:gdLst>
                <a:gd name="T0" fmla="*/ 858 w 1193"/>
                <a:gd name="T1" fmla="*/ 37 h 272"/>
                <a:gd name="T2" fmla="*/ 437 w 1193"/>
                <a:gd name="T3" fmla="*/ 31 h 272"/>
                <a:gd name="T4" fmla="*/ 0 w 1193"/>
                <a:gd name="T5" fmla="*/ 272 h 272"/>
                <a:gd name="T6" fmla="*/ 1193 w 1193"/>
                <a:gd name="T7" fmla="*/ 272 h 272"/>
                <a:gd name="T8" fmla="*/ 1193 w 1193"/>
                <a:gd name="T9" fmla="*/ 204 h 272"/>
                <a:gd name="T10" fmla="*/ 858 w 1193"/>
                <a:gd name="T11" fmla="*/ 37 h 272"/>
              </a:gdLst>
              <a:ahLst/>
              <a:cxnLst>
                <a:cxn ang="0">
                  <a:pos x="T0" y="T1"/>
                </a:cxn>
                <a:cxn ang="0">
                  <a:pos x="T2" y="T3"/>
                </a:cxn>
                <a:cxn ang="0">
                  <a:pos x="T4" y="T5"/>
                </a:cxn>
                <a:cxn ang="0">
                  <a:pos x="T6" y="T7"/>
                </a:cxn>
                <a:cxn ang="0">
                  <a:pos x="T8" y="T9"/>
                </a:cxn>
                <a:cxn ang="0">
                  <a:pos x="T10" y="T11"/>
                </a:cxn>
              </a:cxnLst>
              <a:rect l="0" t="0" r="r" b="b"/>
              <a:pathLst>
                <a:path w="1193" h="272">
                  <a:moveTo>
                    <a:pt x="858" y="37"/>
                  </a:moveTo>
                  <a:cubicBezTo>
                    <a:pt x="720" y="2"/>
                    <a:pt x="575" y="0"/>
                    <a:pt x="437" y="31"/>
                  </a:cubicBezTo>
                  <a:cubicBezTo>
                    <a:pt x="277" y="68"/>
                    <a:pt x="125" y="148"/>
                    <a:pt x="0" y="272"/>
                  </a:cubicBezTo>
                  <a:cubicBezTo>
                    <a:pt x="1193" y="272"/>
                    <a:pt x="1193" y="272"/>
                    <a:pt x="1193" y="272"/>
                  </a:cubicBezTo>
                  <a:cubicBezTo>
                    <a:pt x="1193" y="204"/>
                    <a:pt x="1193" y="204"/>
                    <a:pt x="1193" y="204"/>
                  </a:cubicBezTo>
                  <a:cubicBezTo>
                    <a:pt x="1092" y="124"/>
                    <a:pt x="978" y="68"/>
                    <a:pt x="858" y="37"/>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92" name="Freeform 79"/>
            <p:cNvSpPr>
              <a:spLocks/>
            </p:cNvSpPr>
            <p:nvPr/>
          </p:nvSpPr>
          <p:spPr bwMode="auto">
            <a:xfrm flipH="1">
              <a:off x="37164" y="6670621"/>
              <a:ext cx="1044424" cy="248259"/>
            </a:xfrm>
            <a:custGeom>
              <a:avLst/>
              <a:gdLst>
                <a:gd name="T0" fmla="*/ 511 w 654"/>
                <a:gd name="T1" fmla="*/ 44 h 141"/>
                <a:gd name="T2" fmla="*/ 404 w 654"/>
                <a:gd name="T3" fmla="*/ 12 h 141"/>
                <a:gd name="T4" fmla="*/ 349 w 654"/>
                <a:gd name="T5" fmla="*/ 6 h 141"/>
                <a:gd name="T6" fmla="*/ 0 w 654"/>
                <a:gd name="T7" fmla="*/ 141 h 141"/>
                <a:gd name="T8" fmla="*/ 231 w 654"/>
                <a:gd name="T9" fmla="*/ 141 h 141"/>
                <a:gd name="T10" fmla="*/ 654 w 654"/>
                <a:gd name="T11" fmla="*/ 141 h 141"/>
                <a:gd name="T12" fmla="*/ 511 w 654"/>
                <a:gd name="T13" fmla="*/ 44 h 141"/>
              </a:gdLst>
              <a:ahLst/>
              <a:cxnLst>
                <a:cxn ang="0">
                  <a:pos x="T0" y="T1"/>
                </a:cxn>
                <a:cxn ang="0">
                  <a:pos x="T2" y="T3"/>
                </a:cxn>
                <a:cxn ang="0">
                  <a:pos x="T4" y="T5"/>
                </a:cxn>
                <a:cxn ang="0">
                  <a:pos x="T6" y="T7"/>
                </a:cxn>
                <a:cxn ang="0">
                  <a:pos x="T8" y="T9"/>
                </a:cxn>
                <a:cxn ang="0">
                  <a:pos x="T10" y="T11"/>
                </a:cxn>
                <a:cxn ang="0">
                  <a:pos x="T12" y="T13"/>
                </a:cxn>
              </a:cxnLst>
              <a:rect l="0" t="0" r="r" b="b"/>
              <a:pathLst>
                <a:path w="654" h="141">
                  <a:moveTo>
                    <a:pt x="511" y="44"/>
                  </a:moveTo>
                  <a:cubicBezTo>
                    <a:pt x="477" y="29"/>
                    <a:pt x="441" y="18"/>
                    <a:pt x="404" y="12"/>
                  </a:cubicBezTo>
                  <a:cubicBezTo>
                    <a:pt x="386" y="9"/>
                    <a:pt x="367" y="7"/>
                    <a:pt x="349" y="6"/>
                  </a:cubicBezTo>
                  <a:cubicBezTo>
                    <a:pt x="223" y="0"/>
                    <a:pt x="96" y="45"/>
                    <a:pt x="0" y="141"/>
                  </a:cubicBezTo>
                  <a:cubicBezTo>
                    <a:pt x="231" y="141"/>
                    <a:pt x="231" y="141"/>
                    <a:pt x="231" y="141"/>
                  </a:cubicBezTo>
                  <a:cubicBezTo>
                    <a:pt x="654" y="141"/>
                    <a:pt x="654" y="141"/>
                    <a:pt x="654" y="141"/>
                  </a:cubicBezTo>
                  <a:cubicBezTo>
                    <a:pt x="612" y="99"/>
                    <a:pt x="563" y="67"/>
                    <a:pt x="511" y="44"/>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sp>
        <p:nvSpPr>
          <p:cNvPr id="9" name="Freeform 70"/>
          <p:cNvSpPr>
            <a:spLocks/>
          </p:cNvSpPr>
          <p:nvPr/>
        </p:nvSpPr>
        <p:spPr bwMode="auto">
          <a:xfrm flipH="1">
            <a:off x="201892" y="6966096"/>
            <a:ext cx="7493843" cy="0"/>
          </a:xfrm>
          <a:custGeom>
            <a:avLst/>
            <a:gdLst>
              <a:gd name="T0" fmla="*/ 485 w 784"/>
              <a:gd name="T1" fmla="*/ 29 h 183"/>
              <a:gd name="T2" fmla="*/ 0 w 784"/>
              <a:gd name="T3" fmla="*/ 183 h 183"/>
              <a:gd name="T4" fmla="*/ 277 w 784"/>
              <a:gd name="T5" fmla="*/ 183 h 183"/>
              <a:gd name="T6" fmla="*/ 784 w 784"/>
              <a:gd name="T7" fmla="*/ 183 h 183"/>
              <a:gd name="T8" fmla="*/ 485 w 784"/>
              <a:gd name="T9" fmla="*/ 29 h 183"/>
              <a:gd name="connsiteX0" fmla="*/ 6186 w 10000"/>
              <a:gd name="connsiteY0" fmla="*/ 431 h 8846"/>
              <a:gd name="connsiteX1" fmla="*/ 0 w 10000"/>
              <a:gd name="connsiteY1" fmla="*/ 8846 h 8846"/>
              <a:gd name="connsiteX2" fmla="*/ 3533 w 10000"/>
              <a:gd name="connsiteY2" fmla="*/ 8846 h 8846"/>
              <a:gd name="connsiteX3" fmla="*/ 10000 w 10000"/>
              <a:gd name="connsiteY3" fmla="*/ 8846 h 8846"/>
              <a:gd name="connsiteX4" fmla="*/ 6186 w 10000"/>
              <a:gd name="connsiteY4" fmla="*/ 431 h 8846"/>
              <a:gd name="connsiteX0" fmla="*/ 10000 w 10000"/>
              <a:gd name="connsiteY0" fmla="*/ 0 h 0"/>
              <a:gd name="connsiteX1" fmla="*/ 0 w 10000"/>
              <a:gd name="connsiteY1" fmla="*/ 0 h 0"/>
              <a:gd name="connsiteX2" fmla="*/ 3533 w 10000"/>
              <a:gd name="connsiteY2" fmla="*/ 0 h 0"/>
              <a:gd name="connsiteX3" fmla="*/ 10000 w 10000"/>
              <a:gd name="connsiteY3" fmla="*/ 0 h 0"/>
              <a:gd name="connsiteX0" fmla="*/ 10000 w 10000"/>
              <a:gd name="connsiteY0" fmla="*/ 0 h 0"/>
              <a:gd name="connsiteX1" fmla="*/ 0 w 10000"/>
              <a:gd name="connsiteY1" fmla="*/ 0 h 0"/>
              <a:gd name="connsiteX2" fmla="*/ 3533 w 10000"/>
              <a:gd name="connsiteY2" fmla="*/ 0 h 0"/>
              <a:gd name="connsiteX3" fmla="*/ 10000 w 10000"/>
              <a:gd name="connsiteY3" fmla="*/ 0 h 0"/>
            </a:gdLst>
            <a:ahLst/>
            <a:cxnLst>
              <a:cxn ang="0">
                <a:pos x="connsiteX0" y="connsiteY0"/>
              </a:cxn>
              <a:cxn ang="0">
                <a:pos x="connsiteX1" y="connsiteY1"/>
              </a:cxn>
              <a:cxn ang="0">
                <a:pos x="connsiteX2" y="connsiteY2"/>
              </a:cxn>
              <a:cxn ang="0">
                <a:pos x="connsiteX3" y="connsiteY3"/>
              </a:cxn>
            </a:cxnLst>
            <a:rect l="l" t="t" r="r" b="b"/>
            <a:pathLst>
              <a:path w="10000">
                <a:moveTo>
                  <a:pt x="10000" y="0"/>
                </a:moveTo>
                <a:lnTo>
                  <a:pt x="0" y="0"/>
                </a:lnTo>
                <a:lnTo>
                  <a:pt x="3533" y="0"/>
                </a:lnTo>
                <a:cubicBezTo>
                  <a:pt x="5689" y="0"/>
                  <a:pt x="7782" y="-504825"/>
                  <a:pt x="10000" y="0"/>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0" name="Freeform 45"/>
          <p:cNvSpPr>
            <a:spLocks/>
          </p:cNvSpPr>
          <p:nvPr/>
        </p:nvSpPr>
        <p:spPr bwMode="auto">
          <a:xfrm>
            <a:off x="119870" y="6035227"/>
            <a:ext cx="311863" cy="208657"/>
          </a:xfrm>
          <a:custGeom>
            <a:avLst/>
            <a:gdLst>
              <a:gd name="T0" fmla="*/ 112 w 133"/>
              <a:gd name="T1" fmla="*/ 38 h 87"/>
              <a:gd name="T2" fmla="*/ 112 w 133"/>
              <a:gd name="T3" fmla="*/ 36 h 87"/>
              <a:gd name="T4" fmla="*/ 75 w 133"/>
              <a:gd name="T5" fmla="*/ 0 h 87"/>
              <a:gd name="T6" fmla="*/ 45 w 133"/>
              <a:gd name="T7" fmla="*/ 16 h 87"/>
              <a:gd name="T8" fmla="*/ 35 w 133"/>
              <a:gd name="T9" fmla="*/ 13 h 87"/>
              <a:gd name="T10" fmla="*/ 23 w 133"/>
              <a:gd name="T11" fmla="*/ 17 h 87"/>
              <a:gd name="T12" fmla="*/ 14 w 133"/>
              <a:gd name="T13" fmla="*/ 34 h 87"/>
              <a:gd name="T14" fmla="*/ 0 w 133"/>
              <a:gd name="T15" fmla="*/ 58 h 87"/>
              <a:gd name="T16" fmla="*/ 26 w 133"/>
              <a:gd name="T17" fmla="*/ 87 h 87"/>
              <a:gd name="T18" fmla="*/ 29 w 133"/>
              <a:gd name="T19" fmla="*/ 87 h 87"/>
              <a:gd name="T20" fmla="*/ 32 w 133"/>
              <a:gd name="T21" fmla="*/ 87 h 87"/>
              <a:gd name="T22" fmla="*/ 92 w 133"/>
              <a:gd name="T23" fmla="*/ 87 h 87"/>
              <a:gd name="T24" fmla="*/ 93 w 133"/>
              <a:gd name="T25" fmla="*/ 87 h 87"/>
              <a:gd name="T26" fmla="*/ 95 w 133"/>
              <a:gd name="T27" fmla="*/ 87 h 87"/>
              <a:gd name="T28" fmla="*/ 99 w 133"/>
              <a:gd name="T29" fmla="*/ 87 h 87"/>
              <a:gd name="T30" fmla="*/ 108 w 133"/>
              <a:gd name="T31" fmla="*/ 87 h 87"/>
              <a:gd name="T32" fmla="*/ 133 w 133"/>
              <a:gd name="T33" fmla="*/ 62 h 87"/>
              <a:gd name="T34" fmla="*/ 112 w 133"/>
              <a:gd name="T35" fmla="*/ 3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7">
                <a:moveTo>
                  <a:pt x="112" y="38"/>
                </a:moveTo>
                <a:cubicBezTo>
                  <a:pt x="112" y="37"/>
                  <a:pt x="112" y="37"/>
                  <a:pt x="112" y="36"/>
                </a:cubicBezTo>
                <a:cubicBezTo>
                  <a:pt x="112" y="16"/>
                  <a:pt x="96" y="0"/>
                  <a:pt x="75" y="0"/>
                </a:cubicBezTo>
                <a:cubicBezTo>
                  <a:pt x="63" y="0"/>
                  <a:pt x="51" y="6"/>
                  <a:pt x="45" y="16"/>
                </a:cubicBezTo>
                <a:cubicBezTo>
                  <a:pt x="42" y="14"/>
                  <a:pt x="39" y="13"/>
                  <a:pt x="35" y="13"/>
                </a:cubicBezTo>
                <a:cubicBezTo>
                  <a:pt x="30" y="13"/>
                  <a:pt x="26" y="15"/>
                  <a:pt x="23" y="17"/>
                </a:cubicBezTo>
                <a:cubicBezTo>
                  <a:pt x="17" y="20"/>
                  <a:pt x="14" y="27"/>
                  <a:pt x="14" y="34"/>
                </a:cubicBezTo>
                <a:cubicBezTo>
                  <a:pt x="6" y="39"/>
                  <a:pt x="0" y="48"/>
                  <a:pt x="0" y="58"/>
                </a:cubicBezTo>
                <a:cubicBezTo>
                  <a:pt x="0" y="73"/>
                  <a:pt x="12" y="85"/>
                  <a:pt x="26" y="87"/>
                </a:cubicBezTo>
                <a:cubicBezTo>
                  <a:pt x="27" y="87"/>
                  <a:pt x="28" y="87"/>
                  <a:pt x="29" y="87"/>
                </a:cubicBezTo>
                <a:cubicBezTo>
                  <a:pt x="30" y="87"/>
                  <a:pt x="31" y="87"/>
                  <a:pt x="32" y="87"/>
                </a:cubicBezTo>
                <a:cubicBezTo>
                  <a:pt x="46" y="87"/>
                  <a:pt x="77" y="87"/>
                  <a:pt x="92" y="87"/>
                </a:cubicBezTo>
                <a:cubicBezTo>
                  <a:pt x="92" y="87"/>
                  <a:pt x="93" y="87"/>
                  <a:pt x="93" y="87"/>
                </a:cubicBezTo>
                <a:cubicBezTo>
                  <a:pt x="95" y="87"/>
                  <a:pt x="95" y="87"/>
                  <a:pt x="95" y="87"/>
                </a:cubicBezTo>
                <a:cubicBezTo>
                  <a:pt x="95" y="87"/>
                  <a:pt x="98" y="87"/>
                  <a:pt x="99" y="87"/>
                </a:cubicBezTo>
                <a:cubicBezTo>
                  <a:pt x="108" y="87"/>
                  <a:pt x="108" y="87"/>
                  <a:pt x="108" y="87"/>
                </a:cubicBezTo>
                <a:cubicBezTo>
                  <a:pt x="122" y="87"/>
                  <a:pt x="133" y="76"/>
                  <a:pt x="133" y="62"/>
                </a:cubicBezTo>
                <a:cubicBezTo>
                  <a:pt x="133" y="50"/>
                  <a:pt x="124" y="40"/>
                  <a:pt x="112" y="38"/>
                </a:cubicBezTo>
                <a:close/>
              </a:path>
            </a:pathLst>
          </a:custGeom>
          <a:solidFill>
            <a:srgbClr val="FFFFFF">
              <a:lumMod val="95000"/>
            </a:srgbClr>
          </a:solidFill>
          <a:ln>
            <a:noFill/>
          </a:ln>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1" name="Freeform 44"/>
          <p:cNvSpPr>
            <a:spLocks/>
          </p:cNvSpPr>
          <p:nvPr/>
        </p:nvSpPr>
        <p:spPr bwMode="auto">
          <a:xfrm>
            <a:off x="11834054" y="6197225"/>
            <a:ext cx="336748" cy="225007"/>
          </a:xfrm>
          <a:custGeom>
            <a:avLst/>
            <a:gdLst>
              <a:gd name="T0" fmla="*/ 154 w 184"/>
              <a:gd name="T1" fmla="*/ 53 h 121"/>
              <a:gd name="T2" fmla="*/ 154 w 184"/>
              <a:gd name="T3" fmla="*/ 51 h 121"/>
              <a:gd name="T4" fmla="*/ 104 w 184"/>
              <a:gd name="T5" fmla="*/ 0 h 121"/>
              <a:gd name="T6" fmla="*/ 61 w 184"/>
              <a:gd name="T7" fmla="*/ 23 h 121"/>
              <a:gd name="T8" fmla="*/ 48 w 184"/>
              <a:gd name="T9" fmla="*/ 19 h 121"/>
              <a:gd name="T10" fmla="*/ 31 w 184"/>
              <a:gd name="T11" fmla="*/ 24 h 121"/>
              <a:gd name="T12" fmla="*/ 18 w 184"/>
              <a:gd name="T13" fmla="*/ 48 h 121"/>
              <a:gd name="T14" fmla="*/ 0 w 184"/>
              <a:gd name="T15" fmla="*/ 81 h 121"/>
              <a:gd name="T16" fmla="*/ 35 w 184"/>
              <a:gd name="T17" fmla="*/ 121 h 121"/>
              <a:gd name="T18" fmla="*/ 40 w 184"/>
              <a:gd name="T19" fmla="*/ 121 h 121"/>
              <a:gd name="T20" fmla="*/ 44 w 184"/>
              <a:gd name="T21" fmla="*/ 121 h 121"/>
              <a:gd name="T22" fmla="*/ 127 w 184"/>
              <a:gd name="T23" fmla="*/ 121 h 121"/>
              <a:gd name="T24" fmla="*/ 128 w 184"/>
              <a:gd name="T25" fmla="*/ 121 h 121"/>
              <a:gd name="T26" fmla="*/ 130 w 184"/>
              <a:gd name="T27" fmla="*/ 121 h 121"/>
              <a:gd name="T28" fmla="*/ 136 w 184"/>
              <a:gd name="T29" fmla="*/ 121 h 121"/>
              <a:gd name="T30" fmla="*/ 150 w 184"/>
              <a:gd name="T31" fmla="*/ 121 h 121"/>
              <a:gd name="T32" fmla="*/ 184 w 184"/>
              <a:gd name="T33" fmla="*/ 87 h 121"/>
              <a:gd name="T34" fmla="*/ 154 w 184"/>
              <a:gd name="T35"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121">
                <a:moveTo>
                  <a:pt x="154" y="53"/>
                </a:moveTo>
                <a:cubicBezTo>
                  <a:pt x="154" y="53"/>
                  <a:pt x="154" y="52"/>
                  <a:pt x="154" y="51"/>
                </a:cubicBezTo>
                <a:cubicBezTo>
                  <a:pt x="154" y="23"/>
                  <a:pt x="132" y="0"/>
                  <a:pt x="104" y="0"/>
                </a:cubicBezTo>
                <a:cubicBezTo>
                  <a:pt x="86" y="0"/>
                  <a:pt x="71" y="9"/>
                  <a:pt x="61" y="23"/>
                </a:cubicBezTo>
                <a:cubicBezTo>
                  <a:pt x="57" y="20"/>
                  <a:pt x="53" y="19"/>
                  <a:pt x="48" y="19"/>
                </a:cubicBezTo>
                <a:cubicBezTo>
                  <a:pt x="41" y="19"/>
                  <a:pt x="36" y="21"/>
                  <a:pt x="31" y="24"/>
                </a:cubicBezTo>
                <a:cubicBezTo>
                  <a:pt x="23" y="29"/>
                  <a:pt x="18" y="38"/>
                  <a:pt x="18" y="48"/>
                </a:cubicBezTo>
                <a:cubicBezTo>
                  <a:pt x="7" y="55"/>
                  <a:pt x="0" y="67"/>
                  <a:pt x="0" y="81"/>
                </a:cubicBezTo>
                <a:cubicBezTo>
                  <a:pt x="0" y="102"/>
                  <a:pt x="15" y="119"/>
                  <a:pt x="35" y="121"/>
                </a:cubicBezTo>
                <a:cubicBezTo>
                  <a:pt x="37" y="121"/>
                  <a:pt x="38" y="121"/>
                  <a:pt x="40" y="121"/>
                </a:cubicBezTo>
                <a:cubicBezTo>
                  <a:pt x="41" y="121"/>
                  <a:pt x="42" y="121"/>
                  <a:pt x="44" y="121"/>
                </a:cubicBezTo>
                <a:cubicBezTo>
                  <a:pt x="62" y="121"/>
                  <a:pt x="106" y="121"/>
                  <a:pt x="127" y="121"/>
                </a:cubicBezTo>
                <a:cubicBezTo>
                  <a:pt x="127" y="121"/>
                  <a:pt x="128" y="121"/>
                  <a:pt x="128" y="121"/>
                </a:cubicBezTo>
                <a:cubicBezTo>
                  <a:pt x="130" y="121"/>
                  <a:pt x="130" y="121"/>
                  <a:pt x="130" y="121"/>
                </a:cubicBezTo>
                <a:cubicBezTo>
                  <a:pt x="131" y="121"/>
                  <a:pt x="134" y="121"/>
                  <a:pt x="136" y="121"/>
                </a:cubicBezTo>
                <a:cubicBezTo>
                  <a:pt x="150" y="121"/>
                  <a:pt x="150" y="121"/>
                  <a:pt x="150" y="121"/>
                </a:cubicBezTo>
                <a:cubicBezTo>
                  <a:pt x="169" y="121"/>
                  <a:pt x="184" y="106"/>
                  <a:pt x="184" y="87"/>
                </a:cubicBezTo>
                <a:cubicBezTo>
                  <a:pt x="184" y="70"/>
                  <a:pt x="171" y="56"/>
                  <a:pt x="154" y="53"/>
                </a:cubicBezTo>
                <a:close/>
              </a:path>
            </a:pathLst>
          </a:custGeom>
          <a:solidFill>
            <a:srgbClr val="0072C6">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2" name="Freeform 45"/>
          <p:cNvSpPr>
            <a:spLocks/>
          </p:cNvSpPr>
          <p:nvPr/>
        </p:nvSpPr>
        <p:spPr bwMode="auto">
          <a:xfrm>
            <a:off x="20964" y="6470972"/>
            <a:ext cx="289470" cy="193675"/>
          </a:xfrm>
          <a:custGeom>
            <a:avLst/>
            <a:gdLst>
              <a:gd name="T0" fmla="*/ 112 w 133"/>
              <a:gd name="T1" fmla="*/ 38 h 87"/>
              <a:gd name="T2" fmla="*/ 112 w 133"/>
              <a:gd name="T3" fmla="*/ 36 h 87"/>
              <a:gd name="T4" fmla="*/ 75 w 133"/>
              <a:gd name="T5" fmla="*/ 0 h 87"/>
              <a:gd name="T6" fmla="*/ 45 w 133"/>
              <a:gd name="T7" fmla="*/ 16 h 87"/>
              <a:gd name="T8" fmla="*/ 35 w 133"/>
              <a:gd name="T9" fmla="*/ 13 h 87"/>
              <a:gd name="T10" fmla="*/ 23 w 133"/>
              <a:gd name="T11" fmla="*/ 17 h 87"/>
              <a:gd name="T12" fmla="*/ 14 w 133"/>
              <a:gd name="T13" fmla="*/ 34 h 87"/>
              <a:gd name="T14" fmla="*/ 0 w 133"/>
              <a:gd name="T15" fmla="*/ 58 h 87"/>
              <a:gd name="T16" fmla="*/ 26 w 133"/>
              <a:gd name="T17" fmla="*/ 87 h 87"/>
              <a:gd name="T18" fmla="*/ 29 w 133"/>
              <a:gd name="T19" fmla="*/ 87 h 87"/>
              <a:gd name="T20" fmla="*/ 32 w 133"/>
              <a:gd name="T21" fmla="*/ 87 h 87"/>
              <a:gd name="T22" fmla="*/ 92 w 133"/>
              <a:gd name="T23" fmla="*/ 87 h 87"/>
              <a:gd name="T24" fmla="*/ 93 w 133"/>
              <a:gd name="T25" fmla="*/ 87 h 87"/>
              <a:gd name="T26" fmla="*/ 95 w 133"/>
              <a:gd name="T27" fmla="*/ 87 h 87"/>
              <a:gd name="T28" fmla="*/ 99 w 133"/>
              <a:gd name="T29" fmla="*/ 87 h 87"/>
              <a:gd name="T30" fmla="*/ 108 w 133"/>
              <a:gd name="T31" fmla="*/ 87 h 87"/>
              <a:gd name="T32" fmla="*/ 133 w 133"/>
              <a:gd name="T33" fmla="*/ 62 h 87"/>
              <a:gd name="T34" fmla="*/ 112 w 133"/>
              <a:gd name="T35" fmla="*/ 3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7">
                <a:moveTo>
                  <a:pt x="112" y="38"/>
                </a:moveTo>
                <a:cubicBezTo>
                  <a:pt x="112" y="37"/>
                  <a:pt x="112" y="37"/>
                  <a:pt x="112" y="36"/>
                </a:cubicBezTo>
                <a:cubicBezTo>
                  <a:pt x="112" y="16"/>
                  <a:pt x="96" y="0"/>
                  <a:pt x="75" y="0"/>
                </a:cubicBezTo>
                <a:cubicBezTo>
                  <a:pt x="63" y="0"/>
                  <a:pt x="51" y="6"/>
                  <a:pt x="45" y="16"/>
                </a:cubicBezTo>
                <a:cubicBezTo>
                  <a:pt x="42" y="14"/>
                  <a:pt x="39" y="13"/>
                  <a:pt x="35" y="13"/>
                </a:cubicBezTo>
                <a:cubicBezTo>
                  <a:pt x="30" y="13"/>
                  <a:pt x="26" y="15"/>
                  <a:pt x="23" y="17"/>
                </a:cubicBezTo>
                <a:cubicBezTo>
                  <a:pt x="17" y="20"/>
                  <a:pt x="14" y="27"/>
                  <a:pt x="14" y="34"/>
                </a:cubicBezTo>
                <a:cubicBezTo>
                  <a:pt x="6" y="39"/>
                  <a:pt x="0" y="48"/>
                  <a:pt x="0" y="58"/>
                </a:cubicBezTo>
                <a:cubicBezTo>
                  <a:pt x="0" y="73"/>
                  <a:pt x="12" y="85"/>
                  <a:pt x="26" y="87"/>
                </a:cubicBezTo>
                <a:cubicBezTo>
                  <a:pt x="27" y="87"/>
                  <a:pt x="28" y="87"/>
                  <a:pt x="29" y="87"/>
                </a:cubicBezTo>
                <a:cubicBezTo>
                  <a:pt x="30" y="87"/>
                  <a:pt x="31" y="87"/>
                  <a:pt x="32" y="87"/>
                </a:cubicBezTo>
                <a:cubicBezTo>
                  <a:pt x="46" y="87"/>
                  <a:pt x="77" y="87"/>
                  <a:pt x="92" y="87"/>
                </a:cubicBezTo>
                <a:cubicBezTo>
                  <a:pt x="92" y="87"/>
                  <a:pt x="93" y="87"/>
                  <a:pt x="93" y="87"/>
                </a:cubicBezTo>
                <a:cubicBezTo>
                  <a:pt x="95" y="87"/>
                  <a:pt x="95" y="87"/>
                  <a:pt x="95" y="87"/>
                </a:cubicBezTo>
                <a:cubicBezTo>
                  <a:pt x="95" y="87"/>
                  <a:pt x="98" y="87"/>
                  <a:pt x="99" y="87"/>
                </a:cubicBezTo>
                <a:cubicBezTo>
                  <a:pt x="108" y="87"/>
                  <a:pt x="108" y="87"/>
                  <a:pt x="108" y="87"/>
                </a:cubicBezTo>
                <a:cubicBezTo>
                  <a:pt x="122" y="87"/>
                  <a:pt x="133" y="76"/>
                  <a:pt x="133" y="62"/>
                </a:cubicBezTo>
                <a:cubicBezTo>
                  <a:pt x="133" y="50"/>
                  <a:pt x="124" y="40"/>
                  <a:pt x="112" y="38"/>
                </a:cubicBezTo>
                <a:close/>
              </a:path>
            </a:pathLst>
          </a:custGeom>
          <a:solidFill>
            <a:srgbClr val="00BCF2">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3" name="Freeform 46"/>
          <p:cNvSpPr>
            <a:spLocks/>
          </p:cNvSpPr>
          <p:nvPr/>
        </p:nvSpPr>
        <p:spPr bwMode="auto">
          <a:xfrm>
            <a:off x="315207" y="5857427"/>
            <a:ext cx="527584" cy="355600"/>
          </a:xfrm>
          <a:custGeom>
            <a:avLst/>
            <a:gdLst>
              <a:gd name="T0" fmla="*/ 203 w 242"/>
              <a:gd name="T1" fmla="*/ 70 h 160"/>
              <a:gd name="T2" fmla="*/ 203 w 242"/>
              <a:gd name="T3" fmla="*/ 67 h 160"/>
              <a:gd name="T4" fmla="*/ 136 w 242"/>
              <a:gd name="T5" fmla="*/ 0 h 160"/>
              <a:gd name="T6" fmla="*/ 81 w 242"/>
              <a:gd name="T7" fmla="*/ 30 h 160"/>
              <a:gd name="T8" fmla="*/ 62 w 242"/>
              <a:gd name="T9" fmla="*/ 25 h 160"/>
              <a:gd name="T10" fmla="*/ 24 w 242"/>
              <a:gd name="T11" fmla="*/ 63 h 160"/>
              <a:gd name="T12" fmla="*/ 0 w 242"/>
              <a:gd name="T13" fmla="*/ 107 h 160"/>
              <a:gd name="T14" fmla="*/ 46 w 242"/>
              <a:gd name="T15" fmla="*/ 160 h 160"/>
              <a:gd name="T16" fmla="*/ 52 w 242"/>
              <a:gd name="T17" fmla="*/ 160 h 160"/>
              <a:gd name="T18" fmla="*/ 57 w 242"/>
              <a:gd name="T19" fmla="*/ 160 h 160"/>
              <a:gd name="T20" fmla="*/ 166 w 242"/>
              <a:gd name="T21" fmla="*/ 160 h 160"/>
              <a:gd name="T22" fmla="*/ 171 w 242"/>
              <a:gd name="T23" fmla="*/ 160 h 160"/>
              <a:gd name="T24" fmla="*/ 179 w 242"/>
              <a:gd name="T25" fmla="*/ 160 h 160"/>
              <a:gd name="T26" fmla="*/ 197 w 242"/>
              <a:gd name="T27" fmla="*/ 160 h 160"/>
              <a:gd name="T28" fmla="*/ 242 w 242"/>
              <a:gd name="T29" fmla="*/ 115 h 160"/>
              <a:gd name="T30" fmla="*/ 203 w 242"/>
              <a:gd name="T31"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160">
                <a:moveTo>
                  <a:pt x="203" y="70"/>
                </a:moveTo>
                <a:cubicBezTo>
                  <a:pt x="203" y="69"/>
                  <a:pt x="203" y="68"/>
                  <a:pt x="203" y="67"/>
                </a:cubicBezTo>
                <a:cubicBezTo>
                  <a:pt x="203" y="30"/>
                  <a:pt x="173" y="0"/>
                  <a:pt x="136" y="0"/>
                </a:cubicBezTo>
                <a:cubicBezTo>
                  <a:pt x="113" y="0"/>
                  <a:pt x="93" y="12"/>
                  <a:pt x="81" y="30"/>
                </a:cubicBezTo>
                <a:cubicBezTo>
                  <a:pt x="75" y="27"/>
                  <a:pt x="69" y="25"/>
                  <a:pt x="62" y="25"/>
                </a:cubicBezTo>
                <a:cubicBezTo>
                  <a:pt x="41" y="25"/>
                  <a:pt x="24" y="42"/>
                  <a:pt x="24" y="63"/>
                </a:cubicBezTo>
                <a:cubicBezTo>
                  <a:pt x="9" y="73"/>
                  <a:pt x="0" y="89"/>
                  <a:pt x="0" y="107"/>
                </a:cubicBezTo>
                <a:cubicBezTo>
                  <a:pt x="0" y="135"/>
                  <a:pt x="20" y="157"/>
                  <a:pt x="46" y="160"/>
                </a:cubicBezTo>
                <a:cubicBezTo>
                  <a:pt x="48" y="160"/>
                  <a:pt x="50" y="160"/>
                  <a:pt x="52" y="160"/>
                </a:cubicBezTo>
                <a:cubicBezTo>
                  <a:pt x="54" y="160"/>
                  <a:pt x="56" y="160"/>
                  <a:pt x="57" y="160"/>
                </a:cubicBezTo>
                <a:cubicBezTo>
                  <a:pt x="82" y="160"/>
                  <a:pt x="139" y="160"/>
                  <a:pt x="166" y="160"/>
                </a:cubicBezTo>
                <a:cubicBezTo>
                  <a:pt x="171" y="160"/>
                  <a:pt x="171" y="160"/>
                  <a:pt x="171" y="160"/>
                </a:cubicBezTo>
                <a:cubicBezTo>
                  <a:pt x="173" y="160"/>
                  <a:pt x="177" y="160"/>
                  <a:pt x="179" y="160"/>
                </a:cubicBezTo>
                <a:cubicBezTo>
                  <a:pt x="197" y="160"/>
                  <a:pt x="197" y="160"/>
                  <a:pt x="197" y="160"/>
                </a:cubicBezTo>
                <a:cubicBezTo>
                  <a:pt x="222" y="160"/>
                  <a:pt x="242" y="139"/>
                  <a:pt x="242" y="115"/>
                </a:cubicBezTo>
                <a:cubicBezTo>
                  <a:pt x="242" y="92"/>
                  <a:pt x="225" y="73"/>
                  <a:pt x="203" y="70"/>
                </a:cubicBez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nvGrpSpPr>
          <p:cNvPr id="14" name="Group 13"/>
          <p:cNvGrpSpPr/>
          <p:nvPr/>
        </p:nvGrpSpPr>
        <p:grpSpPr>
          <a:xfrm>
            <a:off x="11887654" y="6709439"/>
            <a:ext cx="133479" cy="263409"/>
            <a:chOff x="6812419" y="6555317"/>
            <a:chExt cx="203193" cy="393100"/>
          </a:xfrm>
        </p:grpSpPr>
        <p:sp>
          <p:nvSpPr>
            <p:cNvPr id="88" name="Rectangle 87"/>
            <p:cNvSpPr>
              <a:spLocks noChangeArrowheads="1"/>
            </p:cNvSpPr>
            <p:nvPr/>
          </p:nvSpPr>
          <p:spPr bwMode="auto">
            <a:xfrm>
              <a:off x="6893697"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9" name="Oval 88"/>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90" name="Oval 89"/>
            <p:cNvSpPr>
              <a:spLocks noChangeArrowheads="1"/>
            </p:cNvSpPr>
            <p:nvPr/>
          </p:nvSpPr>
          <p:spPr bwMode="auto">
            <a:xfrm>
              <a:off x="6838991"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5" name="Group 14"/>
          <p:cNvGrpSpPr/>
          <p:nvPr/>
        </p:nvGrpSpPr>
        <p:grpSpPr>
          <a:xfrm>
            <a:off x="141140" y="6775893"/>
            <a:ext cx="87078" cy="171840"/>
            <a:chOff x="6812419" y="6555317"/>
            <a:chExt cx="203193" cy="393100"/>
          </a:xfrm>
        </p:grpSpPr>
        <p:sp>
          <p:nvSpPr>
            <p:cNvPr id="85" name="Rectangle 84"/>
            <p:cNvSpPr>
              <a:spLocks noChangeArrowheads="1"/>
            </p:cNvSpPr>
            <p:nvPr/>
          </p:nvSpPr>
          <p:spPr bwMode="auto">
            <a:xfrm>
              <a:off x="6893697"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6" name="Oval 85"/>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7" name="Oval 86"/>
            <p:cNvSpPr>
              <a:spLocks noChangeArrowheads="1"/>
            </p:cNvSpPr>
            <p:nvPr/>
          </p:nvSpPr>
          <p:spPr bwMode="auto">
            <a:xfrm>
              <a:off x="6838991"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sp>
        <p:nvSpPr>
          <p:cNvPr id="16" name="Rectangle 33"/>
          <p:cNvSpPr>
            <a:spLocks noChangeArrowheads="1"/>
          </p:cNvSpPr>
          <p:nvPr/>
        </p:nvSpPr>
        <p:spPr bwMode="auto">
          <a:xfrm flipH="1">
            <a:off x="0" y="6942989"/>
            <a:ext cx="12436474" cy="51536"/>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nvGrpSpPr>
          <p:cNvPr id="17" name="Group 16"/>
          <p:cNvGrpSpPr/>
          <p:nvPr/>
        </p:nvGrpSpPr>
        <p:grpSpPr>
          <a:xfrm flipH="1">
            <a:off x="5591943" y="6587786"/>
            <a:ext cx="191314" cy="362340"/>
            <a:chOff x="2947734" y="4893996"/>
            <a:chExt cx="261655" cy="485821"/>
          </a:xfrm>
        </p:grpSpPr>
        <p:sp>
          <p:nvSpPr>
            <p:cNvPr id="83" name="Freeform 25"/>
            <p:cNvSpPr>
              <a:spLocks/>
            </p:cNvSpPr>
            <p:nvPr/>
          </p:nvSpPr>
          <p:spPr bwMode="auto">
            <a:xfrm flipH="1">
              <a:off x="3046279" y="4893996"/>
              <a:ext cx="163110" cy="485821"/>
            </a:xfrm>
            <a:custGeom>
              <a:avLst/>
              <a:gdLst>
                <a:gd name="T0" fmla="*/ 107 w 192"/>
                <a:gd name="T1" fmla="*/ 0 h 570"/>
                <a:gd name="T2" fmla="*/ 0 w 192"/>
                <a:gd name="T3" fmla="*/ 570 h 570"/>
                <a:gd name="T4" fmla="*/ 192 w 192"/>
                <a:gd name="T5" fmla="*/ 570 h 570"/>
                <a:gd name="T6" fmla="*/ 107 w 192"/>
                <a:gd name="T7" fmla="*/ 0 h 570"/>
              </a:gdLst>
              <a:ahLst/>
              <a:cxnLst>
                <a:cxn ang="0">
                  <a:pos x="T0" y="T1"/>
                </a:cxn>
                <a:cxn ang="0">
                  <a:pos x="T2" y="T3"/>
                </a:cxn>
                <a:cxn ang="0">
                  <a:pos x="T4" y="T5"/>
                </a:cxn>
                <a:cxn ang="0">
                  <a:pos x="T6" y="T7"/>
                </a:cxn>
              </a:cxnLst>
              <a:rect l="0" t="0" r="r" b="b"/>
              <a:pathLst>
                <a:path w="192" h="570">
                  <a:moveTo>
                    <a:pt x="107" y="0"/>
                  </a:moveTo>
                  <a:lnTo>
                    <a:pt x="0" y="570"/>
                  </a:lnTo>
                  <a:lnTo>
                    <a:pt x="192" y="570"/>
                  </a:lnTo>
                  <a:lnTo>
                    <a:pt x="107" y="0"/>
                  </a:lnTo>
                  <a:close/>
                </a:path>
              </a:pathLst>
            </a:custGeom>
            <a:solidFill>
              <a:srgbClr val="79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4" name="Freeform 26"/>
            <p:cNvSpPr>
              <a:spLocks/>
            </p:cNvSpPr>
            <p:nvPr/>
          </p:nvSpPr>
          <p:spPr bwMode="auto">
            <a:xfrm flipH="1">
              <a:off x="2947734" y="5006502"/>
              <a:ext cx="126580" cy="373315"/>
            </a:xfrm>
            <a:custGeom>
              <a:avLst/>
              <a:gdLst>
                <a:gd name="T0" fmla="*/ 83 w 149"/>
                <a:gd name="T1" fmla="*/ 0 h 438"/>
                <a:gd name="T2" fmla="*/ 0 w 149"/>
                <a:gd name="T3" fmla="*/ 438 h 438"/>
                <a:gd name="T4" fmla="*/ 149 w 149"/>
                <a:gd name="T5" fmla="*/ 438 h 438"/>
                <a:gd name="T6" fmla="*/ 83 w 149"/>
                <a:gd name="T7" fmla="*/ 0 h 438"/>
              </a:gdLst>
              <a:ahLst/>
              <a:cxnLst>
                <a:cxn ang="0">
                  <a:pos x="T0" y="T1"/>
                </a:cxn>
                <a:cxn ang="0">
                  <a:pos x="T2" y="T3"/>
                </a:cxn>
                <a:cxn ang="0">
                  <a:pos x="T4" y="T5"/>
                </a:cxn>
                <a:cxn ang="0">
                  <a:pos x="T6" y="T7"/>
                </a:cxn>
              </a:cxnLst>
              <a:rect l="0" t="0" r="r" b="b"/>
              <a:pathLst>
                <a:path w="149" h="438">
                  <a:moveTo>
                    <a:pt x="83" y="0"/>
                  </a:moveTo>
                  <a:lnTo>
                    <a:pt x="0" y="438"/>
                  </a:lnTo>
                  <a:lnTo>
                    <a:pt x="149" y="438"/>
                  </a:lnTo>
                  <a:lnTo>
                    <a:pt x="83" y="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8" name="Group 17"/>
          <p:cNvGrpSpPr/>
          <p:nvPr/>
        </p:nvGrpSpPr>
        <p:grpSpPr>
          <a:xfrm flipH="1">
            <a:off x="1687711" y="6390564"/>
            <a:ext cx="191314" cy="362340"/>
            <a:chOff x="2947734" y="4893996"/>
            <a:chExt cx="261655" cy="485821"/>
          </a:xfrm>
        </p:grpSpPr>
        <p:sp>
          <p:nvSpPr>
            <p:cNvPr id="81" name="Freeform 25"/>
            <p:cNvSpPr>
              <a:spLocks/>
            </p:cNvSpPr>
            <p:nvPr/>
          </p:nvSpPr>
          <p:spPr bwMode="auto">
            <a:xfrm flipH="1">
              <a:off x="3046279" y="4893996"/>
              <a:ext cx="163110" cy="485821"/>
            </a:xfrm>
            <a:custGeom>
              <a:avLst/>
              <a:gdLst>
                <a:gd name="T0" fmla="*/ 107 w 192"/>
                <a:gd name="T1" fmla="*/ 0 h 570"/>
                <a:gd name="T2" fmla="*/ 0 w 192"/>
                <a:gd name="T3" fmla="*/ 570 h 570"/>
                <a:gd name="T4" fmla="*/ 192 w 192"/>
                <a:gd name="T5" fmla="*/ 570 h 570"/>
                <a:gd name="T6" fmla="*/ 107 w 192"/>
                <a:gd name="T7" fmla="*/ 0 h 570"/>
              </a:gdLst>
              <a:ahLst/>
              <a:cxnLst>
                <a:cxn ang="0">
                  <a:pos x="T0" y="T1"/>
                </a:cxn>
                <a:cxn ang="0">
                  <a:pos x="T2" y="T3"/>
                </a:cxn>
                <a:cxn ang="0">
                  <a:pos x="T4" y="T5"/>
                </a:cxn>
                <a:cxn ang="0">
                  <a:pos x="T6" y="T7"/>
                </a:cxn>
              </a:cxnLst>
              <a:rect l="0" t="0" r="r" b="b"/>
              <a:pathLst>
                <a:path w="192" h="570">
                  <a:moveTo>
                    <a:pt x="107" y="0"/>
                  </a:moveTo>
                  <a:lnTo>
                    <a:pt x="0" y="570"/>
                  </a:lnTo>
                  <a:lnTo>
                    <a:pt x="192" y="570"/>
                  </a:lnTo>
                  <a:lnTo>
                    <a:pt x="107" y="0"/>
                  </a:lnTo>
                  <a:close/>
                </a:path>
              </a:pathLst>
            </a:custGeom>
            <a:solidFill>
              <a:srgbClr val="79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2" name="Freeform 26"/>
            <p:cNvSpPr>
              <a:spLocks/>
            </p:cNvSpPr>
            <p:nvPr/>
          </p:nvSpPr>
          <p:spPr bwMode="auto">
            <a:xfrm flipH="1">
              <a:off x="2947734" y="5006502"/>
              <a:ext cx="126580" cy="373315"/>
            </a:xfrm>
            <a:custGeom>
              <a:avLst/>
              <a:gdLst>
                <a:gd name="T0" fmla="*/ 83 w 149"/>
                <a:gd name="T1" fmla="*/ 0 h 438"/>
                <a:gd name="T2" fmla="*/ 0 w 149"/>
                <a:gd name="T3" fmla="*/ 438 h 438"/>
                <a:gd name="T4" fmla="*/ 149 w 149"/>
                <a:gd name="T5" fmla="*/ 438 h 438"/>
                <a:gd name="T6" fmla="*/ 83 w 149"/>
                <a:gd name="T7" fmla="*/ 0 h 438"/>
              </a:gdLst>
              <a:ahLst/>
              <a:cxnLst>
                <a:cxn ang="0">
                  <a:pos x="T0" y="T1"/>
                </a:cxn>
                <a:cxn ang="0">
                  <a:pos x="T2" y="T3"/>
                </a:cxn>
                <a:cxn ang="0">
                  <a:pos x="T4" y="T5"/>
                </a:cxn>
                <a:cxn ang="0">
                  <a:pos x="T6" y="T7"/>
                </a:cxn>
              </a:cxnLst>
              <a:rect l="0" t="0" r="r" b="b"/>
              <a:pathLst>
                <a:path w="149" h="438">
                  <a:moveTo>
                    <a:pt x="83" y="0"/>
                  </a:moveTo>
                  <a:lnTo>
                    <a:pt x="0" y="438"/>
                  </a:lnTo>
                  <a:lnTo>
                    <a:pt x="149" y="438"/>
                  </a:lnTo>
                  <a:lnTo>
                    <a:pt x="83" y="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9" name="Group 18"/>
          <p:cNvGrpSpPr/>
          <p:nvPr/>
        </p:nvGrpSpPr>
        <p:grpSpPr>
          <a:xfrm>
            <a:off x="10432064" y="5635625"/>
            <a:ext cx="1108075" cy="1358900"/>
            <a:chOff x="7034213" y="5499100"/>
            <a:chExt cx="1108075" cy="1358900"/>
          </a:xfrm>
        </p:grpSpPr>
        <p:sp>
          <p:nvSpPr>
            <p:cNvPr id="20" name="AutoShape 3"/>
            <p:cNvSpPr>
              <a:spLocks noChangeAspect="1" noChangeArrowheads="1" noTextEdit="1"/>
            </p:cNvSpPr>
            <p:nvPr/>
          </p:nvSpPr>
          <p:spPr bwMode="auto">
            <a:xfrm>
              <a:off x="7037388" y="5499100"/>
              <a:ext cx="1104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5"/>
            <p:cNvSpPr>
              <a:spLocks noEditPoints="1"/>
            </p:cNvSpPr>
            <p:nvPr/>
          </p:nvSpPr>
          <p:spPr bwMode="auto">
            <a:xfrm>
              <a:off x="7034213" y="5502275"/>
              <a:ext cx="1108075" cy="1319213"/>
            </a:xfrm>
            <a:custGeom>
              <a:avLst/>
              <a:gdLst>
                <a:gd name="T0" fmla="*/ 195 w 391"/>
                <a:gd name="T1" fmla="*/ 0 h 466"/>
                <a:gd name="T2" fmla="*/ 0 w 391"/>
                <a:gd name="T3" fmla="*/ 195 h 466"/>
                <a:gd name="T4" fmla="*/ 0 w 391"/>
                <a:gd name="T5" fmla="*/ 466 h 466"/>
                <a:gd name="T6" fmla="*/ 324 w 391"/>
                <a:gd name="T7" fmla="*/ 466 h 466"/>
                <a:gd name="T8" fmla="*/ 324 w 391"/>
                <a:gd name="T9" fmla="*/ 402 h 466"/>
                <a:gd name="T10" fmla="*/ 320 w 391"/>
                <a:gd name="T11" fmla="*/ 402 h 466"/>
                <a:gd name="T12" fmla="*/ 257 w 391"/>
                <a:gd name="T13" fmla="*/ 365 h 466"/>
                <a:gd name="T14" fmla="*/ 324 w 391"/>
                <a:gd name="T15" fmla="*/ 365 h 466"/>
                <a:gd name="T16" fmla="*/ 324 w 391"/>
                <a:gd name="T17" fmla="*/ 310 h 466"/>
                <a:gd name="T18" fmla="*/ 391 w 391"/>
                <a:gd name="T19" fmla="*/ 310 h 466"/>
                <a:gd name="T20" fmla="*/ 391 w 391"/>
                <a:gd name="T21" fmla="*/ 195 h 466"/>
                <a:gd name="T22" fmla="*/ 195 w 391"/>
                <a:gd name="T23" fmla="*/ 0 h 466"/>
                <a:gd name="T24" fmla="*/ 263 w 391"/>
                <a:gd name="T25" fmla="*/ 243 h 466"/>
                <a:gd name="T26" fmla="*/ 240 w 391"/>
                <a:gd name="T27" fmla="*/ 220 h 466"/>
                <a:gd name="T28" fmla="*/ 263 w 391"/>
                <a:gd name="T29" fmla="*/ 197 h 466"/>
                <a:gd name="T30" fmla="*/ 286 w 391"/>
                <a:gd name="T31" fmla="*/ 220 h 466"/>
                <a:gd name="T32" fmla="*/ 263 w 391"/>
                <a:gd name="T33" fmla="*/ 24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6">
                  <a:moveTo>
                    <a:pt x="195" y="0"/>
                  </a:moveTo>
                  <a:cubicBezTo>
                    <a:pt x="87" y="0"/>
                    <a:pt x="0" y="87"/>
                    <a:pt x="0" y="195"/>
                  </a:cubicBezTo>
                  <a:cubicBezTo>
                    <a:pt x="0" y="466"/>
                    <a:pt x="0" y="466"/>
                    <a:pt x="0" y="466"/>
                  </a:cubicBezTo>
                  <a:cubicBezTo>
                    <a:pt x="324" y="466"/>
                    <a:pt x="324" y="466"/>
                    <a:pt x="324" y="466"/>
                  </a:cubicBezTo>
                  <a:cubicBezTo>
                    <a:pt x="324" y="402"/>
                    <a:pt x="324" y="402"/>
                    <a:pt x="324" y="402"/>
                  </a:cubicBezTo>
                  <a:cubicBezTo>
                    <a:pt x="323" y="402"/>
                    <a:pt x="322" y="402"/>
                    <a:pt x="320" y="402"/>
                  </a:cubicBezTo>
                  <a:cubicBezTo>
                    <a:pt x="293" y="402"/>
                    <a:pt x="270" y="387"/>
                    <a:pt x="257" y="365"/>
                  </a:cubicBezTo>
                  <a:cubicBezTo>
                    <a:pt x="324" y="365"/>
                    <a:pt x="324" y="365"/>
                    <a:pt x="324" y="365"/>
                  </a:cubicBezTo>
                  <a:cubicBezTo>
                    <a:pt x="324" y="310"/>
                    <a:pt x="324" y="310"/>
                    <a:pt x="324" y="310"/>
                  </a:cubicBezTo>
                  <a:cubicBezTo>
                    <a:pt x="391" y="310"/>
                    <a:pt x="391" y="310"/>
                    <a:pt x="391" y="310"/>
                  </a:cubicBezTo>
                  <a:cubicBezTo>
                    <a:pt x="391" y="195"/>
                    <a:pt x="391" y="195"/>
                    <a:pt x="391" y="195"/>
                  </a:cubicBezTo>
                  <a:cubicBezTo>
                    <a:pt x="391" y="87"/>
                    <a:pt x="303" y="0"/>
                    <a:pt x="195" y="0"/>
                  </a:cubicBezTo>
                  <a:close/>
                  <a:moveTo>
                    <a:pt x="263" y="243"/>
                  </a:moveTo>
                  <a:cubicBezTo>
                    <a:pt x="250" y="243"/>
                    <a:pt x="240" y="232"/>
                    <a:pt x="240" y="220"/>
                  </a:cubicBezTo>
                  <a:cubicBezTo>
                    <a:pt x="240" y="207"/>
                    <a:pt x="250" y="197"/>
                    <a:pt x="263" y="197"/>
                  </a:cubicBezTo>
                  <a:cubicBezTo>
                    <a:pt x="275" y="197"/>
                    <a:pt x="286" y="207"/>
                    <a:pt x="286" y="220"/>
                  </a:cubicBezTo>
                  <a:cubicBezTo>
                    <a:pt x="286" y="232"/>
                    <a:pt x="275" y="243"/>
                    <a:pt x="263" y="243"/>
                  </a:cubicBezTo>
                  <a:close/>
                </a:path>
              </a:pathLst>
            </a:custGeom>
            <a:solidFill>
              <a:srgbClr val="6DC2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
            <p:cNvSpPr>
              <a:spLocks/>
            </p:cNvSpPr>
            <p:nvPr/>
          </p:nvSpPr>
          <p:spPr bwMode="auto">
            <a:xfrm>
              <a:off x="7229476" y="5572125"/>
              <a:ext cx="709613" cy="400050"/>
            </a:xfrm>
            <a:custGeom>
              <a:avLst/>
              <a:gdLst>
                <a:gd name="T0" fmla="*/ 41 w 250"/>
                <a:gd name="T1" fmla="*/ 59 h 141"/>
                <a:gd name="T2" fmla="*/ 45 w 250"/>
                <a:gd name="T3" fmla="*/ 59 h 141"/>
                <a:gd name="T4" fmla="*/ 41 w 250"/>
                <a:gd name="T5" fmla="*/ 41 h 141"/>
                <a:gd name="T6" fmla="*/ 82 w 250"/>
                <a:gd name="T7" fmla="*/ 0 h 141"/>
                <a:gd name="T8" fmla="*/ 123 w 250"/>
                <a:gd name="T9" fmla="*/ 36 h 141"/>
                <a:gd name="T10" fmla="*/ 153 w 250"/>
                <a:gd name="T11" fmla="*/ 23 h 141"/>
                <a:gd name="T12" fmla="*/ 194 w 250"/>
                <a:gd name="T13" fmla="*/ 62 h 141"/>
                <a:gd name="T14" fmla="*/ 208 w 250"/>
                <a:gd name="T15" fmla="*/ 59 h 141"/>
                <a:gd name="T16" fmla="*/ 250 w 250"/>
                <a:gd name="T17" fmla="*/ 100 h 141"/>
                <a:gd name="T18" fmla="*/ 208 w 250"/>
                <a:gd name="T19" fmla="*/ 141 h 141"/>
                <a:gd name="T20" fmla="*/ 41 w 250"/>
                <a:gd name="T21" fmla="*/ 141 h 141"/>
                <a:gd name="T22" fmla="*/ 0 w 250"/>
                <a:gd name="T23" fmla="*/ 100 h 141"/>
                <a:gd name="T24" fmla="*/ 41 w 250"/>
                <a:gd name="T25" fmla="*/ 5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141">
                  <a:moveTo>
                    <a:pt x="41" y="59"/>
                  </a:moveTo>
                  <a:cubicBezTo>
                    <a:pt x="42" y="59"/>
                    <a:pt x="44" y="59"/>
                    <a:pt x="45" y="59"/>
                  </a:cubicBezTo>
                  <a:cubicBezTo>
                    <a:pt x="43" y="54"/>
                    <a:pt x="41" y="48"/>
                    <a:pt x="41" y="41"/>
                  </a:cubicBezTo>
                  <a:cubicBezTo>
                    <a:pt x="41" y="19"/>
                    <a:pt x="59" y="0"/>
                    <a:pt x="82" y="0"/>
                  </a:cubicBezTo>
                  <a:cubicBezTo>
                    <a:pt x="103" y="0"/>
                    <a:pt x="120" y="16"/>
                    <a:pt x="123" y="36"/>
                  </a:cubicBezTo>
                  <a:cubicBezTo>
                    <a:pt x="130" y="28"/>
                    <a:pt x="141" y="23"/>
                    <a:pt x="153" y="23"/>
                  </a:cubicBezTo>
                  <a:cubicBezTo>
                    <a:pt x="175" y="23"/>
                    <a:pt x="193" y="40"/>
                    <a:pt x="194" y="62"/>
                  </a:cubicBezTo>
                  <a:cubicBezTo>
                    <a:pt x="199" y="60"/>
                    <a:pt x="203" y="59"/>
                    <a:pt x="208" y="59"/>
                  </a:cubicBezTo>
                  <a:cubicBezTo>
                    <a:pt x="231" y="59"/>
                    <a:pt x="250" y="78"/>
                    <a:pt x="250" y="100"/>
                  </a:cubicBezTo>
                  <a:cubicBezTo>
                    <a:pt x="250" y="123"/>
                    <a:pt x="231" y="141"/>
                    <a:pt x="208" y="141"/>
                  </a:cubicBezTo>
                  <a:cubicBezTo>
                    <a:pt x="41" y="141"/>
                    <a:pt x="41" y="141"/>
                    <a:pt x="41" y="141"/>
                  </a:cubicBezTo>
                  <a:cubicBezTo>
                    <a:pt x="18" y="141"/>
                    <a:pt x="0" y="123"/>
                    <a:pt x="0" y="100"/>
                  </a:cubicBezTo>
                  <a:cubicBezTo>
                    <a:pt x="0" y="78"/>
                    <a:pt x="18" y="59"/>
                    <a:pt x="41"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7"/>
            <p:cNvSpPr>
              <a:spLocks noChangeArrowheads="1"/>
            </p:cNvSpPr>
            <p:nvPr/>
          </p:nvSpPr>
          <p:spPr bwMode="auto">
            <a:xfrm>
              <a:off x="7626351" y="6673850"/>
              <a:ext cx="176213" cy="180975"/>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8"/>
            <p:cNvSpPr>
              <a:spLocks noChangeArrowheads="1"/>
            </p:cNvSpPr>
            <p:nvPr/>
          </p:nvSpPr>
          <p:spPr bwMode="auto">
            <a:xfrm>
              <a:off x="7380288" y="6319838"/>
              <a:ext cx="176213" cy="534988"/>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9"/>
            <p:cNvSpPr>
              <a:spLocks noChangeArrowheads="1"/>
            </p:cNvSpPr>
            <p:nvPr/>
          </p:nvSpPr>
          <p:spPr bwMode="auto">
            <a:xfrm>
              <a:off x="7399338" y="6351588"/>
              <a:ext cx="20638"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10"/>
            <p:cNvSpPr>
              <a:spLocks noChangeArrowheads="1"/>
            </p:cNvSpPr>
            <p:nvPr/>
          </p:nvSpPr>
          <p:spPr bwMode="auto">
            <a:xfrm>
              <a:off x="7439026" y="6351588"/>
              <a:ext cx="17463"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11"/>
            <p:cNvSpPr>
              <a:spLocks noChangeArrowheads="1"/>
            </p:cNvSpPr>
            <p:nvPr/>
          </p:nvSpPr>
          <p:spPr bwMode="auto">
            <a:xfrm>
              <a:off x="7477126" y="6351588"/>
              <a:ext cx="15875"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12"/>
            <p:cNvSpPr>
              <a:spLocks noChangeArrowheads="1"/>
            </p:cNvSpPr>
            <p:nvPr/>
          </p:nvSpPr>
          <p:spPr bwMode="auto">
            <a:xfrm>
              <a:off x="7513638" y="6351588"/>
              <a:ext cx="19050"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13"/>
            <p:cNvSpPr>
              <a:spLocks noChangeArrowheads="1"/>
            </p:cNvSpPr>
            <p:nvPr/>
          </p:nvSpPr>
          <p:spPr bwMode="auto">
            <a:xfrm>
              <a:off x="7399338" y="64023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14"/>
            <p:cNvSpPr>
              <a:spLocks noChangeArrowheads="1"/>
            </p:cNvSpPr>
            <p:nvPr/>
          </p:nvSpPr>
          <p:spPr bwMode="auto">
            <a:xfrm>
              <a:off x="7439026" y="64023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15"/>
            <p:cNvSpPr>
              <a:spLocks noChangeArrowheads="1"/>
            </p:cNvSpPr>
            <p:nvPr/>
          </p:nvSpPr>
          <p:spPr bwMode="auto">
            <a:xfrm>
              <a:off x="7477126" y="64023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16"/>
            <p:cNvSpPr>
              <a:spLocks noChangeArrowheads="1"/>
            </p:cNvSpPr>
            <p:nvPr/>
          </p:nvSpPr>
          <p:spPr bwMode="auto">
            <a:xfrm>
              <a:off x="7513638" y="64023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17"/>
            <p:cNvSpPr>
              <a:spLocks noChangeArrowheads="1"/>
            </p:cNvSpPr>
            <p:nvPr/>
          </p:nvSpPr>
          <p:spPr bwMode="auto">
            <a:xfrm>
              <a:off x="7399338" y="64531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18"/>
            <p:cNvSpPr>
              <a:spLocks noChangeArrowheads="1"/>
            </p:cNvSpPr>
            <p:nvPr/>
          </p:nvSpPr>
          <p:spPr bwMode="auto">
            <a:xfrm>
              <a:off x="7439026" y="64531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19"/>
            <p:cNvSpPr>
              <a:spLocks noChangeArrowheads="1"/>
            </p:cNvSpPr>
            <p:nvPr/>
          </p:nvSpPr>
          <p:spPr bwMode="auto">
            <a:xfrm>
              <a:off x="7477126" y="64531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20"/>
            <p:cNvSpPr>
              <a:spLocks noChangeArrowheads="1"/>
            </p:cNvSpPr>
            <p:nvPr/>
          </p:nvSpPr>
          <p:spPr bwMode="auto">
            <a:xfrm>
              <a:off x="7513638" y="64531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21"/>
            <p:cNvSpPr>
              <a:spLocks noChangeArrowheads="1"/>
            </p:cNvSpPr>
            <p:nvPr/>
          </p:nvSpPr>
          <p:spPr bwMode="auto">
            <a:xfrm>
              <a:off x="7399338" y="6503988"/>
              <a:ext cx="20638"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22"/>
            <p:cNvSpPr>
              <a:spLocks noChangeArrowheads="1"/>
            </p:cNvSpPr>
            <p:nvPr/>
          </p:nvSpPr>
          <p:spPr bwMode="auto">
            <a:xfrm>
              <a:off x="7439026" y="6503988"/>
              <a:ext cx="17463"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23"/>
            <p:cNvSpPr>
              <a:spLocks noChangeArrowheads="1"/>
            </p:cNvSpPr>
            <p:nvPr/>
          </p:nvSpPr>
          <p:spPr bwMode="auto">
            <a:xfrm>
              <a:off x="7477126" y="6503988"/>
              <a:ext cx="15875"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24"/>
            <p:cNvSpPr>
              <a:spLocks noChangeArrowheads="1"/>
            </p:cNvSpPr>
            <p:nvPr/>
          </p:nvSpPr>
          <p:spPr bwMode="auto">
            <a:xfrm>
              <a:off x="7513638" y="65039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25"/>
            <p:cNvSpPr>
              <a:spLocks noChangeArrowheads="1"/>
            </p:cNvSpPr>
            <p:nvPr/>
          </p:nvSpPr>
          <p:spPr bwMode="auto">
            <a:xfrm>
              <a:off x="7399338" y="65547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26"/>
            <p:cNvSpPr>
              <a:spLocks noChangeArrowheads="1"/>
            </p:cNvSpPr>
            <p:nvPr/>
          </p:nvSpPr>
          <p:spPr bwMode="auto">
            <a:xfrm>
              <a:off x="7439026" y="6554788"/>
              <a:ext cx="17463"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27"/>
            <p:cNvSpPr>
              <a:spLocks noChangeArrowheads="1"/>
            </p:cNvSpPr>
            <p:nvPr/>
          </p:nvSpPr>
          <p:spPr bwMode="auto">
            <a:xfrm>
              <a:off x="7477126" y="65547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28"/>
            <p:cNvSpPr>
              <a:spLocks noChangeArrowheads="1"/>
            </p:cNvSpPr>
            <p:nvPr/>
          </p:nvSpPr>
          <p:spPr bwMode="auto">
            <a:xfrm>
              <a:off x="7513638" y="65547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29"/>
            <p:cNvSpPr>
              <a:spLocks noChangeArrowheads="1"/>
            </p:cNvSpPr>
            <p:nvPr/>
          </p:nvSpPr>
          <p:spPr bwMode="auto">
            <a:xfrm>
              <a:off x="7399338" y="66055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30"/>
            <p:cNvSpPr>
              <a:spLocks noChangeArrowheads="1"/>
            </p:cNvSpPr>
            <p:nvPr/>
          </p:nvSpPr>
          <p:spPr bwMode="auto">
            <a:xfrm>
              <a:off x="7439026" y="66055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31"/>
            <p:cNvSpPr>
              <a:spLocks noChangeArrowheads="1"/>
            </p:cNvSpPr>
            <p:nvPr/>
          </p:nvSpPr>
          <p:spPr bwMode="auto">
            <a:xfrm>
              <a:off x="7477126" y="6605588"/>
              <a:ext cx="1587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32"/>
            <p:cNvSpPr>
              <a:spLocks noChangeArrowheads="1"/>
            </p:cNvSpPr>
            <p:nvPr/>
          </p:nvSpPr>
          <p:spPr bwMode="auto">
            <a:xfrm>
              <a:off x="7513638" y="6605588"/>
              <a:ext cx="19050"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33"/>
            <p:cNvSpPr>
              <a:spLocks noChangeArrowheads="1"/>
            </p:cNvSpPr>
            <p:nvPr/>
          </p:nvSpPr>
          <p:spPr bwMode="auto">
            <a:xfrm>
              <a:off x="7399338" y="6656388"/>
              <a:ext cx="20638"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34"/>
            <p:cNvSpPr>
              <a:spLocks noChangeArrowheads="1"/>
            </p:cNvSpPr>
            <p:nvPr/>
          </p:nvSpPr>
          <p:spPr bwMode="auto">
            <a:xfrm>
              <a:off x="7439026" y="6656388"/>
              <a:ext cx="17463"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35"/>
            <p:cNvSpPr>
              <a:spLocks noChangeArrowheads="1"/>
            </p:cNvSpPr>
            <p:nvPr/>
          </p:nvSpPr>
          <p:spPr bwMode="auto">
            <a:xfrm>
              <a:off x="7477126" y="6656388"/>
              <a:ext cx="15875"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36"/>
            <p:cNvSpPr>
              <a:spLocks noChangeArrowheads="1"/>
            </p:cNvSpPr>
            <p:nvPr/>
          </p:nvSpPr>
          <p:spPr bwMode="auto">
            <a:xfrm>
              <a:off x="7513638" y="66563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37"/>
            <p:cNvSpPr>
              <a:spLocks noChangeArrowheads="1"/>
            </p:cNvSpPr>
            <p:nvPr/>
          </p:nvSpPr>
          <p:spPr bwMode="auto">
            <a:xfrm>
              <a:off x="7399338" y="6708775"/>
              <a:ext cx="20638"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38"/>
            <p:cNvSpPr>
              <a:spLocks noChangeArrowheads="1"/>
            </p:cNvSpPr>
            <p:nvPr/>
          </p:nvSpPr>
          <p:spPr bwMode="auto">
            <a:xfrm>
              <a:off x="7439026" y="6708775"/>
              <a:ext cx="17463"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39"/>
            <p:cNvSpPr>
              <a:spLocks noChangeArrowheads="1"/>
            </p:cNvSpPr>
            <p:nvPr/>
          </p:nvSpPr>
          <p:spPr bwMode="auto">
            <a:xfrm>
              <a:off x="7477126" y="6708775"/>
              <a:ext cx="15875"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40"/>
            <p:cNvSpPr>
              <a:spLocks noChangeArrowheads="1"/>
            </p:cNvSpPr>
            <p:nvPr/>
          </p:nvSpPr>
          <p:spPr bwMode="auto">
            <a:xfrm>
              <a:off x="7513638" y="6708775"/>
              <a:ext cx="19050"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41"/>
            <p:cNvSpPr>
              <a:spLocks noChangeArrowheads="1"/>
            </p:cNvSpPr>
            <p:nvPr/>
          </p:nvSpPr>
          <p:spPr bwMode="auto">
            <a:xfrm>
              <a:off x="7399338" y="6759575"/>
              <a:ext cx="20638"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42"/>
            <p:cNvSpPr>
              <a:spLocks noChangeArrowheads="1"/>
            </p:cNvSpPr>
            <p:nvPr/>
          </p:nvSpPr>
          <p:spPr bwMode="auto">
            <a:xfrm>
              <a:off x="7439026" y="6759575"/>
              <a:ext cx="17463"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43"/>
            <p:cNvSpPr>
              <a:spLocks noChangeArrowheads="1"/>
            </p:cNvSpPr>
            <p:nvPr/>
          </p:nvSpPr>
          <p:spPr bwMode="auto">
            <a:xfrm>
              <a:off x="7477126" y="6759575"/>
              <a:ext cx="15875"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44"/>
            <p:cNvSpPr>
              <a:spLocks noChangeArrowheads="1"/>
            </p:cNvSpPr>
            <p:nvPr/>
          </p:nvSpPr>
          <p:spPr bwMode="auto">
            <a:xfrm>
              <a:off x="7513638" y="6759575"/>
              <a:ext cx="19050"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45"/>
            <p:cNvSpPr>
              <a:spLocks noChangeArrowheads="1"/>
            </p:cNvSpPr>
            <p:nvPr/>
          </p:nvSpPr>
          <p:spPr bwMode="auto">
            <a:xfrm>
              <a:off x="7123113" y="6489700"/>
              <a:ext cx="174625" cy="365125"/>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46"/>
            <p:cNvSpPr>
              <a:spLocks noChangeArrowheads="1"/>
            </p:cNvSpPr>
            <p:nvPr/>
          </p:nvSpPr>
          <p:spPr bwMode="auto">
            <a:xfrm>
              <a:off x="7148513" y="6535738"/>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47"/>
            <p:cNvSpPr>
              <a:spLocks noChangeArrowheads="1"/>
            </p:cNvSpPr>
            <p:nvPr/>
          </p:nvSpPr>
          <p:spPr bwMode="auto">
            <a:xfrm>
              <a:off x="7181851" y="6535738"/>
              <a:ext cx="20638"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48"/>
            <p:cNvSpPr>
              <a:spLocks noChangeArrowheads="1"/>
            </p:cNvSpPr>
            <p:nvPr/>
          </p:nvSpPr>
          <p:spPr bwMode="auto">
            <a:xfrm>
              <a:off x="7215188" y="6535738"/>
              <a:ext cx="20638"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49"/>
            <p:cNvSpPr>
              <a:spLocks noChangeArrowheads="1"/>
            </p:cNvSpPr>
            <p:nvPr/>
          </p:nvSpPr>
          <p:spPr bwMode="auto">
            <a:xfrm>
              <a:off x="7250113" y="6535738"/>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50"/>
            <p:cNvSpPr>
              <a:spLocks noChangeArrowheads="1"/>
            </p:cNvSpPr>
            <p:nvPr/>
          </p:nvSpPr>
          <p:spPr bwMode="auto">
            <a:xfrm>
              <a:off x="7654926" y="66881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51"/>
            <p:cNvSpPr>
              <a:spLocks noChangeArrowheads="1"/>
            </p:cNvSpPr>
            <p:nvPr/>
          </p:nvSpPr>
          <p:spPr bwMode="auto">
            <a:xfrm>
              <a:off x="7689851" y="66881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52"/>
            <p:cNvSpPr>
              <a:spLocks noChangeArrowheads="1"/>
            </p:cNvSpPr>
            <p:nvPr/>
          </p:nvSpPr>
          <p:spPr bwMode="auto">
            <a:xfrm>
              <a:off x="7723188" y="66881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53"/>
            <p:cNvSpPr>
              <a:spLocks noChangeArrowheads="1"/>
            </p:cNvSpPr>
            <p:nvPr/>
          </p:nvSpPr>
          <p:spPr bwMode="auto">
            <a:xfrm>
              <a:off x="7756526" y="66881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54"/>
            <p:cNvSpPr>
              <a:spLocks noChangeArrowheads="1"/>
            </p:cNvSpPr>
            <p:nvPr/>
          </p:nvSpPr>
          <p:spPr bwMode="auto">
            <a:xfrm>
              <a:off x="7654926" y="67389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55"/>
            <p:cNvSpPr>
              <a:spLocks noChangeArrowheads="1"/>
            </p:cNvSpPr>
            <p:nvPr/>
          </p:nvSpPr>
          <p:spPr bwMode="auto">
            <a:xfrm>
              <a:off x="7689851" y="67389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56"/>
            <p:cNvSpPr>
              <a:spLocks noChangeArrowheads="1"/>
            </p:cNvSpPr>
            <p:nvPr/>
          </p:nvSpPr>
          <p:spPr bwMode="auto">
            <a:xfrm>
              <a:off x="7723188" y="67389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57"/>
            <p:cNvSpPr>
              <a:spLocks noChangeArrowheads="1"/>
            </p:cNvSpPr>
            <p:nvPr/>
          </p:nvSpPr>
          <p:spPr bwMode="auto">
            <a:xfrm>
              <a:off x="7756526" y="67389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58"/>
            <p:cNvSpPr>
              <a:spLocks noChangeArrowheads="1"/>
            </p:cNvSpPr>
            <p:nvPr/>
          </p:nvSpPr>
          <p:spPr bwMode="auto">
            <a:xfrm>
              <a:off x="7654926" y="67897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59"/>
            <p:cNvSpPr>
              <a:spLocks noChangeArrowheads="1"/>
            </p:cNvSpPr>
            <p:nvPr/>
          </p:nvSpPr>
          <p:spPr bwMode="auto">
            <a:xfrm>
              <a:off x="7689851" y="67897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60"/>
            <p:cNvSpPr>
              <a:spLocks noChangeArrowheads="1"/>
            </p:cNvSpPr>
            <p:nvPr/>
          </p:nvSpPr>
          <p:spPr bwMode="auto">
            <a:xfrm>
              <a:off x="7723188" y="67897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61"/>
            <p:cNvSpPr>
              <a:spLocks noChangeArrowheads="1"/>
            </p:cNvSpPr>
            <p:nvPr/>
          </p:nvSpPr>
          <p:spPr bwMode="auto">
            <a:xfrm>
              <a:off x="7756526" y="67897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2"/>
            <p:cNvSpPr>
              <a:spLocks/>
            </p:cNvSpPr>
            <p:nvPr/>
          </p:nvSpPr>
          <p:spPr bwMode="auto">
            <a:xfrm>
              <a:off x="7204076" y="5972175"/>
              <a:ext cx="223838" cy="517525"/>
            </a:xfrm>
            <a:custGeom>
              <a:avLst/>
              <a:gdLst>
                <a:gd name="T0" fmla="*/ 3 w 79"/>
                <a:gd name="T1" fmla="*/ 183 h 183"/>
                <a:gd name="T2" fmla="*/ 0 w 79"/>
                <a:gd name="T3" fmla="*/ 183 h 183"/>
                <a:gd name="T4" fmla="*/ 0 w 79"/>
                <a:gd name="T5" fmla="*/ 92 h 183"/>
                <a:gd name="T6" fmla="*/ 32 w 79"/>
                <a:gd name="T7" fmla="*/ 60 h 183"/>
                <a:gd name="T8" fmla="*/ 48 w 79"/>
                <a:gd name="T9" fmla="*/ 60 h 183"/>
                <a:gd name="T10" fmla="*/ 76 w 79"/>
                <a:gd name="T11" fmla="*/ 32 h 183"/>
                <a:gd name="T12" fmla="*/ 76 w 79"/>
                <a:gd name="T13" fmla="*/ 0 h 183"/>
                <a:gd name="T14" fmla="*/ 79 w 79"/>
                <a:gd name="T15" fmla="*/ 0 h 183"/>
                <a:gd name="T16" fmla="*/ 79 w 79"/>
                <a:gd name="T17" fmla="*/ 32 h 183"/>
                <a:gd name="T18" fmla="*/ 48 w 79"/>
                <a:gd name="T19" fmla="*/ 63 h 183"/>
                <a:gd name="T20" fmla="*/ 32 w 79"/>
                <a:gd name="T21" fmla="*/ 63 h 183"/>
                <a:gd name="T22" fmla="*/ 3 w 79"/>
                <a:gd name="T23" fmla="*/ 92 h 183"/>
                <a:gd name="T24" fmla="*/ 3 w 79"/>
                <a:gd name="T2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83">
                  <a:moveTo>
                    <a:pt x="3" y="183"/>
                  </a:moveTo>
                  <a:cubicBezTo>
                    <a:pt x="0" y="183"/>
                    <a:pt x="0" y="183"/>
                    <a:pt x="0" y="183"/>
                  </a:cubicBezTo>
                  <a:cubicBezTo>
                    <a:pt x="0" y="92"/>
                    <a:pt x="0" y="92"/>
                    <a:pt x="0" y="92"/>
                  </a:cubicBezTo>
                  <a:cubicBezTo>
                    <a:pt x="0" y="74"/>
                    <a:pt x="14" y="60"/>
                    <a:pt x="32" y="60"/>
                  </a:cubicBezTo>
                  <a:cubicBezTo>
                    <a:pt x="48" y="60"/>
                    <a:pt x="48" y="60"/>
                    <a:pt x="48" y="60"/>
                  </a:cubicBezTo>
                  <a:cubicBezTo>
                    <a:pt x="63" y="60"/>
                    <a:pt x="76" y="48"/>
                    <a:pt x="76" y="32"/>
                  </a:cubicBezTo>
                  <a:cubicBezTo>
                    <a:pt x="76" y="0"/>
                    <a:pt x="76" y="0"/>
                    <a:pt x="76" y="0"/>
                  </a:cubicBezTo>
                  <a:cubicBezTo>
                    <a:pt x="79" y="0"/>
                    <a:pt x="79" y="0"/>
                    <a:pt x="79" y="0"/>
                  </a:cubicBezTo>
                  <a:cubicBezTo>
                    <a:pt x="79" y="32"/>
                    <a:pt x="79" y="32"/>
                    <a:pt x="79" y="32"/>
                  </a:cubicBezTo>
                  <a:cubicBezTo>
                    <a:pt x="79" y="49"/>
                    <a:pt x="65" y="63"/>
                    <a:pt x="48" y="63"/>
                  </a:cubicBezTo>
                  <a:cubicBezTo>
                    <a:pt x="32" y="63"/>
                    <a:pt x="32" y="63"/>
                    <a:pt x="32" y="63"/>
                  </a:cubicBezTo>
                  <a:cubicBezTo>
                    <a:pt x="16" y="63"/>
                    <a:pt x="3" y="76"/>
                    <a:pt x="3" y="92"/>
                  </a:cubicBezTo>
                  <a:lnTo>
                    <a:pt x="3" y="18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63"/>
            <p:cNvSpPr>
              <a:spLocks/>
            </p:cNvSpPr>
            <p:nvPr/>
          </p:nvSpPr>
          <p:spPr bwMode="auto">
            <a:xfrm>
              <a:off x="7618413" y="5972175"/>
              <a:ext cx="115888" cy="698500"/>
            </a:xfrm>
            <a:custGeom>
              <a:avLst/>
              <a:gdLst>
                <a:gd name="T0" fmla="*/ 41 w 41"/>
                <a:gd name="T1" fmla="*/ 247 h 247"/>
                <a:gd name="T2" fmla="*/ 38 w 41"/>
                <a:gd name="T3" fmla="*/ 247 h 247"/>
                <a:gd name="T4" fmla="*/ 38 w 41"/>
                <a:gd name="T5" fmla="*/ 123 h 247"/>
                <a:gd name="T6" fmla="*/ 21 w 41"/>
                <a:gd name="T7" fmla="*/ 106 h 247"/>
                <a:gd name="T8" fmla="*/ 20 w 41"/>
                <a:gd name="T9" fmla="*/ 106 h 247"/>
                <a:gd name="T10" fmla="*/ 0 w 41"/>
                <a:gd name="T11" fmla="*/ 86 h 247"/>
                <a:gd name="T12" fmla="*/ 0 w 41"/>
                <a:gd name="T13" fmla="*/ 0 h 247"/>
                <a:gd name="T14" fmla="*/ 3 w 41"/>
                <a:gd name="T15" fmla="*/ 0 h 247"/>
                <a:gd name="T16" fmla="*/ 3 w 41"/>
                <a:gd name="T17" fmla="*/ 86 h 247"/>
                <a:gd name="T18" fmla="*/ 20 w 41"/>
                <a:gd name="T19" fmla="*/ 103 h 247"/>
                <a:gd name="T20" fmla="*/ 21 w 41"/>
                <a:gd name="T21" fmla="*/ 103 h 247"/>
                <a:gd name="T22" fmla="*/ 41 w 41"/>
                <a:gd name="T23" fmla="*/ 123 h 247"/>
                <a:gd name="T24" fmla="*/ 41 w 41"/>
                <a:gd name="T2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47">
                  <a:moveTo>
                    <a:pt x="41" y="247"/>
                  </a:moveTo>
                  <a:cubicBezTo>
                    <a:pt x="38" y="247"/>
                    <a:pt x="38" y="247"/>
                    <a:pt x="38" y="247"/>
                  </a:cubicBezTo>
                  <a:cubicBezTo>
                    <a:pt x="38" y="123"/>
                    <a:pt x="38" y="123"/>
                    <a:pt x="38" y="123"/>
                  </a:cubicBezTo>
                  <a:cubicBezTo>
                    <a:pt x="38" y="113"/>
                    <a:pt x="31" y="106"/>
                    <a:pt x="21" y="106"/>
                  </a:cubicBezTo>
                  <a:cubicBezTo>
                    <a:pt x="20" y="106"/>
                    <a:pt x="20" y="106"/>
                    <a:pt x="20" y="106"/>
                  </a:cubicBezTo>
                  <a:cubicBezTo>
                    <a:pt x="9" y="106"/>
                    <a:pt x="0" y="97"/>
                    <a:pt x="0" y="86"/>
                  </a:cubicBezTo>
                  <a:cubicBezTo>
                    <a:pt x="0" y="0"/>
                    <a:pt x="0" y="0"/>
                    <a:pt x="0" y="0"/>
                  </a:cubicBezTo>
                  <a:cubicBezTo>
                    <a:pt x="3" y="0"/>
                    <a:pt x="3" y="0"/>
                    <a:pt x="3" y="0"/>
                  </a:cubicBezTo>
                  <a:cubicBezTo>
                    <a:pt x="3" y="86"/>
                    <a:pt x="3" y="86"/>
                    <a:pt x="3" y="86"/>
                  </a:cubicBezTo>
                  <a:cubicBezTo>
                    <a:pt x="3" y="95"/>
                    <a:pt x="11" y="103"/>
                    <a:pt x="20" y="103"/>
                  </a:cubicBezTo>
                  <a:cubicBezTo>
                    <a:pt x="21" y="103"/>
                    <a:pt x="21" y="103"/>
                    <a:pt x="21" y="103"/>
                  </a:cubicBezTo>
                  <a:cubicBezTo>
                    <a:pt x="32" y="103"/>
                    <a:pt x="41" y="112"/>
                    <a:pt x="41" y="123"/>
                  </a:cubicBezTo>
                  <a:lnTo>
                    <a:pt x="41" y="247"/>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64"/>
            <p:cNvSpPr>
              <a:spLocks noChangeArrowheads="1"/>
            </p:cNvSpPr>
            <p:nvPr/>
          </p:nvSpPr>
          <p:spPr bwMode="auto">
            <a:xfrm>
              <a:off x="7491413" y="5972175"/>
              <a:ext cx="7938" cy="3476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5" name="Rectangle 94"/>
          <p:cNvSpPr/>
          <p:nvPr/>
        </p:nvSpPr>
        <p:spPr bwMode="auto">
          <a:xfrm>
            <a:off x="457200"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0312" indent="-210312" defTabSz="932472" fontAlgn="base">
              <a:spcBef>
                <a:spcPts val="5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No Template </a:t>
            </a:r>
          </a:p>
        </p:txBody>
      </p:sp>
      <p:sp>
        <p:nvSpPr>
          <p:cNvPr id="96" name="Rectangle 95"/>
          <p:cNvSpPr/>
          <p:nvPr/>
        </p:nvSpPr>
        <p:spPr bwMode="auto">
          <a:xfrm>
            <a:off x="3356913"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0312" indent="-210312" defTabSz="932472" fontAlgn="base">
              <a:spcBef>
                <a:spcPts val="5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Rely on handshake or deal specific </a:t>
            </a:r>
            <a:r>
              <a:rPr lang="en-US" dirty="0" smtClean="0">
                <a:solidFill>
                  <a:schemeClr val="tx1"/>
                </a:solidFill>
                <a:ea typeface="Segoe UI" pitchFamily="34" charset="0"/>
                <a:cs typeface="Segoe UI" pitchFamily="34" charset="0"/>
              </a:rPr>
              <a:t>contract</a:t>
            </a:r>
            <a:endParaRPr lang="en-US" dirty="0">
              <a:solidFill>
                <a:schemeClr val="tx1"/>
              </a:solidFill>
              <a:ea typeface="Segoe UI" pitchFamily="34" charset="0"/>
              <a:cs typeface="Segoe UI" pitchFamily="34" charset="0"/>
            </a:endParaRPr>
          </a:p>
          <a:p>
            <a:pPr marL="210312" indent="-210312" defTabSz="932472" fontAlgn="base">
              <a:spcBef>
                <a:spcPts val="5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Start small and draft a memorandum of understanding</a:t>
            </a:r>
          </a:p>
        </p:txBody>
      </p:sp>
      <p:sp>
        <p:nvSpPr>
          <p:cNvPr id="97" name="Rectangle 96"/>
          <p:cNvSpPr/>
          <p:nvPr/>
        </p:nvSpPr>
        <p:spPr bwMode="auto">
          <a:xfrm>
            <a:off x="6256627"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0312" indent="-210312" defTabSz="932472" fontAlgn="base">
              <a:spcBef>
                <a:spcPts val="5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Letter of Intent </a:t>
            </a:r>
          </a:p>
          <a:p>
            <a:pPr marL="210312" indent="-210312" defTabSz="932472" fontAlgn="base">
              <a:spcBef>
                <a:spcPts val="5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Set up a process to review the agreement on a regular basis </a:t>
            </a:r>
          </a:p>
        </p:txBody>
      </p:sp>
      <p:sp>
        <p:nvSpPr>
          <p:cNvPr id="98" name="Rectangle 97"/>
          <p:cNvSpPr/>
          <p:nvPr/>
        </p:nvSpPr>
        <p:spPr bwMode="auto">
          <a:xfrm>
            <a:off x="9156340"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0312" indent="-210312" defTabSz="932472" fontAlgn="base">
              <a:spcBef>
                <a:spcPts val="5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Formal contract that defines all aspects of the relationship</a:t>
            </a:r>
          </a:p>
        </p:txBody>
      </p:sp>
      <p:sp>
        <p:nvSpPr>
          <p:cNvPr id="119" name="Rectangle 118"/>
          <p:cNvSpPr/>
          <p:nvPr/>
        </p:nvSpPr>
        <p:spPr bwMode="auto">
          <a:xfrm>
            <a:off x="457200" y="2125663"/>
            <a:ext cx="2822935" cy="581678"/>
          </a:xfrm>
          <a:prstGeom prst="rect">
            <a:avLst/>
          </a:prstGeom>
          <a:solidFill>
            <a:schemeClr val="accent1">
              <a:lumMod val="60000"/>
              <a:lumOff val="40000"/>
            </a:schemeClr>
          </a:solidFill>
          <a:ln w="31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solidFill>
                  <a:schemeClr val="bg1"/>
                </a:solidFill>
                <a:latin typeface="+mj-lt"/>
                <a:ea typeface="Segoe UI" pitchFamily="34" charset="0"/>
                <a:cs typeface="Segoe UI" pitchFamily="34" charset="0"/>
              </a:rPr>
              <a:t>Basic</a:t>
            </a:r>
            <a:endParaRPr lang="en-US" sz="2400" dirty="0" smtClean="0">
              <a:solidFill>
                <a:schemeClr val="bg1"/>
              </a:solidFill>
              <a:latin typeface="+mj-lt"/>
              <a:ea typeface="Segoe UI" pitchFamily="34" charset="0"/>
              <a:cs typeface="Segoe UI" pitchFamily="34" charset="0"/>
            </a:endParaRPr>
          </a:p>
        </p:txBody>
      </p:sp>
      <p:sp>
        <p:nvSpPr>
          <p:cNvPr id="120" name="Rectangle 119"/>
          <p:cNvSpPr/>
          <p:nvPr/>
        </p:nvSpPr>
        <p:spPr bwMode="auto">
          <a:xfrm>
            <a:off x="3356913" y="2125663"/>
            <a:ext cx="2822935" cy="581678"/>
          </a:xfrm>
          <a:prstGeom prst="rect">
            <a:avLst/>
          </a:prstGeom>
          <a:solidFill>
            <a:schemeClr val="accent1"/>
          </a:solidFill>
          <a:ln w="31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a:solidFill>
                  <a:schemeClr val="bg1"/>
                </a:solidFill>
                <a:latin typeface="+mj-lt"/>
                <a:ea typeface="Segoe UI" pitchFamily="34" charset="0"/>
                <a:cs typeface="Segoe UI" pitchFamily="34" charset="0"/>
              </a:rPr>
              <a:t>Reactive</a:t>
            </a:r>
            <a:endParaRPr lang="en-US" sz="2400" dirty="0" err="1">
              <a:solidFill>
                <a:schemeClr val="bg1"/>
              </a:solidFill>
              <a:latin typeface="+mj-lt"/>
              <a:ea typeface="Segoe UI" pitchFamily="34" charset="0"/>
              <a:cs typeface="Segoe UI" pitchFamily="34" charset="0"/>
            </a:endParaRPr>
          </a:p>
        </p:txBody>
      </p:sp>
      <p:sp>
        <p:nvSpPr>
          <p:cNvPr id="121" name="Rectangle 120"/>
          <p:cNvSpPr/>
          <p:nvPr/>
        </p:nvSpPr>
        <p:spPr bwMode="auto">
          <a:xfrm>
            <a:off x="6256627" y="2125663"/>
            <a:ext cx="2822935" cy="581678"/>
          </a:xfrm>
          <a:prstGeom prst="rect">
            <a:avLst/>
          </a:prstGeom>
          <a:solidFill>
            <a:schemeClr val="accent1">
              <a:lumMod val="75000"/>
            </a:schemeClr>
          </a:solidFill>
          <a:ln w="3175">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a:solidFill>
                  <a:schemeClr val="bg1"/>
                </a:solidFill>
                <a:latin typeface="+mj-lt"/>
                <a:ea typeface="Segoe UI" pitchFamily="34" charset="0"/>
                <a:cs typeface="Segoe UI" pitchFamily="34" charset="0"/>
              </a:rPr>
              <a:t>Proactive</a:t>
            </a:r>
            <a:endParaRPr lang="en-US" sz="2400" dirty="0" err="1">
              <a:solidFill>
                <a:schemeClr val="bg1"/>
              </a:solidFill>
              <a:latin typeface="+mj-lt"/>
              <a:ea typeface="Segoe UI" pitchFamily="34" charset="0"/>
              <a:cs typeface="Segoe UI" pitchFamily="34" charset="0"/>
            </a:endParaRPr>
          </a:p>
        </p:txBody>
      </p:sp>
      <p:sp>
        <p:nvSpPr>
          <p:cNvPr id="122" name="Rectangle 121"/>
          <p:cNvSpPr/>
          <p:nvPr/>
        </p:nvSpPr>
        <p:spPr bwMode="auto">
          <a:xfrm>
            <a:off x="9156340" y="2125663"/>
            <a:ext cx="2822935" cy="581678"/>
          </a:xfrm>
          <a:prstGeom prst="rect">
            <a:avLst/>
          </a:prstGeom>
          <a:solidFill>
            <a:schemeClr val="accent1">
              <a:lumMod val="50000"/>
            </a:schemeClr>
          </a:solidFill>
          <a:ln w="3175">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solidFill>
                  <a:schemeClr val="bg1"/>
                </a:solidFill>
                <a:latin typeface="+mj-lt"/>
                <a:ea typeface="Segoe UI" pitchFamily="34" charset="0"/>
                <a:cs typeface="Segoe UI" pitchFamily="34" charset="0"/>
              </a:rPr>
              <a:t>Dynamic</a:t>
            </a:r>
          </a:p>
        </p:txBody>
      </p:sp>
      <p:grpSp>
        <p:nvGrpSpPr>
          <p:cNvPr id="123" name="Group 122"/>
          <p:cNvGrpSpPr/>
          <p:nvPr/>
        </p:nvGrpSpPr>
        <p:grpSpPr>
          <a:xfrm>
            <a:off x="11462501" y="2204270"/>
            <a:ext cx="442608" cy="433788"/>
            <a:chOff x="2853690" y="2183383"/>
            <a:chExt cx="3152775" cy="3089945"/>
          </a:xfrm>
          <a:solidFill>
            <a:schemeClr val="bg1"/>
          </a:solidFill>
        </p:grpSpPr>
        <p:sp>
          <p:nvSpPr>
            <p:cNvPr id="124" name="Freeform 123"/>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sp>
          <p:nvSpPr>
            <p:cNvPr id="125" name="Freeform 124"/>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grpSp>
      <p:sp>
        <p:nvSpPr>
          <p:cNvPr id="126" name="Freeform 125"/>
          <p:cNvSpPr/>
          <p:nvPr/>
        </p:nvSpPr>
        <p:spPr>
          <a:xfrm>
            <a:off x="5797779" y="2188906"/>
            <a:ext cx="325300" cy="450540"/>
          </a:xfrm>
          <a:custGeom>
            <a:avLst/>
            <a:gdLst/>
            <a:ahLst/>
            <a:cxnLst/>
            <a:rect l="l" t="t" r="r" b="b"/>
            <a:pathLst>
              <a:path w="1581153" h="2189881">
                <a:moveTo>
                  <a:pt x="883116" y="734711"/>
                </a:moveTo>
                <a:cubicBezTo>
                  <a:pt x="862725" y="734711"/>
                  <a:pt x="846194" y="751242"/>
                  <a:pt x="846194" y="771633"/>
                </a:cubicBezTo>
                <a:cubicBezTo>
                  <a:pt x="846194" y="792025"/>
                  <a:pt x="862725" y="808556"/>
                  <a:pt x="883116" y="808556"/>
                </a:cubicBezTo>
                <a:cubicBezTo>
                  <a:pt x="903508" y="808556"/>
                  <a:pt x="920038" y="792025"/>
                  <a:pt x="920038" y="771633"/>
                </a:cubicBezTo>
                <a:cubicBezTo>
                  <a:pt x="920038" y="751242"/>
                  <a:pt x="903508" y="734711"/>
                  <a:pt x="883116" y="734711"/>
                </a:cubicBezTo>
                <a:close/>
                <a:moveTo>
                  <a:pt x="883116" y="712635"/>
                </a:moveTo>
                <a:cubicBezTo>
                  <a:pt x="915700" y="712635"/>
                  <a:pt x="942115" y="739049"/>
                  <a:pt x="942115" y="771633"/>
                </a:cubicBezTo>
                <a:cubicBezTo>
                  <a:pt x="942115" y="804218"/>
                  <a:pt x="915700" y="830632"/>
                  <a:pt x="883116" y="830632"/>
                </a:cubicBezTo>
                <a:cubicBezTo>
                  <a:pt x="850532" y="830632"/>
                  <a:pt x="824118" y="804218"/>
                  <a:pt x="824118" y="771633"/>
                </a:cubicBezTo>
                <a:cubicBezTo>
                  <a:pt x="824118" y="739049"/>
                  <a:pt x="850532" y="712635"/>
                  <a:pt x="883116" y="712635"/>
                </a:cubicBezTo>
                <a:close/>
                <a:moveTo>
                  <a:pt x="883116" y="690117"/>
                </a:moveTo>
                <a:cubicBezTo>
                  <a:pt x="838096" y="690117"/>
                  <a:pt x="801600" y="726613"/>
                  <a:pt x="801600" y="771633"/>
                </a:cubicBezTo>
                <a:cubicBezTo>
                  <a:pt x="801600" y="816654"/>
                  <a:pt x="838096" y="853150"/>
                  <a:pt x="883116" y="853150"/>
                </a:cubicBezTo>
                <a:cubicBezTo>
                  <a:pt x="928136" y="853150"/>
                  <a:pt x="964633" y="816654"/>
                  <a:pt x="964633" y="771633"/>
                </a:cubicBezTo>
                <a:cubicBezTo>
                  <a:pt x="964633" y="726613"/>
                  <a:pt x="928136" y="690117"/>
                  <a:pt x="883116" y="690117"/>
                </a:cubicBezTo>
                <a:close/>
                <a:moveTo>
                  <a:pt x="846736" y="631719"/>
                </a:moveTo>
                <a:cubicBezTo>
                  <a:pt x="848495" y="650106"/>
                  <a:pt x="864156" y="664229"/>
                  <a:pt x="883116" y="664229"/>
                </a:cubicBezTo>
                <a:cubicBezTo>
                  <a:pt x="901966" y="664229"/>
                  <a:pt x="917556" y="650269"/>
                  <a:pt x="919434" y="632028"/>
                </a:cubicBezTo>
                <a:cubicBezTo>
                  <a:pt x="933117" y="635454"/>
                  <a:pt x="946010" y="640847"/>
                  <a:pt x="957618" y="648200"/>
                </a:cubicBezTo>
                <a:cubicBezTo>
                  <a:pt x="945923" y="662280"/>
                  <a:pt x="946837" y="683147"/>
                  <a:pt x="959984" y="696618"/>
                </a:cubicBezTo>
                <a:cubicBezTo>
                  <a:pt x="973231" y="710192"/>
                  <a:pt x="994288" y="711531"/>
                  <a:pt x="1008677" y="699936"/>
                </a:cubicBezTo>
                <a:cubicBezTo>
                  <a:pt x="1015043" y="710845"/>
                  <a:pt x="1019971" y="722688"/>
                  <a:pt x="1023068" y="735251"/>
                </a:cubicBezTo>
                <a:cubicBezTo>
                  <a:pt x="1004666" y="736998"/>
                  <a:pt x="990525" y="752666"/>
                  <a:pt x="990525" y="771638"/>
                </a:cubicBezTo>
                <a:cubicBezTo>
                  <a:pt x="990525" y="790600"/>
                  <a:pt x="1004652" y="806263"/>
                  <a:pt x="1023043" y="808020"/>
                </a:cubicBezTo>
                <a:cubicBezTo>
                  <a:pt x="1019907" y="820418"/>
                  <a:pt x="1014948" y="832089"/>
                  <a:pt x="1008471" y="842796"/>
                </a:cubicBezTo>
                <a:cubicBezTo>
                  <a:pt x="994085" y="831502"/>
                  <a:pt x="973270" y="832980"/>
                  <a:pt x="960164" y="846473"/>
                </a:cubicBezTo>
                <a:cubicBezTo>
                  <a:pt x="947023" y="860002"/>
                  <a:pt x="946182" y="880926"/>
                  <a:pt x="957974" y="894985"/>
                </a:cubicBezTo>
                <a:cubicBezTo>
                  <a:pt x="946242" y="902441"/>
                  <a:pt x="933311" y="908110"/>
                  <a:pt x="919495" y="911547"/>
                </a:cubicBezTo>
                <a:cubicBezTo>
                  <a:pt x="917732" y="893165"/>
                  <a:pt x="902073" y="879047"/>
                  <a:pt x="883116" y="879047"/>
                </a:cubicBezTo>
                <a:cubicBezTo>
                  <a:pt x="864266" y="879047"/>
                  <a:pt x="848676" y="893007"/>
                  <a:pt x="846798" y="911248"/>
                </a:cubicBezTo>
                <a:cubicBezTo>
                  <a:pt x="833115" y="907823"/>
                  <a:pt x="820222" y="902430"/>
                  <a:pt x="808614" y="895077"/>
                </a:cubicBezTo>
                <a:cubicBezTo>
                  <a:pt x="820310" y="880996"/>
                  <a:pt x="819396" y="860129"/>
                  <a:pt x="806249" y="846658"/>
                </a:cubicBezTo>
                <a:cubicBezTo>
                  <a:pt x="793001" y="833084"/>
                  <a:pt x="771944" y="831745"/>
                  <a:pt x="757555" y="843340"/>
                </a:cubicBezTo>
                <a:cubicBezTo>
                  <a:pt x="751189" y="832430"/>
                  <a:pt x="746262" y="820588"/>
                  <a:pt x="743164" y="808025"/>
                </a:cubicBezTo>
                <a:cubicBezTo>
                  <a:pt x="761566" y="806278"/>
                  <a:pt x="775707" y="790610"/>
                  <a:pt x="775707" y="771638"/>
                </a:cubicBezTo>
                <a:cubicBezTo>
                  <a:pt x="775707" y="752788"/>
                  <a:pt x="761747" y="737198"/>
                  <a:pt x="743506" y="735320"/>
                </a:cubicBezTo>
                <a:cubicBezTo>
                  <a:pt x="746610" y="722921"/>
                  <a:pt x="751330" y="711171"/>
                  <a:pt x="757839" y="700530"/>
                </a:cubicBezTo>
                <a:cubicBezTo>
                  <a:pt x="772219" y="711769"/>
                  <a:pt x="792985" y="710273"/>
                  <a:pt x="806069" y="696803"/>
                </a:cubicBezTo>
                <a:cubicBezTo>
                  <a:pt x="819234" y="683248"/>
                  <a:pt x="820054" y="662271"/>
                  <a:pt x="808200" y="648208"/>
                </a:cubicBezTo>
                <a:cubicBezTo>
                  <a:pt x="819957" y="640798"/>
                  <a:pt x="832906" y="635148"/>
                  <a:pt x="846736" y="631719"/>
                </a:cubicBezTo>
                <a:close/>
                <a:moveTo>
                  <a:pt x="1118281" y="421960"/>
                </a:moveTo>
                <a:cubicBezTo>
                  <a:pt x="1085277" y="421960"/>
                  <a:pt x="1058522" y="448715"/>
                  <a:pt x="1058522" y="481719"/>
                </a:cubicBezTo>
                <a:cubicBezTo>
                  <a:pt x="1058522" y="514722"/>
                  <a:pt x="1085277" y="541477"/>
                  <a:pt x="1118281" y="541477"/>
                </a:cubicBezTo>
                <a:cubicBezTo>
                  <a:pt x="1151285" y="541477"/>
                  <a:pt x="1178040" y="514722"/>
                  <a:pt x="1178040" y="481719"/>
                </a:cubicBezTo>
                <a:cubicBezTo>
                  <a:pt x="1178040" y="448715"/>
                  <a:pt x="1151285" y="421960"/>
                  <a:pt x="1118281" y="421960"/>
                </a:cubicBezTo>
                <a:close/>
                <a:moveTo>
                  <a:pt x="1118281" y="386229"/>
                </a:moveTo>
                <a:cubicBezTo>
                  <a:pt x="1171019" y="386229"/>
                  <a:pt x="1213770" y="428981"/>
                  <a:pt x="1213770" y="481719"/>
                </a:cubicBezTo>
                <a:cubicBezTo>
                  <a:pt x="1213770" y="534456"/>
                  <a:pt x="1171019" y="577208"/>
                  <a:pt x="1118281" y="577208"/>
                </a:cubicBezTo>
                <a:cubicBezTo>
                  <a:pt x="1065544" y="577208"/>
                  <a:pt x="1022792" y="534456"/>
                  <a:pt x="1022792" y="481719"/>
                </a:cubicBezTo>
                <a:cubicBezTo>
                  <a:pt x="1022792" y="428981"/>
                  <a:pt x="1065544" y="386229"/>
                  <a:pt x="1118281" y="386229"/>
                </a:cubicBezTo>
                <a:close/>
                <a:moveTo>
                  <a:pt x="1118281" y="349784"/>
                </a:moveTo>
                <a:cubicBezTo>
                  <a:pt x="1045416" y="349784"/>
                  <a:pt x="986346" y="408853"/>
                  <a:pt x="986346" y="481719"/>
                </a:cubicBezTo>
                <a:cubicBezTo>
                  <a:pt x="986346" y="554584"/>
                  <a:pt x="1045416" y="613653"/>
                  <a:pt x="1118281" y="613653"/>
                </a:cubicBezTo>
                <a:cubicBezTo>
                  <a:pt x="1191147" y="613653"/>
                  <a:pt x="1250216" y="554584"/>
                  <a:pt x="1250216" y="481719"/>
                </a:cubicBezTo>
                <a:cubicBezTo>
                  <a:pt x="1250216" y="408853"/>
                  <a:pt x="1191147" y="349784"/>
                  <a:pt x="1118281" y="349784"/>
                </a:cubicBezTo>
                <a:close/>
                <a:moveTo>
                  <a:pt x="714681" y="341812"/>
                </a:moveTo>
                <a:cubicBezTo>
                  <a:pt x="690196" y="341812"/>
                  <a:pt x="670347" y="361661"/>
                  <a:pt x="670347" y="386145"/>
                </a:cubicBezTo>
                <a:cubicBezTo>
                  <a:pt x="670347" y="410630"/>
                  <a:pt x="690196" y="430479"/>
                  <a:pt x="714681" y="430479"/>
                </a:cubicBezTo>
                <a:cubicBezTo>
                  <a:pt x="739166" y="430479"/>
                  <a:pt x="759014" y="410630"/>
                  <a:pt x="759014" y="386145"/>
                </a:cubicBezTo>
                <a:cubicBezTo>
                  <a:pt x="759014" y="361661"/>
                  <a:pt x="739166" y="341812"/>
                  <a:pt x="714681" y="341812"/>
                </a:cubicBezTo>
                <a:close/>
                <a:moveTo>
                  <a:pt x="714681" y="315304"/>
                </a:moveTo>
                <a:cubicBezTo>
                  <a:pt x="753806" y="315304"/>
                  <a:pt x="785522" y="347021"/>
                  <a:pt x="785522" y="386145"/>
                </a:cubicBezTo>
                <a:cubicBezTo>
                  <a:pt x="785522" y="425270"/>
                  <a:pt x="753806" y="456987"/>
                  <a:pt x="714681" y="456987"/>
                </a:cubicBezTo>
                <a:cubicBezTo>
                  <a:pt x="675556" y="456987"/>
                  <a:pt x="643839" y="425270"/>
                  <a:pt x="643839" y="386145"/>
                </a:cubicBezTo>
                <a:cubicBezTo>
                  <a:pt x="643839" y="347021"/>
                  <a:pt x="675556" y="315304"/>
                  <a:pt x="714681" y="315304"/>
                </a:cubicBezTo>
                <a:close/>
                <a:moveTo>
                  <a:pt x="714681" y="288265"/>
                </a:moveTo>
                <a:cubicBezTo>
                  <a:pt x="660623" y="288265"/>
                  <a:pt x="616801" y="332088"/>
                  <a:pt x="616801" y="386145"/>
                </a:cubicBezTo>
                <a:cubicBezTo>
                  <a:pt x="616801" y="440203"/>
                  <a:pt x="660623" y="484025"/>
                  <a:pt x="714681" y="484025"/>
                </a:cubicBezTo>
                <a:cubicBezTo>
                  <a:pt x="768738" y="484025"/>
                  <a:pt x="812561" y="440203"/>
                  <a:pt x="812561" y="386145"/>
                </a:cubicBezTo>
                <a:cubicBezTo>
                  <a:pt x="812561" y="332088"/>
                  <a:pt x="768738" y="288265"/>
                  <a:pt x="714681" y="288265"/>
                </a:cubicBezTo>
                <a:close/>
                <a:moveTo>
                  <a:pt x="1059399" y="255267"/>
                </a:moveTo>
                <a:cubicBezTo>
                  <a:pt x="1062247" y="285026"/>
                  <a:pt x="1087594" y="307885"/>
                  <a:pt x="1118281" y="307885"/>
                </a:cubicBezTo>
                <a:cubicBezTo>
                  <a:pt x="1148790" y="307885"/>
                  <a:pt x="1174022" y="285290"/>
                  <a:pt x="1177062" y="255767"/>
                </a:cubicBezTo>
                <a:cubicBezTo>
                  <a:pt x="1199208" y="261311"/>
                  <a:pt x="1220076" y="270040"/>
                  <a:pt x="1238863" y="281941"/>
                </a:cubicBezTo>
                <a:cubicBezTo>
                  <a:pt x="1219934" y="304731"/>
                  <a:pt x="1221414" y="338503"/>
                  <a:pt x="1242692" y="360306"/>
                </a:cubicBezTo>
                <a:cubicBezTo>
                  <a:pt x="1264133" y="382275"/>
                  <a:pt x="1298213" y="384443"/>
                  <a:pt x="1321502" y="365676"/>
                </a:cubicBezTo>
                <a:cubicBezTo>
                  <a:pt x="1331806" y="383333"/>
                  <a:pt x="1339781" y="402500"/>
                  <a:pt x="1344794" y="422833"/>
                </a:cubicBezTo>
                <a:cubicBezTo>
                  <a:pt x="1315010" y="425660"/>
                  <a:pt x="1292123" y="451020"/>
                  <a:pt x="1292123" y="481726"/>
                </a:cubicBezTo>
                <a:cubicBezTo>
                  <a:pt x="1292123" y="512417"/>
                  <a:pt x="1314988" y="537767"/>
                  <a:pt x="1344753" y="540610"/>
                </a:cubicBezTo>
                <a:cubicBezTo>
                  <a:pt x="1339677" y="560676"/>
                  <a:pt x="1331652" y="579566"/>
                  <a:pt x="1321169" y="596895"/>
                </a:cubicBezTo>
                <a:cubicBezTo>
                  <a:pt x="1297885" y="578615"/>
                  <a:pt x="1264195" y="581008"/>
                  <a:pt x="1242983" y="602847"/>
                </a:cubicBezTo>
                <a:cubicBezTo>
                  <a:pt x="1221716" y="624744"/>
                  <a:pt x="1220354" y="658609"/>
                  <a:pt x="1239440" y="681363"/>
                </a:cubicBezTo>
                <a:cubicBezTo>
                  <a:pt x="1220450" y="693430"/>
                  <a:pt x="1199521" y="702605"/>
                  <a:pt x="1177160" y="708169"/>
                </a:cubicBezTo>
                <a:cubicBezTo>
                  <a:pt x="1174306" y="678418"/>
                  <a:pt x="1148963" y="655567"/>
                  <a:pt x="1118281" y="655567"/>
                </a:cubicBezTo>
                <a:cubicBezTo>
                  <a:pt x="1087772" y="655567"/>
                  <a:pt x="1062540" y="678162"/>
                  <a:pt x="1059500" y="707686"/>
                </a:cubicBezTo>
                <a:cubicBezTo>
                  <a:pt x="1037355" y="702141"/>
                  <a:pt x="1016486" y="693413"/>
                  <a:pt x="997698" y="681511"/>
                </a:cubicBezTo>
                <a:cubicBezTo>
                  <a:pt x="1016628" y="658722"/>
                  <a:pt x="1015149" y="624949"/>
                  <a:pt x="993871" y="603146"/>
                </a:cubicBezTo>
                <a:cubicBezTo>
                  <a:pt x="972429" y="581176"/>
                  <a:pt x="938348" y="579009"/>
                  <a:pt x="915060" y="597776"/>
                </a:cubicBezTo>
                <a:cubicBezTo>
                  <a:pt x="904757" y="580119"/>
                  <a:pt x="896781" y="560951"/>
                  <a:pt x="891768" y="540619"/>
                </a:cubicBezTo>
                <a:cubicBezTo>
                  <a:pt x="921552" y="537791"/>
                  <a:pt x="944439" y="512432"/>
                  <a:pt x="944439" y="481726"/>
                </a:cubicBezTo>
                <a:cubicBezTo>
                  <a:pt x="944439" y="451217"/>
                  <a:pt x="921844" y="425985"/>
                  <a:pt x="892322" y="422945"/>
                </a:cubicBezTo>
                <a:cubicBezTo>
                  <a:pt x="897345" y="402878"/>
                  <a:pt x="904984" y="383860"/>
                  <a:pt x="915520" y="366638"/>
                </a:cubicBezTo>
                <a:cubicBezTo>
                  <a:pt x="938793" y="384828"/>
                  <a:pt x="972404" y="382406"/>
                  <a:pt x="993580" y="360605"/>
                </a:cubicBezTo>
                <a:cubicBezTo>
                  <a:pt x="1014887" y="338667"/>
                  <a:pt x="1016215" y="304716"/>
                  <a:pt x="997030" y="281954"/>
                </a:cubicBezTo>
                <a:cubicBezTo>
                  <a:pt x="1016058" y="269961"/>
                  <a:pt x="1037015" y="260817"/>
                  <a:pt x="1059399" y="255267"/>
                </a:cubicBezTo>
                <a:close/>
                <a:moveTo>
                  <a:pt x="670997" y="218145"/>
                </a:moveTo>
                <a:cubicBezTo>
                  <a:pt x="673110" y="240223"/>
                  <a:pt x="691915" y="257181"/>
                  <a:pt x="714681" y="257181"/>
                </a:cubicBezTo>
                <a:cubicBezTo>
                  <a:pt x="737315" y="257181"/>
                  <a:pt x="756034" y="240418"/>
                  <a:pt x="758289" y="218516"/>
                </a:cubicBezTo>
                <a:cubicBezTo>
                  <a:pt x="774718" y="222629"/>
                  <a:pt x="790200" y="229105"/>
                  <a:pt x="804138" y="237934"/>
                </a:cubicBezTo>
                <a:cubicBezTo>
                  <a:pt x="790095" y="254841"/>
                  <a:pt x="791193" y="279896"/>
                  <a:pt x="806978" y="296071"/>
                </a:cubicBezTo>
                <a:cubicBezTo>
                  <a:pt x="822885" y="312370"/>
                  <a:pt x="848169" y="313978"/>
                  <a:pt x="865446" y="300056"/>
                </a:cubicBezTo>
                <a:cubicBezTo>
                  <a:pt x="873090" y="313155"/>
                  <a:pt x="879007" y="327375"/>
                  <a:pt x="882726" y="342459"/>
                </a:cubicBezTo>
                <a:cubicBezTo>
                  <a:pt x="860630" y="344557"/>
                  <a:pt x="843650" y="363371"/>
                  <a:pt x="843650" y="386151"/>
                </a:cubicBezTo>
                <a:cubicBezTo>
                  <a:pt x="843650" y="408920"/>
                  <a:pt x="860614" y="427727"/>
                  <a:pt x="882696" y="429836"/>
                </a:cubicBezTo>
                <a:cubicBezTo>
                  <a:pt x="878930" y="444722"/>
                  <a:pt x="872976" y="458737"/>
                  <a:pt x="865199" y="471592"/>
                </a:cubicBezTo>
                <a:cubicBezTo>
                  <a:pt x="847926" y="458031"/>
                  <a:pt x="822932" y="459806"/>
                  <a:pt x="807195" y="476008"/>
                </a:cubicBezTo>
                <a:cubicBezTo>
                  <a:pt x="791417" y="492253"/>
                  <a:pt x="790406" y="517378"/>
                  <a:pt x="804566" y="534258"/>
                </a:cubicBezTo>
                <a:cubicBezTo>
                  <a:pt x="790478" y="543211"/>
                  <a:pt x="774951" y="550017"/>
                  <a:pt x="758362" y="554145"/>
                </a:cubicBezTo>
                <a:cubicBezTo>
                  <a:pt x="756245" y="532073"/>
                  <a:pt x="737443" y="515121"/>
                  <a:pt x="714681" y="515121"/>
                </a:cubicBezTo>
                <a:cubicBezTo>
                  <a:pt x="692046" y="515121"/>
                  <a:pt x="673328" y="531884"/>
                  <a:pt x="671072" y="553786"/>
                </a:cubicBezTo>
                <a:cubicBezTo>
                  <a:pt x="654643" y="549673"/>
                  <a:pt x="639161" y="543198"/>
                  <a:pt x="625223" y="534368"/>
                </a:cubicBezTo>
                <a:cubicBezTo>
                  <a:pt x="639266" y="517461"/>
                  <a:pt x="638169" y="492406"/>
                  <a:pt x="622383" y="476230"/>
                </a:cubicBezTo>
                <a:cubicBezTo>
                  <a:pt x="606476" y="459931"/>
                  <a:pt x="581192" y="458323"/>
                  <a:pt x="563915" y="472246"/>
                </a:cubicBezTo>
                <a:cubicBezTo>
                  <a:pt x="556271" y="459147"/>
                  <a:pt x="550354" y="444927"/>
                  <a:pt x="546635" y="429843"/>
                </a:cubicBezTo>
                <a:cubicBezTo>
                  <a:pt x="568731" y="427745"/>
                  <a:pt x="585711" y="408931"/>
                  <a:pt x="585711" y="386151"/>
                </a:cubicBezTo>
                <a:cubicBezTo>
                  <a:pt x="585711" y="363517"/>
                  <a:pt x="568948" y="344798"/>
                  <a:pt x="547046" y="342542"/>
                </a:cubicBezTo>
                <a:cubicBezTo>
                  <a:pt x="550773" y="327655"/>
                  <a:pt x="556440" y="313546"/>
                  <a:pt x="564256" y="300769"/>
                </a:cubicBezTo>
                <a:cubicBezTo>
                  <a:pt x="581522" y="314264"/>
                  <a:pt x="606457" y="312467"/>
                  <a:pt x="622167" y="296293"/>
                </a:cubicBezTo>
                <a:cubicBezTo>
                  <a:pt x="637975" y="280018"/>
                  <a:pt x="638959" y="254830"/>
                  <a:pt x="624727" y="237944"/>
                </a:cubicBezTo>
                <a:cubicBezTo>
                  <a:pt x="638843" y="229046"/>
                  <a:pt x="654391" y="222263"/>
                  <a:pt x="670997" y="218145"/>
                </a:cubicBezTo>
                <a:close/>
                <a:moveTo>
                  <a:pt x="888599" y="51"/>
                </a:moveTo>
                <a:cubicBezTo>
                  <a:pt x="549309" y="4932"/>
                  <a:pt x="279179" y="203462"/>
                  <a:pt x="214901" y="405245"/>
                </a:cubicBezTo>
                <a:cubicBezTo>
                  <a:pt x="150623" y="607028"/>
                  <a:pt x="216528" y="436977"/>
                  <a:pt x="122145" y="683511"/>
                </a:cubicBezTo>
                <a:cubicBezTo>
                  <a:pt x="110754" y="788471"/>
                  <a:pt x="186423" y="773825"/>
                  <a:pt x="166082" y="849494"/>
                </a:cubicBezTo>
                <a:cubicBezTo>
                  <a:pt x="145741" y="925163"/>
                  <a:pt x="4167" y="1076501"/>
                  <a:pt x="99" y="1137524"/>
                </a:cubicBezTo>
                <a:cubicBezTo>
                  <a:pt x="-3970" y="1198547"/>
                  <a:pt x="118891" y="1183088"/>
                  <a:pt x="141673" y="1215634"/>
                </a:cubicBezTo>
                <a:cubicBezTo>
                  <a:pt x="164455" y="1248179"/>
                  <a:pt x="132723" y="1307575"/>
                  <a:pt x="136791" y="1332798"/>
                </a:cubicBezTo>
                <a:cubicBezTo>
                  <a:pt x="140859" y="1358021"/>
                  <a:pt x="163641" y="1357207"/>
                  <a:pt x="166082" y="1366971"/>
                </a:cubicBezTo>
                <a:cubicBezTo>
                  <a:pt x="168523" y="1376735"/>
                  <a:pt x="140859" y="1375108"/>
                  <a:pt x="151436" y="1391380"/>
                </a:cubicBezTo>
                <a:cubicBezTo>
                  <a:pt x="162014" y="1407653"/>
                  <a:pt x="213274" y="1415790"/>
                  <a:pt x="229546" y="1464608"/>
                </a:cubicBezTo>
                <a:cubicBezTo>
                  <a:pt x="245819" y="1513427"/>
                  <a:pt x="113195" y="1633032"/>
                  <a:pt x="249074" y="1684292"/>
                </a:cubicBezTo>
                <a:cubicBezTo>
                  <a:pt x="384952" y="1735552"/>
                  <a:pt x="562327" y="1630592"/>
                  <a:pt x="605450" y="1713583"/>
                </a:cubicBezTo>
                <a:cubicBezTo>
                  <a:pt x="648573" y="1796575"/>
                  <a:pt x="702274" y="1941403"/>
                  <a:pt x="507813" y="2182242"/>
                </a:cubicBezTo>
                <a:cubicBezTo>
                  <a:pt x="786893" y="2178987"/>
                  <a:pt x="1326340" y="2200955"/>
                  <a:pt x="1562296" y="2182242"/>
                </a:cubicBezTo>
                <a:cubicBezTo>
                  <a:pt x="1505341" y="2007308"/>
                  <a:pt x="1320644" y="1838884"/>
                  <a:pt x="1323085" y="1601300"/>
                </a:cubicBezTo>
                <a:cubicBezTo>
                  <a:pt x="1325526" y="1363716"/>
                  <a:pt x="1527310" y="1165188"/>
                  <a:pt x="1576942" y="756739"/>
                </a:cubicBezTo>
                <a:cubicBezTo>
                  <a:pt x="1626574" y="348290"/>
                  <a:pt x="1227888" y="-4832"/>
                  <a:pt x="888599" y="51"/>
                </a:cubicBezTo>
                <a:close/>
              </a:path>
            </a:pathLst>
          </a:custGeom>
          <a:solidFill>
            <a:schemeClr val="bg1"/>
          </a:solidFill>
          <a:ln w="9525">
            <a:noFill/>
            <a:round/>
            <a:headEnd/>
            <a:tailEnd/>
          </a:ln>
        </p:spPr>
        <p:txBody>
          <a:bodyPr/>
          <a:lstStyle/>
          <a:p>
            <a:endParaRPr lang="en-US" dirty="0" err="1">
              <a:ln>
                <a:solidFill>
                  <a:schemeClr val="tx1">
                    <a:alpha val="0"/>
                  </a:schemeClr>
                </a:solidFill>
              </a:ln>
              <a:solidFill>
                <a:schemeClr val="tx1"/>
              </a:solidFill>
            </a:endParaRPr>
          </a:p>
        </p:txBody>
      </p:sp>
      <p:sp>
        <p:nvSpPr>
          <p:cNvPr id="127" name="Freeform 14"/>
          <p:cNvSpPr>
            <a:spLocks noEditPoints="1"/>
          </p:cNvSpPr>
          <p:nvPr/>
        </p:nvSpPr>
        <p:spPr bwMode="black">
          <a:xfrm>
            <a:off x="8620714" y="2210393"/>
            <a:ext cx="401851" cy="425274"/>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UI" panose="020B0502040204020203" pitchFamily="34" charset="0"/>
              <a:sym typeface="Segoe UI" panose="020B0502040204020203" pitchFamily="34" charset="0"/>
            </a:endParaRPr>
          </a:p>
        </p:txBody>
      </p:sp>
      <p:sp>
        <p:nvSpPr>
          <p:cNvPr id="128" name="Freeform 127"/>
          <p:cNvSpPr/>
          <p:nvPr/>
        </p:nvSpPr>
        <p:spPr bwMode="auto">
          <a:xfrm rot="5400000">
            <a:off x="2832395" y="2260917"/>
            <a:ext cx="402348" cy="342614"/>
          </a:xfrm>
          <a:custGeom>
            <a:avLst/>
            <a:gdLst>
              <a:gd name="connsiteX0" fmla="*/ 1519205 w 4448175"/>
              <a:gd name="connsiteY0" fmla="*/ 2108202 h 3787779"/>
              <a:gd name="connsiteX1" fmla="*/ 1519205 w 4448175"/>
              <a:gd name="connsiteY1" fmla="*/ 1679577 h 3787779"/>
              <a:gd name="connsiteX2" fmla="*/ 2814605 w 4448175"/>
              <a:gd name="connsiteY2" fmla="*/ 1679577 h 3787779"/>
              <a:gd name="connsiteX3" fmla="*/ 2814605 w 4448175"/>
              <a:gd name="connsiteY3" fmla="*/ 2108202 h 3787779"/>
              <a:gd name="connsiteX4" fmla="*/ 1079818 w 4448175"/>
              <a:gd name="connsiteY4" fmla="*/ 1893890 h 3787779"/>
              <a:gd name="connsiteX5" fmla="*/ 2554286 w 4448175"/>
              <a:gd name="connsiteY5" fmla="*/ 3368358 h 3787779"/>
              <a:gd name="connsiteX6" fmla="*/ 4028754 w 4448175"/>
              <a:gd name="connsiteY6" fmla="*/ 1893890 h 3787779"/>
              <a:gd name="connsiteX7" fmla="*/ 2554286 w 4448175"/>
              <a:gd name="connsiteY7" fmla="*/ 419421 h 3787779"/>
              <a:gd name="connsiteX8" fmla="*/ 1079818 w 4448175"/>
              <a:gd name="connsiteY8" fmla="*/ 1893890 h 3787779"/>
              <a:gd name="connsiteX9" fmla="*/ 660397 w 4448175"/>
              <a:gd name="connsiteY9" fmla="*/ 1893890 h 3787779"/>
              <a:gd name="connsiteX10" fmla="*/ 983843 w 4448175"/>
              <a:gd name="connsiteY10" fmla="*/ 834998 h 3787779"/>
              <a:gd name="connsiteX11" fmla="*/ 1071549 w 4448175"/>
              <a:gd name="connsiteY11" fmla="*/ 717711 h 3787779"/>
              <a:gd name="connsiteX12" fmla="*/ 748947 w 4448175"/>
              <a:gd name="connsiteY12" fmla="*/ 377793 h 3787779"/>
              <a:gd name="connsiteX13" fmla="*/ 1059846 w 4448175"/>
              <a:gd name="connsiteY13" fmla="*/ 82732 h 3787779"/>
              <a:gd name="connsiteX14" fmla="*/ 1374264 w 4448175"/>
              <a:gd name="connsiteY14" fmla="*/ 414027 h 3787779"/>
              <a:gd name="connsiteX15" fmla="*/ 1495394 w 4448175"/>
              <a:gd name="connsiteY15" fmla="*/ 323447 h 3787779"/>
              <a:gd name="connsiteX16" fmla="*/ 2554286 w 4448175"/>
              <a:gd name="connsiteY16" fmla="*/ 0 h 3787779"/>
              <a:gd name="connsiteX17" fmla="*/ 4448175 w 4448175"/>
              <a:gd name="connsiteY17" fmla="*/ 1893890 h 3787779"/>
              <a:gd name="connsiteX18" fmla="*/ 2554286 w 4448175"/>
              <a:gd name="connsiteY18" fmla="*/ 3787779 h 3787779"/>
              <a:gd name="connsiteX19" fmla="*/ 660397 w 4448175"/>
              <a:gd name="connsiteY19" fmla="*/ 1893890 h 3787779"/>
              <a:gd name="connsiteX20" fmla="*/ 0 w 4448175"/>
              <a:gd name="connsiteY20" fmla="*/ 2536315 h 3787779"/>
              <a:gd name="connsiteX21" fmla="*/ 0 w 4448175"/>
              <a:gd name="connsiteY21" fmla="*/ 1240914 h 3787779"/>
              <a:gd name="connsiteX22" fmla="*/ 428625 w 4448175"/>
              <a:gd name="connsiteY22" fmla="*/ 1240914 h 3787779"/>
              <a:gd name="connsiteX23" fmla="*/ 428625 w 4448175"/>
              <a:gd name="connsiteY23" fmla="*/ 2536315 h 37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8175" h="3787779">
                <a:moveTo>
                  <a:pt x="1519205" y="2108202"/>
                </a:moveTo>
                <a:lnTo>
                  <a:pt x="1519205" y="1679577"/>
                </a:lnTo>
                <a:lnTo>
                  <a:pt x="2814605" y="1679577"/>
                </a:lnTo>
                <a:lnTo>
                  <a:pt x="2814605" y="2108202"/>
                </a:lnTo>
                <a:close/>
                <a:moveTo>
                  <a:pt x="1079818" y="1893890"/>
                </a:moveTo>
                <a:cubicBezTo>
                  <a:pt x="1079818" y="2708216"/>
                  <a:pt x="1739960" y="3368358"/>
                  <a:pt x="2554286" y="3368358"/>
                </a:cubicBezTo>
                <a:cubicBezTo>
                  <a:pt x="3368612" y="3368358"/>
                  <a:pt x="4028754" y="2708216"/>
                  <a:pt x="4028754" y="1893890"/>
                </a:cubicBezTo>
                <a:cubicBezTo>
                  <a:pt x="4028754" y="1079563"/>
                  <a:pt x="3368612" y="419421"/>
                  <a:pt x="2554286" y="419421"/>
                </a:cubicBezTo>
                <a:cubicBezTo>
                  <a:pt x="1739960" y="419421"/>
                  <a:pt x="1079818" y="1079563"/>
                  <a:pt x="1079818" y="1893890"/>
                </a:cubicBezTo>
                <a:close/>
                <a:moveTo>
                  <a:pt x="660397" y="1893890"/>
                </a:moveTo>
                <a:cubicBezTo>
                  <a:pt x="660397" y="1501652"/>
                  <a:pt x="779636" y="1137265"/>
                  <a:pt x="983843" y="834998"/>
                </a:cubicBezTo>
                <a:lnTo>
                  <a:pt x="1071549" y="717711"/>
                </a:lnTo>
                <a:lnTo>
                  <a:pt x="748947" y="377793"/>
                </a:lnTo>
                <a:lnTo>
                  <a:pt x="1059846" y="82732"/>
                </a:lnTo>
                <a:lnTo>
                  <a:pt x="1374264" y="414027"/>
                </a:lnTo>
                <a:lnTo>
                  <a:pt x="1495394" y="323447"/>
                </a:lnTo>
                <a:cubicBezTo>
                  <a:pt x="1797661" y="119239"/>
                  <a:pt x="2162048" y="0"/>
                  <a:pt x="2554286" y="0"/>
                </a:cubicBezTo>
                <a:cubicBezTo>
                  <a:pt x="3600252" y="0"/>
                  <a:pt x="4448175" y="847923"/>
                  <a:pt x="4448175" y="1893890"/>
                </a:cubicBezTo>
                <a:cubicBezTo>
                  <a:pt x="4448175" y="2939856"/>
                  <a:pt x="3600252" y="3787779"/>
                  <a:pt x="2554286" y="3787779"/>
                </a:cubicBezTo>
                <a:cubicBezTo>
                  <a:pt x="1508320" y="3787779"/>
                  <a:pt x="660397" y="2939856"/>
                  <a:pt x="660397" y="1893890"/>
                </a:cubicBezTo>
                <a:close/>
                <a:moveTo>
                  <a:pt x="0" y="2536315"/>
                </a:moveTo>
                <a:lnTo>
                  <a:pt x="0" y="1240914"/>
                </a:lnTo>
                <a:lnTo>
                  <a:pt x="428625" y="1240914"/>
                </a:lnTo>
                <a:lnTo>
                  <a:pt x="428625" y="2536315"/>
                </a:ln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209834356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75"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3" name="Group 2"/>
          <p:cNvGrpSpPr/>
          <p:nvPr/>
        </p:nvGrpSpPr>
        <p:grpSpPr>
          <a:xfrm>
            <a:off x="9906157" y="6210707"/>
            <a:ext cx="2464532" cy="757490"/>
            <a:chOff x="9906157" y="6201183"/>
            <a:chExt cx="2464532" cy="757490"/>
          </a:xfrm>
        </p:grpSpPr>
        <p:grpSp>
          <p:nvGrpSpPr>
            <p:cNvPr id="23" name="Group 22"/>
            <p:cNvGrpSpPr/>
            <p:nvPr/>
          </p:nvGrpSpPr>
          <p:grpSpPr>
            <a:xfrm>
              <a:off x="10146397" y="6367201"/>
              <a:ext cx="980359" cy="591472"/>
              <a:chOff x="6670675" y="4275930"/>
              <a:chExt cx="1224064" cy="753270"/>
            </a:xfrm>
          </p:grpSpPr>
          <p:sp>
            <p:nvSpPr>
              <p:cNvPr id="24" name="Freeform 14"/>
              <p:cNvSpPr>
                <a:spLocks/>
              </p:cNvSpPr>
              <p:nvPr/>
            </p:nvSpPr>
            <p:spPr bwMode="auto">
              <a:xfrm>
                <a:off x="6670675" y="4534582"/>
                <a:ext cx="620540" cy="494617"/>
              </a:xfrm>
              <a:custGeom>
                <a:avLst/>
                <a:gdLst>
                  <a:gd name="T0" fmla="*/ 182 w 547"/>
                  <a:gd name="T1" fmla="*/ 47 h 436"/>
                  <a:gd name="T2" fmla="*/ 182 w 547"/>
                  <a:gd name="T3" fmla="*/ 0 h 436"/>
                  <a:gd name="T4" fmla="*/ 65 w 547"/>
                  <a:gd name="T5" fmla="*/ 0 h 436"/>
                  <a:gd name="T6" fmla="*/ 65 w 547"/>
                  <a:gd name="T7" fmla="*/ 47 h 436"/>
                  <a:gd name="T8" fmla="*/ 0 w 547"/>
                  <a:gd name="T9" fmla="*/ 47 h 436"/>
                  <a:gd name="T10" fmla="*/ 0 w 547"/>
                  <a:gd name="T11" fmla="*/ 59 h 436"/>
                  <a:gd name="T12" fmla="*/ 15 w 547"/>
                  <a:gd name="T13" fmla="*/ 59 h 436"/>
                  <a:gd name="T14" fmla="*/ 15 w 547"/>
                  <a:gd name="T15" fmla="*/ 436 h 436"/>
                  <a:gd name="T16" fmla="*/ 531 w 547"/>
                  <a:gd name="T17" fmla="*/ 436 h 436"/>
                  <a:gd name="T18" fmla="*/ 531 w 547"/>
                  <a:gd name="T19" fmla="*/ 59 h 436"/>
                  <a:gd name="T20" fmla="*/ 547 w 547"/>
                  <a:gd name="T21" fmla="*/ 59 h 436"/>
                  <a:gd name="T22" fmla="*/ 547 w 547"/>
                  <a:gd name="T23" fmla="*/ 47 h 436"/>
                  <a:gd name="T24" fmla="*/ 182 w 547"/>
                  <a:gd name="T25" fmla="*/ 47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436">
                    <a:moveTo>
                      <a:pt x="182" y="47"/>
                    </a:moveTo>
                    <a:lnTo>
                      <a:pt x="182" y="0"/>
                    </a:lnTo>
                    <a:lnTo>
                      <a:pt x="65" y="0"/>
                    </a:lnTo>
                    <a:lnTo>
                      <a:pt x="65" y="47"/>
                    </a:lnTo>
                    <a:lnTo>
                      <a:pt x="0" y="47"/>
                    </a:lnTo>
                    <a:lnTo>
                      <a:pt x="0" y="59"/>
                    </a:lnTo>
                    <a:lnTo>
                      <a:pt x="15" y="59"/>
                    </a:lnTo>
                    <a:lnTo>
                      <a:pt x="15" y="436"/>
                    </a:lnTo>
                    <a:lnTo>
                      <a:pt x="531" y="436"/>
                    </a:lnTo>
                    <a:lnTo>
                      <a:pt x="531" y="59"/>
                    </a:lnTo>
                    <a:lnTo>
                      <a:pt x="547" y="59"/>
                    </a:lnTo>
                    <a:lnTo>
                      <a:pt x="547" y="47"/>
                    </a:lnTo>
                    <a:lnTo>
                      <a:pt x="182" y="4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5" name="Freeform 15"/>
              <p:cNvSpPr>
                <a:spLocks/>
              </p:cNvSpPr>
              <p:nvPr/>
            </p:nvSpPr>
            <p:spPr bwMode="auto">
              <a:xfrm>
                <a:off x="7363820" y="4606053"/>
                <a:ext cx="530919" cy="423147"/>
              </a:xfrm>
              <a:custGeom>
                <a:avLst/>
                <a:gdLst>
                  <a:gd name="T0" fmla="*/ 155 w 468"/>
                  <a:gd name="T1" fmla="*/ 40 h 373"/>
                  <a:gd name="T2" fmla="*/ 155 w 468"/>
                  <a:gd name="T3" fmla="*/ 0 h 373"/>
                  <a:gd name="T4" fmla="*/ 56 w 468"/>
                  <a:gd name="T5" fmla="*/ 0 h 373"/>
                  <a:gd name="T6" fmla="*/ 56 w 468"/>
                  <a:gd name="T7" fmla="*/ 40 h 373"/>
                  <a:gd name="T8" fmla="*/ 0 w 468"/>
                  <a:gd name="T9" fmla="*/ 40 h 373"/>
                  <a:gd name="T10" fmla="*/ 0 w 468"/>
                  <a:gd name="T11" fmla="*/ 50 h 373"/>
                  <a:gd name="T12" fmla="*/ 13 w 468"/>
                  <a:gd name="T13" fmla="*/ 50 h 373"/>
                  <a:gd name="T14" fmla="*/ 13 w 468"/>
                  <a:gd name="T15" fmla="*/ 373 h 373"/>
                  <a:gd name="T16" fmla="*/ 456 w 468"/>
                  <a:gd name="T17" fmla="*/ 373 h 373"/>
                  <a:gd name="T18" fmla="*/ 456 w 468"/>
                  <a:gd name="T19" fmla="*/ 50 h 373"/>
                  <a:gd name="T20" fmla="*/ 468 w 468"/>
                  <a:gd name="T21" fmla="*/ 50 h 373"/>
                  <a:gd name="T22" fmla="*/ 468 w 468"/>
                  <a:gd name="T23" fmla="*/ 40 h 373"/>
                  <a:gd name="T24" fmla="*/ 155 w 468"/>
                  <a:gd name="T25" fmla="*/ 4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373">
                    <a:moveTo>
                      <a:pt x="155" y="40"/>
                    </a:moveTo>
                    <a:lnTo>
                      <a:pt x="155" y="0"/>
                    </a:lnTo>
                    <a:lnTo>
                      <a:pt x="56" y="0"/>
                    </a:lnTo>
                    <a:lnTo>
                      <a:pt x="56" y="40"/>
                    </a:lnTo>
                    <a:lnTo>
                      <a:pt x="0" y="40"/>
                    </a:lnTo>
                    <a:lnTo>
                      <a:pt x="0" y="50"/>
                    </a:lnTo>
                    <a:lnTo>
                      <a:pt x="13" y="50"/>
                    </a:lnTo>
                    <a:lnTo>
                      <a:pt x="13" y="373"/>
                    </a:lnTo>
                    <a:lnTo>
                      <a:pt x="456" y="373"/>
                    </a:lnTo>
                    <a:lnTo>
                      <a:pt x="456" y="50"/>
                    </a:lnTo>
                    <a:lnTo>
                      <a:pt x="468" y="50"/>
                    </a:lnTo>
                    <a:lnTo>
                      <a:pt x="468" y="40"/>
                    </a:lnTo>
                    <a:lnTo>
                      <a:pt x="155" y="4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6" name="Freeform 24"/>
              <p:cNvSpPr>
                <a:spLocks/>
              </p:cNvSpPr>
              <p:nvPr/>
            </p:nvSpPr>
            <p:spPr bwMode="auto">
              <a:xfrm>
                <a:off x="7016680" y="4275930"/>
                <a:ext cx="574028" cy="753270"/>
              </a:xfrm>
              <a:custGeom>
                <a:avLst/>
                <a:gdLst>
                  <a:gd name="T0" fmla="*/ 277 w 506"/>
                  <a:gd name="T1" fmla="*/ 71 h 664"/>
                  <a:gd name="T2" fmla="*/ 277 w 506"/>
                  <a:gd name="T3" fmla="*/ 0 h 664"/>
                  <a:gd name="T4" fmla="*/ 98 w 506"/>
                  <a:gd name="T5" fmla="*/ 0 h 664"/>
                  <a:gd name="T6" fmla="*/ 98 w 506"/>
                  <a:gd name="T7" fmla="*/ 71 h 664"/>
                  <a:gd name="T8" fmla="*/ 0 w 506"/>
                  <a:gd name="T9" fmla="*/ 71 h 664"/>
                  <a:gd name="T10" fmla="*/ 0 w 506"/>
                  <a:gd name="T11" fmla="*/ 89 h 664"/>
                  <a:gd name="T12" fmla="*/ 22 w 506"/>
                  <a:gd name="T13" fmla="*/ 89 h 664"/>
                  <a:gd name="T14" fmla="*/ 22 w 506"/>
                  <a:gd name="T15" fmla="*/ 664 h 664"/>
                  <a:gd name="T16" fmla="*/ 484 w 506"/>
                  <a:gd name="T17" fmla="*/ 664 h 664"/>
                  <a:gd name="T18" fmla="*/ 484 w 506"/>
                  <a:gd name="T19" fmla="*/ 89 h 664"/>
                  <a:gd name="T20" fmla="*/ 506 w 506"/>
                  <a:gd name="T21" fmla="*/ 89 h 664"/>
                  <a:gd name="T22" fmla="*/ 506 w 506"/>
                  <a:gd name="T23" fmla="*/ 71 h 664"/>
                  <a:gd name="T24" fmla="*/ 277 w 506"/>
                  <a:gd name="T25" fmla="*/ 7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6" h="664">
                    <a:moveTo>
                      <a:pt x="277" y="71"/>
                    </a:moveTo>
                    <a:lnTo>
                      <a:pt x="277" y="0"/>
                    </a:lnTo>
                    <a:lnTo>
                      <a:pt x="98" y="0"/>
                    </a:lnTo>
                    <a:lnTo>
                      <a:pt x="98" y="71"/>
                    </a:lnTo>
                    <a:lnTo>
                      <a:pt x="0" y="71"/>
                    </a:lnTo>
                    <a:lnTo>
                      <a:pt x="0" y="89"/>
                    </a:lnTo>
                    <a:lnTo>
                      <a:pt x="22" y="89"/>
                    </a:lnTo>
                    <a:lnTo>
                      <a:pt x="22" y="664"/>
                    </a:lnTo>
                    <a:lnTo>
                      <a:pt x="484" y="664"/>
                    </a:lnTo>
                    <a:lnTo>
                      <a:pt x="484" y="89"/>
                    </a:lnTo>
                    <a:lnTo>
                      <a:pt x="506" y="89"/>
                    </a:lnTo>
                    <a:lnTo>
                      <a:pt x="506" y="71"/>
                    </a:lnTo>
                    <a:lnTo>
                      <a:pt x="277" y="71"/>
                    </a:lnTo>
                    <a:close/>
                  </a:path>
                </a:pathLst>
              </a:custGeom>
              <a:solidFill>
                <a:srgbClr val="008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7" name="Rectangle 25"/>
              <p:cNvSpPr>
                <a:spLocks noChangeArrowheads="1"/>
              </p:cNvSpPr>
              <p:nvPr/>
            </p:nvSpPr>
            <p:spPr bwMode="auto">
              <a:xfrm>
                <a:off x="7330920"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8" name="Rectangle 26"/>
              <p:cNvSpPr>
                <a:spLocks noChangeArrowheads="1"/>
              </p:cNvSpPr>
              <p:nvPr/>
            </p:nvSpPr>
            <p:spPr bwMode="auto">
              <a:xfrm>
                <a:off x="7211804"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9" name="Rectangle 27"/>
              <p:cNvSpPr>
                <a:spLocks noChangeArrowheads="1"/>
              </p:cNvSpPr>
              <p:nvPr/>
            </p:nvSpPr>
            <p:spPr bwMode="auto">
              <a:xfrm>
                <a:off x="7093822" y="4435886"/>
                <a:ext cx="422013" cy="669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0" name="Rectangle 28"/>
              <p:cNvSpPr>
                <a:spLocks noChangeArrowheads="1"/>
              </p:cNvSpPr>
              <p:nvPr/>
            </p:nvSpPr>
            <p:spPr bwMode="auto">
              <a:xfrm>
                <a:off x="7093822" y="4553868"/>
                <a:ext cx="422013" cy="6579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1" name="Rectangle 29"/>
              <p:cNvSpPr>
                <a:spLocks noChangeArrowheads="1"/>
              </p:cNvSpPr>
              <p:nvPr/>
            </p:nvSpPr>
            <p:spPr bwMode="auto">
              <a:xfrm>
                <a:off x="7093822" y="4670716"/>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2" name="Rectangle 30"/>
              <p:cNvSpPr>
                <a:spLocks noChangeArrowheads="1"/>
              </p:cNvSpPr>
              <p:nvPr/>
            </p:nvSpPr>
            <p:spPr bwMode="auto">
              <a:xfrm>
                <a:off x="7093822" y="4788698"/>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33" name="Group 32"/>
            <p:cNvGrpSpPr/>
            <p:nvPr/>
          </p:nvGrpSpPr>
          <p:grpSpPr>
            <a:xfrm>
              <a:off x="10932286" y="6201183"/>
              <a:ext cx="956516" cy="738226"/>
              <a:chOff x="3994474" y="3851208"/>
              <a:chExt cx="1293813" cy="1018510"/>
            </a:xfrm>
          </p:grpSpPr>
          <p:sp>
            <p:nvSpPr>
              <p:cNvPr id="34" name="Freeform 62"/>
              <p:cNvSpPr>
                <a:spLocks/>
              </p:cNvSpPr>
              <p:nvPr/>
            </p:nvSpPr>
            <p:spPr bwMode="auto">
              <a:xfrm>
                <a:off x="4392937" y="4367146"/>
                <a:ext cx="587375" cy="495300"/>
              </a:xfrm>
              <a:custGeom>
                <a:avLst/>
                <a:gdLst>
                  <a:gd name="T0" fmla="*/ 167 w 370"/>
                  <a:gd name="T1" fmla="*/ 53 h 312"/>
                  <a:gd name="T2" fmla="*/ 167 w 370"/>
                  <a:gd name="T3" fmla="*/ 0 h 312"/>
                  <a:gd name="T4" fmla="*/ 126 w 370"/>
                  <a:gd name="T5" fmla="*/ 0 h 312"/>
                  <a:gd name="T6" fmla="*/ 126 w 370"/>
                  <a:gd name="T7" fmla="*/ 53 h 312"/>
                  <a:gd name="T8" fmla="*/ 112 w 370"/>
                  <a:gd name="T9" fmla="*/ 53 h 312"/>
                  <a:gd name="T10" fmla="*/ 112 w 370"/>
                  <a:gd name="T11" fmla="*/ 0 h 312"/>
                  <a:gd name="T12" fmla="*/ 72 w 370"/>
                  <a:gd name="T13" fmla="*/ 0 h 312"/>
                  <a:gd name="T14" fmla="*/ 72 w 370"/>
                  <a:gd name="T15" fmla="*/ 53 h 312"/>
                  <a:gd name="T16" fmla="*/ 0 w 370"/>
                  <a:gd name="T17" fmla="*/ 53 h 312"/>
                  <a:gd name="T18" fmla="*/ 0 w 370"/>
                  <a:gd name="T19" fmla="*/ 65 h 312"/>
                  <a:gd name="T20" fmla="*/ 17 w 370"/>
                  <a:gd name="T21" fmla="*/ 65 h 312"/>
                  <a:gd name="T22" fmla="*/ 17 w 370"/>
                  <a:gd name="T23" fmla="*/ 312 h 312"/>
                  <a:gd name="T24" fmla="*/ 353 w 370"/>
                  <a:gd name="T25" fmla="*/ 312 h 312"/>
                  <a:gd name="T26" fmla="*/ 353 w 370"/>
                  <a:gd name="T27" fmla="*/ 65 h 312"/>
                  <a:gd name="T28" fmla="*/ 370 w 370"/>
                  <a:gd name="T29" fmla="*/ 65 h 312"/>
                  <a:gd name="T30" fmla="*/ 370 w 370"/>
                  <a:gd name="T31" fmla="*/ 53 h 312"/>
                  <a:gd name="T32" fmla="*/ 167 w 370"/>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312">
                    <a:moveTo>
                      <a:pt x="167" y="53"/>
                    </a:moveTo>
                    <a:lnTo>
                      <a:pt x="167" y="0"/>
                    </a:lnTo>
                    <a:lnTo>
                      <a:pt x="126" y="0"/>
                    </a:lnTo>
                    <a:lnTo>
                      <a:pt x="126" y="53"/>
                    </a:lnTo>
                    <a:lnTo>
                      <a:pt x="112" y="53"/>
                    </a:lnTo>
                    <a:lnTo>
                      <a:pt x="112" y="0"/>
                    </a:lnTo>
                    <a:lnTo>
                      <a:pt x="72" y="0"/>
                    </a:lnTo>
                    <a:lnTo>
                      <a:pt x="72" y="53"/>
                    </a:lnTo>
                    <a:lnTo>
                      <a:pt x="0" y="53"/>
                    </a:lnTo>
                    <a:lnTo>
                      <a:pt x="0" y="65"/>
                    </a:lnTo>
                    <a:lnTo>
                      <a:pt x="17" y="65"/>
                    </a:lnTo>
                    <a:lnTo>
                      <a:pt x="17" y="312"/>
                    </a:lnTo>
                    <a:lnTo>
                      <a:pt x="353" y="312"/>
                    </a:lnTo>
                    <a:lnTo>
                      <a:pt x="353" y="65"/>
                    </a:lnTo>
                    <a:lnTo>
                      <a:pt x="370" y="65"/>
                    </a:lnTo>
                    <a:lnTo>
                      <a:pt x="370" y="53"/>
                    </a:lnTo>
                    <a:lnTo>
                      <a:pt x="167"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5" name="Freeform 63"/>
              <p:cNvSpPr>
                <a:spLocks/>
              </p:cNvSpPr>
              <p:nvPr/>
            </p:nvSpPr>
            <p:spPr bwMode="auto">
              <a:xfrm>
                <a:off x="4702499" y="4367146"/>
                <a:ext cx="585788" cy="495300"/>
              </a:xfrm>
              <a:custGeom>
                <a:avLst/>
                <a:gdLst>
                  <a:gd name="T0" fmla="*/ 166 w 369"/>
                  <a:gd name="T1" fmla="*/ 53 h 312"/>
                  <a:gd name="T2" fmla="*/ 166 w 369"/>
                  <a:gd name="T3" fmla="*/ 0 h 312"/>
                  <a:gd name="T4" fmla="*/ 126 w 369"/>
                  <a:gd name="T5" fmla="*/ 0 h 312"/>
                  <a:gd name="T6" fmla="*/ 126 w 369"/>
                  <a:gd name="T7" fmla="*/ 53 h 312"/>
                  <a:gd name="T8" fmla="*/ 112 w 369"/>
                  <a:gd name="T9" fmla="*/ 53 h 312"/>
                  <a:gd name="T10" fmla="*/ 112 w 369"/>
                  <a:gd name="T11" fmla="*/ 0 h 312"/>
                  <a:gd name="T12" fmla="*/ 73 w 369"/>
                  <a:gd name="T13" fmla="*/ 0 h 312"/>
                  <a:gd name="T14" fmla="*/ 73 w 369"/>
                  <a:gd name="T15" fmla="*/ 53 h 312"/>
                  <a:gd name="T16" fmla="*/ 0 w 369"/>
                  <a:gd name="T17" fmla="*/ 53 h 312"/>
                  <a:gd name="T18" fmla="*/ 0 w 369"/>
                  <a:gd name="T19" fmla="*/ 65 h 312"/>
                  <a:gd name="T20" fmla="*/ 17 w 369"/>
                  <a:gd name="T21" fmla="*/ 65 h 312"/>
                  <a:gd name="T22" fmla="*/ 17 w 369"/>
                  <a:gd name="T23" fmla="*/ 312 h 312"/>
                  <a:gd name="T24" fmla="*/ 353 w 369"/>
                  <a:gd name="T25" fmla="*/ 312 h 312"/>
                  <a:gd name="T26" fmla="*/ 353 w 369"/>
                  <a:gd name="T27" fmla="*/ 65 h 312"/>
                  <a:gd name="T28" fmla="*/ 369 w 369"/>
                  <a:gd name="T29" fmla="*/ 65 h 312"/>
                  <a:gd name="T30" fmla="*/ 369 w 369"/>
                  <a:gd name="T31" fmla="*/ 53 h 312"/>
                  <a:gd name="T32" fmla="*/ 166 w 369"/>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12">
                    <a:moveTo>
                      <a:pt x="166" y="53"/>
                    </a:moveTo>
                    <a:lnTo>
                      <a:pt x="166" y="0"/>
                    </a:lnTo>
                    <a:lnTo>
                      <a:pt x="126" y="0"/>
                    </a:lnTo>
                    <a:lnTo>
                      <a:pt x="126" y="53"/>
                    </a:lnTo>
                    <a:lnTo>
                      <a:pt x="112" y="53"/>
                    </a:lnTo>
                    <a:lnTo>
                      <a:pt x="112" y="0"/>
                    </a:lnTo>
                    <a:lnTo>
                      <a:pt x="73" y="0"/>
                    </a:lnTo>
                    <a:lnTo>
                      <a:pt x="73" y="53"/>
                    </a:lnTo>
                    <a:lnTo>
                      <a:pt x="0" y="53"/>
                    </a:lnTo>
                    <a:lnTo>
                      <a:pt x="0" y="65"/>
                    </a:lnTo>
                    <a:lnTo>
                      <a:pt x="17" y="65"/>
                    </a:lnTo>
                    <a:lnTo>
                      <a:pt x="17" y="312"/>
                    </a:lnTo>
                    <a:lnTo>
                      <a:pt x="353" y="312"/>
                    </a:lnTo>
                    <a:lnTo>
                      <a:pt x="353" y="65"/>
                    </a:lnTo>
                    <a:lnTo>
                      <a:pt x="369" y="65"/>
                    </a:lnTo>
                    <a:lnTo>
                      <a:pt x="369" y="53"/>
                    </a:lnTo>
                    <a:lnTo>
                      <a:pt x="166"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6" name="Rectangle 65"/>
              <p:cNvSpPr>
                <a:spLocks noChangeArrowheads="1"/>
              </p:cNvSpPr>
              <p:nvPr/>
            </p:nvSpPr>
            <p:spPr bwMode="auto">
              <a:xfrm>
                <a:off x="4019874" y="4192521"/>
                <a:ext cx="531813" cy="669925"/>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7" name="Rectangle 66"/>
              <p:cNvSpPr>
                <a:spLocks noChangeArrowheads="1"/>
              </p:cNvSpPr>
              <p:nvPr/>
            </p:nvSpPr>
            <p:spPr bwMode="auto">
              <a:xfrm>
                <a:off x="3994474" y="4173471"/>
                <a:ext cx="584200" cy="190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8" name="Rectangle 67"/>
              <p:cNvSpPr>
                <a:spLocks noChangeArrowheads="1"/>
              </p:cNvSpPr>
              <p:nvPr/>
            </p:nvSpPr>
            <p:spPr bwMode="auto">
              <a:xfrm>
                <a:off x="4069087"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9" name="Rectangle 68"/>
              <p:cNvSpPr>
                <a:spLocks noChangeArrowheads="1"/>
              </p:cNvSpPr>
              <p:nvPr/>
            </p:nvSpPr>
            <p:spPr bwMode="auto">
              <a:xfrm>
                <a:off x="4069087" y="4252846"/>
                <a:ext cx="69850" cy="3651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0" name="Rectangle 69"/>
              <p:cNvSpPr>
                <a:spLocks noChangeArrowheads="1"/>
              </p:cNvSpPr>
              <p:nvPr/>
            </p:nvSpPr>
            <p:spPr bwMode="auto">
              <a:xfrm>
                <a:off x="4189737" y="425284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1" name="Rectangle 70"/>
              <p:cNvSpPr>
                <a:spLocks noChangeArrowheads="1"/>
              </p:cNvSpPr>
              <p:nvPr/>
            </p:nvSpPr>
            <p:spPr bwMode="auto">
              <a:xfrm>
                <a:off x="4308799"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2" name="Rectangle 71"/>
              <p:cNvSpPr>
                <a:spLocks noChangeArrowheads="1"/>
              </p:cNvSpPr>
              <p:nvPr/>
            </p:nvSpPr>
            <p:spPr bwMode="auto">
              <a:xfrm>
                <a:off x="4189737" y="4725921"/>
                <a:ext cx="68263"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3" name="Rectangle 72"/>
              <p:cNvSpPr>
                <a:spLocks noChangeArrowheads="1"/>
              </p:cNvSpPr>
              <p:nvPr/>
            </p:nvSpPr>
            <p:spPr bwMode="auto">
              <a:xfrm>
                <a:off x="4308799" y="4725921"/>
                <a:ext cx="71438"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4" name="Rectangle 73"/>
              <p:cNvSpPr>
                <a:spLocks noChangeArrowheads="1"/>
              </p:cNvSpPr>
              <p:nvPr/>
            </p:nvSpPr>
            <p:spPr bwMode="auto">
              <a:xfrm>
                <a:off x="4431037" y="4252846"/>
                <a:ext cx="69850"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5" name="Rectangle 74"/>
              <p:cNvSpPr>
                <a:spLocks noChangeArrowheads="1"/>
              </p:cNvSpPr>
              <p:nvPr/>
            </p:nvSpPr>
            <p:spPr bwMode="auto">
              <a:xfrm>
                <a:off x="4069087"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6" name="Rectangle 75"/>
              <p:cNvSpPr>
                <a:spLocks noChangeArrowheads="1"/>
              </p:cNvSpPr>
              <p:nvPr/>
            </p:nvSpPr>
            <p:spPr bwMode="auto">
              <a:xfrm>
                <a:off x="4189737" y="437349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7" name="Rectangle 76"/>
              <p:cNvSpPr>
                <a:spLocks noChangeArrowheads="1"/>
              </p:cNvSpPr>
              <p:nvPr/>
            </p:nvSpPr>
            <p:spPr bwMode="auto">
              <a:xfrm>
                <a:off x="4308799" y="4373496"/>
                <a:ext cx="71438"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8" name="Rectangle 77"/>
              <p:cNvSpPr>
                <a:spLocks noChangeArrowheads="1"/>
              </p:cNvSpPr>
              <p:nvPr/>
            </p:nvSpPr>
            <p:spPr bwMode="auto">
              <a:xfrm>
                <a:off x="4431037"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9" name="Rectangle 78"/>
              <p:cNvSpPr>
                <a:spLocks noChangeArrowheads="1"/>
              </p:cNvSpPr>
              <p:nvPr/>
            </p:nvSpPr>
            <p:spPr bwMode="auto">
              <a:xfrm>
                <a:off x="406908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0" name="Rectangle 79"/>
              <p:cNvSpPr>
                <a:spLocks noChangeArrowheads="1"/>
              </p:cNvSpPr>
              <p:nvPr/>
            </p:nvSpPr>
            <p:spPr bwMode="auto">
              <a:xfrm>
                <a:off x="4189737"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1" name="Rectangle 80"/>
              <p:cNvSpPr>
                <a:spLocks noChangeArrowheads="1"/>
              </p:cNvSpPr>
              <p:nvPr/>
            </p:nvSpPr>
            <p:spPr bwMode="auto">
              <a:xfrm>
                <a:off x="4308799" y="4495733"/>
                <a:ext cx="71438" cy="6826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2" name="Rectangle 81"/>
              <p:cNvSpPr>
                <a:spLocks noChangeArrowheads="1"/>
              </p:cNvSpPr>
              <p:nvPr/>
            </p:nvSpPr>
            <p:spPr bwMode="auto">
              <a:xfrm>
                <a:off x="443103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3" name="Rectangle 82"/>
              <p:cNvSpPr>
                <a:spLocks noChangeArrowheads="1"/>
              </p:cNvSpPr>
              <p:nvPr/>
            </p:nvSpPr>
            <p:spPr bwMode="auto">
              <a:xfrm>
                <a:off x="406908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4" name="Rectangle 83"/>
              <p:cNvSpPr>
                <a:spLocks noChangeArrowheads="1"/>
              </p:cNvSpPr>
              <p:nvPr/>
            </p:nvSpPr>
            <p:spPr bwMode="auto">
              <a:xfrm>
                <a:off x="4189737" y="4614796"/>
                <a:ext cx="68263"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5" name="Rectangle 84"/>
              <p:cNvSpPr>
                <a:spLocks noChangeArrowheads="1"/>
              </p:cNvSpPr>
              <p:nvPr/>
            </p:nvSpPr>
            <p:spPr bwMode="auto">
              <a:xfrm>
                <a:off x="4308799"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6" name="Rectangle 85"/>
              <p:cNvSpPr>
                <a:spLocks noChangeArrowheads="1"/>
              </p:cNvSpPr>
              <p:nvPr/>
            </p:nvSpPr>
            <p:spPr bwMode="auto">
              <a:xfrm>
                <a:off x="443103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7" name="Rectangle 86"/>
              <p:cNvSpPr>
                <a:spLocks noChangeArrowheads="1"/>
              </p:cNvSpPr>
              <p:nvPr/>
            </p:nvSpPr>
            <p:spPr bwMode="auto">
              <a:xfrm>
                <a:off x="406908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8" name="Rectangle 87"/>
              <p:cNvSpPr>
                <a:spLocks noChangeArrowheads="1"/>
              </p:cNvSpPr>
              <p:nvPr/>
            </p:nvSpPr>
            <p:spPr bwMode="auto">
              <a:xfrm>
                <a:off x="443103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9" name="Rectangle 88"/>
              <p:cNvSpPr>
                <a:spLocks noChangeArrowheads="1"/>
              </p:cNvSpPr>
              <p:nvPr/>
            </p:nvSpPr>
            <p:spPr bwMode="auto">
              <a:xfrm>
                <a:off x="4431037" y="4373496"/>
                <a:ext cx="69850" cy="349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0" name="Rectangle 96"/>
              <p:cNvSpPr>
                <a:spLocks noChangeArrowheads="1"/>
              </p:cNvSpPr>
              <p:nvPr/>
            </p:nvSpPr>
            <p:spPr bwMode="auto">
              <a:xfrm>
                <a:off x="4257999" y="4089333"/>
                <a:ext cx="206375" cy="841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1" name="Rectangle 112"/>
              <p:cNvSpPr>
                <a:spLocks noChangeArrowheads="1"/>
              </p:cNvSpPr>
              <p:nvPr/>
            </p:nvSpPr>
            <p:spPr bwMode="auto">
              <a:xfrm>
                <a:off x="4639861" y="3963256"/>
                <a:ext cx="531813" cy="906462"/>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2" name="Rectangle 113"/>
              <p:cNvSpPr>
                <a:spLocks noChangeArrowheads="1"/>
              </p:cNvSpPr>
              <p:nvPr/>
            </p:nvSpPr>
            <p:spPr bwMode="auto">
              <a:xfrm>
                <a:off x="4645349" y="3933758"/>
                <a:ext cx="584200" cy="222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3" name="Rectangle 114"/>
              <p:cNvSpPr>
                <a:spLocks noChangeArrowheads="1"/>
              </p:cNvSpPr>
              <p:nvPr/>
            </p:nvSpPr>
            <p:spPr bwMode="auto">
              <a:xfrm>
                <a:off x="4719962"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4" name="Rectangle 115"/>
              <p:cNvSpPr>
                <a:spLocks noChangeArrowheads="1"/>
              </p:cNvSpPr>
              <p:nvPr/>
            </p:nvSpPr>
            <p:spPr bwMode="auto">
              <a:xfrm>
                <a:off x="4719962" y="4252846"/>
                <a:ext cx="69850" cy="3651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5" name="Rectangle 116"/>
              <p:cNvSpPr>
                <a:spLocks noChangeArrowheads="1"/>
              </p:cNvSpPr>
              <p:nvPr/>
            </p:nvSpPr>
            <p:spPr bwMode="auto">
              <a:xfrm>
                <a:off x="4840612" y="425284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6" name="Rectangle 117"/>
              <p:cNvSpPr>
                <a:spLocks noChangeArrowheads="1"/>
              </p:cNvSpPr>
              <p:nvPr/>
            </p:nvSpPr>
            <p:spPr bwMode="auto">
              <a:xfrm>
                <a:off x="4959674"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7" name="Rectangle 118"/>
              <p:cNvSpPr>
                <a:spLocks noChangeArrowheads="1"/>
              </p:cNvSpPr>
              <p:nvPr/>
            </p:nvSpPr>
            <p:spPr bwMode="auto">
              <a:xfrm>
                <a:off x="4840612" y="4725921"/>
                <a:ext cx="68263"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8" name="Rectangle 119"/>
              <p:cNvSpPr>
                <a:spLocks noChangeArrowheads="1"/>
              </p:cNvSpPr>
              <p:nvPr/>
            </p:nvSpPr>
            <p:spPr bwMode="auto">
              <a:xfrm>
                <a:off x="4959674" y="4725921"/>
                <a:ext cx="71438"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9" name="Rectangle 120"/>
              <p:cNvSpPr>
                <a:spLocks noChangeArrowheads="1"/>
              </p:cNvSpPr>
              <p:nvPr/>
            </p:nvSpPr>
            <p:spPr bwMode="auto">
              <a:xfrm>
                <a:off x="5081912" y="4252846"/>
                <a:ext cx="69850"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0" name="Rectangle 121"/>
              <p:cNvSpPr>
                <a:spLocks noChangeArrowheads="1"/>
              </p:cNvSpPr>
              <p:nvPr/>
            </p:nvSpPr>
            <p:spPr bwMode="auto">
              <a:xfrm>
                <a:off x="4719962"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1" name="Rectangle 122"/>
              <p:cNvSpPr>
                <a:spLocks noChangeArrowheads="1"/>
              </p:cNvSpPr>
              <p:nvPr/>
            </p:nvSpPr>
            <p:spPr bwMode="auto">
              <a:xfrm>
                <a:off x="4840612" y="437349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2" name="Rectangle 123"/>
              <p:cNvSpPr>
                <a:spLocks noChangeArrowheads="1"/>
              </p:cNvSpPr>
              <p:nvPr/>
            </p:nvSpPr>
            <p:spPr bwMode="auto">
              <a:xfrm>
                <a:off x="4959674" y="4373496"/>
                <a:ext cx="71438"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3" name="Rectangle 124"/>
              <p:cNvSpPr>
                <a:spLocks noChangeArrowheads="1"/>
              </p:cNvSpPr>
              <p:nvPr/>
            </p:nvSpPr>
            <p:spPr bwMode="auto">
              <a:xfrm>
                <a:off x="5081912"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4" name="Rectangle 125"/>
              <p:cNvSpPr>
                <a:spLocks noChangeArrowheads="1"/>
              </p:cNvSpPr>
              <p:nvPr/>
            </p:nvSpPr>
            <p:spPr bwMode="auto">
              <a:xfrm>
                <a:off x="471996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5" name="Rectangle 126"/>
              <p:cNvSpPr>
                <a:spLocks noChangeArrowheads="1"/>
              </p:cNvSpPr>
              <p:nvPr/>
            </p:nvSpPr>
            <p:spPr bwMode="auto">
              <a:xfrm>
                <a:off x="4840612"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6" name="Rectangle 127"/>
              <p:cNvSpPr>
                <a:spLocks noChangeArrowheads="1"/>
              </p:cNvSpPr>
              <p:nvPr/>
            </p:nvSpPr>
            <p:spPr bwMode="auto">
              <a:xfrm>
                <a:off x="4959674" y="449573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7" name="Rectangle 128"/>
              <p:cNvSpPr>
                <a:spLocks noChangeArrowheads="1"/>
              </p:cNvSpPr>
              <p:nvPr/>
            </p:nvSpPr>
            <p:spPr bwMode="auto">
              <a:xfrm>
                <a:off x="508191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8" name="Rectangle 129"/>
              <p:cNvSpPr>
                <a:spLocks noChangeArrowheads="1"/>
              </p:cNvSpPr>
              <p:nvPr/>
            </p:nvSpPr>
            <p:spPr bwMode="auto">
              <a:xfrm>
                <a:off x="471996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9" name="Rectangle 130"/>
              <p:cNvSpPr>
                <a:spLocks noChangeArrowheads="1"/>
              </p:cNvSpPr>
              <p:nvPr/>
            </p:nvSpPr>
            <p:spPr bwMode="auto">
              <a:xfrm>
                <a:off x="4840612" y="4614796"/>
                <a:ext cx="68263"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0" name="Rectangle 131"/>
              <p:cNvSpPr>
                <a:spLocks noChangeArrowheads="1"/>
              </p:cNvSpPr>
              <p:nvPr/>
            </p:nvSpPr>
            <p:spPr bwMode="auto">
              <a:xfrm>
                <a:off x="4959674"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1" name="Rectangle 132"/>
              <p:cNvSpPr>
                <a:spLocks noChangeArrowheads="1"/>
              </p:cNvSpPr>
              <p:nvPr/>
            </p:nvSpPr>
            <p:spPr bwMode="auto">
              <a:xfrm>
                <a:off x="508191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2" name="Rectangle 133"/>
              <p:cNvSpPr>
                <a:spLocks noChangeArrowheads="1"/>
              </p:cNvSpPr>
              <p:nvPr/>
            </p:nvSpPr>
            <p:spPr bwMode="auto">
              <a:xfrm>
                <a:off x="471996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3" name="Rectangle 134"/>
              <p:cNvSpPr>
                <a:spLocks noChangeArrowheads="1"/>
              </p:cNvSpPr>
              <p:nvPr/>
            </p:nvSpPr>
            <p:spPr bwMode="auto">
              <a:xfrm>
                <a:off x="508191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4" name="Rectangle 135"/>
              <p:cNvSpPr>
                <a:spLocks noChangeArrowheads="1"/>
              </p:cNvSpPr>
              <p:nvPr/>
            </p:nvSpPr>
            <p:spPr bwMode="auto">
              <a:xfrm>
                <a:off x="5081912" y="4373496"/>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5" name="Rectangle 136"/>
              <p:cNvSpPr>
                <a:spLocks noChangeArrowheads="1"/>
              </p:cNvSpPr>
              <p:nvPr/>
            </p:nvSpPr>
            <p:spPr bwMode="auto">
              <a:xfrm>
                <a:off x="4719962" y="40131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6" name="Rectangle 137"/>
              <p:cNvSpPr>
                <a:spLocks noChangeArrowheads="1"/>
              </p:cNvSpPr>
              <p:nvPr/>
            </p:nvSpPr>
            <p:spPr bwMode="auto">
              <a:xfrm>
                <a:off x="4719962" y="401313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7" name="Rectangle 138"/>
              <p:cNvSpPr>
                <a:spLocks noChangeArrowheads="1"/>
              </p:cNvSpPr>
              <p:nvPr/>
            </p:nvSpPr>
            <p:spPr bwMode="auto">
              <a:xfrm>
                <a:off x="4840612" y="401313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8" name="Rectangle 139"/>
              <p:cNvSpPr>
                <a:spLocks noChangeArrowheads="1"/>
              </p:cNvSpPr>
              <p:nvPr/>
            </p:nvSpPr>
            <p:spPr bwMode="auto">
              <a:xfrm>
                <a:off x="4959674" y="4013133"/>
                <a:ext cx="71438"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9" name="Rectangle 140"/>
              <p:cNvSpPr>
                <a:spLocks noChangeArrowheads="1"/>
              </p:cNvSpPr>
              <p:nvPr/>
            </p:nvSpPr>
            <p:spPr bwMode="auto">
              <a:xfrm>
                <a:off x="5081912" y="4013133"/>
                <a:ext cx="69850"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0" name="Rectangle 141"/>
              <p:cNvSpPr>
                <a:spLocks noChangeArrowheads="1"/>
              </p:cNvSpPr>
              <p:nvPr/>
            </p:nvSpPr>
            <p:spPr bwMode="auto">
              <a:xfrm>
                <a:off x="4719962" y="4133783"/>
                <a:ext cx="69850"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1" name="Rectangle 142"/>
              <p:cNvSpPr>
                <a:spLocks noChangeArrowheads="1"/>
              </p:cNvSpPr>
              <p:nvPr/>
            </p:nvSpPr>
            <p:spPr bwMode="auto">
              <a:xfrm>
                <a:off x="4840612" y="413378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2" name="Rectangle 143"/>
              <p:cNvSpPr>
                <a:spLocks noChangeArrowheads="1"/>
              </p:cNvSpPr>
              <p:nvPr/>
            </p:nvSpPr>
            <p:spPr bwMode="auto">
              <a:xfrm>
                <a:off x="4959674" y="413378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3" name="Rectangle 144"/>
              <p:cNvSpPr>
                <a:spLocks noChangeArrowheads="1"/>
              </p:cNvSpPr>
              <p:nvPr/>
            </p:nvSpPr>
            <p:spPr bwMode="auto">
              <a:xfrm>
                <a:off x="5081912" y="413378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4" name="Rectangle 145"/>
              <p:cNvSpPr>
                <a:spLocks noChangeArrowheads="1"/>
              </p:cNvSpPr>
              <p:nvPr/>
            </p:nvSpPr>
            <p:spPr bwMode="auto">
              <a:xfrm>
                <a:off x="5081912" y="413378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5" name="Rectangle 146"/>
              <p:cNvSpPr>
                <a:spLocks noChangeArrowheads="1"/>
              </p:cNvSpPr>
              <p:nvPr/>
            </p:nvSpPr>
            <p:spPr bwMode="auto">
              <a:xfrm>
                <a:off x="4758062"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6" name="Rectangle 147"/>
              <p:cNvSpPr>
                <a:spLocks noChangeArrowheads="1"/>
              </p:cNvSpPr>
              <p:nvPr/>
            </p:nvSpPr>
            <p:spPr bwMode="auto">
              <a:xfrm>
                <a:off x="4843787"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97" name="Group 96"/>
            <p:cNvGrpSpPr/>
            <p:nvPr/>
          </p:nvGrpSpPr>
          <p:grpSpPr>
            <a:xfrm>
              <a:off x="9906157" y="6719086"/>
              <a:ext cx="261721" cy="214019"/>
              <a:chOff x="7363193" y="4665889"/>
              <a:chExt cx="354013" cy="295275"/>
            </a:xfrm>
          </p:grpSpPr>
          <p:sp>
            <p:nvSpPr>
              <p:cNvPr id="118"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19"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0"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1"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2"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3"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124" name="Group 123"/>
            <p:cNvGrpSpPr/>
            <p:nvPr/>
          </p:nvGrpSpPr>
          <p:grpSpPr>
            <a:xfrm>
              <a:off x="12108968" y="6722215"/>
              <a:ext cx="261721" cy="214019"/>
              <a:chOff x="7363193" y="4665889"/>
              <a:chExt cx="354013" cy="295275"/>
            </a:xfrm>
          </p:grpSpPr>
          <p:sp>
            <p:nvSpPr>
              <p:cNvPr id="125"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6"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7"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8"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9"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30"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sp>
        <p:nvSpPr>
          <p:cNvPr id="2" name="Title 1"/>
          <p:cNvSpPr>
            <a:spLocks noGrp="1"/>
          </p:cNvSpPr>
          <p:nvPr>
            <p:ph type="title"/>
          </p:nvPr>
        </p:nvSpPr>
        <p:spPr/>
        <p:txBody>
          <a:bodyPr/>
          <a:lstStyle/>
          <a:p>
            <a:r>
              <a:rPr lang="en-US" dirty="0">
                <a:solidFill>
                  <a:srgbClr val="505050"/>
                </a:solidFill>
              </a:rPr>
              <a:t>Agreement Assessment</a:t>
            </a:r>
            <a:br>
              <a:rPr lang="en-US" dirty="0">
                <a:solidFill>
                  <a:srgbClr val="505050"/>
                </a:solidFill>
              </a:rPr>
            </a:br>
            <a:r>
              <a:rPr lang="en-US" sz="3200" dirty="0">
                <a:solidFill>
                  <a:srgbClr val="505050"/>
                </a:solidFill>
              </a:rPr>
              <a:t>Which Maturity Model do you fit in?</a:t>
            </a:r>
            <a:endParaRPr lang="en-US" sz="2400" dirty="0"/>
          </a:p>
        </p:txBody>
      </p:sp>
      <p:grpSp>
        <p:nvGrpSpPr>
          <p:cNvPr id="106" name="Group 105"/>
          <p:cNvGrpSpPr/>
          <p:nvPr/>
        </p:nvGrpSpPr>
        <p:grpSpPr>
          <a:xfrm>
            <a:off x="78139" y="6547743"/>
            <a:ext cx="471899" cy="393602"/>
            <a:chOff x="7363193" y="4665889"/>
            <a:chExt cx="354013" cy="295275"/>
          </a:xfrm>
        </p:grpSpPr>
        <p:sp>
          <p:nvSpPr>
            <p:cNvPr id="107"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8"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9"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0"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1"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2"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113" name="Rectangle 112"/>
          <p:cNvSpPr/>
          <p:nvPr/>
        </p:nvSpPr>
        <p:spPr bwMode="auto">
          <a:xfrm>
            <a:off x="-1" y="6939661"/>
            <a:ext cx="12436475" cy="5486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4" name="Rectangle 113"/>
          <p:cNvSpPr/>
          <p:nvPr/>
        </p:nvSpPr>
        <p:spPr bwMode="auto">
          <a:xfrm>
            <a:off x="457200" y="4874573"/>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15" name="Rectangle 114"/>
          <p:cNvSpPr/>
          <p:nvPr/>
        </p:nvSpPr>
        <p:spPr bwMode="auto">
          <a:xfrm>
            <a:off x="3366789" y="4874573"/>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16" name="Rectangle 115"/>
          <p:cNvSpPr/>
          <p:nvPr/>
        </p:nvSpPr>
        <p:spPr bwMode="auto">
          <a:xfrm>
            <a:off x="6276378" y="4874573"/>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17" name="Rectangle 116"/>
          <p:cNvSpPr/>
          <p:nvPr/>
        </p:nvSpPr>
        <p:spPr bwMode="auto">
          <a:xfrm>
            <a:off x="9185966" y="4874573"/>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32" name="Rectangle 131"/>
          <p:cNvSpPr/>
          <p:nvPr/>
        </p:nvSpPr>
        <p:spPr bwMode="auto">
          <a:xfrm>
            <a:off x="457200" y="4868070"/>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33" name="Rectangle 132"/>
          <p:cNvSpPr/>
          <p:nvPr/>
        </p:nvSpPr>
        <p:spPr bwMode="auto">
          <a:xfrm>
            <a:off x="3366789" y="4868070"/>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34" name="Rectangle 133"/>
          <p:cNvSpPr/>
          <p:nvPr/>
        </p:nvSpPr>
        <p:spPr bwMode="auto">
          <a:xfrm>
            <a:off x="6276378" y="4868070"/>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35" name="Rectangle 134"/>
          <p:cNvSpPr/>
          <p:nvPr/>
        </p:nvSpPr>
        <p:spPr bwMode="auto">
          <a:xfrm>
            <a:off x="9185966" y="4868070"/>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36" name="Rectangle 135"/>
          <p:cNvSpPr/>
          <p:nvPr/>
        </p:nvSpPr>
        <p:spPr bwMode="auto">
          <a:xfrm>
            <a:off x="457200" y="4868863"/>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0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Basic Maturity Model</a:t>
            </a:r>
          </a:p>
        </p:txBody>
      </p:sp>
      <p:sp>
        <p:nvSpPr>
          <p:cNvPr id="137" name="Rectangle 136"/>
          <p:cNvSpPr/>
          <p:nvPr/>
        </p:nvSpPr>
        <p:spPr bwMode="auto">
          <a:xfrm>
            <a:off x="3366789" y="4868863"/>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0-3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Reactive Maturity Model</a:t>
            </a:r>
          </a:p>
        </p:txBody>
      </p:sp>
      <p:sp>
        <p:nvSpPr>
          <p:cNvPr id="138" name="Rectangle 137"/>
          <p:cNvSpPr/>
          <p:nvPr/>
        </p:nvSpPr>
        <p:spPr bwMode="auto">
          <a:xfrm>
            <a:off x="6276378" y="4868863"/>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4-5 Yes=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Proactive Maturity </a:t>
            </a:r>
            <a:r>
              <a:rPr lang="en-US" sz="1600" dirty="0">
                <a:solidFill>
                  <a:schemeClr val="bg1"/>
                </a:solidFill>
                <a:ea typeface="Segoe UI" pitchFamily="34" charset="0"/>
                <a:cs typeface="Segoe UI" pitchFamily="34" charset="0"/>
              </a:rPr>
              <a:t>Model</a:t>
            </a:r>
          </a:p>
        </p:txBody>
      </p:sp>
      <p:sp>
        <p:nvSpPr>
          <p:cNvPr id="139" name="Rectangle 138"/>
          <p:cNvSpPr/>
          <p:nvPr/>
        </p:nvSpPr>
        <p:spPr bwMode="auto">
          <a:xfrm>
            <a:off x="9185966" y="4868863"/>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5+ Yes=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Dynamic </a:t>
            </a:r>
            <a:r>
              <a:rPr lang="en-US" sz="1600" dirty="0">
                <a:solidFill>
                  <a:schemeClr val="bg1"/>
                </a:solidFill>
                <a:ea typeface="Segoe UI" pitchFamily="34" charset="0"/>
                <a:cs typeface="Segoe UI" pitchFamily="34" charset="0"/>
              </a:rPr>
              <a:t>Maturity Model</a:t>
            </a:r>
          </a:p>
        </p:txBody>
      </p:sp>
      <p:sp>
        <p:nvSpPr>
          <p:cNvPr id="140" name="Rectangle 139"/>
          <p:cNvSpPr/>
          <p:nvPr/>
        </p:nvSpPr>
        <p:spPr bwMode="auto">
          <a:xfrm>
            <a:off x="3366789" y="4868863"/>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1</a:t>
            </a:r>
            <a:r>
              <a:rPr lang="en-US" sz="1600" dirty="0" smtClean="0">
                <a:solidFill>
                  <a:schemeClr val="bg1"/>
                </a:solidFill>
                <a:ea typeface="Segoe UI" pitchFamily="34" charset="0"/>
                <a:cs typeface="Segoe UI" pitchFamily="34" charset="0"/>
              </a:rPr>
              <a:t>-3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Reactive Maturity Model</a:t>
            </a:r>
          </a:p>
        </p:txBody>
      </p:sp>
      <p:graphicFrame>
        <p:nvGraphicFramePr>
          <p:cNvPr id="131" name="Table 130"/>
          <p:cNvGraphicFramePr>
            <a:graphicFrameLocks noGrp="1"/>
          </p:cNvGraphicFramePr>
          <p:nvPr>
            <p:extLst>
              <p:ext uri="{D42A27DB-BD31-4B8C-83A1-F6EECF244321}">
                <p14:modId xmlns:p14="http://schemas.microsoft.com/office/powerpoint/2010/main" val="2564937790"/>
              </p:ext>
            </p:extLst>
          </p:nvPr>
        </p:nvGraphicFramePr>
        <p:xfrm>
          <a:off x="457200" y="1620926"/>
          <a:ext cx="11532450" cy="2993136"/>
        </p:xfrm>
        <a:graphic>
          <a:graphicData uri="http://schemas.openxmlformats.org/drawingml/2006/table">
            <a:tbl>
              <a:tblPr/>
              <a:tblGrid>
                <a:gridCol w="8921328">
                  <a:extLst>
                    <a:ext uri="{9D8B030D-6E8A-4147-A177-3AD203B41FA5}">
                      <a16:colId xmlns:a16="http://schemas.microsoft.com/office/drawing/2014/main" val="20000"/>
                    </a:ext>
                  </a:extLst>
                </a:gridCol>
                <a:gridCol w="1305561">
                  <a:extLst>
                    <a:ext uri="{9D8B030D-6E8A-4147-A177-3AD203B41FA5}">
                      <a16:colId xmlns:a16="http://schemas.microsoft.com/office/drawing/2014/main" val="20001"/>
                    </a:ext>
                  </a:extLst>
                </a:gridCol>
                <a:gridCol w="1305561">
                  <a:extLst>
                    <a:ext uri="{9D8B030D-6E8A-4147-A177-3AD203B41FA5}">
                      <a16:colId xmlns:a16="http://schemas.microsoft.com/office/drawing/2014/main" val="20002"/>
                    </a:ext>
                  </a:extLst>
                </a:gridCol>
              </a:tblGrid>
              <a:tr h="0">
                <a:tc>
                  <a:txBody>
                    <a:bodyPr/>
                    <a:lstStyle/>
                    <a:p>
                      <a:pPr algn="l" fontAlgn="b"/>
                      <a:r>
                        <a:rPr lang="en-US" sz="2000" b="0" i="0" u="none" strike="noStrike" dirty="0" smtClean="0">
                          <a:solidFill>
                            <a:schemeClr val="accent1"/>
                          </a:solidFill>
                          <a:effectLst/>
                          <a:latin typeface="Segoe UI Semibold" panose="020B0702040204020203" pitchFamily="34" charset="0"/>
                          <a:cs typeface="Segoe UI Semibold" panose="020B0702040204020203" pitchFamily="34" charset="0"/>
                        </a:rPr>
                        <a:t>Agreements</a:t>
                      </a:r>
                      <a:endParaRPr lang="en-US" sz="2000" b="0" i="0" u="none" strike="noStrike" dirty="0">
                        <a:solidFill>
                          <a:schemeClr val="accent1"/>
                        </a:solidFill>
                        <a:effectLst/>
                        <a:latin typeface="Segoe UI Semibold" panose="020B0702040204020203" pitchFamily="34" charset="0"/>
                        <a:cs typeface="Segoe UI Semibold" panose="020B0702040204020203" pitchFamily="34" charset="0"/>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US" sz="2000" b="0" i="0" u="none" strike="noStrike" dirty="0">
                          <a:solidFill>
                            <a:schemeClr val="bg1"/>
                          </a:solidFill>
                          <a:effectLst/>
                          <a:latin typeface="Segoe UI Semibold" panose="020B0702040204020203" pitchFamily="34" charset="0"/>
                          <a:cs typeface="Segoe UI Semibold" panose="020B0702040204020203" pitchFamily="34" charset="0"/>
                        </a:rPr>
                        <a:t>Yes</a:t>
                      </a: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B050"/>
                    </a:solidFill>
                  </a:tcPr>
                </a:tc>
                <a:tc>
                  <a:txBody>
                    <a:bodyPr/>
                    <a:lstStyle/>
                    <a:p>
                      <a:pPr algn="ctr" fontAlgn="b"/>
                      <a:r>
                        <a:rPr lang="en-US" sz="2000" b="0" i="0" u="none" strike="noStrike" dirty="0">
                          <a:solidFill>
                            <a:schemeClr val="bg1"/>
                          </a:solidFill>
                          <a:effectLst/>
                          <a:latin typeface="Segoe UI Semibold" panose="020B0702040204020203" pitchFamily="34" charset="0"/>
                          <a:cs typeface="Segoe UI Semibold" panose="020B0702040204020203" pitchFamily="34" charset="0"/>
                        </a:rPr>
                        <a:t>No</a:t>
                      </a: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0">
                <a:tc>
                  <a:txBody>
                    <a:bodyPr/>
                    <a:lstStyle/>
                    <a:p>
                      <a:pPr algn="l" fontAlgn="b"/>
                      <a:r>
                        <a:rPr lang="en-US" sz="1800" b="0" i="0" u="none" strike="noStrike" dirty="0" smtClean="0">
                          <a:solidFill>
                            <a:schemeClr val="tx1"/>
                          </a:solidFill>
                          <a:effectLst/>
                          <a:latin typeface="+mn-lt"/>
                        </a:rPr>
                        <a:t>Do you have a basic Partner Non Disclosure Agreement (NDA) template?</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0">
                <a:tc>
                  <a:txBody>
                    <a:bodyPr/>
                    <a:lstStyle/>
                    <a:p>
                      <a:pPr algn="l" fontAlgn="b"/>
                      <a:r>
                        <a:rPr lang="en-US" sz="1800" b="0" i="0" u="none" strike="noStrike" dirty="0" smtClean="0">
                          <a:solidFill>
                            <a:schemeClr val="tx1"/>
                          </a:solidFill>
                          <a:effectLst/>
                          <a:latin typeface="+mn-lt"/>
                        </a:rPr>
                        <a:t>Do you have a standard Mutual of Understanding Agreement (MOU) template?</a:t>
                      </a:r>
                      <a:endParaRPr lang="en-US" sz="18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0">
                <a:tc>
                  <a:txBody>
                    <a:bodyPr/>
                    <a:lstStyle/>
                    <a:p>
                      <a:pPr algn="l" fontAlgn="b"/>
                      <a:r>
                        <a:rPr lang="en-US" sz="1800" b="0" i="0" u="none" strike="noStrike" dirty="0" smtClean="0">
                          <a:solidFill>
                            <a:schemeClr val="tx1"/>
                          </a:solidFill>
                          <a:effectLst/>
                          <a:latin typeface="+mn-lt"/>
                        </a:rPr>
                        <a:t>Do you have a standard Partnership Agreement in place? </a:t>
                      </a:r>
                      <a:endParaRPr lang="en-US" sz="18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0">
                <a:tc>
                  <a:txBody>
                    <a:bodyPr/>
                    <a:lstStyle/>
                    <a:p>
                      <a:pPr algn="l" fontAlgn="b"/>
                      <a:r>
                        <a:rPr lang="en-US" sz="1800" b="0" i="0" u="none" strike="noStrike" dirty="0" smtClean="0">
                          <a:solidFill>
                            <a:schemeClr val="tx1"/>
                          </a:solidFill>
                          <a:effectLst/>
                          <a:latin typeface="+mn-lt"/>
                        </a:rPr>
                        <a:t>Is it fair in both directions?</a:t>
                      </a:r>
                      <a:endParaRPr lang="en-US" sz="18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0">
                <a:tc>
                  <a:txBody>
                    <a:bodyPr/>
                    <a:lstStyle/>
                    <a:p>
                      <a:pPr algn="l" fontAlgn="b"/>
                      <a:r>
                        <a:rPr lang="en-US" sz="1800" b="0" i="0" u="none" strike="noStrike" dirty="0" smtClean="0">
                          <a:solidFill>
                            <a:schemeClr val="tx1"/>
                          </a:solidFill>
                          <a:effectLst/>
                          <a:latin typeface="+mn-lt"/>
                        </a:rPr>
                        <a:t>Do you have a Master Services Agreement for Partners?</a:t>
                      </a:r>
                      <a:endParaRPr lang="en-US" sz="18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0">
                <a:tc>
                  <a:txBody>
                    <a:bodyPr/>
                    <a:lstStyle/>
                    <a:p>
                      <a:pPr algn="l" fontAlgn="b"/>
                      <a:r>
                        <a:rPr lang="en-US" sz="1800" b="0" i="0" u="none" strike="noStrike" dirty="0" smtClean="0">
                          <a:solidFill>
                            <a:schemeClr val="tx1"/>
                          </a:solidFill>
                          <a:effectLst/>
                          <a:latin typeface="+mn-lt"/>
                        </a:rPr>
                        <a:t>Do you have a Subcontractor Agreement?</a:t>
                      </a:r>
                      <a:endParaRPr lang="en-US" sz="18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0">
                <a:tc>
                  <a:txBody>
                    <a:bodyPr/>
                    <a:lstStyle/>
                    <a:p>
                      <a:pPr algn="l" fontAlgn="b"/>
                      <a:r>
                        <a:rPr lang="en-US" sz="1800" b="0" i="0" u="none" strike="noStrike" dirty="0" smtClean="0">
                          <a:solidFill>
                            <a:schemeClr val="tx1"/>
                          </a:solidFill>
                          <a:effectLst/>
                          <a:latin typeface="+mn-lt"/>
                        </a:rPr>
                        <a:t>Do you have a Support Agreement which outlines Service Level Agreements?</a:t>
                      </a:r>
                      <a:endParaRPr lang="en-US" sz="18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0">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78663110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4684130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27"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p>
            <a:r>
              <a:rPr lang="en-US" smtClean="0"/>
              <a:t>Do you have Partner Agreements?</a:t>
            </a:r>
            <a:endParaRPr lang="en-US" dirty="0"/>
          </a:p>
        </p:txBody>
      </p:sp>
      <p:sp>
        <p:nvSpPr>
          <p:cNvPr id="25" name="Rectangle 24"/>
          <p:cNvSpPr/>
          <p:nvPr/>
        </p:nvSpPr>
        <p:spPr bwMode="auto">
          <a:xfrm>
            <a:off x="8118833" y="1718248"/>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hlinkClick r:id="rId7"/>
              </a:rPr>
              <a:t>Mutual NDA </a:t>
            </a:r>
            <a:r>
              <a:rPr lang="en-US" sz="1600" dirty="0">
                <a:solidFill>
                  <a:schemeClr val="tx1"/>
                </a:solidFill>
                <a:hlinkClick r:id="rId7"/>
              </a:rPr>
              <a:t>Agreement </a:t>
            </a:r>
            <a:r>
              <a:rPr lang="en-US" sz="1600" dirty="0" smtClean="0">
                <a:solidFill>
                  <a:schemeClr val="tx1"/>
                </a:solidFill>
                <a:hlinkClick r:id="rId7"/>
              </a:rPr>
              <a:t>Example</a:t>
            </a:r>
            <a:endParaRPr lang="en-US" sz="1600" dirty="0">
              <a:solidFill>
                <a:schemeClr val="tx1"/>
              </a:solidFill>
            </a:endParaRPr>
          </a:p>
        </p:txBody>
      </p:sp>
      <p:sp>
        <p:nvSpPr>
          <p:cNvPr id="26" name="Rectangle 25"/>
          <p:cNvSpPr/>
          <p:nvPr/>
        </p:nvSpPr>
        <p:spPr bwMode="auto">
          <a:xfrm>
            <a:off x="8118833" y="2653742"/>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hlinkClick r:id="rId8"/>
              </a:rPr>
              <a:t>Access Microsoft Partner Network Agreement Information</a:t>
            </a:r>
            <a:endParaRPr lang="en-US" sz="1600" dirty="0">
              <a:solidFill>
                <a:schemeClr val="tx1"/>
              </a:solidFill>
            </a:endParaRPr>
          </a:p>
        </p:txBody>
      </p:sp>
      <p:sp>
        <p:nvSpPr>
          <p:cNvPr id="27" name="Rectangle 26"/>
          <p:cNvSpPr/>
          <p:nvPr/>
        </p:nvSpPr>
        <p:spPr bwMode="auto">
          <a:xfrm>
            <a:off x="8118833" y="3589236"/>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hlinkClick r:id="rId9"/>
              </a:rPr>
              <a:t>Access </a:t>
            </a:r>
            <a:r>
              <a:rPr lang="en-US" sz="1600" dirty="0">
                <a:solidFill>
                  <a:schemeClr val="tx1"/>
                </a:solidFill>
                <a:hlinkClick r:id="rId9"/>
              </a:rPr>
              <a:t>Microsoft Support Services </a:t>
            </a:r>
            <a:endParaRPr lang="en-US" sz="1600" dirty="0">
              <a:solidFill>
                <a:schemeClr val="tx1"/>
              </a:solidFill>
            </a:endParaRPr>
          </a:p>
        </p:txBody>
      </p:sp>
      <p:sp>
        <p:nvSpPr>
          <p:cNvPr id="28" name="Rectangle 27"/>
          <p:cNvSpPr/>
          <p:nvPr/>
        </p:nvSpPr>
        <p:spPr bwMode="auto">
          <a:xfrm>
            <a:off x="8172406" y="4474127"/>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hlinkClick r:id="rId10"/>
              </a:rPr>
              <a:t>Legal Issues Video</a:t>
            </a:r>
            <a:endParaRPr lang="en-US" sz="1600" dirty="0">
              <a:solidFill>
                <a:schemeClr val="tx1"/>
              </a:solidFill>
            </a:endParaRPr>
          </a:p>
        </p:txBody>
      </p:sp>
      <p:sp>
        <p:nvSpPr>
          <p:cNvPr id="43" name="Pentagon 42"/>
          <p:cNvSpPr/>
          <p:nvPr/>
        </p:nvSpPr>
        <p:spPr bwMode="auto">
          <a:xfrm>
            <a:off x="4224676" y="1211263"/>
            <a:ext cx="3938249" cy="456382"/>
          </a:xfrm>
          <a:prstGeom prst="homePlate">
            <a:avLst>
              <a:gd name="adj" fmla="val 20749"/>
            </a:avLst>
          </a:prstGeom>
          <a:solidFill>
            <a:schemeClr val="accent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000">
                <a:solidFill>
                  <a:schemeClr val="bg1"/>
                </a:solidFill>
                <a:latin typeface="Segoe UI Semibold" panose="020B0702040204020203" pitchFamily="34" charset="0"/>
                <a:cs typeface="Segoe UI Semibold" panose="020B0702040204020203" pitchFamily="34" charset="0"/>
              </a:rPr>
              <a:t>Take Actions</a:t>
            </a:r>
            <a:endParaRPr lang="en-US" sz="2000" dirty="0">
              <a:solidFill>
                <a:schemeClr val="bg1"/>
              </a:solidFill>
              <a:latin typeface="Segoe UI Semibold" panose="020B0702040204020203" pitchFamily="34" charset="0"/>
              <a:cs typeface="Segoe UI Semibold" panose="020B0702040204020203" pitchFamily="34" charset="0"/>
            </a:endParaRPr>
          </a:p>
        </p:txBody>
      </p:sp>
      <p:sp>
        <p:nvSpPr>
          <p:cNvPr id="44" name="Chevron 43"/>
          <p:cNvSpPr/>
          <p:nvPr/>
        </p:nvSpPr>
        <p:spPr bwMode="auto">
          <a:xfrm>
            <a:off x="8118833" y="1211263"/>
            <a:ext cx="3975059" cy="456382"/>
          </a:xfrm>
          <a:prstGeom prst="chevron">
            <a:avLst>
              <a:gd name="adj" fmla="val 18593"/>
            </a:avLst>
          </a:prstGeom>
          <a:solidFill>
            <a:schemeClr val="accent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000">
                <a:solidFill>
                  <a:schemeClr val="bg1"/>
                </a:solidFill>
                <a:latin typeface="Segoe UI Semibold" panose="020B0702040204020203" pitchFamily="34" charset="0"/>
                <a:cs typeface="Segoe UI Semibold" panose="020B0702040204020203" pitchFamily="34" charset="0"/>
              </a:rPr>
              <a:t>Leverage These Resources</a:t>
            </a:r>
            <a:endParaRPr lang="en-US" sz="2000" dirty="0">
              <a:solidFill>
                <a:schemeClr val="bg1"/>
              </a:solidFill>
              <a:latin typeface="Segoe UI Semibold" panose="020B0702040204020203" pitchFamily="34" charset="0"/>
              <a:cs typeface="Segoe UI Semibold" panose="020B0702040204020203" pitchFamily="34" charset="0"/>
            </a:endParaRPr>
          </a:p>
        </p:txBody>
      </p:sp>
      <p:sp>
        <p:nvSpPr>
          <p:cNvPr id="45" name="TextBox 44"/>
          <p:cNvSpPr txBox="1"/>
          <p:nvPr/>
        </p:nvSpPr>
        <p:spPr>
          <a:xfrm>
            <a:off x="934917" y="4989686"/>
            <a:ext cx="3289759" cy="369332"/>
          </a:xfrm>
          <a:prstGeom prst="rect">
            <a:avLst/>
          </a:prstGeom>
          <a:noFill/>
        </p:spPr>
        <p:txBody>
          <a:bodyPr wrap="square" lIns="0" tIns="0" rIns="0" bIns="0" rtlCol="0">
            <a:spAutoFit/>
          </a:bodyPr>
          <a:lstStyle/>
          <a:p>
            <a:r>
              <a:rPr lang="en-US" sz="1200" dirty="0"/>
              <a:t>EXCELLENT! Ensure you have all of the above documents current and easy to access </a:t>
            </a:r>
          </a:p>
        </p:txBody>
      </p:sp>
      <p:sp>
        <p:nvSpPr>
          <p:cNvPr id="52" name="Rectangle 51"/>
          <p:cNvSpPr/>
          <p:nvPr/>
        </p:nvSpPr>
        <p:spPr bwMode="auto">
          <a:xfrm>
            <a:off x="4224677" y="4524730"/>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rPr>
              <a:t>Watch </a:t>
            </a:r>
            <a:r>
              <a:rPr lang="en-US" sz="1600" dirty="0">
                <a:solidFill>
                  <a:schemeClr val="tx1"/>
                </a:solidFill>
              </a:rPr>
              <a:t>"Legal Issues" training module </a:t>
            </a:r>
            <a:endParaRPr lang="en-IN" sz="1600" dirty="0">
              <a:solidFill>
                <a:schemeClr val="tx1"/>
              </a:solidFill>
            </a:endParaRPr>
          </a:p>
        </p:txBody>
      </p:sp>
      <p:sp>
        <p:nvSpPr>
          <p:cNvPr id="53" name="Rectangle 52"/>
          <p:cNvSpPr/>
          <p:nvPr/>
        </p:nvSpPr>
        <p:spPr bwMode="auto">
          <a:xfrm>
            <a:off x="4224677" y="3589236"/>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N" sz="1600" dirty="0">
                <a:solidFill>
                  <a:schemeClr val="tx1"/>
                </a:solidFill>
              </a:rPr>
              <a:t>Ensure you have a Master Services Agreement (MSA</a:t>
            </a:r>
            <a:r>
              <a:rPr lang="en-IN" sz="1600" dirty="0" smtClean="0">
                <a:solidFill>
                  <a:schemeClr val="tx1"/>
                </a:solidFill>
              </a:rPr>
              <a:t>) </a:t>
            </a:r>
            <a:r>
              <a:rPr lang="en-IN" sz="1600" dirty="0">
                <a:solidFill>
                  <a:schemeClr val="tx1"/>
                </a:solidFill>
              </a:rPr>
              <a:t>and </a:t>
            </a:r>
            <a:r>
              <a:rPr lang="en-IN" sz="1600" dirty="0" smtClean="0">
                <a:solidFill>
                  <a:schemeClr val="tx1"/>
                </a:solidFill>
              </a:rPr>
              <a:t>include </a:t>
            </a:r>
            <a:r>
              <a:rPr lang="en-IN" sz="1600" dirty="0">
                <a:solidFill>
                  <a:schemeClr val="tx1"/>
                </a:solidFill>
              </a:rPr>
              <a:t>a Subcontractor </a:t>
            </a:r>
            <a:r>
              <a:rPr lang="en-IN" sz="1600" dirty="0" smtClean="0">
                <a:solidFill>
                  <a:schemeClr val="tx1"/>
                </a:solidFill>
              </a:rPr>
              <a:t>Agreement</a:t>
            </a:r>
            <a:endParaRPr lang="en-IN" sz="1600" dirty="0">
              <a:solidFill>
                <a:schemeClr val="tx1"/>
              </a:solidFill>
            </a:endParaRPr>
          </a:p>
        </p:txBody>
      </p:sp>
      <p:sp>
        <p:nvSpPr>
          <p:cNvPr id="54" name="Rectangle 53"/>
          <p:cNvSpPr/>
          <p:nvPr/>
        </p:nvSpPr>
        <p:spPr bwMode="auto">
          <a:xfrm>
            <a:off x="4224677" y="2653742"/>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N" sz="1600" dirty="0">
                <a:solidFill>
                  <a:schemeClr val="tx1"/>
                </a:solidFill>
              </a:rPr>
              <a:t>Develop Partner/Alliance Agreement</a:t>
            </a:r>
          </a:p>
        </p:txBody>
      </p:sp>
      <p:sp>
        <p:nvSpPr>
          <p:cNvPr id="56" name="Rectangle 55"/>
          <p:cNvSpPr/>
          <p:nvPr/>
        </p:nvSpPr>
        <p:spPr bwMode="auto">
          <a:xfrm>
            <a:off x="4224677" y="1718248"/>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N" sz="1600" dirty="0">
                <a:solidFill>
                  <a:schemeClr val="tx1"/>
                </a:solidFill>
              </a:rPr>
              <a:t>Develop a standard Partner Non Disclosure Agreement Template</a:t>
            </a:r>
          </a:p>
        </p:txBody>
      </p:sp>
      <p:cxnSp>
        <p:nvCxnSpPr>
          <p:cNvPr id="47" name="Elbow Connector 46"/>
          <p:cNvCxnSpPr>
            <a:endCxn id="56" idx="1"/>
          </p:cNvCxnSpPr>
          <p:nvPr/>
        </p:nvCxnSpPr>
        <p:spPr>
          <a:xfrm rot="16200000" flipH="1">
            <a:off x="2808541" y="744557"/>
            <a:ext cx="533695" cy="2298577"/>
          </a:xfrm>
          <a:prstGeom prst="bentConnector2">
            <a:avLst/>
          </a:prstGeom>
          <a:ln w="15875">
            <a:solidFill>
              <a:schemeClr val="accent6"/>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4407" y="1211263"/>
            <a:ext cx="732744" cy="457200"/>
          </a:xfrm>
          <a:prstGeom prst="rect">
            <a:avLst/>
          </a:prstGeom>
          <a:solidFill>
            <a:srgbClr val="00B050"/>
          </a:solidFill>
          <a:ln>
            <a:noFill/>
          </a:ln>
        </p:spPr>
        <p:txBody>
          <a:bodyPr wrap="square" rtlCol="0" anchor="ctr">
            <a:noAutofit/>
          </a:bodyPr>
          <a:lstStyle/>
          <a:p>
            <a:pPr algn="ctr"/>
            <a:r>
              <a:rPr lang="en-US" sz="1600" dirty="0">
                <a:solidFill>
                  <a:schemeClr val="bg1"/>
                </a:solidFill>
                <a:latin typeface="Segoe UI Semibold" panose="020B0702040204020203" pitchFamily="34" charset="0"/>
                <a:cs typeface="Segoe UI Semibold" panose="020B0702040204020203" pitchFamily="34" charset="0"/>
              </a:rPr>
              <a:t>YES</a:t>
            </a:r>
          </a:p>
        </p:txBody>
      </p:sp>
      <p:sp>
        <p:nvSpPr>
          <p:cNvPr id="23" name="TextBox 22"/>
          <p:cNvSpPr txBox="1"/>
          <p:nvPr/>
        </p:nvSpPr>
        <p:spPr>
          <a:xfrm>
            <a:off x="1559728" y="1211263"/>
            <a:ext cx="732744" cy="457200"/>
          </a:xfrm>
          <a:prstGeom prst="rect">
            <a:avLst/>
          </a:prstGeom>
          <a:solidFill>
            <a:schemeClr val="accent6"/>
          </a:solidFill>
          <a:ln>
            <a:noFill/>
          </a:ln>
        </p:spPr>
        <p:txBody>
          <a:bodyPr wrap="square" rtlCol="0" anchor="ctr">
            <a:noAutofit/>
          </a:bodyPr>
          <a:lstStyle/>
          <a:p>
            <a:pPr algn="ctr"/>
            <a:r>
              <a:rPr lang="en-US" sz="1600" dirty="0" smtClean="0">
                <a:solidFill>
                  <a:schemeClr val="bg1"/>
                </a:solidFill>
                <a:latin typeface="Segoe UI Semibold" panose="020B0702040204020203" pitchFamily="34" charset="0"/>
                <a:cs typeface="Segoe UI Semibold" panose="020B0702040204020203" pitchFamily="34" charset="0"/>
              </a:rPr>
              <a:t>NO</a:t>
            </a:r>
            <a:endParaRPr lang="en-US" sz="1600" dirty="0">
              <a:solidFill>
                <a:schemeClr val="bg1"/>
              </a:solidFill>
              <a:latin typeface="Segoe UI Semibold" panose="020B0702040204020203" pitchFamily="34" charset="0"/>
              <a:cs typeface="Segoe UI Semibold" panose="020B0702040204020203" pitchFamily="34" charset="0"/>
            </a:endParaRPr>
          </a:p>
        </p:txBody>
      </p:sp>
      <p:cxnSp>
        <p:nvCxnSpPr>
          <p:cNvPr id="30" name="Elbow Connector 29"/>
          <p:cNvCxnSpPr/>
          <p:nvPr/>
        </p:nvCxnSpPr>
        <p:spPr>
          <a:xfrm>
            <a:off x="722873" y="2284869"/>
            <a:ext cx="3393898" cy="2407957"/>
          </a:xfrm>
          <a:prstGeom prst="bentConnector3">
            <a:avLst>
              <a:gd name="adj1" fmla="val 789"/>
            </a:avLst>
          </a:prstGeom>
          <a:ln w="15875">
            <a:solidFill>
              <a:srgbClr val="00B05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25101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19414805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43"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12" name="Group 11"/>
          <p:cNvGrpSpPr/>
          <p:nvPr/>
        </p:nvGrpSpPr>
        <p:grpSpPr>
          <a:xfrm>
            <a:off x="10704869" y="6129872"/>
            <a:ext cx="1731606" cy="823378"/>
            <a:chOff x="3175" y="4311650"/>
            <a:chExt cx="1749425" cy="831851"/>
          </a:xfrm>
        </p:grpSpPr>
        <p:sp>
          <p:nvSpPr>
            <p:cNvPr id="13" name="Freeform 5"/>
            <p:cNvSpPr>
              <a:spLocks/>
            </p:cNvSpPr>
            <p:nvPr/>
          </p:nvSpPr>
          <p:spPr bwMode="auto">
            <a:xfrm>
              <a:off x="3175" y="4694238"/>
              <a:ext cx="1749425" cy="449263"/>
            </a:xfrm>
            <a:custGeom>
              <a:avLst/>
              <a:gdLst>
                <a:gd name="T0" fmla="*/ 479 w 479"/>
                <a:gd name="T1" fmla="*/ 134 h 134"/>
                <a:gd name="T2" fmla="*/ 240 w 479"/>
                <a:gd name="T3" fmla="*/ 0 h 134"/>
                <a:gd name="T4" fmla="*/ 0 w 479"/>
                <a:gd name="T5" fmla="*/ 134 h 134"/>
                <a:gd name="T6" fmla="*/ 479 w 479"/>
                <a:gd name="T7" fmla="*/ 134 h 134"/>
              </a:gdLst>
              <a:ahLst/>
              <a:cxnLst>
                <a:cxn ang="0">
                  <a:pos x="T0" y="T1"/>
                </a:cxn>
                <a:cxn ang="0">
                  <a:pos x="T2" y="T3"/>
                </a:cxn>
                <a:cxn ang="0">
                  <a:pos x="T4" y="T5"/>
                </a:cxn>
                <a:cxn ang="0">
                  <a:pos x="T6" y="T7"/>
                </a:cxn>
              </a:cxnLst>
              <a:rect l="0" t="0" r="r" b="b"/>
              <a:pathLst>
                <a:path w="479" h="134">
                  <a:moveTo>
                    <a:pt x="479" y="134"/>
                  </a:moveTo>
                  <a:cubicBezTo>
                    <a:pt x="430" y="54"/>
                    <a:pt x="341" y="0"/>
                    <a:pt x="240" y="0"/>
                  </a:cubicBezTo>
                  <a:cubicBezTo>
                    <a:pt x="138" y="0"/>
                    <a:pt x="50" y="54"/>
                    <a:pt x="0" y="134"/>
                  </a:cubicBezTo>
                  <a:lnTo>
                    <a:pt x="479" y="134"/>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4" name="Freeform 6"/>
            <p:cNvSpPr>
              <a:spLocks/>
            </p:cNvSpPr>
            <p:nvPr/>
          </p:nvSpPr>
          <p:spPr bwMode="auto">
            <a:xfrm>
              <a:off x="846138" y="4311650"/>
              <a:ext cx="404813" cy="750888"/>
            </a:xfrm>
            <a:custGeom>
              <a:avLst/>
              <a:gdLst>
                <a:gd name="T0" fmla="*/ 129 w 255"/>
                <a:gd name="T1" fmla="*/ 0 h 473"/>
                <a:gd name="T2" fmla="*/ 0 w 255"/>
                <a:gd name="T3" fmla="*/ 473 h 473"/>
                <a:gd name="T4" fmla="*/ 255 w 255"/>
                <a:gd name="T5" fmla="*/ 473 h 473"/>
                <a:gd name="T6" fmla="*/ 129 w 255"/>
                <a:gd name="T7" fmla="*/ 0 h 473"/>
              </a:gdLst>
              <a:ahLst/>
              <a:cxnLst>
                <a:cxn ang="0">
                  <a:pos x="T0" y="T1"/>
                </a:cxn>
                <a:cxn ang="0">
                  <a:pos x="T2" y="T3"/>
                </a:cxn>
                <a:cxn ang="0">
                  <a:pos x="T4" y="T5"/>
                </a:cxn>
                <a:cxn ang="0">
                  <a:pos x="T6" y="T7"/>
                </a:cxn>
              </a:cxnLst>
              <a:rect l="0" t="0" r="r" b="b"/>
              <a:pathLst>
                <a:path w="255" h="473">
                  <a:moveTo>
                    <a:pt x="129" y="0"/>
                  </a:moveTo>
                  <a:lnTo>
                    <a:pt x="0" y="473"/>
                  </a:lnTo>
                  <a:lnTo>
                    <a:pt x="255" y="473"/>
                  </a:lnTo>
                  <a:lnTo>
                    <a:pt x="12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5" name="Freeform 7"/>
            <p:cNvSpPr>
              <a:spLocks/>
            </p:cNvSpPr>
            <p:nvPr/>
          </p:nvSpPr>
          <p:spPr bwMode="auto">
            <a:xfrm>
              <a:off x="333375" y="4633913"/>
              <a:ext cx="179388" cy="331788"/>
            </a:xfrm>
            <a:custGeom>
              <a:avLst/>
              <a:gdLst>
                <a:gd name="T0" fmla="*/ 57 w 113"/>
                <a:gd name="T1" fmla="*/ 0 h 209"/>
                <a:gd name="T2" fmla="*/ 0 w 113"/>
                <a:gd name="T3" fmla="*/ 209 h 209"/>
                <a:gd name="T4" fmla="*/ 113 w 113"/>
                <a:gd name="T5" fmla="*/ 209 h 209"/>
                <a:gd name="T6" fmla="*/ 57 w 113"/>
                <a:gd name="T7" fmla="*/ 0 h 209"/>
              </a:gdLst>
              <a:ahLst/>
              <a:cxnLst>
                <a:cxn ang="0">
                  <a:pos x="T0" y="T1"/>
                </a:cxn>
                <a:cxn ang="0">
                  <a:pos x="T2" y="T3"/>
                </a:cxn>
                <a:cxn ang="0">
                  <a:pos x="T4" y="T5"/>
                </a:cxn>
                <a:cxn ang="0">
                  <a:pos x="T6" y="T7"/>
                </a:cxn>
              </a:cxnLst>
              <a:rect l="0" t="0" r="r" b="b"/>
              <a:pathLst>
                <a:path w="113" h="209">
                  <a:moveTo>
                    <a:pt x="57" y="0"/>
                  </a:moveTo>
                  <a:lnTo>
                    <a:pt x="0" y="209"/>
                  </a:lnTo>
                  <a:lnTo>
                    <a:pt x="113" y="209"/>
                  </a:lnTo>
                  <a:lnTo>
                    <a:pt x="57" y="0"/>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6" name="Freeform 8"/>
            <p:cNvSpPr>
              <a:spLocks/>
            </p:cNvSpPr>
            <p:nvPr/>
          </p:nvSpPr>
          <p:spPr bwMode="auto">
            <a:xfrm>
              <a:off x="660400" y="4559300"/>
              <a:ext cx="185738" cy="295275"/>
            </a:xfrm>
            <a:custGeom>
              <a:avLst/>
              <a:gdLst>
                <a:gd name="T0" fmla="*/ 59 w 117"/>
                <a:gd name="T1" fmla="*/ 0 h 186"/>
                <a:gd name="T2" fmla="*/ 0 w 117"/>
                <a:gd name="T3" fmla="*/ 186 h 186"/>
                <a:gd name="T4" fmla="*/ 117 w 117"/>
                <a:gd name="T5" fmla="*/ 186 h 186"/>
                <a:gd name="T6" fmla="*/ 59 w 117"/>
                <a:gd name="T7" fmla="*/ 0 h 186"/>
              </a:gdLst>
              <a:ahLst/>
              <a:cxnLst>
                <a:cxn ang="0">
                  <a:pos x="T0" y="T1"/>
                </a:cxn>
                <a:cxn ang="0">
                  <a:pos x="T2" y="T3"/>
                </a:cxn>
                <a:cxn ang="0">
                  <a:pos x="T4" y="T5"/>
                </a:cxn>
                <a:cxn ang="0">
                  <a:pos x="T6" y="T7"/>
                </a:cxn>
              </a:cxnLst>
              <a:rect l="0" t="0" r="r" b="b"/>
              <a:pathLst>
                <a:path w="117" h="186">
                  <a:moveTo>
                    <a:pt x="59" y="0"/>
                  </a:moveTo>
                  <a:lnTo>
                    <a:pt x="0" y="186"/>
                  </a:lnTo>
                  <a:lnTo>
                    <a:pt x="117" y="186"/>
                  </a:lnTo>
                  <a:lnTo>
                    <a:pt x="5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7" name="Freeform 9"/>
            <p:cNvSpPr>
              <a:spLocks/>
            </p:cNvSpPr>
            <p:nvPr/>
          </p:nvSpPr>
          <p:spPr bwMode="auto">
            <a:xfrm>
              <a:off x="676275" y="4449763"/>
              <a:ext cx="153988" cy="241300"/>
            </a:xfrm>
            <a:custGeom>
              <a:avLst/>
              <a:gdLst>
                <a:gd name="T0" fmla="*/ 49 w 97"/>
                <a:gd name="T1" fmla="*/ 0 h 152"/>
                <a:gd name="T2" fmla="*/ 0 w 97"/>
                <a:gd name="T3" fmla="*/ 152 h 152"/>
                <a:gd name="T4" fmla="*/ 97 w 97"/>
                <a:gd name="T5" fmla="*/ 152 h 152"/>
                <a:gd name="T6" fmla="*/ 49 w 97"/>
                <a:gd name="T7" fmla="*/ 0 h 152"/>
              </a:gdLst>
              <a:ahLst/>
              <a:cxnLst>
                <a:cxn ang="0">
                  <a:pos x="T0" y="T1"/>
                </a:cxn>
                <a:cxn ang="0">
                  <a:pos x="T2" y="T3"/>
                </a:cxn>
                <a:cxn ang="0">
                  <a:pos x="T4" y="T5"/>
                </a:cxn>
                <a:cxn ang="0">
                  <a:pos x="T6" y="T7"/>
                </a:cxn>
              </a:cxnLst>
              <a:rect l="0" t="0" r="r" b="b"/>
              <a:pathLst>
                <a:path w="97" h="152">
                  <a:moveTo>
                    <a:pt x="49" y="0"/>
                  </a:moveTo>
                  <a:lnTo>
                    <a:pt x="0" y="152"/>
                  </a:lnTo>
                  <a:lnTo>
                    <a:pt x="97" y="152"/>
                  </a:lnTo>
                  <a:lnTo>
                    <a:pt x="4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8" name="Freeform 10"/>
            <p:cNvSpPr>
              <a:spLocks/>
            </p:cNvSpPr>
            <p:nvPr/>
          </p:nvSpPr>
          <p:spPr bwMode="auto">
            <a:xfrm>
              <a:off x="709613" y="4381500"/>
              <a:ext cx="90488" cy="144463"/>
            </a:xfrm>
            <a:custGeom>
              <a:avLst/>
              <a:gdLst>
                <a:gd name="T0" fmla="*/ 28 w 57"/>
                <a:gd name="T1" fmla="*/ 0 h 91"/>
                <a:gd name="T2" fmla="*/ 0 w 57"/>
                <a:gd name="T3" fmla="*/ 91 h 91"/>
                <a:gd name="T4" fmla="*/ 57 w 57"/>
                <a:gd name="T5" fmla="*/ 91 h 91"/>
                <a:gd name="T6" fmla="*/ 28 w 57"/>
                <a:gd name="T7" fmla="*/ 0 h 91"/>
              </a:gdLst>
              <a:ahLst/>
              <a:cxnLst>
                <a:cxn ang="0">
                  <a:pos x="T0" y="T1"/>
                </a:cxn>
                <a:cxn ang="0">
                  <a:pos x="T2" y="T3"/>
                </a:cxn>
                <a:cxn ang="0">
                  <a:pos x="T4" y="T5"/>
                </a:cxn>
                <a:cxn ang="0">
                  <a:pos x="T6" y="T7"/>
                </a:cxn>
              </a:cxnLst>
              <a:rect l="0" t="0" r="r" b="b"/>
              <a:pathLst>
                <a:path w="57" h="91">
                  <a:moveTo>
                    <a:pt x="28" y="0"/>
                  </a:moveTo>
                  <a:lnTo>
                    <a:pt x="0" y="91"/>
                  </a:lnTo>
                  <a:lnTo>
                    <a:pt x="57" y="91"/>
                  </a:lnTo>
                  <a:lnTo>
                    <a:pt x="28"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2" name="Title 1"/>
          <p:cNvSpPr>
            <a:spLocks noGrp="1"/>
          </p:cNvSpPr>
          <p:nvPr>
            <p:ph type="title"/>
          </p:nvPr>
        </p:nvSpPr>
        <p:spPr/>
        <p:txBody>
          <a:bodyPr/>
          <a:lstStyle/>
          <a:p>
            <a:r>
              <a:rPr lang="en-US" dirty="0"/>
              <a:t>P2P Maturity </a:t>
            </a:r>
            <a:r>
              <a:rPr lang="en-US" dirty="0" smtClean="0"/>
              <a:t>Model Framework</a:t>
            </a:r>
            <a:endParaRPr lang="en-US" dirty="0"/>
          </a:p>
        </p:txBody>
      </p:sp>
      <p:grpSp>
        <p:nvGrpSpPr>
          <p:cNvPr id="4" name="Group 3"/>
          <p:cNvGrpSpPr/>
          <p:nvPr/>
        </p:nvGrpSpPr>
        <p:grpSpPr>
          <a:xfrm>
            <a:off x="78139" y="6547743"/>
            <a:ext cx="471899" cy="393602"/>
            <a:chOff x="7363193" y="4665889"/>
            <a:chExt cx="354013" cy="295275"/>
          </a:xfrm>
        </p:grpSpPr>
        <p:sp>
          <p:nvSpPr>
            <p:cNvPr id="5"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6"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7"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9"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11" name="Rectangle 10"/>
          <p:cNvSpPr/>
          <p:nvPr/>
        </p:nvSpPr>
        <p:spPr bwMode="auto">
          <a:xfrm>
            <a:off x="-1" y="6939661"/>
            <a:ext cx="12436475" cy="5486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aphicFrame>
        <p:nvGraphicFramePr>
          <p:cNvPr id="21" name="Content Placeholder 6"/>
          <p:cNvGraphicFramePr>
            <a:graphicFrameLocks/>
          </p:cNvGraphicFramePr>
          <p:nvPr>
            <p:extLst>
              <p:ext uri="{D42A27DB-BD31-4B8C-83A1-F6EECF244321}">
                <p14:modId xmlns:p14="http://schemas.microsoft.com/office/powerpoint/2010/main" val="2837755205"/>
              </p:ext>
            </p:extLst>
          </p:nvPr>
        </p:nvGraphicFramePr>
        <p:xfrm>
          <a:off x="457198" y="1212849"/>
          <a:ext cx="11522074" cy="4843272"/>
        </p:xfrm>
        <a:graphic>
          <a:graphicData uri="http://schemas.openxmlformats.org/drawingml/2006/table">
            <a:tbl>
              <a:tblPr firstRow="1" bandRow="1">
                <a:tableStyleId>{5C22544A-7EE6-4342-B048-85BDC9FD1C3A}</a:tableStyleId>
              </a:tblPr>
              <a:tblGrid>
                <a:gridCol w="1917702">
                  <a:extLst>
                    <a:ext uri="{9D8B030D-6E8A-4147-A177-3AD203B41FA5}">
                      <a16:colId xmlns:a16="http://schemas.microsoft.com/office/drawing/2014/main" val="20000"/>
                    </a:ext>
                  </a:extLst>
                </a:gridCol>
                <a:gridCol w="1506436">
                  <a:extLst>
                    <a:ext uri="{9D8B030D-6E8A-4147-A177-3AD203B41FA5}">
                      <a16:colId xmlns:a16="http://schemas.microsoft.com/office/drawing/2014/main" val="20001"/>
                    </a:ext>
                  </a:extLst>
                </a:gridCol>
                <a:gridCol w="2757678">
                  <a:extLst>
                    <a:ext uri="{9D8B030D-6E8A-4147-A177-3AD203B41FA5}">
                      <a16:colId xmlns:a16="http://schemas.microsoft.com/office/drawing/2014/main" val="20002"/>
                    </a:ext>
                  </a:extLst>
                </a:gridCol>
                <a:gridCol w="2670129">
                  <a:extLst>
                    <a:ext uri="{9D8B030D-6E8A-4147-A177-3AD203B41FA5}">
                      <a16:colId xmlns:a16="http://schemas.microsoft.com/office/drawing/2014/main" val="20003"/>
                    </a:ext>
                  </a:extLst>
                </a:gridCol>
                <a:gridCol w="2670129">
                  <a:extLst>
                    <a:ext uri="{9D8B030D-6E8A-4147-A177-3AD203B41FA5}">
                      <a16:colId xmlns:a16="http://schemas.microsoft.com/office/drawing/2014/main" val="20004"/>
                    </a:ext>
                  </a:extLst>
                </a:gridCol>
              </a:tblGrid>
              <a:tr h="0">
                <a:tc>
                  <a:txBody>
                    <a:bodyPr/>
                    <a:lstStyle/>
                    <a:p>
                      <a:endParaRPr lang="sv-SE" sz="2000" dirty="0">
                        <a:solidFill>
                          <a:schemeClr val="bg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Basic</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60000"/>
                        <a:lumOff val="40000"/>
                      </a:schemeClr>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Reactive</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Proactive</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75000"/>
                      </a:schemeClr>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Dynamic</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Joint</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b</a:t>
                      </a: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usiness</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planning</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Activity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Annual plan with regular follow-up</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Leads and pipeline</a:t>
                      </a: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sharing</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 no structure</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 specific campaigns, some</a:t>
                      </a:r>
                    </a:p>
                    <a:p>
                      <a:pPr marL="0" algn="l" defTabSz="932742" rtl="0" eaLnBrk="1" latinLnBrk="0" hangingPunct="1"/>
                      <a:r>
                        <a:rPr lang="en-US" sz="1100" kern="1200" dirty="0" smtClean="0">
                          <a:solidFill>
                            <a:schemeClr val="bg1">
                              <a:lumMod val="75000"/>
                            </a:schemeClr>
                          </a:solidFill>
                          <a:latin typeface="+mn-lt"/>
                          <a:ea typeface="+mn-ea"/>
                          <a:cs typeface="+mn-cs"/>
                        </a:rPr>
                        <a:t>structure but outcome not measured</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Shared process to generate leads,</a:t>
                      </a:r>
                    </a:p>
                    <a:p>
                      <a:pPr marL="0" algn="l" defTabSz="932742" rtl="0" eaLnBrk="1" latinLnBrk="0" hangingPunct="1"/>
                      <a:r>
                        <a:rPr lang="en-US" sz="1100" kern="1200" dirty="0" smtClean="0">
                          <a:solidFill>
                            <a:schemeClr val="bg1">
                              <a:lumMod val="75000"/>
                            </a:schemeClr>
                          </a:solidFill>
                          <a:latin typeface="+mn-lt"/>
                          <a:ea typeface="+mn-ea"/>
                          <a:cs typeface="+mn-cs"/>
                        </a:rPr>
                        <a:t>scheduled pipeline reviews,</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 in-person meetings</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Agreement</a:t>
                      </a: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template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Rely on handshake or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deal-specific contract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Letter of intent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Formal contract that defines all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aspects of the relationship</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0">
                <a:tc>
                  <a:txBody>
                    <a:bodyPr/>
                    <a:lstStyle/>
                    <a:p>
                      <a:r>
                        <a:rPr lang="sv-SE" sz="1200" b="0" dirty="0" smtClean="0">
                          <a:solidFill>
                            <a:schemeClr val="tx1"/>
                          </a:solidFill>
                          <a:latin typeface="Segoe UI Semibold" panose="020B0702040204020203" pitchFamily="34" charset="0"/>
                          <a:cs typeface="Segoe UI Semibold" panose="020B0702040204020203" pitchFamily="34" charset="0"/>
                        </a:rPr>
                        <a:t>Sales</a:t>
                      </a:r>
                      <a:r>
                        <a:rPr lang="sv-SE" sz="1200" b="0" baseline="0" dirty="0" smtClean="0">
                          <a:solidFill>
                            <a:schemeClr val="tx1"/>
                          </a:solidFill>
                          <a:latin typeface="Segoe UI Semibold" panose="020B0702040204020203" pitchFamily="34" charset="0"/>
                          <a:cs typeface="Segoe UI Semibold" panose="020B0702040204020203" pitchFamily="34" charset="0"/>
                        </a:rPr>
                        <a:t> compensation</a:t>
                      </a:r>
                      <a:endParaRPr lang="sv-SE" sz="1200" b="0" dirty="0">
                        <a:solidFill>
                          <a:schemeClr val="tx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b="1" kern="1200" dirty="0" smtClean="0">
                          <a:solidFill>
                            <a:schemeClr val="tx1"/>
                          </a:solidFill>
                          <a:latin typeface="Segoe UI Semibold" panose="020B0702040204020203" pitchFamily="34" charset="0"/>
                          <a:ea typeface="+mn-ea"/>
                          <a:cs typeface="Segoe UI Semibold" panose="020B0702040204020203" pitchFamily="34" charset="0"/>
                        </a:rPr>
                        <a:t>No compensation for partnering</a:t>
                      </a:r>
                      <a:endParaRPr lang="sv-SE" sz="1100" b="1"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b="1" kern="1200" dirty="0" smtClean="0">
                          <a:solidFill>
                            <a:schemeClr val="tx1"/>
                          </a:solidFill>
                          <a:latin typeface="Segoe UI Semibold" panose="020B0702040204020203" pitchFamily="34" charset="0"/>
                          <a:ea typeface="+mn-ea"/>
                          <a:cs typeface="Segoe UI Semibold" panose="020B0702040204020203" pitchFamily="34" charset="0"/>
                        </a:rPr>
                        <a:t>Ad hoc compensation for partnering</a:t>
                      </a:r>
                      <a:endParaRPr lang="sv-SE" sz="1100" b="1"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b="1" kern="1200" dirty="0" smtClean="0">
                          <a:solidFill>
                            <a:schemeClr val="tx1"/>
                          </a:solidFill>
                          <a:latin typeface="Segoe UI Semibold" panose="020B0702040204020203" pitchFamily="34" charset="0"/>
                          <a:ea typeface="+mn-ea"/>
                          <a:cs typeface="Segoe UI Semibold" panose="020B0702040204020203" pitchFamily="34" charset="0"/>
                        </a:rPr>
                        <a:t>Alignment of referral and project-based compensation</a:t>
                      </a:r>
                      <a:endParaRPr lang="sv-SE" sz="1100" b="1"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b="1" kern="1200" dirty="0" smtClean="0">
                          <a:solidFill>
                            <a:schemeClr val="tx1"/>
                          </a:solidFill>
                          <a:latin typeface="Segoe UI Semibold" panose="020B0702040204020203" pitchFamily="34" charset="0"/>
                          <a:ea typeface="+mn-ea"/>
                          <a:cs typeface="Segoe UI Semibold" panose="020B0702040204020203" pitchFamily="34" charset="0"/>
                        </a:rPr>
                        <a:t>Rationalized campaign-based</a:t>
                      </a:r>
                    </a:p>
                    <a:p>
                      <a:pPr marL="0" marR="0" indent="0" algn="l" defTabSz="932742" rtl="0" eaLnBrk="1" fontAlgn="auto" latinLnBrk="0" hangingPunct="1">
                        <a:lnSpc>
                          <a:spcPct val="100000"/>
                        </a:lnSpc>
                        <a:spcBef>
                          <a:spcPts val="0"/>
                        </a:spcBef>
                        <a:spcAft>
                          <a:spcPts val="0"/>
                        </a:spcAft>
                        <a:buClrTx/>
                        <a:buSzTx/>
                        <a:buFontTx/>
                        <a:buNone/>
                        <a:tabLst/>
                        <a:defRPr/>
                      </a:pPr>
                      <a:r>
                        <a:rPr lang="sv-SE" sz="1100" b="1" kern="1200" dirty="0" smtClean="0">
                          <a:solidFill>
                            <a:schemeClr val="tx1"/>
                          </a:solidFill>
                          <a:latin typeface="Segoe UI Semibold" panose="020B0702040204020203" pitchFamily="34" charset="0"/>
                          <a:ea typeface="+mn-ea"/>
                          <a:cs typeface="Segoe UI Semibold" panose="020B0702040204020203" pitchFamily="34" charset="0"/>
                        </a:rPr>
                        <a:t>compensation</a:t>
                      </a:r>
                      <a:endParaRPr lang="sv-SE" sz="1100" b="1"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Market messaging</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Only when asked or in response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to an opportunity</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messaging; recognition of</a:t>
                      </a:r>
                    </a:p>
                    <a:p>
                      <a:pPr marL="0" algn="l" defTabSz="932742" rtl="0" eaLnBrk="1" latinLnBrk="0" hangingPunct="1"/>
                      <a:r>
                        <a:rPr lang="en-US" sz="1100" kern="1200" dirty="0" smtClean="0">
                          <a:solidFill>
                            <a:schemeClr val="bg1">
                              <a:lumMod val="75000"/>
                            </a:schemeClr>
                          </a:solidFill>
                          <a:latin typeface="+mn-lt"/>
                          <a:ea typeface="+mn-ea"/>
                          <a:cs typeface="+mn-cs"/>
                        </a:rPr>
                        <a:t>partners and capabilities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Fully integrated marketing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Geography</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Locally only</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Locally only</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Gain access to markets in other</a:t>
                      </a:r>
                    </a:p>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geographies</a:t>
                      </a:r>
                      <a:endParaRPr lang="sv-SE" sz="1100" kern="1200" dirty="0" smtClean="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Strategically use partnering for broader geographical coverage</a:t>
                      </a:r>
                      <a:endParaRPr lang="sv-SE" sz="1100" kern="1200" dirty="0" smtClean="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Resource</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utilization </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Subcontractor</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Opportunity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Predefined rates for shared resources; access to architects for sales activities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Integrated resource planning covering multiple competencies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Readiness and certification</a:t>
                      </a:r>
                      <a:endParaRPr lang="sv-SE" sz="1200" b="0" i="1" dirty="0" smtClean="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plan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Ad hoc, opportunity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Joint partner training in overlapping areas, joint planning to reduce overlaps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Formal plan to earn certifications, use strength in combined advanced certifications to win customers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Product and </a:t>
                      </a:r>
                      <a:b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b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customer support</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as customers report problems; may have spreadsheet tracking system</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Single point of contact (SPOC) for</a:t>
                      </a:r>
                    </a:p>
                    <a:p>
                      <a:pPr marL="0" algn="l" defTabSz="932742" rtl="0" eaLnBrk="1" latinLnBrk="0" hangingPunct="1"/>
                      <a:r>
                        <a:rPr lang="en-US" sz="1100" kern="1200" dirty="0" smtClean="0">
                          <a:solidFill>
                            <a:schemeClr val="bg1">
                              <a:lumMod val="75000"/>
                            </a:schemeClr>
                          </a:solidFill>
                          <a:latin typeface="+mn-lt"/>
                          <a:ea typeface="+mn-ea"/>
                          <a:cs typeface="+mn-cs"/>
                        </a:rPr>
                        <a:t>support; scheduled meetings to review customer and product issues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SPOC for support with shared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CRM to proactively resolve and track customers and product issues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Customer relationships</a:t>
                      </a:r>
                    </a:p>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and satisfaction</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some 1:1 customer meetings to understand experience with each Partner</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Proactive management of customer satisfaction; shared references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Shared responsibility and action for customer service regardless of fault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grpSp>
        <p:nvGrpSpPr>
          <p:cNvPr id="28" name="Group 27"/>
          <p:cNvGrpSpPr/>
          <p:nvPr/>
        </p:nvGrpSpPr>
        <p:grpSpPr>
          <a:xfrm>
            <a:off x="11685613" y="1289759"/>
            <a:ext cx="223706" cy="219248"/>
            <a:chOff x="2853690" y="2183383"/>
            <a:chExt cx="3152775" cy="3089945"/>
          </a:xfrm>
          <a:solidFill>
            <a:schemeClr val="bg1"/>
          </a:solidFill>
        </p:grpSpPr>
        <p:sp>
          <p:nvSpPr>
            <p:cNvPr id="29" name="Freeform 28"/>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endParaRPr>
            </a:p>
          </p:txBody>
        </p:sp>
        <p:sp>
          <p:nvSpPr>
            <p:cNvPr id="30" name="Freeform 29"/>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endParaRPr>
            </a:p>
          </p:txBody>
        </p:sp>
      </p:grpSp>
      <p:sp>
        <p:nvSpPr>
          <p:cNvPr id="31" name="Freeform 30"/>
          <p:cNvSpPr/>
          <p:nvPr/>
        </p:nvSpPr>
        <p:spPr>
          <a:xfrm>
            <a:off x="6405896" y="1264912"/>
            <a:ext cx="193040" cy="267360"/>
          </a:xfrm>
          <a:custGeom>
            <a:avLst/>
            <a:gdLst/>
            <a:ahLst/>
            <a:cxnLst/>
            <a:rect l="l" t="t" r="r" b="b"/>
            <a:pathLst>
              <a:path w="1581153" h="2189881">
                <a:moveTo>
                  <a:pt x="883116" y="734711"/>
                </a:moveTo>
                <a:cubicBezTo>
                  <a:pt x="862725" y="734711"/>
                  <a:pt x="846194" y="751242"/>
                  <a:pt x="846194" y="771633"/>
                </a:cubicBezTo>
                <a:cubicBezTo>
                  <a:pt x="846194" y="792025"/>
                  <a:pt x="862725" y="808556"/>
                  <a:pt x="883116" y="808556"/>
                </a:cubicBezTo>
                <a:cubicBezTo>
                  <a:pt x="903508" y="808556"/>
                  <a:pt x="920038" y="792025"/>
                  <a:pt x="920038" y="771633"/>
                </a:cubicBezTo>
                <a:cubicBezTo>
                  <a:pt x="920038" y="751242"/>
                  <a:pt x="903508" y="734711"/>
                  <a:pt x="883116" y="734711"/>
                </a:cubicBezTo>
                <a:close/>
                <a:moveTo>
                  <a:pt x="883116" y="712635"/>
                </a:moveTo>
                <a:cubicBezTo>
                  <a:pt x="915700" y="712635"/>
                  <a:pt x="942115" y="739049"/>
                  <a:pt x="942115" y="771633"/>
                </a:cubicBezTo>
                <a:cubicBezTo>
                  <a:pt x="942115" y="804218"/>
                  <a:pt x="915700" y="830632"/>
                  <a:pt x="883116" y="830632"/>
                </a:cubicBezTo>
                <a:cubicBezTo>
                  <a:pt x="850532" y="830632"/>
                  <a:pt x="824118" y="804218"/>
                  <a:pt x="824118" y="771633"/>
                </a:cubicBezTo>
                <a:cubicBezTo>
                  <a:pt x="824118" y="739049"/>
                  <a:pt x="850532" y="712635"/>
                  <a:pt x="883116" y="712635"/>
                </a:cubicBezTo>
                <a:close/>
                <a:moveTo>
                  <a:pt x="883116" y="690117"/>
                </a:moveTo>
                <a:cubicBezTo>
                  <a:pt x="838096" y="690117"/>
                  <a:pt x="801600" y="726613"/>
                  <a:pt x="801600" y="771633"/>
                </a:cubicBezTo>
                <a:cubicBezTo>
                  <a:pt x="801600" y="816654"/>
                  <a:pt x="838096" y="853150"/>
                  <a:pt x="883116" y="853150"/>
                </a:cubicBezTo>
                <a:cubicBezTo>
                  <a:pt x="928136" y="853150"/>
                  <a:pt x="964633" y="816654"/>
                  <a:pt x="964633" y="771633"/>
                </a:cubicBezTo>
                <a:cubicBezTo>
                  <a:pt x="964633" y="726613"/>
                  <a:pt x="928136" y="690117"/>
                  <a:pt x="883116" y="690117"/>
                </a:cubicBezTo>
                <a:close/>
                <a:moveTo>
                  <a:pt x="846736" y="631719"/>
                </a:moveTo>
                <a:cubicBezTo>
                  <a:pt x="848495" y="650106"/>
                  <a:pt x="864156" y="664229"/>
                  <a:pt x="883116" y="664229"/>
                </a:cubicBezTo>
                <a:cubicBezTo>
                  <a:pt x="901966" y="664229"/>
                  <a:pt x="917556" y="650269"/>
                  <a:pt x="919434" y="632028"/>
                </a:cubicBezTo>
                <a:cubicBezTo>
                  <a:pt x="933117" y="635454"/>
                  <a:pt x="946010" y="640847"/>
                  <a:pt x="957618" y="648200"/>
                </a:cubicBezTo>
                <a:cubicBezTo>
                  <a:pt x="945923" y="662280"/>
                  <a:pt x="946837" y="683147"/>
                  <a:pt x="959984" y="696618"/>
                </a:cubicBezTo>
                <a:cubicBezTo>
                  <a:pt x="973231" y="710192"/>
                  <a:pt x="994288" y="711531"/>
                  <a:pt x="1008677" y="699936"/>
                </a:cubicBezTo>
                <a:cubicBezTo>
                  <a:pt x="1015043" y="710845"/>
                  <a:pt x="1019971" y="722688"/>
                  <a:pt x="1023068" y="735251"/>
                </a:cubicBezTo>
                <a:cubicBezTo>
                  <a:pt x="1004666" y="736998"/>
                  <a:pt x="990525" y="752666"/>
                  <a:pt x="990525" y="771638"/>
                </a:cubicBezTo>
                <a:cubicBezTo>
                  <a:pt x="990525" y="790600"/>
                  <a:pt x="1004652" y="806263"/>
                  <a:pt x="1023043" y="808020"/>
                </a:cubicBezTo>
                <a:cubicBezTo>
                  <a:pt x="1019907" y="820418"/>
                  <a:pt x="1014948" y="832089"/>
                  <a:pt x="1008471" y="842796"/>
                </a:cubicBezTo>
                <a:cubicBezTo>
                  <a:pt x="994085" y="831502"/>
                  <a:pt x="973270" y="832980"/>
                  <a:pt x="960164" y="846473"/>
                </a:cubicBezTo>
                <a:cubicBezTo>
                  <a:pt x="947023" y="860002"/>
                  <a:pt x="946182" y="880926"/>
                  <a:pt x="957974" y="894985"/>
                </a:cubicBezTo>
                <a:cubicBezTo>
                  <a:pt x="946242" y="902441"/>
                  <a:pt x="933311" y="908110"/>
                  <a:pt x="919495" y="911547"/>
                </a:cubicBezTo>
                <a:cubicBezTo>
                  <a:pt x="917732" y="893165"/>
                  <a:pt x="902073" y="879047"/>
                  <a:pt x="883116" y="879047"/>
                </a:cubicBezTo>
                <a:cubicBezTo>
                  <a:pt x="864266" y="879047"/>
                  <a:pt x="848676" y="893007"/>
                  <a:pt x="846798" y="911248"/>
                </a:cubicBezTo>
                <a:cubicBezTo>
                  <a:pt x="833115" y="907823"/>
                  <a:pt x="820222" y="902430"/>
                  <a:pt x="808614" y="895077"/>
                </a:cubicBezTo>
                <a:cubicBezTo>
                  <a:pt x="820310" y="880996"/>
                  <a:pt x="819396" y="860129"/>
                  <a:pt x="806249" y="846658"/>
                </a:cubicBezTo>
                <a:cubicBezTo>
                  <a:pt x="793001" y="833084"/>
                  <a:pt x="771944" y="831745"/>
                  <a:pt x="757555" y="843340"/>
                </a:cubicBezTo>
                <a:cubicBezTo>
                  <a:pt x="751189" y="832430"/>
                  <a:pt x="746262" y="820588"/>
                  <a:pt x="743164" y="808025"/>
                </a:cubicBezTo>
                <a:cubicBezTo>
                  <a:pt x="761566" y="806278"/>
                  <a:pt x="775707" y="790610"/>
                  <a:pt x="775707" y="771638"/>
                </a:cubicBezTo>
                <a:cubicBezTo>
                  <a:pt x="775707" y="752788"/>
                  <a:pt x="761747" y="737198"/>
                  <a:pt x="743506" y="735320"/>
                </a:cubicBezTo>
                <a:cubicBezTo>
                  <a:pt x="746610" y="722921"/>
                  <a:pt x="751330" y="711171"/>
                  <a:pt x="757839" y="700530"/>
                </a:cubicBezTo>
                <a:cubicBezTo>
                  <a:pt x="772219" y="711769"/>
                  <a:pt x="792985" y="710273"/>
                  <a:pt x="806069" y="696803"/>
                </a:cubicBezTo>
                <a:cubicBezTo>
                  <a:pt x="819234" y="683248"/>
                  <a:pt x="820054" y="662271"/>
                  <a:pt x="808200" y="648208"/>
                </a:cubicBezTo>
                <a:cubicBezTo>
                  <a:pt x="819957" y="640798"/>
                  <a:pt x="832906" y="635148"/>
                  <a:pt x="846736" y="631719"/>
                </a:cubicBezTo>
                <a:close/>
                <a:moveTo>
                  <a:pt x="1118281" y="421960"/>
                </a:moveTo>
                <a:cubicBezTo>
                  <a:pt x="1085277" y="421960"/>
                  <a:pt x="1058522" y="448715"/>
                  <a:pt x="1058522" y="481719"/>
                </a:cubicBezTo>
                <a:cubicBezTo>
                  <a:pt x="1058522" y="514722"/>
                  <a:pt x="1085277" y="541477"/>
                  <a:pt x="1118281" y="541477"/>
                </a:cubicBezTo>
                <a:cubicBezTo>
                  <a:pt x="1151285" y="541477"/>
                  <a:pt x="1178040" y="514722"/>
                  <a:pt x="1178040" y="481719"/>
                </a:cubicBezTo>
                <a:cubicBezTo>
                  <a:pt x="1178040" y="448715"/>
                  <a:pt x="1151285" y="421960"/>
                  <a:pt x="1118281" y="421960"/>
                </a:cubicBezTo>
                <a:close/>
                <a:moveTo>
                  <a:pt x="1118281" y="386229"/>
                </a:moveTo>
                <a:cubicBezTo>
                  <a:pt x="1171019" y="386229"/>
                  <a:pt x="1213770" y="428981"/>
                  <a:pt x="1213770" y="481719"/>
                </a:cubicBezTo>
                <a:cubicBezTo>
                  <a:pt x="1213770" y="534456"/>
                  <a:pt x="1171019" y="577208"/>
                  <a:pt x="1118281" y="577208"/>
                </a:cubicBezTo>
                <a:cubicBezTo>
                  <a:pt x="1065544" y="577208"/>
                  <a:pt x="1022792" y="534456"/>
                  <a:pt x="1022792" y="481719"/>
                </a:cubicBezTo>
                <a:cubicBezTo>
                  <a:pt x="1022792" y="428981"/>
                  <a:pt x="1065544" y="386229"/>
                  <a:pt x="1118281" y="386229"/>
                </a:cubicBezTo>
                <a:close/>
                <a:moveTo>
                  <a:pt x="1118281" y="349784"/>
                </a:moveTo>
                <a:cubicBezTo>
                  <a:pt x="1045416" y="349784"/>
                  <a:pt x="986346" y="408853"/>
                  <a:pt x="986346" y="481719"/>
                </a:cubicBezTo>
                <a:cubicBezTo>
                  <a:pt x="986346" y="554584"/>
                  <a:pt x="1045416" y="613653"/>
                  <a:pt x="1118281" y="613653"/>
                </a:cubicBezTo>
                <a:cubicBezTo>
                  <a:pt x="1191147" y="613653"/>
                  <a:pt x="1250216" y="554584"/>
                  <a:pt x="1250216" y="481719"/>
                </a:cubicBezTo>
                <a:cubicBezTo>
                  <a:pt x="1250216" y="408853"/>
                  <a:pt x="1191147" y="349784"/>
                  <a:pt x="1118281" y="349784"/>
                </a:cubicBezTo>
                <a:close/>
                <a:moveTo>
                  <a:pt x="714681" y="341812"/>
                </a:moveTo>
                <a:cubicBezTo>
                  <a:pt x="690196" y="341812"/>
                  <a:pt x="670347" y="361661"/>
                  <a:pt x="670347" y="386145"/>
                </a:cubicBezTo>
                <a:cubicBezTo>
                  <a:pt x="670347" y="410630"/>
                  <a:pt x="690196" y="430479"/>
                  <a:pt x="714681" y="430479"/>
                </a:cubicBezTo>
                <a:cubicBezTo>
                  <a:pt x="739166" y="430479"/>
                  <a:pt x="759014" y="410630"/>
                  <a:pt x="759014" y="386145"/>
                </a:cubicBezTo>
                <a:cubicBezTo>
                  <a:pt x="759014" y="361661"/>
                  <a:pt x="739166" y="341812"/>
                  <a:pt x="714681" y="341812"/>
                </a:cubicBezTo>
                <a:close/>
                <a:moveTo>
                  <a:pt x="714681" y="315304"/>
                </a:moveTo>
                <a:cubicBezTo>
                  <a:pt x="753806" y="315304"/>
                  <a:pt x="785522" y="347021"/>
                  <a:pt x="785522" y="386145"/>
                </a:cubicBezTo>
                <a:cubicBezTo>
                  <a:pt x="785522" y="425270"/>
                  <a:pt x="753806" y="456987"/>
                  <a:pt x="714681" y="456987"/>
                </a:cubicBezTo>
                <a:cubicBezTo>
                  <a:pt x="675556" y="456987"/>
                  <a:pt x="643839" y="425270"/>
                  <a:pt x="643839" y="386145"/>
                </a:cubicBezTo>
                <a:cubicBezTo>
                  <a:pt x="643839" y="347021"/>
                  <a:pt x="675556" y="315304"/>
                  <a:pt x="714681" y="315304"/>
                </a:cubicBezTo>
                <a:close/>
                <a:moveTo>
                  <a:pt x="714681" y="288265"/>
                </a:moveTo>
                <a:cubicBezTo>
                  <a:pt x="660623" y="288265"/>
                  <a:pt x="616801" y="332088"/>
                  <a:pt x="616801" y="386145"/>
                </a:cubicBezTo>
                <a:cubicBezTo>
                  <a:pt x="616801" y="440203"/>
                  <a:pt x="660623" y="484025"/>
                  <a:pt x="714681" y="484025"/>
                </a:cubicBezTo>
                <a:cubicBezTo>
                  <a:pt x="768738" y="484025"/>
                  <a:pt x="812561" y="440203"/>
                  <a:pt x="812561" y="386145"/>
                </a:cubicBezTo>
                <a:cubicBezTo>
                  <a:pt x="812561" y="332088"/>
                  <a:pt x="768738" y="288265"/>
                  <a:pt x="714681" y="288265"/>
                </a:cubicBezTo>
                <a:close/>
                <a:moveTo>
                  <a:pt x="1059399" y="255267"/>
                </a:moveTo>
                <a:cubicBezTo>
                  <a:pt x="1062247" y="285026"/>
                  <a:pt x="1087594" y="307885"/>
                  <a:pt x="1118281" y="307885"/>
                </a:cubicBezTo>
                <a:cubicBezTo>
                  <a:pt x="1148790" y="307885"/>
                  <a:pt x="1174022" y="285290"/>
                  <a:pt x="1177062" y="255767"/>
                </a:cubicBezTo>
                <a:cubicBezTo>
                  <a:pt x="1199208" y="261311"/>
                  <a:pt x="1220076" y="270040"/>
                  <a:pt x="1238863" y="281941"/>
                </a:cubicBezTo>
                <a:cubicBezTo>
                  <a:pt x="1219934" y="304731"/>
                  <a:pt x="1221414" y="338503"/>
                  <a:pt x="1242692" y="360306"/>
                </a:cubicBezTo>
                <a:cubicBezTo>
                  <a:pt x="1264133" y="382275"/>
                  <a:pt x="1298213" y="384443"/>
                  <a:pt x="1321502" y="365676"/>
                </a:cubicBezTo>
                <a:cubicBezTo>
                  <a:pt x="1331806" y="383333"/>
                  <a:pt x="1339781" y="402500"/>
                  <a:pt x="1344794" y="422833"/>
                </a:cubicBezTo>
                <a:cubicBezTo>
                  <a:pt x="1315010" y="425660"/>
                  <a:pt x="1292123" y="451020"/>
                  <a:pt x="1292123" y="481726"/>
                </a:cubicBezTo>
                <a:cubicBezTo>
                  <a:pt x="1292123" y="512417"/>
                  <a:pt x="1314988" y="537767"/>
                  <a:pt x="1344753" y="540610"/>
                </a:cubicBezTo>
                <a:cubicBezTo>
                  <a:pt x="1339677" y="560676"/>
                  <a:pt x="1331652" y="579566"/>
                  <a:pt x="1321169" y="596895"/>
                </a:cubicBezTo>
                <a:cubicBezTo>
                  <a:pt x="1297885" y="578615"/>
                  <a:pt x="1264195" y="581008"/>
                  <a:pt x="1242983" y="602847"/>
                </a:cubicBezTo>
                <a:cubicBezTo>
                  <a:pt x="1221716" y="624744"/>
                  <a:pt x="1220354" y="658609"/>
                  <a:pt x="1239440" y="681363"/>
                </a:cubicBezTo>
                <a:cubicBezTo>
                  <a:pt x="1220450" y="693430"/>
                  <a:pt x="1199521" y="702605"/>
                  <a:pt x="1177160" y="708169"/>
                </a:cubicBezTo>
                <a:cubicBezTo>
                  <a:pt x="1174306" y="678418"/>
                  <a:pt x="1148963" y="655567"/>
                  <a:pt x="1118281" y="655567"/>
                </a:cubicBezTo>
                <a:cubicBezTo>
                  <a:pt x="1087772" y="655567"/>
                  <a:pt x="1062540" y="678162"/>
                  <a:pt x="1059500" y="707686"/>
                </a:cubicBezTo>
                <a:cubicBezTo>
                  <a:pt x="1037355" y="702141"/>
                  <a:pt x="1016486" y="693413"/>
                  <a:pt x="997698" y="681511"/>
                </a:cubicBezTo>
                <a:cubicBezTo>
                  <a:pt x="1016628" y="658722"/>
                  <a:pt x="1015149" y="624949"/>
                  <a:pt x="993871" y="603146"/>
                </a:cubicBezTo>
                <a:cubicBezTo>
                  <a:pt x="972429" y="581176"/>
                  <a:pt x="938348" y="579009"/>
                  <a:pt x="915060" y="597776"/>
                </a:cubicBezTo>
                <a:cubicBezTo>
                  <a:pt x="904757" y="580119"/>
                  <a:pt x="896781" y="560951"/>
                  <a:pt x="891768" y="540619"/>
                </a:cubicBezTo>
                <a:cubicBezTo>
                  <a:pt x="921552" y="537791"/>
                  <a:pt x="944439" y="512432"/>
                  <a:pt x="944439" y="481726"/>
                </a:cubicBezTo>
                <a:cubicBezTo>
                  <a:pt x="944439" y="451217"/>
                  <a:pt x="921844" y="425985"/>
                  <a:pt x="892322" y="422945"/>
                </a:cubicBezTo>
                <a:cubicBezTo>
                  <a:pt x="897345" y="402878"/>
                  <a:pt x="904984" y="383860"/>
                  <a:pt x="915520" y="366638"/>
                </a:cubicBezTo>
                <a:cubicBezTo>
                  <a:pt x="938793" y="384828"/>
                  <a:pt x="972404" y="382406"/>
                  <a:pt x="993580" y="360605"/>
                </a:cubicBezTo>
                <a:cubicBezTo>
                  <a:pt x="1014887" y="338667"/>
                  <a:pt x="1016215" y="304716"/>
                  <a:pt x="997030" y="281954"/>
                </a:cubicBezTo>
                <a:cubicBezTo>
                  <a:pt x="1016058" y="269961"/>
                  <a:pt x="1037015" y="260817"/>
                  <a:pt x="1059399" y="255267"/>
                </a:cubicBezTo>
                <a:close/>
                <a:moveTo>
                  <a:pt x="670997" y="218145"/>
                </a:moveTo>
                <a:cubicBezTo>
                  <a:pt x="673110" y="240223"/>
                  <a:pt x="691915" y="257181"/>
                  <a:pt x="714681" y="257181"/>
                </a:cubicBezTo>
                <a:cubicBezTo>
                  <a:pt x="737315" y="257181"/>
                  <a:pt x="756034" y="240418"/>
                  <a:pt x="758289" y="218516"/>
                </a:cubicBezTo>
                <a:cubicBezTo>
                  <a:pt x="774718" y="222629"/>
                  <a:pt x="790200" y="229105"/>
                  <a:pt x="804138" y="237934"/>
                </a:cubicBezTo>
                <a:cubicBezTo>
                  <a:pt x="790095" y="254841"/>
                  <a:pt x="791193" y="279896"/>
                  <a:pt x="806978" y="296071"/>
                </a:cubicBezTo>
                <a:cubicBezTo>
                  <a:pt x="822885" y="312370"/>
                  <a:pt x="848169" y="313978"/>
                  <a:pt x="865446" y="300056"/>
                </a:cubicBezTo>
                <a:cubicBezTo>
                  <a:pt x="873090" y="313155"/>
                  <a:pt x="879007" y="327375"/>
                  <a:pt x="882726" y="342459"/>
                </a:cubicBezTo>
                <a:cubicBezTo>
                  <a:pt x="860630" y="344557"/>
                  <a:pt x="843650" y="363371"/>
                  <a:pt x="843650" y="386151"/>
                </a:cubicBezTo>
                <a:cubicBezTo>
                  <a:pt x="843650" y="408920"/>
                  <a:pt x="860614" y="427727"/>
                  <a:pt x="882696" y="429836"/>
                </a:cubicBezTo>
                <a:cubicBezTo>
                  <a:pt x="878930" y="444722"/>
                  <a:pt x="872976" y="458737"/>
                  <a:pt x="865199" y="471592"/>
                </a:cubicBezTo>
                <a:cubicBezTo>
                  <a:pt x="847926" y="458031"/>
                  <a:pt x="822932" y="459806"/>
                  <a:pt x="807195" y="476008"/>
                </a:cubicBezTo>
                <a:cubicBezTo>
                  <a:pt x="791417" y="492253"/>
                  <a:pt x="790406" y="517378"/>
                  <a:pt x="804566" y="534258"/>
                </a:cubicBezTo>
                <a:cubicBezTo>
                  <a:pt x="790478" y="543211"/>
                  <a:pt x="774951" y="550017"/>
                  <a:pt x="758362" y="554145"/>
                </a:cubicBezTo>
                <a:cubicBezTo>
                  <a:pt x="756245" y="532073"/>
                  <a:pt x="737443" y="515121"/>
                  <a:pt x="714681" y="515121"/>
                </a:cubicBezTo>
                <a:cubicBezTo>
                  <a:pt x="692046" y="515121"/>
                  <a:pt x="673328" y="531884"/>
                  <a:pt x="671072" y="553786"/>
                </a:cubicBezTo>
                <a:cubicBezTo>
                  <a:pt x="654643" y="549673"/>
                  <a:pt x="639161" y="543198"/>
                  <a:pt x="625223" y="534368"/>
                </a:cubicBezTo>
                <a:cubicBezTo>
                  <a:pt x="639266" y="517461"/>
                  <a:pt x="638169" y="492406"/>
                  <a:pt x="622383" y="476230"/>
                </a:cubicBezTo>
                <a:cubicBezTo>
                  <a:pt x="606476" y="459931"/>
                  <a:pt x="581192" y="458323"/>
                  <a:pt x="563915" y="472246"/>
                </a:cubicBezTo>
                <a:cubicBezTo>
                  <a:pt x="556271" y="459147"/>
                  <a:pt x="550354" y="444927"/>
                  <a:pt x="546635" y="429843"/>
                </a:cubicBezTo>
                <a:cubicBezTo>
                  <a:pt x="568731" y="427745"/>
                  <a:pt x="585711" y="408931"/>
                  <a:pt x="585711" y="386151"/>
                </a:cubicBezTo>
                <a:cubicBezTo>
                  <a:pt x="585711" y="363517"/>
                  <a:pt x="568948" y="344798"/>
                  <a:pt x="547046" y="342542"/>
                </a:cubicBezTo>
                <a:cubicBezTo>
                  <a:pt x="550773" y="327655"/>
                  <a:pt x="556440" y="313546"/>
                  <a:pt x="564256" y="300769"/>
                </a:cubicBezTo>
                <a:cubicBezTo>
                  <a:pt x="581522" y="314264"/>
                  <a:pt x="606457" y="312467"/>
                  <a:pt x="622167" y="296293"/>
                </a:cubicBezTo>
                <a:cubicBezTo>
                  <a:pt x="637975" y="280018"/>
                  <a:pt x="638959" y="254830"/>
                  <a:pt x="624727" y="237944"/>
                </a:cubicBezTo>
                <a:cubicBezTo>
                  <a:pt x="638843" y="229046"/>
                  <a:pt x="654391" y="222263"/>
                  <a:pt x="670997" y="218145"/>
                </a:cubicBezTo>
                <a:close/>
                <a:moveTo>
                  <a:pt x="888599" y="51"/>
                </a:moveTo>
                <a:cubicBezTo>
                  <a:pt x="549309" y="4932"/>
                  <a:pt x="279179" y="203462"/>
                  <a:pt x="214901" y="405245"/>
                </a:cubicBezTo>
                <a:cubicBezTo>
                  <a:pt x="150623" y="607028"/>
                  <a:pt x="216528" y="436977"/>
                  <a:pt x="122145" y="683511"/>
                </a:cubicBezTo>
                <a:cubicBezTo>
                  <a:pt x="110754" y="788471"/>
                  <a:pt x="186423" y="773825"/>
                  <a:pt x="166082" y="849494"/>
                </a:cubicBezTo>
                <a:cubicBezTo>
                  <a:pt x="145741" y="925163"/>
                  <a:pt x="4167" y="1076501"/>
                  <a:pt x="99" y="1137524"/>
                </a:cubicBezTo>
                <a:cubicBezTo>
                  <a:pt x="-3970" y="1198547"/>
                  <a:pt x="118891" y="1183088"/>
                  <a:pt x="141673" y="1215634"/>
                </a:cubicBezTo>
                <a:cubicBezTo>
                  <a:pt x="164455" y="1248179"/>
                  <a:pt x="132723" y="1307575"/>
                  <a:pt x="136791" y="1332798"/>
                </a:cubicBezTo>
                <a:cubicBezTo>
                  <a:pt x="140859" y="1358021"/>
                  <a:pt x="163641" y="1357207"/>
                  <a:pt x="166082" y="1366971"/>
                </a:cubicBezTo>
                <a:cubicBezTo>
                  <a:pt x="168523" y="1376735"/>
                  <a:pt x="140859" y="1375108"/>
                  <a:pt x="151436" y="1391380"/>
                </a:cubicBezTo>
                <a:cubicBezTo>
                  <a:pt x="162014" y="1407653"/>
                  <a:pt x="213274" y="1415790"/>
                  <a:pt x="229546" y="1464608"/>
                </a:cubicBezTo>
                <a:cubicBezTo>
                  <a:pt x="245819" y="1513427"/>
                  <a:pt x="113195" y="1633032"/>
                  <a:pt x="249074" y="1684292"/>
                </a:cubicBezTo>
                <a:cubicBezTo>
                  <a:pt x="384952" y="1735552"/>
                  <a:pt x="562327" y="1630592"/>
                  <a:pt x="605450" y="1713583"/>
                </a:cubicBezTo>
                <a:cubicBezTo>
                  <a:pt x="648573" y="1796575"/>
                  <a:pt x="702274" y="1941403"/>
                  <a:pt x="507813" y="2182242"/>
                </a:cubicBezTo>
                <a:cubicBezTo>
                  <a:pt x="786893" y="2178987"/>
                  <a:pt x="1326340" y="2200955"/>
                  <a:pt x="1562296" y="2182242"/>
                </a:cubicBezTo>
                <a:cubicBezTo>
                  <a:pt x="1505341" y="2007308"/>
                  <a:pt x="1320644" y="1838884"/>
                  <a:pt x="1323085" y="1601300"/>
                </a:cubicBezTo>
                <a:cubicBezTo>
                  <a:pt x="1325526" y="1363716"/>
                  <a:pt x="1527310" y="1165188"/>
                  <a:pt x="1576942" y="756739"/>
                </a:cubicBezTo>
                <a:cubicBezTo>
                  <a:pt x="1626574" y="348290"/>
                  <a:pt x="1227888" y="-4832"/>
                  <a:pt x="888599" y="51"/>
                </a:cubicBezTo>
                <a:close/>
              </a:path>
            </a:pathLst>
          </a:custGeom>
          <a:solidFill>
            <a:schemeClr val="bg1"/>
          </a:solidFill>
          <a:ln w="9525">
            <a:noFill/>
            <a:round/>
            <a:headEnd/>
            <a:tailEnd/>
          </a:ln>
        </p:spPr>
        <p:txBody>
          <a:bodyPr/>
          <a:lstStyle/>
          <a:p>
            <a:endParaRPr lang="en-US" dirty="0" err="1">
              <a:ln>
                <a:solidFill>
                  <a:schemeClr val="tx1">
                    <a:alpha val="0"/>
                  </a:schemeClr>
                </a:solidFill>
              </a:ln>
              <a:solidFill>
                <a:schemeClr val="tx1"/>
              </a:solidFill>
            </a:endParaRPr>
          </a:p>
        </p:txBody>
      </p:sp>
      <p:sp>
        <p:nvSpPr>
          <p:cNvPr id="32" name="Freeform 14"/>
          <p:cNvSpPr>
            <a:spLocks noEditPoints="1"/>
          </p:cNvSpPr>
          <p:nvPr/>
        </p:nvSpPr>
        <p:spPr bwMode="black">
          <a:xfrm>
            <a:off x="9004025" y="1256526"/>
            <a:ext cx="266975" cy="282536"/>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UI" panose="020B0502040204020203" pitchFamily="34" charset="0"/>
              <a:sym typeface="Segoe UI" panose="020B0502040204020203" pitchFamily="34" charset="0"/>
            </a:endParaRPr>
          </a:p>
        </p:txBody>
      </p:sp>
      <p:sp>
        <p:nvSpPr>
          <p:cNvPr id="33" name="Freeform 32"/>
          <p:cNvSpPr/>
          <p:nvPr/>
        </p:nvSpPr>
        <p:spPr bwMode="auto">
          <a:xfrm rot="5400000">
            <a:off x="3593042" y="1291917"/>
            <a:ext cx="260217" cy="221584"/>
          </a:xfrm>
          <a:custGeom>
            <a:avLst/>
            <a:gdLst>
              <a:gd name="connsiteX0" fmla="*/ 1519205 w 4448175"/>
              <a:gd name="connsiteY0" fmla="*/ 2108202 h 3787779"/>
              <a:gd name="connsiteX1" fmla="*/ 1519205 w 4448175"/>
              <a:gd name="connsiteY1" fmla="*/ 1679577 h 3787779"/>
              <a:gd name="connsiteX2" fmla="*/ 2814605 w 4448175"/>
              <a:gd name="connsiteY2" fmla="*/ 1679577 h 3787779"/>
              <a:gd name="connsiteX3" fmla="*/ 2814605 w 4448175"/>
              <a:gd name="connsiteY3" fmla="*/ 2108202 h 3787779"/>
              <a:gd name="connsiteX4" fmla="*/ 1079818 w 4448175"/>
              <a:gd name="connsiteY4" fmla="*/ 1893890 h 3787779"/>
              <a:gd name="connsiteX5" fmla="*/ 2554286 w 4448175"/>
              <a:gd name="connsiteY5" fmla="*/ 3368358 h 3787779"/>
              <a:gd name="connsiteX6" fmla="*/ 4028754 w 4448175"/>
              <a:gd name="connsiteY6" fmla="*/ 1893890 h 3787779"/>
              <a:gd name="connsiteX7" fmla="*/ 2554286 w 4448175"/>
              <a:gd name="connsiteY7" fmla="*/ 419421 h 3787779"/>
              <a:gd name="connsiteX8" fmla="*/ 1079818 w 4448175"/>
              <a:gd name="connsiteY8" fmla="*/ 1893890 h 3787779"/>
              <a:gd name="connsiteX9" fmla="*/ 660397 w 4448175"/>
              <a:gd name="connsiteY9" fmla="*/ 1893890 h 3787779"/>
              <a:gd name="connsiteX10" fmla="*/ 983843 w 4448175"/>
              <a:gd name="connsiteY10" fmla="*/ 834998 h 3787779"/>
              <a:gd name="connsiteX11" fmla="*/ 1071549 w 4448175"/>
              <a:gd name="connsiteY11" fmla="*/ 717711 h 3787779"/>
              <a:gd name="connsiteX12" fmla="*/ 748947 w 4448175"/>
              <a:gd name="connsiteY12" fmla="*/ 377793 h 3787779"/>
              <a:gd name="connsiteX13" fmla="*/ 1059846 w 4448175"/>
              <a:gd name="connsiteY13" fmla="*/ 82732 h 3787779"/>
              <a:gd name="connsiteX14" fmla="*/ 1374264 w 4448175"/>
              <a:gd name="connsiteY14" fmla="*/ 414027 h 3787779"/>
              <a:gd name="connsiteX15" fmla="*/ 1495394 w 4448175"/>
              <a:gd name="connsiteY15" fmla="*/ 323447 h 3787779"/>
              <a:gd name="connsiteX16" fmla="*/ 2554286 w 4448175"/>
              <a:gd name="connsiteY16" fmla="*/ 0 h 3787779"/>
              <a:gd name="connsiteX17" fmla="*/ 4448175 w 4448175"/>
              <a:gd name="connsiteY17" fmla="*/ 1893890 h 3787779"/>
              <a:gd name="connsiteX18" fmla="*/ 2554286 w 4448175"/>
              <a:gd name="connsiteY18" fmla="*/ 3787779 h 3787779"/>
              <a:gd name="connsiteX19" fmla="*/ 660397 w 4448175"/>
              <a:gd name="connsiteY19" fmla="*/ 1893890 h 3787779"/>
              <a:gd name="connsiteX20" fmla="*/ 0 w 4448175"/>
              <a:gd name="connsiteY20" fmla="*/ 2536315 h 3787779"/>
              <a:gd name="connsiteX21" fmla="*/ 0 w 4448175"/>
              <a:gd name="connsiteY21" fmla="*/ 1240914 h 3787779"/>
              <a:gd name="connsiteX22" fmla="*/ 428625 w 4448175"/>
              <a:gd name="connsiteY22" fmla="*/ 1240914 h 3787779"/>
              <a:gd name="connsiteX23" fmla="*/ 428625 w 4448175"/>
              <a:gd name="connsiteY23" fmla="*/ 2536315 h 37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8175" h="3787779">
                <a:moveTo>
                  <a:pt x="1519205" y="2108202"/>
                </a:moveTo>
                <a:lnTo>
                  <a:pt x="1519205" y="1679577"/>
                </a:lnTo>
                <a:lnTo>
                  <a:pt x="2814605" y="1679577"/>
                </a:lnTo>
                <a:lnTo>
                  <a:pt x="2814605" y="2108202"/>
                </a:lnTo>
                <a:close/>
                <a:moveTo>
                  <a:pt x="1079818" y="1893890"/>
                </a:moveTo>
                <a:cubicBezTo>
                  <a:pt x="1079818" y="2708216"/>
                  <a:pt x="1739960" y="3368358"/>
                  <a:pt x="2554286" y="3368358"/>
                </a:cubicBezTo>
                <a:cubicBezTo>
                  <a:pt x="3368612" y="3368358"/>
                  <a:pt x="4028754" y="2708216"/>
                  <a:pt x="4028754" y="1893890"/>
                </a:cubicBezTo>
                <a:cubicBezTo>
                  <a:pt x="4028754" y="1079563"/>
                  <a:pt x="3368612" y="419421"/>
                  <a:pt x="2554286" y="419421"/>
                </a:cubicBezTo>
                <a:cubicBezTo>
                  <a:pt x="1739960" y="419421"/>
                  <a:pt x="1079818" y="1079563"/>
                  <a:pt x="1079818" y="1893890"/>
                </a:cubicBezTo>
                <a:close/>
                <a:moveTo>
                  <a:pt x="660397" y="1893890"/>
                </a:moveTo>
                <a:cubicBezTo>
                  <a:pt x="660397" y="1501652"/>
                  <a:pt x="779636" y="1137265"/>
                  <a:pt x="983843" y="834998"/>
                </a:cubicBezTo>
                <a:lnTo>
                  <a:pt x="1071549" y="717711"/>
                </a:lnTo>
                <a:lnTo>
                  <a:pt x="748947" y="377793"/>
                </a:lnTo>
                <a:lnTo>
                  <a:pt x="1059846" y="82732"/>
                </a:lnTo>
                <a:lnTo>
                  <a:pt x="1374264" y="414027"/>
                </a:lnTo>
                <a:lnTo>
                  <a:pt x="1495394" y="323447"/>
                </a:lnTo>
                <a:cubicBezTo>
                  <a:pt x="1797661" y="119239"/>
                  <a:pt x="2162048" y="0"/>
                  <a:pt x="2554286" y="0"/>
                </a:cubicBezTo>
                <a:cubicBezTo>
                  <a:pt x="3600252" y="0"/>
                  <a:pt x="4448175" y="847923"/>
                  <a:pt x="4448175" y="1893890"/>
                </a:cubicBezTo>
                <a:cubicBezTo>
                  <a:pt x="4448175" y="2939856"/>
                  <a:pt x="3600252" y="3787779"/>
                  <a:pt x="2554286" y="3787779"/>
                </a:cubicBezTo>
                <a:cubicBezTo>
                  <a:pt x="1508320" y="3787779"/>
                  <a:pt x="660397" y="2939856"/>
                  <a:pt x="660397" y="1893890"/>
                </a:cubicBezTo>
                <a:close/>
                <a:moveTo>
                  <a:pt x="0" y="2536315"/>
                </a:moveTo>
                <a:lnTo>
                  <a:pt x="0" y="1240914"/>
                </a:lnTo>
                <a:lnTo>
                  <a:pt x="428625" y="1240914"/>
                </a:lnTo>
                <a:lnTo>
                  <a:pt x="428625" y="2536315"/>
                </a:ln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42640749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 name="Object 219" hidden="1"/>
          <p:cNvGraphicFramePr>
            <a:graphicFrameLocks noChangeAspect="1"/>
          </p:cNvGraphicFramePr>
          <p:nvPr>
            <p:custDataLst>
              <p:tags r:id="rId2"/>
            </p:custDataLst>
            <p:extLst>
              <p:ext uri="{D42A27DB-BD31-4B8C-83A1-F6EECF244321}">
                <p14:modId xmlns:p14="http://schemas.microsoft.com/office/powerpoint/2010/main" val="4395970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691" name="think-cell Slide" r:id="rId5" imgW="378" imgH="379" progId="TCLayout.ActiveDocument.1">
                  <p:embed/>
                </p:oleObj>
              </mc:Choice>
              <mc:Fallback>
                <p:oleObj name="think-cell Slide" r:id="rId5" imgW="378" imgH="37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Sales Compensation</a:t>
            </a:r>
            <a:endParaRPr lang="en-US" dirty="0"/>
          </a:p>
        </p:txBody>
      </p:sp>
      <p:grpSp>
        <p:nvGrpSpPr>
          <p:cNvPr id="221" name="Group 220"/>
          <p:cNvGrpSpPr/>
          <p:nvPr/>
        </p:nvGrpSpPr>
        <p:grpSpPr>
          <a:xfrm>
            <a:off x="9666514" y="4590587"/>
            <a:ext cx="2770436" cy="2403711"/>
            <a:chOff x="10029371" y="5053199"/>
            <a:chExt cx="2237245" cy="1941099"/>
          </a:xfrm>
        </p:grpSpPr>
        <p:sp>
          <p:nvSpPr>
            <p:cNvPr id="65" name="Rectangle 49"/>
            <p:cNvSpPr>
              <a:spLocks noChangeArrowheads="1"/>
            </p:cNvSpPr>
            <p:nvPr/>
          </p:nvSpPr>
          <p:spPr bwMode="auto">
            <a:xfrm>
              <a:off x="11103572" y="5209348"/>
              <a:ext cx="1122661" cy="7592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50"/>
            <p:cNvSpPr>
              <a:spLocks noChangeArrowheads="1"/>
            </p:cNvSpPr>
            <p:nvPr/>
          </p:nvSpPr>
          <p:spPr bwMode="auto">
            <a:xfrm>
              <a:off x="11103572" y="5209348"/>
              <a:ext cx="1122661" cy="75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1"/>
            <p:cNvSpPr>
              <a:spLocks noEditPoints="1"/>
            </p:cNvSpPr>
            <p:nvPr/>
          </p:nvSpPr>
          <p:spPr bwMode="auto">
            <a:xfrm>
              <a:off x="11063188" y="5168965"/>
              <a:ext cx="1203428" cy="839976"/>
            </a:xfrm>
            <a:custGeom>
              <a:avLst/>
              <a:gdLst>
                <a:gd name="T0" fmla="*/ 432 w 447"/>
                <a:gd name="T1" fmla="*/ 15 h 312"/>
                <a:gd name="T2" fmla="*/ 432 w 447"/>
                <a:gd name="T3" fmla="*/ 297 h 312"/>
                <a:gd name="T4" fmla="*/ 15 w 447"/>
                <a:gd name="T5" fmla="*/ 297 h 312"/>
                <a:gd name="T6" fmla="*/ 15 w 447"/>
                <a:gd name="T7" fmla="*/ 15 h 312"/>
                <a:gd name="T8" fmla="*/ 432 w 447"/>
                <a:gd name="T9" fmla="*/ 15 h 312"/>
                <a:gd name="T10" fmla="*/ 447 w 447"/>
                <a:gd name="T11" fmla="*/ 0 h 312"/>
                <a:gd name="T12" fmla="*/ 432 w 447"/>
                <a:gd name="T13" fmla="*/ 0 h 312"/>
                <a:gd name="T14" fmla="*/ 15 w 447"/>
                <a:gd name="T15" fmla="*/ 0 h 312"/>
                <a:gd name="T16" fmla="*/ 0 w 447"/>
                <a:gd name="T17" fmla="*/ 0 h 312"/>
                <a:gd name="T18" fmla="*/ 0 w 447"/>
                <a:gd name="T19" fmla="*/ 15 h 312"/>
                <a:gd name="T20" fmla="*/ 0 w 447"/>
                <a:gd name="T21" fmla="*/ 297 h 312"/>
                <a:gd name="T22" fmla="*/ 0 w 447"/>
                <a:gd name="T23" fmla="*/ 312 h 312"/>
                <a:gd name="T24" fmla="*/ 15 w 447"/>
                <a:gd name="T25" fmla="*/ 312 h 312"/>
                <a:gd name="T26" fmla="*/ 432 w 447"/>
                <a:gd name="T27" fmla="*/ 312 h 312"/>
                <a:gd name="T28" fmla="*/ 447 w 447"/>
                <a:gd name="T29" fmla="*/ 312 h 312"/>
                <a:gd name="T30" fmla="*/ 447 w 447"/>
                <a:gd name="T31" fmla="*/ 297 h 312"/>
                <a:gd name="T32" fmla="*/ 447 w 447"/>
                <a:gd name="T33" fmla="*/ 15 h 312"/>
                <a:gd name="T34" fmla="*/ 447 w 447"/>
                <a:gd name="T3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7" h="312">
                  <a:moveTo>
                    <a:pt x="432" y="15"/>
                  </a:moveTo>
                  <a:lnTo>
                    <a:pt x="432" y="297"/>
                  </a:lnTo>
                  <a:lnTo>
                    <a:pt x="15" y="297"/>
                  </a:lnTo>
                  <a:lnTo>
                    <a:pt x="15" y="15"/>
                  </a:lnTo>
                  <a:lnTo>
                    <a:pt x="432" y="15"/>
                  </a:lnTo>
                  <a:close/>
                  <a:moveTo>
                    <a:pt x="447" y="0"/>
                  </a:moveTo>
                  <a:lnTo>
                    <a:pt x="432" y="0"/>
                  </a:lnTo>
                  <a:lnTo>
                    <a:pt x="15" y="0"/>
                  </a:lnTo>
                  <a:lnTo>
                    <a:pt x="0" y="0"/>
                  </a:lnTo>
                  <a:lnTo>
                    <a:pt x="0" y="15"/>
                  </a:lnTo>
                  <a:lnTo>
                    <a:pt x="0" y="297"/>
                  </a:lnTo>
                  <a:lnTo>
                    <a:pt x="0" y="312"/>
                  </a:lnTo>
                  <a:lnTo>
                    <a:pt x="15" y="312"/>
                  </a:lnTo>
                  <a:lnTo>
                    <a:pt x="432" y="312"/>
                  </a:lnTo>
                  <a:lnTo>
                    <a:pt x="447" y="312"/>
                  </a:lnTo>
                  <a:lnTo>
                    <a:pt x="447" y="297"/>
                  </a:lnTo>
                  <a:lnTo>
                    <a:pt x="447" y="15"/>
                  </a:lnTo>
                  <a:lnTo>
                    <a:pt x="447" y="0"/>
                  </a:lnTo>
                  <a:close/>
                </a:path>
              </a:pathLst>
            </a:custGeom>
            <a:solidFill>
              <a:srgbClr val="4668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93" name="Group 4"/>
            <p:cNvGrpSpPr>
              <a:grpSpLocks noChangeAspect="1"/>
            </p:cNvGrpSpPr>
            <p:nvPr/>
          </p:nvGrpSpPr>
          <p:grpSpPr bwMode="auto">
            <a:xfrm>
              <a:off x="11110900" y="5341350"/>
              <a:ext cx="1115333" cy="619047"/>
              <a:chOff x="4364" y="2195"/>
              <a:chExt cx="3189" cy="1770"/>
            </a:xfrm>
          </p:grpSpPr>
          <p:sp>
            <p:nvSpPr>
              <p:cNvPr id="194" name="Freeform 193"/>
              <p:cNvSpPr>
                <a:spLocks/>
              </p:cNvSpPr>
              <p:nvPr/>
            </p:nvSpPr>
            <p:spPr bwMode="auto">
              <a:xfrm>
                <a:off x="5162" y="2768"/>
                <a:ext cx="2385" cy="751"/>
              </a:xfrm>
              <a:custGeom>
                <a:avLst/>
                <a:gdLst>
                  <a:gd name="T0" fmla="*/ 14 w 2162"/>
                  <a:gd name="T1" fmla="*/ 751 h 751"/>
                  <a:gd name="T2" fmla="*/ 0 w 2162"/>
                  <a:gd name="T3" fmla="*/ 700 h 751"/>
                  <a:gd name="T4" fmla="*/ 630 w 2162"/>
                  <a:gd name="T5" fmla="*/ 546 h 751"/>
                  <a:gd name="T6" fmla="*/ 1144 w 2162"/>
                  <a:gd name="T7" fmla="*/ 227 h 751"/>
                  <a:gd name="T8" fmla="*/ 1776 w 2162"/>
                  <a:gd name="T9" fmla="*/ 203 h 751"/>
                  <a:gd name="T10" fmla="*/ 2162 w 2162"/>
                  <a:gd name="T11" fmla="*/ 0 h 751"/>
                  <a:gd name="T12" fmla="*/ 2162 w 2162"/>
                  <a:gd name="T13" fmla="*/ 0 h 751"/>
                  <a:gd name="T14" fmla="*/ 2162 w 2162"/>
                  <a:gd name="T15" fmla="*/ 53 h 751"/>
                  <a:gd name="T16" fmla="*/ 2162 w 2162"/>
                  <a:gd name="T17" fmla="*/ 57 h 751"/>
                  <a:gd name="T18" fmla="*/ 1792 w 2162"/>
                  <a:gd name="T19" fmla="*/ 254 h 751"/>
                  <a:gd name="T20" fmla="*/ 1160 w 2162"/>
                  <a:gd name="T21" fmla="*/ 279 h 751"/>
                  <a:gd name="T22" fmla="*/ 650 w 2162"/>
                  <a:gd name="T23" fmla="*/ 596 h 751"/>
                  <a:gd name="T24" fmla="*/ 14 w 2162"/>
                  <a:gd name="T25" fmla="*/ 75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2" h="751">
                    <a:moveTo>
                      <a:pt x="14" y="751"/>
                    </a:moveTo>
                    <a:lnTo>
                      <a:pt x="0" y="700"/>
                    </a:lnTo>
                    <a:lnTo>
                      <a:pt x="630" y="546"/>
                    </a:lnTo>
                    <a:lnTo>
                      <a:pt x="1144" y="227"/>
                    </a:lnTo>
                    <a:lnTo>
                      <a:pt x="1776" y="203"/>
                    </a:lnTo>
                    <a:lnTo>
                      <a:pt x="2162" y="0"/>
                    </a:lnTo>
                    <a:lnTo>
                      <a:pt x="2162" y="0"/>
                    </a:lnTo>
                    <a:lnTo>
                      <a:pt x="2162" y="53"/>
                    </a:lnTo>
                    <a:lnTo>
                      <a:pt x="2162" y="57"/>
                    </a:lnTo>
                    <a:lnTo>
                      <a:pt x="1792" y="254"/>
                    </a:lnTo>
                    <a:lnTo>
                      <a:pt x="1160" y="279"/>
                    </a:lnTo>
                    <a:lnTo>
                      <a:pt x="650" y="596"/>
                    </a:lnTo>
                    <a:lnTo>
                      <a:pt x="14" y="751"/>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6"/>
              <p:cNvSpPr>
                <a:spLocks/>
              </p:cNvSpPr>
              <p:nvPr/>
            </p:nvSpPr>
            <p:spPr bwMode="auto">
              <a:xfrm>
                <a:off x="5168" y="2195"/>
                <a:ext cx="2385" cy="1237"/>
              </a:xfrm>
              <a:custGeom>
                <a:avLst/>
                <a:gdLst>
                  <a:gd name="T0" fmla="*/ 21 w 2186"/>
                  <a:gd name="T1" fmla="*/ 1237 h 1237"/>
                  <a:gd name="T2" fmla="*/ 0 w 2186"/>
                  <a:gd name="T3" fmla="*/ 1189 h 1237"/>
                  <a:gd name="T4" fmla="*/ 510 w 2186"/>
                  <a:gd name="T5" fmla="*/ 954 h 1237"/>
                  <a:gd name="T6" fmla="*/ 824 w 2186"/>
                  <a:gd name="T7" fmla="*/ 585 h 1237"/>
                  <a:gd name="T8" fmla="*/ 1340 w 2186"/>
                  <a:gd name="T9" fmla="*/ 478 h 1237"/>
                  <a:gd name="T10" fmla="*/ 1652 w 2186"/>
                  <a:gd name="T11" fmla="*/ 112 h 1237"/>
                  <a:gd name="T12" fmla="*/ 2186 w 2186"/>
                  <a:gd name="T13" fmla="*/ 0 h 1237"/>
                  <a:gd name="T14" fmla="*/ 2186 w 2186"/>
                  <a:gd name="T15" fmla="*/ 51 h 1237"/>
                  <a:gd name="T16" fmla="*/ 1680 w 2186"/>
                  <a:gd name="T17" fmla="*/ 160 h 1237"/>
                  <a:gd name="T18" fmla="*/ 1369 w 2186"/>
                  <a:gd name="T19" fmla="*/ 526 h 1237"/>
                  <a:gd name="T20" fmla="*/ 853 w 2186"/>
                  <a:gd name="T21" fmla="*/ 633 h 1237"/>
                  <a:gd name="T22" fmla="*/ 543 w 2186"/>
                  <a:gd name="T23" fmla="*/ 997 h 1237"/>
                  <a:gd name="T24" fmla="*/ 21 w 2186"/>
                  <a:gd name="T25" fmla="*/ 1237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6" h="1237">
                    <a:moveTo>
                      <a:pt x="21" y="1237"/>
                    </a:moveTo>
                    <a:lnTo>
                      <a:pt x="0" y="1189"/>
                    </a:lnTo>
                    <a:lnTo>
                      <a:pt x="510" y="954"/>
                    </a:lnTo>
                    <a:lnTo>
                      <a:pt x="824" y="585"/>
                    </a:lnTo>
                    <a:lnTo>
                      <a:pt x="1340" y="478"/>
                    </a:lnTo>
                    <a:lnTo>
                      <a:pt x="1652" y="112"/>
                    </a:lnTo>
                    <a:lnTo>
                      <a:pt x="2186" y="0"/>
                    </a:lnTo>
                    <a:lnTo>
                      <a:pt x="2186" y="51"/>
                    </a:lnTo>
                    <a:lnTo>
                      <a:pt x="1680" y="160"/>
                    </a:lnTo>
                    <a:lnTo>
                      <a:pt x="1369" y="526"/>
                    </a:lnTo>
                    <a:lnTo>
                      <a:pt x="853" y="633"/>
                    </a:lnTo>
                    <a:lnTo>
                      <a:pt x="543" y="997"/>
                    </a:lnTo>
                    <a:lnTo>
                      <a:pt x="21" y="1237"/>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7"/>
              <p:cNvSpPr>
                <a:spLocks/>
              </p:cNvSpPr>
              <p:nvPr/>
            </p:nvSpPr>
            <p:spPr bwMode="auto">
              <a:xfrm>
                <a:off x="5173" y="3091"/>
                <a:ext cx="2374" cy="583"/>
              </a:xfrm>
              <a:custGeom>
                <a:avLst/>
                <a:gdLst>
                  <a:gd name="T0" fmla="*/ 8 w 2151"/>
                  <a:gd name="T1" fmla="*/ 583 h 583"/>
                  <a:gd name="T2" fmla="*/ 0 w 2151"/>
                  <a:gd name="T3" fmla="*/ 531 h 583"/>
                  <a:gd name="T4" fmla="*/ 498 w 2151"/>
                  <a:gd name="T5" fmla="*/ 453 h 583"/>
                  <a:gd name="T6" fmla="*/ 914 w 2151"/>
                  <a:gd name="T7" fmla="*/ 200 h 583"/>
                  <a:gd name="T8" fmla="*/ 1417 w 2151"/>
                  <a:gd name="T9" fmla="*/ 251 h 583"/>
                  <a:gd name="T10" fmla="*/ 1830 w 2151"/>
                  <a:gd name="T11" fmla="*/ 0 h 583"/>
                  <a:gd name="T12" fmla="*/ 2151 w 2151"/>
                  <a:gd name="T13" fmla="*/ 38 h 583"/>
                  <a:gd name="T14" fmla="*/ 2151 w 2151"/>
                  <a:gd name="T15" fmla="*/ 90 h 583"/>
                  <a:gd name="T16" fmla="*/ 1843 w 2151"/>
                  <a:gd name="T17" fmla="*/ 54 h 583"/>
                  <a:gd name="T18" fmla="*/ 1430 w 2151"/>
                  <a:gd name="T19" fmla="*/ 305 h 583"/>
                  <a:gd name="T20" fmla="*/ 926 w 2151"/>
                  <a:gd name="T21" fmla="*/ 254 h 583"/>
                  <a:gd name="T22" fmla="*/ 516 w 2151"/>
                  <a:gd name="T23" fmla="*/ 503 h 583"/>
                  <a:gd name="T24" fmla="*/ 8 w 2151"/>
                  <a:gd name="T25" fmla="*/ 58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1" h="583">
                    <a:moveTo>
                      <a:pt x="8" y="583"/>
                    </a:moveTo>
                    <a:lnTo>
                      <a:pt x="0" y="531"/>
                    </a:lnTo>
                    <a:lnTo>
                      <a:pt x="498" y="453"/>
                    </a:lnTo>
                    <a:lnTo>
                      <a:pt x="914" y="200"/>
                    </a:lnTo>
                    <a:lnTo>
                      <a:pt x="1417" y="251"/>
                    </a:lnTo>
                    <a:lnTo>
                      <a:pt x="1830" y="0"/>
                    </a:lnTo>
                    <a:lnTo>
                      <a:pt x="2151" y="38"/>
                    </a:lnTo>
                    <a:lnTo>
                      <a:pt x="2151" y="90"/>
                    </a:lnTo>
                    <a:lnTo>
                      <a:pt x="1843" y="54"/>
                    </a:lnTo>
                    <a:lnTo>
                      <a:pt x="1430" y="305"/>
                    </a:lnTo>
                    <a:lnTo>
                      <a:pt x="926" y="254"/>
                    </a:lnTo>
                    <a:lnTo>
                      <a:pt x="516" y="503"/>
                    </a:lnTo>
                    <a:lnTo>
                      <a:pt x="8" y="58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8"/>
              <p:cNvSpPr>
                <a:spLocks/>
              </p:cNvSpPr>
              <p:nvPr/>
            </p:nvSpPr>
            <p:spPr bwMode="auto">
              <a:xfrm>
                <a:off x="4364" y="3588"/>
                <a:ext cx="1608" cy="377"/>
              </a:xfrm>
              <a:custGeom>
                <a:avLst/>
                <a:gdLst>
                  <a:gd name="T0" fmla="*/ 1368 w 2213"/>
                  <a:gd name="T1" fmla="*/ 82 h 519"/>
                  <a:gd name="T2" fmla="*/ 0 w 2213"/>
                  <a:gd name="T3" fmla="*/ 519 h 519"/>
                  <a:gd name="T4" fmla="*/ 784 w 2213"/>
                  <a:gd name="T5" fmla="*/ 519 h 519"/>
                  <a:gd name="T6" fmla="*/ 2213 w 2213"/>
                  <a:gd name="T7" fmla="*/ 519 h 519"/>
                  <a:gd name="T8" fmla="*/ 1368 w 2213"/>
                  <a:gd name="T9" fmla="*/ 82 h 519"/>
                </a:gdLst>
                <a:ahLst/>
                <a:cxnLst>
                  <a:cxn ang="0">
                    <a:pos x="T0" y="T1"/>
                  </a:cxn>
                  <a:cxn ang="0">
                    <a:pos x="T2" y="T3"/>
                  </a:cxn>
                  <a:cxn ang="0">
                    <a:pos x="T4" y="T5"/>
                  </a:cxn>
                  <a:cxn ang="0">
                    <a:pos x="T6" y="T7"/>
                  </a:cxn>
                  <a:cxn ang="0">
                    <a:pos x="T8" y="T9"/>
                  </a:cxn>
                </a:cxnLst>
                <a:rect l="0" t="0" r="r" b="b"/>
                <a:pathLst>
                  <a:path w="2213" h="519">
                    <a:moveTo>
                      <a:pt x="1368" y="82"/>
                    </a:moveTo>
                    <a:cubicBezTo>
                      <a:pt x="886" y="0"/>
                      <a:pt x="373" y="146"/>
                      <a:pt x="0" y="519"/>
                    </a:cubicBezTo>
                    <a:cubicBezTo>
                      <a:pt x="784" y="519"/>
                      <a:pt x="784" y="519"/>
                      <a:pt x="784" y="519"/>
                    </a:cubicBezTo>
                    <a:cubicBezTo>
                      <a:pt x="2213" y="519"/>
                      <a:pt x="2213" y="519"/>
                      <a:pt x="2213" y="519"/>
                    </a:cubicBezTo>
                    <a:cubicBezTo>
                      <a:pt x="1974" y="280"/>
                      <a:pt x="1678" y="134"/>
                      <a:pt x="1368" y="82"/>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9"/>
              <p:cNvSpPr>
                <a:spLocks/>
              </p:cNvSpPr>
              <p:nvPr/>
            </p:nvSpPr>
            <p:spPr bwMode="auto">
              <a:xfrm>
                <a:off x="5101" y="3407"/>
                <a:ext cx="2446" cy="558"/>
              </a:xfrm>
              <a:custGeom>
                <a:avLst/>
                <a:gdLst>
                  <a:gd name="T0" fmla="*/ 2420 w 3366"/>
                  <a:gd name="T1" fmla="*/ 106 h 769"/>
                  <a:gd name="T2" fmla="*/ 1231 w 3366"/>
                  <a:gd name="T3" fmla="*/ 89 h 769"/>
                  <a:gd name="T4" fmla="*/ 0 w 3366"/>
                  <a:gd name="T5" fmla="*/ 769 h 769"/>
                  <a:gd name="T6" fmla="*/ 3366 w 3366"/>
                  <a:gd name="T7" fmla="*/ 769 h 769"/>
                  <a:gd name="T8" fmla="*/ 3366 w 3366"/>
                  <a:gd name="T9" fmla="*/ 577 h 769"/>
                  <a:gd name="T10" fmla="*/ 2420 w 3366"/>
                  <a:gd name="T11" fmla="*/ 106 h 769"/>
                </a:gdLst>
                <a:ahLst/>
                <a:cxnLst>
                  <a:cxn ang="0">
                    <a:pos x="T0" y="T1"/>
                  </a:cxn>
                  <a:cxn ang="0">
                    <a:pos x="T2" y="T3"/>
                  </a:cxn>
                  <a:cxn ang="0">
                    <a:pos x="T4" y="T5"/>
                  </a:cxn>
                  <a:cxn ang="0">
                    <a:pos x="T6" y="T7"/>
                  </a:cxn>
                  <a:cxn ang="0">
                    <a:pos x="T8" y="T9"/>
                  </a:cxn>
                  <a:cxn ang="0">
                    <a:pos x="T10" y="T11"/>
                  </a:cxn>
                </a:cxnLst>
                <a:rect l="0" t="0" r="r" b="b"/>
                <a:pathLst>
                  <a:path w="3366" h="769">
                    <a:moveTo>
                      <a:pt x="2420" y="106"/>
                    </a:moveTo>
                    <a:cubicBezTo>
                      <a:pt x="2031" y="6"/>
                      <a:pt x="1623" y="0"/>
                      <a:pt x="1231" y="89"/>
                    </a:cubicBezTo>
                    <a:cubicBezTo>
                      <a:pt x="780" y="191"/>
                      <a:pt x="351" y="417"/>
                      <a:pt x="0" y="769"/>
                    </a:cubicBezTo>
                    <a:cubicBezTo>
                      <a:pt x="3366" y="769"/>
                      <a:pt x="3366" y="769"/>
                      <a:pt x="3366" y="769"/>
                    </a:cubicBezTo>
                    <a:cubicBezTo>
                      <a:pt x="3366" y="577"/>
                      <a:pt x="3366" y="577"/>
                      <a:pt x="3366" y="577"/>
                    </a:cubicBezTo>
                    <a:cubicBezTo>
                      <a:pt x="3080" y="349"/>
                      <a:pt x="2757" y="192"/>
                      <a:pt x="2420" y="10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0"/>
              <p:cNvSpPr>
                <a:spLocks/>
              </p:cNvSpPr>
              <p:nvPr/>
            </p:nvSpPr>
            <p:spPr bwMode="auto">
              <a:xfrm>
                <a:off x="5995" y="3407"/>
                <a:ext cx="864" cy="454"/>
              </a:xfrm>
              <a:custGeom>
                <a:avLst/>
                <a:gdLst>
                  <a:gd name="T0" fmla="*/ 324 w 1189"/>
                  <a:gd name="T1" fmla="*/ 560 h 625"/>
                  <a:gd name="T2" fmla="*/ 596 w 1189"/>
                  <a:gd name="T3" fmla="*/ 625 h 625"/>
                  <a:gd name="T4" fmla="*/ 1189 w 1189"/>
                  <a:gd name="T5" fmla="*/ 106 h 625"/>
                  <a:gd name="T6" fmla="*/ 0 w 1189"/>
                  <a:gd name="T7" fmla="*/ 89 h 625"/>
                  <a:gd name="T8" fmla="*/ 169 w 1189"/>
                  <a:gd name="T9" fmla="*/ 446 h 625"/>
                  <a:gd name="T10" fmla="*/ 324 w 1189"/>
                  <a:gd name="T11" fmla="*/ 560 h 625"/>
                </a:gdLst>
                <a:ahLst/>
                <a:cxnLst>
                  <a:cxn ang="0">
                    <a:pos x="T0" y="T1"/>
                  </a:cxn>
                  <a:cxn ang="0">
                    <a:pos x="T2" y="T3"/>
                  </a:cxn>
                  <a:cxn ang="0">
                    <a:pos x="T4" y="T5"/>
                  </a:cxn>
                  <a:cxn ang="0">
                    <a:pos x="T6" y="T7"/>
                  </a:cxn>
                  <a:cxn ang="0">
                    <a:pos x="T8" y="T9"/>
                  </a:cxn>
                  <a:cxn ang="0">
                    <a:pos x="T10" y="T11"/>
                  </a:cxn>
                </a:cxnLst>
                <a:rect l="0" t="0" r="r" b="b"/>
                <a:pathLst>
                  <a:path w="1189" h="625">
                    <a:moveTo>
                      <a:pt x="324" y="560"/>
                    </a:moveTo>
                    <a:cubicBezTo>
                      <a:pt x="406" y="601"/>
                      <a:pt x="498" y="625"/>
                      <a:pt x="596" y="625"/>
                    </a:cubicBezTo>
                    <a:cubicBezTo>
                      <a:pt x="899" y="625"/>
                      <a:pt x="1150" y="399"/>
                      <a:pt x="1189" y="106"/>
                    </a:cubicBezTo>
                    <a:cubicBezTo>
                      <a:pt x="800" y="6"/>
                      <a:pt x="392" y="0"/>
                      <a:pt x="0" y="89"/>
                    </a:cubicBezTo>
                    <a:cubicBezTo>
                      <a:pt x="15" y="227"/>
                      <a:pt x="76" y="352"/>
                      <a:pt x="169" y="446"/>
                    </a:cubicBezTo>
                    <a:cubicBezTo>
                      <a:pt x="214" y="492"/>
                      <a:pt x="266" y="531"/>
                      <a:pt x="324" y="560"/>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1"/>
              <p:cNvSpPr>
                <a:spLocks/>
              </p:cNvSpPr>
              <p:nvPr/>
            </p:nvSpPr>
            <p:spPr bwMode="auto">
              <a:xfrm>
                <a:off x="6041" y="2991"/>
                <a:ext cx="478" cy="434"/>
              </a:xfrm>
              <a:custGeom>
                <a:avLst/>
                <a:gdLst>
                  <a:gd name="T0" fmla="*/ 657 w 657"/>
                  <a:gd name="T1" fmla="*/ 154 h 598"/>
                  <a:gd name="T2" fmla="*/ 256 w 657"/>
                  <a:gd name="T3" fmla="*/ 0 h 598"/>
                  <a:gd name="T4" fmla="*/ 0 w 657"/>
                  <a:gd name="T5" fmla="*/ 57 h 598"/>
                  <a:gd name="T6" fmla="*/ 256 w 657"/>
                  <a:gd name="T7" fmla="*/ 598 h 598"/>
                  <a:gd name="T8" fmla="*/ 657 w 657"/>
                  <a:gd name="T9" fmla="*/ 154 h 598"/>
                </a:gdLst>
                <a:ahLst/>
                <a:cxnLst>
                  <a:cxn ang="0">
                    <a:pos x="T0" y="T1"/>
                  </a:cxn>
                  <a:cxn ang="0">
                    <a:pos x="T2" y="T3"/>
                  </a:cxn>
                  <a:cxn ang="0">
                    <a:pos x="T4" y="T5"/>
                  </a:cxn>
                  <a:cxn ang="0">
                    <a:pos x="T6" y="T7"/>
                  </a:cxn>
                  <a:cxn ang="0">
                    <a:pos x="T8" y="T9"/>
                  </a:cxn>
                </a:cxnLst>
                <a:rect l="0" t="0" r="r" b="b"/>
                <a:pathLst>
                  <a:path w="657" h="598">
                    <a:moveTo>
                      <a:pt x="657" y="154"/>
                    </a:moveTo>
                    <a:cubicBezTo>
                      <a:pt x="551" y="58"/>
                      <a:pt x="410" y="0"/>
                      <a:pt x="256" y="0"/>
                    </a:cubicBezTo>
                    <a:cubicBezTo>
                      <a:pt x="164" y="0"/>
                      <a:pt x="78" y="20"/>
                      <a:pt x="0" y="57"/>
                    </a:cubicBezTo>
                    <a:cubicBezTo>
                      <a:pt x="256" y="598"/>
                      <a:pt x="256" y="598"/>
                      <a:pt x="256" y="598"/>
                    </a:cubicBezTo>
                    <a:lnTo>
                      <a:pt x="657" y="154"/>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2"/>
              <p:cNvSpPr>
                <a:spLocks/>
              </p:cNvSpPr>
              <p:nvPr/>
            </p:nvSpPr>
            <p:spPr bwMode="auto">
              <a:xfrm>
                <a:off x="6227" y="3103"/>
                <a:ext cx="403" cy="322"/>
              </a:xfrm>
              <a:custGeom>
                <a:avLst/>
                <a:gdLst>
                  <a:gd name="T0" fmla="*/ 554 w 554"/>
                  <a:gd name="T1" fmla="*/ 217 h 444"/>
                  <a:gd name="T2" fmla="*/ 401 w 554"/>
                  <a:gd name="T3" fmla="*/ 0 h 444"/>
                  <a:gd name="T4" fmla="*/ 0 w 554"/>
                  <a:gd name="T5" fmla="*/ 444 h 444"/>
                  <a:gd name="T6" fmla="*/ 554 w 554"/>
                  <a:gd name="T7" fmla="*/ 217 h 444"/>
                </a:gdLst>
                <a:ahLst/>
                <a:cxnLst>
                  <a:cxn ang="0">
                    <a:pos x="T0" y="T1"/>
                  </a:cxn>
                  <a:cxn ang="0">
                    <a:pos x="T2" y="T3"/>
                  </a:cxn>
                  <a:cxn ang="0">
                    <a:pos x="T4" y="T5"/>
                  </a:cxn>
                  <a:cxn ang="0">
                    <a:pos x="T6" y="T7"/>
                  </a:cxn>
                </a:cxnLst>
                <a:rect l="0" t="0" r="r" b="b"/>
                <a:pathLst>
                  <a:path w="554" h="444">
                    <a:moveTo>
                      <a:pt x="554" y="217"/>
                    </a:moveTo>
                    <a:cubicBezTo>
                      <a:pt x="519" y="134"/>
                      <a:pt x="467" y="60"/>
                      <a:pt x="401" y="0"/>
                    </a:cubicBezTo>
                    <a:cubicBezTo>
                      <a:pt x="0" y="444"/>
                      <a:pt x="0" y="444"/>
                      <a:pt x="0" y="444"/>
                    </a:cubicBezTo>
                    <a:lnTo>
                      <a:pt x="554" y="217"/>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3"/>
              <p:cNvSpPr>
                <a:spLocks/>
              </p:cNvSpPr>
              <p:nvPr/>
            </p:nvSpPr>
            <p:spPr bwMode="auto">
              <a:xfrm>
                <a:off x="5792" y="3032"/>
                <a:ext cx="435" cy="699"/>
              </a:xfrm>
              <a:custGeom>
                <a:avLst/>
                <a:gdLst>
                  <a:gd name="T0" fmla="*/ 343 w 599"/>
                  <a:gd name="T1" fmla="*/ 0 h 961"/>
                  <a:gd name="T2" fmla="*/ 0 w 599"/>
                  <a:gd name="T3" fmla="*/ 541 h 961"/>
                  <a:gd name="T4" fmla="*/ 172 w 599"/>
                  <a:gd name="T5" fmla="*/ 961 h 961"/>
                  <a:gd name="T6" fmla="*/ 599 w 599"/>
                  <a:gd name="T7" fmla="*/ 541 h 961"/>
                  <a:gd name="T8" fmla="*/ 343 w 599"/>
                  <a:gd name="T9" fmla="*/ 0 h 961"/>
                </a:gdLst>
                <a:ahLst/>
                <a:cxnLst>
                  <a:cxn ang="0">
                    <a:pos x="T0" y="T1"/>
                  </a:cxn>
                  <a:cxn ang="0">
                    <a:pos x="T2" y="T3"/>
                  </a:cxn>
                  <a:cxn ang="0">
                    <a:pos x="T4" y="T5"/>
                  </a:cxn>
                  <a:cxn ang="0">
                    <a:pos x="T6" y="T7"/>
                  </a:cxn>
                  <a:cxn ang="0">
                    <a:pos x="T8" y="T9"/>
                  </a:cxn>
                </a:cxnLst>
                <a:rect l="0" t="0" r="r" b="b"/>
                <a:pathLst>
                  <a:path w="599" h="961">
                    <a:moveTo>
                      <a:pt x="343" y="0"/>
                    </a:moveTo>
                    <a:cubicBezTo>
                      <a:pt x="140" y="96"/>
                      <a:pt x="0" y="302"/>
                      <a:pt x="0" y="541"/>
                    </a:cubicBezTo>
                    <a:cubicBezTo>
                      <a:pt x="0" y="705"/>
                      <a:pt x="66" y="853"/>
                      <a:pt x="172" y="961"/>
                    </a:cubicBezTo>
                    <a:cubicBezTo>
                      <a:pt x="599" y="541"/>
                      <a:pt x="599" y="541"/>
                      <a:pt x="599" y="541"/>
                    </a:cubicBezTo>
                    <a:lnTo>
                      <a:pt x="343" y="0"/>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4"/>
              <p:cNvSpPr>
                <a:spLocks/>
              </p:cNvSpPr>
              <p:nvPr/>
            </p:nvSpPr>
            <p:spPr bwMode="auto">
              <a:xfrm>
                <a:off x="6227" y="3261"/>
                <a:ext cx="435" cy="164"/>
              </a:xfrm>
              <a:custGeom>
                <a:avLst/>
                <a:gdLst>
                  <a:gd name="T0" fmla="*/ 0 w 598"/>
                  <a:gd name="T1" fmla="*/ 227 h 227"/>
                  <a:gd name="T2" fmla="*/ 598 w 598"/>
                  <a:gd name="T3" fmla="*/ 227 h 227"/>
                  <a:gd name="T4" fmla="*/ 554 w 598"/>
                  <a:gd name="T5" fmla="*/ 0 h 227"/>
                  <a:gd name="T6" fmla="*/ 0 w 598"/>
                  <a:gd name="T7" fmla="*/ 227 h 227"/>
                </a:gdLst>
                <a:ahLst/>
                <a:cxnLst>
                  <a:cxn ang="0">
                    <a:pos x="T0" y="T1"/>
                  </a:cxn>
                  <a:cxn ang="0">
                    <a:pos x="T2" y="T3"/>
                  </a:cxn>
                  <a:cxn ang="0">
                    <a:pos x="T4" y="T5"/>
                  </a:cxn>
                  <a:cxn ang="0">
                    <a:pos x="T6" y="T7"/>
                  </a:cxn>
                </a:cxnLst>
                <a:rect l="0" t="0" r="r" b="b"/>
                <a:pathLst>
                  <a:path w="598" h="227">
                    <a:moveTo>
                      <a:pt x="0" y="227"/>
                    </a:moveTo>
                    <a:cubicBezTo>
                      <a:pt x="598" y="227"/>
                      <a:pt x="598" y="227"/>
                      <a:pt x="598" y="227"/>
                    </a:cubicBezTo>
                    <a:cubicBezTo>
                      <a:pt x="598" y="147"/>
                      <a:pt x="582" y="70"/>
                      <a:pt x="554" y="0"/>
                    </a:cubicBezTo>
                    <a:lnTo>
                      <a:pt x="0" y="227"/>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5"/>
              <p:cNvSpPr>
                <a:spLocks/>
              </p:cNvSpPr>
              <p:nvPr/>
            </p:nvSpPr>
            <p:spPr bwMode="auto">
              <a:xfrm>
                <a:off x="5917" y="3425"/>
                <a:ext cx="310" cy="388"/>
              </a:xfrm>
              <a:custGeom>
                <a:avLst/>
                <a:gdLst>
                  <a:gd name="T0" fmla="*/ 0 w 427"/>
                  <a:gd name="T1" fmla="*/ 420 h 534"/>
                  <a:gd name="T2" fmla="*/ 155 w 427"/>
                  <a:gd name="T3" fmla="*/ 534 h 534"/>
                  <a:gd name="T4" fmla="*/ 427 w 427"/>
                  <a:gd name="T5" fmla="*/ 0 h 534"/>
                  <a:gd name="T6" fmla="*/ 0 w 427"/>
                  <a:gd name="T7" fmla="*/ 420 h 534"/>
                </a:gdLst>
                <a:ahLst/>
                <a:cxnLst>
                  <a:cxn ang="0">
                    <a:pos x="T0" y="T1"/>
                  </a:cxn>
                  <a:cxn ang="0">
                    <a:pos x="T2" y="T3"/>
                  </a:cxn>
                  <a:cxn ang="0">
                    <a:pos x="T4" y="T5"/>
                  </a:cxn>
                  <a:cxn ang="0">
                    <a:pos x="T6" y="T7"/>
                  </a:cxn>
                </a:cxnLst>
                <a:rect l="0" t="0" r="r" b="b"/>
                <a:pathLst>
                  <a:path w="427" h="534">
                    <a:moveTo>
                      <a:pt x="0" y="420"/>
                    </a:moveTo>
                    <a:cubicBezTo>
                      <a:pt x="45" y="466"/>
                      <a:pt x="97" y="505"/>
                      <a:pt x="155" y="534"/>
                    </a:cubicBezTo>
                    <a:cubicBezTo>
                      <a:pt x="427" y="0"/>
                      <a:pt x="427" y="0"/>
                      <a:pt x="427" y="0"/>
                    </a:cubicBezTo>
                    <a:lnTo>
                      <a:pt x="0" y="42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
              <p:cNvSpPr>
                <a:spLocks/>
              </p:cNvSpPr>
              <p:nvPr/>
            </p:nvSpPr>
            <p:spPr bwMode="auto">
              <a:xfrm>
                <a:off x="6029" y="3425"/>
                <a:ext cx="633" cy="436"/>
              </a:xfrm>
              <a:custGeom>
                <a:avLst/>
                <a:gdLst>
                  <a:gd name="T0" fmla="*/ 0 w 870"/>
                  <a:gd name="T1" fmla="*/ 534 h 599"/>
                  <a:gd name="T2" fmla="*/ 272 w 870"/>
                  <a:gd name="T3" fmla="*/ 599 h 599"/>
                  <a:gd name="T4" fmla="*/ 870 w 870"/>
                  <a:gd name="T5" fmla="*/ 0 h 599"/>
                  <a:gd name="T6" fmla="*/ 272 w 870"/>
                  <a:gd name="T7" fmla="*/ 0 h 599"/>
                  <a:gd name="T8" fmla="*/ 0 w 870"/>
                  <a:gd name="T9" fmla="*/ 534 h 599"/>
                </a:gdLst>
                <a:ahLst/>
                <a:cxnLst>
                  <a:cxn ang="0">
                    <a:pos x="T0" y="T1"/>
                  </a:cxn>
                  <a:cxn ang="0">
                    <a:pos x="T2" y="T3"/>
                  </a:cxn>
                  <a:cxn ang="0">
                    <a:pos x="T4" y="T5"/>
                  </a:cxn>
                  <a:cxn ang="0">
                    <a:pos x="T6" y="T7"/>
                  </a:cxn>
                  <a:cxn ang="0">
                    <a:pos x="T8" y="T9"/>
                  </a:cxn>
                </a:cxnLst>
                <a:rect l="0" t="0" r="r" b="b"/>
                <a:pathLst>
                  <a:path w="870" h="599">
                    <a:moveTo>
                      <a:pt x="0" y="534"/>
                    </a:moveTo>
                    <a:cubicBezTo>
                      <a:pt x="82" y="575"/>
                      <a:pt x="174" y="599"/>
                      <a:pt x="272" y="599"/>
                    </a:cubicBezTo>
                    <a:cubicBezTo>
                      <a:pt x="602" y="599"/>
                      <a:pt x="870" y="331"/>
                      <a:pt x="870" y="0"/>
                    </a:cubicBezTo>
                    <a:cubicBezTo>
                      <a:pt x="272" y="0"/>
                      <a:pt x="272" y="0"/>
                      <a:pt x="272" y="0"/>
                    </a:cubicBezTo>
                    <a:lnTo>
                      <a:pt x="0" y="534"/>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7"/>
              <p:cNvSpPr>
                <a:spLocks/>
              </p:cNvSpPr>
              <p:nvPr/>
            </p:nvSpPr>
            <p:spPr bwMode="auto">
              <a:xfrm>
                <a:off x="6032" y="3676"/>
                <a:ext cx="1342" cy="289"/>
              </a:xfrm>
              <a:custGeom>
                <a:avLst/>
                <a:gdLst>
                  <a:gd name="T0" fmla="*/ 1443 w 1846"/>
                  <a:gd name="T1" fmla="*/ 123 h 398"/>
                  <a:gd name="T2" fmla="*/ 1141 w 1846"/>
                  <a:gd name="T3" fmla="*/ 33 h 398"/>
                  <a:gd name="T4" fmla="*/ 985 w 1846"/>
                  <a:gd name="T5" fmla="*/ 17 h 398"/>
                  <a:gd name="T6" fmla="*/ 0 w 1846"/>
                  <a:gd name="T7" fmla="*/ 398 h 398"/>
                  <a:gd name="T8" fmla="*/ 654 w 1846"/>
                  <a:gd name="T9" fmla="*/ 398 h 398"/>
                  <a:gd name="T10" fmla="*/ 1846 w 1846"/>
                  <a:gd name="T11" fmla="*/ 398 h 398"/>
                  <a:gd name="T12" fmla="*/ 1443 w 1846"/>
                  <a:gd name="T13" fmla="*/ 123 h 398"/>
                </a:gdLst>
                <a:ahLst/>
                <a:cxnLst>
                  <a:cxn ang="0">
                    <a:pos x="T0" y="T1"/>
                  </a:cxn>
                  <a:cxn ang="0">
                    <a:pos x="T2" y="T3"/>
                  </a:cxn>
                  <a:cxn ang="0">
                    <a:pos x="T4" y="T5"/>
                  </a:cxn>
                  <a:cxn ang="0">
                    <a:pos x="T6" y="T7"/>
                  </a:cxn>
                  <a:cxn ang="0">
                    <a:pos x="T8" y="T9"/>
                  </a:cxn>
                  <a:cxn ang="0">
                    <a:pos x="T10" y="T11"/>
                  </a:cxn>
                  <a:cxn ang="0">
                    <a:pos x="T12" y="T13"/>
                  </a:cxn>
                </a:cxnLst>
                <a:rect l="0" t="0" r="r" b="b"/>
                <a:pathLst>
                  <a:path w="1846" h="398">
                    <a:moveTo>
                      <a:pt x="1443" y="123"/>
                    </a:moveTo>
                    <a:cubicBezTo>
                      <a:pt x="1346" y="81"/>
                      <a:pt x="1244" y="51"/>
                      <a:pt x="1141" y="33"/>
                    </a:cubicBezTo>
                    <a:cubicBezTo>
                      <a:pt x="1089" y="25"/>
                      <a:pt x="1037" y="19"/>
                      <a:pt x="985" y="17"/>
                    </a:cubicBezTo>
                    <a:cubicBezTo>
                      <a:pt x="631" y="0"/>
                      <a:pt x="271" y="127"/>
                      <a:pt x="0" y="398"/>
                    </a:cubicBezTo>
                    <a:cubicBezTo>
                      <a:pt x="654" y="398"/>
                      <a:pt x="654" y="398"/>
                      <a:pt x="654" y="398"/>
                    </a:cubicBezTo>
                    <a:cubicBezTo>
                      <a:pt x="1846" y="398"/>
                      <a:pt x="1846" y="398"/>
                      <a:pt x="1846" y="398"/>
                    </a:cubicBezTo>
                    <a:cubicBezTo>
                      <a:pt x="1726" y="278"/>
                      <a:pt x="1589" y="187"/>
                      <a:pt x="1443" y="123"/>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18"/>
              <p:cNvSpPr>
                <a:spLocks noChangeArrowheads="1"/>
              </p:cNvSpPr>
              <p:nvPr/>
            </p:nvSpPr>
            <p:spPr bwMode="auto">
              <a:xfrm>
                <a:off x="5229" y="3627"/>
                <a:ext cx="112" cy="33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9"/>
              <p:cNvSpPr>
                <a:spLocks/>
              </p:cNvSpPr>
              <p:nvPr/>
            </p:nvSpPr>
            <p:spPr bwMode="auto">
              <a:xfrm>
                <a:off x="4827" y="3682"/>
                <a:ext cx="111" cy="283"/>
              </a:xfrm>
              <a:custGeom>
                <a:avLst/>
                <a:gdLst>
                  <a:gd name="T0" fmla="*/ 0 w 111"/>
                  <a:gd name="T1" fmla="*/ 0 h 283"/>
                  <a:gd name="T2" fmla="*/ 0 w 111"/>
                  <a:gd name="T3" fmla="*/ 57 h 283"/>
                  <a:gd name="T4" fmla="*/ 0 w 111"/>
                  <a:gd name="T5" fmla="*/ 283 h 283"/>
                  <a:gd name="T6" fmla="*/ 111 w 111"/>
                  <a:gd name="T7" fmla="*/ 283 h 283"/>
                  <a:gd name="T8" fmla="*/ 111 w 111"/>
                  <a:gd name="T9" fmla="*/ 13 h 283"/>
                  <a:gd name="T10" fmla="*/ 111 w 111"/>
                  <a:gd name="T11" fmla="*/ 0 h 283"/>
                  <a:gd name="T12" fmla="*/ 0 w 111"/>
                  <a:gd name="T13" fmla="*/ 0 h 283"/>
                </a:gdLst>
                <a:ahLst/>
                <a:cxnLst>
                  <a:cxn ang="0">
                    <a:pos x="T0" y="T1"/>
                  </a:cxn>
                  <a:cxn ang="0">
                    <a:pos x="T2" y="T3"/>
                  </a:cxn>
                  <a:cxn ang="0">
                    <a:pos x="T4" y="T5"/>
                  </a:cxn>
                  <a:cxn ang="0">
                    <a:pos x="T6" y="T7"/>
                  </a:cxn>
                  <a:cxn ang="0">
                    <a:pos x="T8" y="T9"/>
                  </a:cxn>
                  <a:cxn ang="0">
                    <a:pos x="T10" y="T11"/>
                  </a:cxn>
                  <a:cxn ang="0">
                    <a:pos x="T12" y="T13"/>
                  </a:cxn>
                </a:cxnLst>
                <a:rect l="0" t="0" r="r" b="b"/>
                <a:pathLst>
                  <a:path w="111" h="283">
                    <a:moveTo>
                      <a:pt x="0" y="0"/>
                    </a:moveTo>
                    <a:lnTo>
                      <a:pt x="0" y="57"/>
                    </a:lnTo>
                    <a:lnTo>
                      <a:pt x="0" y="283"/>
                    </a:lnTo>
                    <a:lnTo>
                      <a:pt x="111" y="283"/>
                    </a:lnTo>
                    <a:lnTo>
                      <a:pt x="111" y="13"/>
                    </a:lnTo>
                    <a:lnTo>
                      <a:pt x="111" y="0"/>
                    </a:lnTo>
                    <a:lnTo>
                      <a:pt x="0" y="0"/>
                    </a:lnTo>
                    <a:close/>
                  </a:path>
                </a:pathLst>
              </a:custGeom>
              <a:solidFill>
                <a:srgbClr val="28C9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20"/>
              <p:cNvSpPr>
                <a:spLocks/>
              </p:cNvSpPr>
              <p:nvPr/>
            </p:nvSpPr>
            <p:spPr bwMode="auto">
              <a:xfrm>
                <a:off x="4961" y="3412"/>
                <a:ext cx="111" cy="553"/>
              </a:xfrm>
              <a:custGeom>
                <a:avLst/>
                <a:gdLst>
                  <a:gd name="T0" fmla="*/ 0 w 111"/>
                  <a:gd name="T1" fmla="*/ 0 h 553"/>
                  <a:gd name="T2" fmla="*/ 0 w 111"/>
                  <a:gd name="T3" fmla="*/ 274 h 553"/>
                  <a:gd name="T4" fmla="*/ 0 w 111"/>
                  <a:gd name="T5" fmla="*/ 553 h 553"/>
                  <a:gd name="T6" fmla="*/ 111 w 111"/>
                  <a:gd name="T7" fmla="*/ 553 h 553"/>
                  <a:gd name="T8" fmla="*/ 111 w 111"/>
                  <a:gd name="T9" fmla="*/ 230 h 553"/>
                  <a:gd name="T10" fmla="*/ 111 w 111"/>
                  <a:gd name="T11" fmla="*/ 0 h 553"/>
                  <a:gd name="T12" fmla="*/ 0 w 111"/>
                  <a:gd name="T13" fmla="*/ 0 h 553"/>
                </a:gdLst>
                <a:ahLst/>
                <a:cxnLst>
                  <a:cxn ang="0">
                    <a:pos x="T0" y="T1"/>
                  </a:cxn>
                  <a:cxn ang="0">
                    <a:pos x="T2" y="T3"/>
                  </a:cxn>
                  <a:cxn ang="0">
                    <a:pos x="T4" y="T5"/>
                  </a:cxn>
                  <a:cxn ang="0">
                    <a:pos x="T6" y="T7"/>
                  </a:cxn>
                  <a:cxn ang="0">
                    <a:pos x="T8" y="T9"/>
                  </a:cxn>
                  <a:cxn ang="0">
                    <a:pos x="T10" y="T11"/>
                  </a:cxn>
                  <a:cxn ang="0">
                    <a:pos x="T12" y="T13"/>
                  </a:cxn>
                </a:cxnLst>
                <a:rect l="0" t="0" r="r" b="b"/>
                <a:pathLst>
                  <a:path w="111" h="553">
                    <a:moveTo>
                      <a:pt x="0" y="0"/>
                    </a:moveTo>
                    <a:lnTo>
                      <a:pt x="0" y="274"/>
                    </a:lnTo>
                    <a:lnTo>
                      <a:pt x="0" y="553"/>
                    </a:lnTo>
                    <a:lnTo>
                      <a:pt x="111" y="553"/>
                    </a:lnTo>
                    <a:lnTo>
                      <a:pt x="111" y="230"/>
                    </a:lnTo>
                    <a:lnTo>
                      <a:pt x="111" y="0"/>
                    </a:lnTo>
                    <a:lnTo>
                      <a:pt x="0" y="0"/>
                    </a:lnTo>
                    <a:close/>
                  </a:path>
                </a:pathLst>
              </a:custGeom>
              <a:solidFill>
                <a:srgbClr val="1F4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21"/>
              <p:cNvSpPr>
                <a:spLocks/>
              </p:cNvSpPr>
              <p:nvPr/>
            </p:nvSpPr>
            <p:spPr bwMode="auto">
              <a:xfrm>
                <a:off x="5095" y="3164"/>
                <a:ext cx="112" cy="801"/>
              </a:xfrm>
              <a:custGeom>
                <a:avLst/>
                <a:gdLst>
                  <a:gd name="T0" fmla="*/ 0 w 112"/>
                  <a:gd name="T1" fmla="*/ 0 h 801"/>
                  <a:gd name="T2" fmla="*/ 0 w 112"/>
                  <a:gd name="T3" fmla="*/ 469 h 801"/>
                  <a:gd name="T4" fmla="*/ 0 w 112"/>
                  <a:gd name="T5" fmla="*/ 801 h 801"/>
                  <a:gd name="T6" fmla="*/ 112 w 112"/>
                  <a:gd name="T7" fmla="*/ 801 h 801"/>
                  <a:gd name="T8" fmla="*/ 112 w 112"/>
                  <a:gd name="T9" fmla="*/ 425 h 801"/>
                  <a:gd name="T10" fmla="*/ 112 w 112"/>
                  <a:gd name="T11" fmla="*/ 0 h 801"/>
                  <a:gd name="T12" fmla="*/ 0 w 112"/>
                  <a:gd name="T13" fmla="*/ 0 h 801"/>
                </a:gdLst>
                <a:ahLst/>
                <a:cxnLst>
                  <a:cxn ang="0">
                    <a:pos x="T0" y="T1"/>
                  </a:cxn>
                  <a:cxn ang="0">
                    <a:pos x="T2" y="T3"/>
                  </a:cxn>
                  <a:cxn ang="0">
                    <a:pos x="T4" y="T5"/>
                  </a:cxn>
                  <a:cxn ang="0">
                    <a:pos x="T6" y="T7"/>
                  </a:cxn>
                  <a:cxn ang="0">
                    <a:pos x="T8" y="T9"/>
                  </a:cxn>
                  <a:cxn ang="0">
                    <a:pos x="T10" y="T11"/>
                  </a:cxn>
                  <a:cxn ang="0">
                    <a:pos x="T12" y="T13"/>
                  </a:cxn>
                </a:cxnLst>
                <a:rect l="0" t="0" r="r" b="b"/>
                <a:pathLst>
                  <a:path w="112" h="801">
                    <a:moveTo>
                      <a:pt x="0" y="0"/>
                    </a:moveTo>
                    <a:lnTo>
                      <a:pt x="0" y="469"/>
                    </a:lnTo>
                    <a:lnTo>
                      <a:pt x="0" y="801"/>
                    </a:lnTo>
                    <a:lnTo>
                      <a:pt x="112" y="801"/>
                    </a:lnTo>
                    <a:lnTo>
                      <a:pt x="112" y="425"/>
                    </a:lnTo>
                    <a:lnTo>
                      <a:pt x="112" y="0"/>
                    </a:lnTo>
                    <a:lnTo>
                      <a:pt x="0" y="0"/>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22"/>
              <p:cNvSpPr>
                <a:spLocks/>
              </p:cNvSpPr>
              <p:nvPr/>
            </p:nvSpPr>
            <p:spPr bwMode="auto">
              <a:xfrm>
                <a:off x="5364" y="3420"/>
                <a:ext cx="112" cy="545"/>
              </a:xfrm>
              <a:custGeom>
                <a:avLst/>
                <a:gdLst>
                  <a:gd name="T0" fmla="*/ 0 w 112"/>
                  <a:gd name="T1" fmla="*/ 0 h 545"/>
                  <a:gd name="T2" fmla="*/ 0 w 112"/>
                  <a:gd name="T3" fmla="*/ 107 h 545"/>
                  <a:gd name="T4" fmla="*/ 0 w 112"/>
                  <a:gd name="T5" fmla="*/ 545 h 545"/>
                  <a:gd name="T6" fmla="*/ 112 w 112"/>
                  <a:gd name="T7" fmla="*/ 545 h 545"/>
                  <a:gd name="T8" fmla="*/ 112 w 112"/>
                  <a:gd name="T9" fmla="*/ 63 h 545"/>
                  <a:gd name="T10" fmla="*/ 112 w 112"/>
                  <a:gd name="T11" fmla="*/ 0 h 545"/>
                  <a:gd name="T12" fmla="*/ 0 w 112"/>
                  <a:gd name="T13" fmla="*/ 0 h 545"/>
                </a:gdLst>
                <a:ahLst/>
                <a:cxnLst>
                  <a:cxn ang="0">
                    <a:pos x="T0" y="T1"/>
                  </a:cxn>
                  <a:cxn ang="0">
                    <a:pos x="T2" y="T3"/>
                  </a:cxn>
                  <a:cxn ang="0">
                    <a:pos x="T4" y="T5"/>
                  </a:cxn>
                  <a:cxn ang="0">
                    <a:pos x="T6" y="T7"/>
                  </a:cxn>
                  <a:cxn ang="0">
                    <a:pos x="T8" y="T9"/>
                  </a:cxn>
                  <a:cxn ang="0">
                    <a:pos x="T10" y="T11"/>
                  </a:cxn>
                  <a:cxn ang="0">
                    <a:pos x="T12" y="T13"/>
                  </a:cxn>
                </a:cxnLst>
                <a:rect l="0" t="0" r="r" b="b"/>
                <a:pathLst>
                  <a:path w="112" h="545">
                    <a:moveTo>
                      <a:pt x="0" y="0"/>
                    </a:moveTo>
                    <a:lnTo>
                      <a:pt x="0" y="107"/>
                    </a:lnTo>
                    <a:lnTo>
                      <a:pt x="0" y="545"/>
                    </a:lnTo>
                    <a:lnTo>
                      <a:pt x="112" y="545"/>
                    </a:lnTo>
                    <a:lnTo>
                      <a:pt x="112" y="63"/>
                    </a:lnTo>
                    <a:lnTo>
                      <a:pt x="112" y="0"/>
                    </a:lnTo>
                    <a:lnTo>
                      <a:pt x="0" y="0"/>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23"/>
              <p:cNvSpPr>
                <a:spLocks/>
              </p:cNvSpPr>
              <p:nvPr/>
            </p:nvSpPr>
            <p:spPr bwMode="auto">
              <a:xfrm>
                <a:off x="4558" y="3694"/>
                <a:ext cx="112" cy="271"/>
              </a:xfrm>
              <a:custGeom>
                <a:avLst/>
                <a:gdLst>
                  <a:gd name="T0" fmla="*/ 0 w 112"/>
                  <a:gd name="T1" fmla="*/ 0 h 271"/>
                  <a:gd name="T2" fmla="*/ 0 w 112"/>
                  <a:gd name="T3" fmla="*/ 151 h 271"/>
                  <a:gd name="T4" fmla="*/ 0 w 112"/>
                  <a:gd name="T5" fmla="*/ 271 h 271"/>
                  <a:gd name="T6" fmla="*/ 112 w 112"/>
                  <a:gd name="T7" fmla="*/ 271 h 271"/>
                  <a:gd name="T8" fmla="*/ 112 w 112"/>
                  <a:gd name="T9" fmla="*/ 106 h 271"/>
                  <a:gd name="T10" fmla="*/ 112 w 112"/>
                  <a:gd name="T11" fmla="*/ 0 h 271"/>
                  <a:gd name="T12" fmla="*/ 0 w 112"/>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12" h="271">
                    <a:moveTo>
                      <a:pt x="0" y="0"/>
                    </a:moveTo>
                    <a:lnTo>
                      <a:pt x="0" y="151"/>
                    </a:lnTo>
                    <a:lnTo>
                      <a:pt x="0" y="271"/>
                    </a:lnTo>
                    <a:lnTo>
                      <a:pt x="112" y="271"/>
                    </a:lnTo>
                    <a:lnTo>
                      <a:pt x="112" y="106"/>
                    </a:lnTo>
                    <a:lnTo>
                      <a:pt x="112" y="0"/>
                    </a:lnTo>
                    <a:lnTo>
                      <a:pt x="0"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24"/>
              <p:cNvSpPr>
                <a:spLocks/>
              </p:cNvSpPr>
              <p:nvPr/>
            </p:nvSpPr>
            <p:spPr bwMode="auto">
              <a:xfrm>
                <a:off x="4692" y="3249"/>
                <a:ext cx="112" cy="716"/>
              </a:xfrm>
              <a:custGeom>
                <a:avLst/>
                <a:gdLst>
                  <a:gd name="T0" fmla="*/ 0 w 112"/>
                  <a:gd name="T1" fmla="*/ 0 h 716"/>
                  <a:gd name="T2" fmla="*/ 0 w 112"/>
                  <a:gd name="T3" fmla="*/ 543 h 716"/>
                  <a:gd name="T4" fmla="*/ 0 w 112"/>
                  <a:gd name="T5" fmla="*/ 716 h 716"/>
                  <a:gd name="T6" fmla="*/ 112 w 112"/>
                  <a:gd name="T7" fmla="*/ 716 h 716"/>
                  <a:gd name="T8" fmla="*/ 112 w 112"/>
                  <a:gd name="T9" fmla="*/ 498 h 716"/>
                  <a:gd name="T10" fmla="*/ 112 w 112"/>
                  <a:gd name="T11" fmla="*/ 0 h 716"/>
                  <a:gd name="T12" fmla="*/ 0 w 112"/>
                  <a:gd name="T13" fmla="*/ 0 h 716"/>
                </a:gdLst>
                <a:ahLst/>
                <a:cxnLst>
                  <a:cxn ang="0">
                    <a:pos x="T0" y="T1"/>
                  </a:cxn>
                  <a:cxn ang="0">
                    <a:pos x="T2" y="T3"/>
                  </a:cxn>
                  <a:cxn ang="0">
                    <a:pos x="T4" y="T5"/>
                  </a:cxn>
                  <a:cxn ang="0">
                    <a:pos x="T6" y="T7"/>
                  </a:cxn>
                  <a:cxn ang="0">
                    <a:pos x="T8" y="T9"/>
                  </a:cxn>
                  <a:cxn ang="0">
                    <a:pos x="T10" y="T11"/>
                  </a:cxn>
                  <a:cxn ang="0">
                    <a:pos x="T12" y="T13"/>
                  </a:cxn>
                </a:cxnLst>
                <a:rect l="0" t="0" r="r" b="b"/>
                <a:pathLst>
                  <a:path w="112" h="716">
                    <a:moveTo>
                      <a:pt x="0" y="0"/>
                    </a:moveTo>
                    <a:lnTo>
                      <a:pt x="0" y="543"/>
                    </a:lnTo>
                    <a:lnTo>
                      <a:pt x="0" y="716"/>
                    </a:lnTo>
                    <a:lnTo>
                      <a:pt x="112" y="716"/>
                    </a:lnTo>
                    <a:lnTo>
                      <a:pt x="112" y="498"/>
                    </a:lnTo>
                    <a:lnTo>
                      <a:pt x="112" y="0"/>
                    </a:lnTo>
                    <a:lnTo>
                      <a:pt x="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25"/>
              <p:cNvSpPr>
                <a:spLocks noChangeArrowheads="1"/>
              </p:cNvSpPr>
              <p:nvPr/>
            </p:nvSpPr>
            <p:spPr bwMode="auto">
              <a:xfrm>
                <a:off x="6728" y="3679"/>
                <a:ext cx="227" cy="7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26"/>
              <p:cNvSpPr>
                <a:spLocks noChangeArrowheads="1"/>
              </p:cNvSpPr>
              <p:nvPr/>
            </p:nvSpPr>
            <p:spPr bwMode="auto">
              <a:xfrm>
                <a:off x="6728" y="3758"/>
                <a:ext cx="227" cy="2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27"/>
              <p:cNvSpPr>
                <a:spLocks noChangeArrowheads="1"/>
              </p:cNvSpPr>
              <p:nvPr/>
            </p:nvSpPr>
            <p:spPr bwMode="auto">
              <a:xfrm>
                <a:off x="6995" y="3338"/>
                <a:ext cx="227" cy="22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28"/>
              <p:cNvSpPr>
                <a:spLocks noChangeArrowheads="1"/>
              </p:cNvSpPr>
              <p:nvPr/>
            </p:nvSpPr>
            <p:spPr bwMode="auto">
              <a:xfrm>
                <a:off x="6995" y="3565"/>
                <a:ext cx="227" cy="39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29"/>
              <p:cNvSpPr>
                <a:spLocks noChangeArrowheads="1"/>
              </p:cNvSpPr>
              <p:nvPr/>
            </p:nvSpPr>
            <p:spPr bwMode="auto">
              <a:xfrm>
                <a:off x="7262" y="3632"/>
                <a:ext cx="227" cy="22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30"/>
              <p:cNvSpPr>
                <a:spLocks noChangeArrowheads="1"/>
              </p:cNvSpPr>
              <p:nvPr/>
            </p:nvSpPr>
            <p:spPr bwMode="auto">
              <a:xfrm>
                <a:off x="7262" y="3859"/>
                <a:ext cx="227" cy="101"/>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Freeform 45"/>
            <p:cNvSpPr>
              <a:spLocks noEditPoints="1"/>
            </p:cNvSpPr>
            <p:nvPr/>
          </p:nvSpPr>
          <p:spPr bwMode="auto">
            <a:xfrm>
              <a:off x="10029371" y="6068170"/>
              <a:ext cx="473833" cy="904590"/>
            </a:xfrm>
            <a:custGeom>
              <a:avLst/>
              <a:gdLst>
                <a:gd name="T0" fmla="*/ 168 w 375"/>
                <a:gd name="T1" fmla="*/ 660 h 713"/>
                <a:gd name="T2" fmla="*/ 323 w 375"/>
                <a:gd name="T3" fmla="*/ 660 h 713"/>
                <a:gd name="T4" fmla="*/ 299 w 375"/>
                <a:gd name="T5" fmla="*/ 686 h 713"/>
                <a:gd name="T6" fmla="*/ 325 w 375"/>
                <a:gd name="T7" fmla="*/ 713 h 713"/>
                <a:gd name="T8" fmla="*/ 352 w 375"/>
                <a:gd name="T9" fmla="*/ 686 h 713"/>
                <a:gd name="T10" fmla="*/ 328 w 375"/>
                <a:gd name="T11" fmla="*/ 660 h 713"/>
                <a:gd name="T12" fmla="*/ 334 w 375"/>
                <a:gd name="T13" fmla="*/ 660 h 713"/>
                <a:gd name="T14" fmla="*/ 334 w 375"/>
                <a:gd name="T15" fmla="*/ 660 h 713"/>
                <a:gd name="T16" fmla="*/ 359 w 375"/>
                <a:gd name="T17" fmla="*/ 660 h 713"/>
                <a:gd name="T18" fmla="*/ 375 w 375"/>
                <a:gd name="T19" fmla="*/ 644 h 713"/>
                <a:gd name="T20" fmla="*/ 375 w 375"/>
                <a:gd name="T21" fmla="*/ 630 h 713"/>
                <a:gd name="T22" fmla="*/ 359 w 375"/>
                <a:gd name="T23" fmla="*/ 614 h 713"/>
                <a:gd name="T24" fmla="*/ 210 w 375"/>
                <a:gd name="T25" fmla="*/ 614 h 713"/>
                <a:gd name="T26" fmla="*/ 210 w 375"/>
                <a:gd name="T27" fmla="*/ 465 h 713"/>
                <a:gd name="T28" fmla="*/ 359 w 375"/>
                <a:gd name="T29" fmla="*/ 465 h 713"/>
                <a:gd name="T30" fmla="*/ 375 w 375"/>
                <a:gd name="T31" fmla="*/ 450 h 713"/>
                <a:gd name="T32" fmla="*/ 375 w 375"/>
                <a:gd name="T33" fmla="*/ 392 h 713"/>
                <a:gd name="T34" fmla="*/ 359 w 375"/>
                <a:gd name="T35" fmla="*/ 376 h 713"/>
                <a:gd name="T36" fmla="*/ 182 w 375"/>
                <a:gd name="T37" fmla="*/ 376 h 713"/>
                <a:gd name="T38" fmla="*/ 182 w 375"/>
                <a:gd name="T39" fmla="*/ 253 h 713"/>
                <a:gd name="T40" fmla="*/ 301 w 375"/>
                <a:gd name="T41" fmla="*/ 253 h 713"/>
                <a:gd name="T42" fmla="*/ 317 w 375"/>
                <a:gd name="T43" fmla="*/ 238 h 713"/>
                <a:gd name="T44" fmla="*/ 317 w 375"/>
                <a:gd name="T45" fmla="*/ 15 h 713"/>
                <a:gd name="T46" fmla="*/ 301 w 375"/>
                <a:gd name="T47" fmla="*/ 0 h 713"/>
                <a:gd name="T48" fmla="*/ 53 w 375"/>
                <a:gd name="T49" fmla="*/ 0 h 713"/>
                <a:gd name="T50" fmla="*/ 16 w 375"/>
                <a:gd name="T51" fmla="*/ 0 h 713"/>
                <a:gd name="T52" fmla="*/ 0 w 375"/>
                <a:gd name="T53" fmla="*/ 15 h 713"/>
                <a:gd name="T54" fmla="*/ 0 w 375"/>
                <a:gd name="T55" fmla="*/ 238 h 713"/>
                <a:gd name="T56" fmla="*/ 16 w 375"/>
                <a:gd name="T57" fmla="*/ 253 h 713"/>
                <a:gd name="T58" fmla="*/ 53 w 375"/>
                <a:gd name="T59" fmla="*/ 253 h 713"/>
                <a:gd name="T60" fmla="*/ 91 w 375"/>
                <a:gd name="T61" fmla="*/ 253 h 713"/>
                <a:gd name="T62" fmla="*/ 91 w 375"/>
                <a:gd name="T63" fmla="*/ 376 h 713"/>
                <a:gd name="T64" fmla="*/ 16 w 375"/>
                <a:gd name="T65" fmla="*/ 376 h 713"/>
                <a:gd name="T66" fmla="*/ 0 w 375"/>
                <a:gd name="T67" fmla="*/ 392 h 713"/>
                <a:gd name="T68" fmla="*/ 0 w 375"/>
                <a:gd name="T69" fmla="*/ 450 h 713"/>
                <a:gd name="T70" fmla="*/ 16 w 375"/>
                <a:gd name="T71" fmla="*/ 465 h 713"/>
                <a:gd name="T72" fmla="*/ 103 w 375"/>
                <a:gd name="T73" fmla="*/ 465 h 713"/>
                <a:gd name="T74" fmla="*/ 174 w 375"/>
                <a:gd name="T75" fmla="*/ 465 h 713"/>
                <a:gd name="T76" fmla="*/ 174 w 375"/>
                <a:gd name="T77" fmla="*/ 563 h 713"/>
                <a:gd name="T78" fmla="*/ 158 w 375"/>
                <a:gd name="T79" fmla="*/ 563 h 713"/>
                <a:gd name="T80" fmla="*/ 158 w 375"/>
                <a:gd name="T81" fmla="*/ 614 h 713"/>
                <a:gd name="T82" fmla="*/ 16 w 375"/>
                <a:gd name="T83" fmla="*/ 614 h 713"/>
                <a:gd name="T84" fmla="*/ 0 w 375"/>
                <a:gd name="T85" fmla="*/ 630 h 713"/>
                <a:gd name="T86" fmla="*/ 0 w 375"/>
                <a:gd name="T87" fmla="*/ 644 h 713"/>
                <a:gd name="T88" fmla="*/ 16 w 375"/>
                <a:gd name="T89" fmla="*/ 660 h 713"/>
                <a:gd name="T90" fmla="*/ 36 w 375"/>
                <a:gd name="T91" fmla="*/ 660 h 713"/>
                <a:gd name="T92" fmla="*/ 51 w 375"/>
                <a:gd name="T93" fmla="*/ 660 h 713"/>
                <a:gd name="T94" fmla="*/ 51 w 375"/>
                <a:gd name="T95" fmla="*/ 660 h 713"/>
                <a:gd name="T96" fmla="*/ 149 w 375"/>
                <a:gd name="T97" fmla="*/ 660 h 713"/>
                <a:gd name="T98" fmla="*/ 168 w 375"/>
                <a:gd name="T99" fmla="*/ 660 h 713"/>
                <a:gd name="T100" fmla="*/ 158 w 375"/>
                <a:gd name="T101" fmla="*/ 660 h 713"/>
                <a:gd name="T102" fmla="*/ 154 w 375"/>
                <a:gd name="T103" fmla="*/ 660 h 713"/>
                <a:gd name="T104" fmla="*/ 163 w 375"/>
                <a:gd name="T105" fmla="*/ 660 h 713"/>
                <a:gd name="T106" fmla="*/ 158 w 375"/>
                <a:gd name="T107" fmla="*/ 66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5" h="713">
                  <a:moveTo>
                    <a:pt x="168" y="660"/>
                  </a:moveTo>
                  <a:cubicBezTo>
                    <a:pt x="323" y="660"/>
                    <a:pt x="323" y="660"/>
                    <a:pt x="323" y="660"/>
                  </a:cubicBezTo>
                  <a:cubicBezTo>
                    <a:pt x="309" y="661"/>
                    <a:pt x="299" y="672"/>
                    <a:pt x="299" y="686"/>
                  </a:cubicBezTo>
                  <a:cubicBezTo>
                    <a:pt x="299" y="701"/>
                    <a:pt x="310" y="713"/>
                    <a:pt x="325" y="713"/>
                  </a:cubicBezTo>
                  <a:cubicBezTo>
                    <a:pt x="340" y="713"/>
                    <a:pt x="352" y="701"/>
                    <a:pt x="352" y="686"/>
                  </a:cubicBezTo>
                  <a:cubicBezTo>
                    <a:pt x="352" y="672"/>
                    <a:pt x="341" y="661"/>
                    <a:pt x="328" y="660"/>
                  </a:cubicBezTo>
                  <a:cubicBezTo>
                    <a:pt x="334" y="660"/>
                    <a:pt x="334" y="660"/>
                    <a:pt x="334" y="660"/>
                  </a:cubicBezTo>
                  <a:cubicBezTo>
                    <a:pt x="334" y="660"/>
                    <a:pt x="334" y="660"/>
                    <a:pt x="334" y="660"/>
                  </a:cubicBezTo>
                  <a:cubicBezTo>
                    <a:pt x="359" y="660"/>
                    <a:pt x="359" y="660"/>
                    <a:pt x="359" y="660"/>
                  </a:cubicBezTo>
                  <a:cubicBezTo>
                    <a:pt x="359" y="660"/>
                    <a:pt x="375" y="660"/>
                    <a:pt x="375" y="644"/>
                  </a:cubicBezTo>
                  <a:cubicBezTo>
                    <a:pt x="375" y="630"/>
                    <a:pt x="375" y="630"/>
                    <a:pt x="375" y="630"/>
                  </a:cubicBezTo>
                  <a:cubicBezTo>
                    <a:pt x="375" y="630"/>
                    <a:pt x="375" y="614"/>
                    <a:pt x="359" y="614"/>
                  </a:cubicBezTo>
                  <a:cubicBezTo>
                    <a:pt x="210" y="614"/>
                    <a:pt x="210" y="614"/>
                    <a:pt x="210" y="614"/>
                  </a:cubicBezTo>
                  <a:cubicBezTo>
                    <a:pt x="210" y="465"/>
                    <a:pt x="210" y="465"/>
                    <a:pt x="210" y="465"/>
                  </a:cubicBezTo>
                  <a:cubicBezTo>
                    <a:pt x="359" y="465"/>
                    <a:pt x="359" y="465"/>
                    <a:pt x="359" y="465"/>
                  </a:cubicBezTo>
                  <a:cubicBezTo>
                    <a:pt x="375" y="465"/>
                    <a:pt x="375" y="450"/>
                    <a:pt x="375" y="450"/>
                  </a:cubicBezTo>
                  <a:cubicBezTo>
                    <a:pt x="375" y="392"/>
                    <a:pt x="375" y="392"/>
                    <a:pt x="375" y="392"/>
                  </a:cubicBezTo>
                  <a:cubicBezTo>
                    <a:pt x="375" y="376"/>
                    <a:pt x="359" y="376"/>
                    <a:pt x="359" y="376"/>
                  </a:cubicBezTo>
                  <a:cubicBezTo>
                    <a:pt x="182" y="376"/>
                    <a:pt x="182" y="376"/>
                    <a:pt x="182" y="376"/>
                  </a:cubicBezTo>
                  <a:cubicBezTo>
                    <a:pt x="182" y="253"/>
                    <a:pt x="182" y="253"/>
                    <a:pt x="182" y="253"/>
                  </a:cubicBezTo>
                  <a:cubicBezTo>
                    <a:pt x="301" y="253"/>
                    <a:pt x="301" y="253"/>
                    <a:pt x="301" y="253"/>
                  </a:cubicBezTo>
                  <a:cubicBezTo>
                    <a:pt x="317" y="253"/>
                    <a:pt x="317" y="238"/>
                    <a:pt x="317" y="238"/>
                  </a:cubicBezTo>
                  <a:cubicBezTo>
                    <a:pt x="317" y="15"/>
                    <a:pt x="317" y="15"/>
                    <a:pt x="317" y="15"/>
                  </a:cubicBezTo>
                  <a:cubicBezTo>
                    <a:pt x="317" y="0"/>
                    <a:pt x="301" y="0"/>
                    <a:pt x="301" y="0"/>
                  </a:cubicBezTo>
                  <a:cubicBezTo>
                    <a:pt x="53" y="0"/>
                    <a:pt x="53" y="0"/>
                    <a:pt x="53" y="0"/>
                  </a:cubicBezTo>
                  <a:cubicBezTo>
                    <a:pt x="16" y="0"/>
                    <a:pt x="16" y="0"/>
                    <a:pt x="16" y="0"/>
                  </a:cubicBezTo>
                  <a:cubicBezTo>
                    <a:pt x="0" y="0"/>
                    <a:pt x="0" y="15"/>
                    <a:pt x="0" y="15"/>
                  </a:cubicBezTo>
                  <a:cubicBezTo>
                    <a:pt x="0" y="238"/>
                    <a:pt x="0" y="238"/>
                    <a:pt x="0" y="238"/>
                  </a:cubicBezTo>
                  <a:cubicBezTo>
                    <a:pt x="0" y="253"/>
                    <a:pt x="16" y="253"/>
                    <a:pt x="16" y="253"/>
                  </a:cubicBezTo>
                  <a:cubicBezTo>
                    <a:pt x="53" y="253"/>
                    <a:pt x="53" y="253"/>
                    <a:pt x="53" y="253"/>
                  </a:cubicBezTo>
                  <a:cubicBezTo>
                    <a:pt x="91" y="253"/>
                    <a:pt x="91" y="253"/>
                    <a:pt x="91" y="253"/>
                  </a:cubicBezTo>
                  <a:cubicBezTo>
                    <a:pt x="91" y="376"/>
                    <a:pt x="91" y="376"/>
                    <a:pt x="91" y="376"/>
                  </a:cubicBezTo>
                  <a:cubicBezTo>
                    <a:pt x="16" y="376"/>
                    <a:pt x="16" y="376"/>
                    <a:pt x="16" y="376"/>
                  </a:cubicBezTo>
                  <a:cubicBezTo>
                    <a:pt x="0" y="376"/>
                    <a:pt x="0" y="392"/>
                    <a:pt x="0" y="392"/>
                  </a:cubicBezTo>
                  <a:cubicBezTo>
                    <a:pt x="0" y="450"/>
                    <a:pt x="0" y="450"/>
                    <a:pt x="0" y="450"/>
                  </a:cubicBezTo>
                  <a:cubicBezTo>
                    <a:pt x="0" y="465"/>
                    <a:pt x="16" y="465"/>
                    <a:pt x="16" y="465"/>
                  </a:cubicBezTo>
                  <a:cubicBezTo>
                    <a:pt x="103" y="465"/>
                    <a:pt x="103" y="465"/>
                    <a:pt x="103" y="465"/>
                  </a:cubicBezTo>
                  <a:cubicBezTo>
                    <a:pt x="174" y="465"/>
                    <a:pt x="174" y="465"/>
                    <a:pt x="174" y="465"/>
                  </a:cubicBezTo>
                  <a:cubicBezTo>
                    <a:pt x="174" y="563"/>
                    <a:pt x="174" y="563"/>
                    <a:pt x="174" y="563"/>
                  </a:cubicBezTo>
                  <a:cubicBezTo>
                    <a:pt x="158" y="563"/>
                    <a:pt x="158" y="563"/>
                    <a:pt x="158" y="563"/>
                  </a:cubicBezTo>
                  <a:cubicBezTo>
                    <a:pt x="158" y="614"/>
                    <a:pt x="158" y="614"/>
                    <a:pt x="158" y="614"/>
                  </a:cubicBezTo>
                  <a:cubicBezTo>
                    <a:pt x="16" y="614"/>
                    <a:pt x="16" y="614"/>
                    <a:pt x="16" y="614"/>
                  </a:cubicBezTo>
                  <a:cubicBezTo>
                    <a:pt x="16" y="614"/>
                    <a:pt x="0" y="614"/>
                    <a:pt x="0" y="630"/>
                  </a:cubicBezTo>
                  <a:cubicBezTo>
                    <a:pt x="0" y="644"/>
                    <a:pt x="0" y="644"/>
                    <a:pt x="0" y="644"/>
                  </a:cubicBezTo>
                  <a:cubicBezTo>
                    <a:pt x="0" y="644"/>
                    <a:pt x="0" y="660"/>
                    <a:pt x="16" y="660"/>
                  </a:cubicBezTo>
                  <a:cubicBezTo>
                    <a:pt x="36" y="660"/>
                    <a:pt x="36" y="660"/>
                    <a:pt x="36" y="660"/>
                  </a:cubicBezTo>
                  <a:cubicBezTo>
                    <a:pt x="51" y="660"/>
                    <a:pt x="51" y="660"/>
                    <a:pt x="51" y="660"/>
                  </a:cubicBezTo>
                  <a:cubicBezTo>
                    <a:pt x="51" y="660"/>
                    <a:pt x="51" y="660"/>
                    <a:pt x="51" y="660"/>
                  </a:cubicBezTo>
                  <a:cubicBezTo>
                    <a:pt x="149" y="660"/>
                    <a:pt x="149" y="660"/>
                    <a:pt x="149" y="660"/>
                  </a:cubicBezTo>
                  <a:cubicBezTo>
                    <a:pt x="168" y="660"/>
                    <a:pt x="168" y="660"/>
                    <a:pt x="168" y="660"/>
                  </a:cubicBezTo>
                  <a:moveTo>
                    <a:pt x="158" y="660"/>
                  </a:moveTo>
                  <a:cubicBezTo>
                    <a:pt x="157" y="660"/>
                    <a:pt x="156" y="660"/>
                    <a:pt x="154" y="660"/>
                  </a:cubicBezTo>
                  <a:cubicBezTo>
                    <a:pt x="163" y="660"/>
                    <a:pt x="163" y="660"/>
                    <a:pt x="163" y="660"/>
                  </a:cubicBezTo>
                  <a:cubicBezTo>
                    <a:pt x="161" y="660"/>
                    <a:pt x="160" y="660"/>
                    <a:pt x="158" y="660"/>
                  </a:cubicBezTo>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46"/>
            <p:cNvSpPr>
              <a:spLocks noChangeArrowheads="1"/>
            </p:cNvSpPr>
            <p:nvPr/>
          </p:nvSpPr>
          <p:spPr bwMode="auto">
            <a:xfrm>
              <a:off x="10040140" y="6905454"/>
              <a:ext cx="67306" cy="67306"/>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7"/>
            <p:cNvSpPr>
              <a:spLocks/>
            </p:cNvSpPr>
            <p:nvPr/>
          </p:nvSpPr>
          <p:spPr bwMode="auto">
            <a:xfrm>
              <a:off x="10648584" y="6068170"/>
              <a:ext cx="476525" cy="904590"/>
            </a:xfrm>
            <a:custGeom>
              <a:avLst/>
              <a:gdLst>
                <a:gd name="T0" fmla="*/ 360 w 375"/>
                <a:gd name="T1" fmla="*/ 465 h 713"/>
                <a:gd name="T2" fmla="*/ 375 w 375"/>
                <a:gd name="T3" fmla="*/ 450 h 713"/>
                <a:gd name="T4" fmla="*/ 375 w 375"/>
                <a:gd name="T5" fmla="*/ 392 h 713"/>
                <a:gd name="T6" fmla="*/ 360 w 375"/>
                <a:gd name="T7" fmla="*/ 376 h 713"/>
                <a:gd name="T8" fmla="*/ 200 w 375"/>
                <a:gd name="T9" fmla="*/ 376 h 713"/>
                <a:gd name="T10" fmla="*/ 200 w 375"/>
                <a:gd name="T11" fmla="*/ 253 h 713"/>
                <a:gd name="T12" fmla="*/ 302 w 375"/>
                <a:gd name="T13" fmla="*/ 253 h 713"/>
                <a:gd name="T14" fmla="*/ 317 w 375"/>
                <a:gd name="T15" fmla="*/ 238 h 713"/>
                <a:gd name="T16" fmla="*/ 317 w 375"/>
                <a:gd name="T17" fmla="*/ 15 h 713"/>
                <a:gd name="T18" fmla="*/ 302 w 375"/>
                <a:gd name="T19" fmla="*/ 0 h 713"/>
                <a:gd name="T20" fmla="*/ 53 w 375"/>
                <a:gd name="T21" fmla="*/ 0 h 713"/>
                <a:gd name="T22" fmla="*/ 16 w 375"/>
                <a:gd name="T23" fmla="*/ 0 h 713"/>
                <a:gd name="T24" fmla="*/ 0 w 375"/>
                <a:gd name="T25" fmla="*/ 15 h 713"/>
                <a:gd name="T26" fmla="*/ 0 w 375"/>
                <a:gd name="T27" fmla="*/ 238 h 713"/>
                <a:gd name="T28" fmla="*/ 16 w 375"/>
                <a:gd name="T29" fmla="*/ 253 h 713"/>
                <a:gd name="T30" fmla="*/ 53 w 375"/>
                <a:gd name="T31" fmla="*/ 253 h 713"/>
                <a:gd name="T32" fmla="*/ 123 w 375"/>
                <a:gd name="T33" fmla="*/ 253 h 713"/>
                <a:gd name="T34" fmla="*/ 123 w 375"/>
                <a:gd name="T35" fmla="*/ 376 h 713"/>
                <a:gd name="T36" fmla="*/ 16 w 375"/>
                <a:gd name="T37" fmla="*/ 376 h 713"/>
                <a:gd name="T38" fmla="*/ 0 w 375"/>
                <a:gd name="T39" fmla="*/ 392 h 713"/>
                <a:gd name="T40" fmla="*/ 0 w 375"/>
                <a:gd name="T41" fmla="*/ 450 h 713"/>
                <a:gd name="T42" fmla="*/ 16 w 375"/>
                <a:gd name="T43" fmla="*/ 465 h 713"/>
                <a:gd name="T44" fmla="*/ 103 w 375"/>
                <a:gd name="T45" fmla="*/ 465 h 713"/>
                <a:gd name="T46" fmla="*/ 167 w 375"/>
                <a:gd name="T47" fmla="*/ 465 h 713"/>
                <a:gd name="T48" fmla="*/ 167 w 375"/>
                <a:gd name="T49" fmla="*/ 563 h 713"/>
                <a:gd name="T50" fmla="*/ 167 w 375"/>
                <a:gd name="T51" fmla="*/ 614 h 713"/>
                <a:gd name="T52" fmla="*/ 16 w 375"/>
                <a:gd name="T53" fmla="*/ 614 h 713"/>
                <a:gd name="T54" fmla="*/ 0 w 375"/>
                <a:gd name="T55" fmla="*/ 630 h 713"/>
                <a:gd name="T56" fmla="*/ 0 w 375"/>
                <a:gd name="T57" fmla="*/ 644 h 713"/>
                <a:gd name="T58" fmla="*/ 16 w 375"/>
                <a:gd name="T59" fmla="*/ 660 h 713"/>
                <a:gd name="T60" fmla="*/ 51 w 375"/>
                <a:gd name="T61" fmla="*/ 660 h 713"/>
                <a:gd name="T62" fmla="*/ 51 w 375"/>
                <a:gd name="T63" fmla="*/ 660 h 713"/>
                <a:gd name="T64" fmla="*/ 150 w 375"/>
                <a:gd name="T65" fmla="*/ 660 h 713"/>
                <a:gd name="T66" fmla="*/ 125 w 375"/>
                <a:gd name="T67" fmla="*/ 686 h 713"/>
                <a:gd name="T68" fmla="*/ 152 w 375"/>
                <a:gd name="T69" fmla="*/ 713 h 713"/>
                <a:gd name="T70" fmla="*/ 179 w 375"/>
                <a:gd name="T71" fmla="*/ 686 h 713"/>
                <a:gd name="T72" fmla="*/ 155 w 375"/>
                <a:gd name="T73" fmla="*/ 660 h 713"/>
                <a:gd name="T74" fmla="*/ 334 w 375"/>
                <a:gd name="T75" fmla="*/ 660 h 713"/>
                <a:gd name="T76" fmla="*/ 334 w 375"/>
                <a:gd name="T77" fmla="*/ 660 h 713"/>
                <a:gd name="T78" fmla="*/ 360 w 375"/>
                <a:gd name="T79" fmla="*/ 660 h 713"/>
                <a:gd name="T80" fmla="*/ 375 w 375"/>
                <a:gd name="T81" fmla="*/ 644 h 713"/>
                <a:gd name="T82" fmla="*/ 375 w 375"/>
                <a:gd name="T83" fmla="*/ 630 h 713"/>
                <a:gd name="T84" fmla="*/ 360 w 375"/>
                <a:gd name="T85" fmla="*/ 614 h 713"/>
                <a:gd name="T86" fmla="*/ 210 w 375"/>
                <a:gd name="T87" fmla="*/ 614 h 713"/>
                <a:gd name="T88" fmla="*/ 210 w 375"/>
                <a:gd name="T89" fmla="*/ 465 h 713"/>
                <a:gd name="T90" fmla="*/ 360 w 375"/>
                <a:gd name="T91" fmla="*/ 465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5" h="713">
                  <a:moveTo>
                    <a:pt x="360" y="465"/>
                  </a:moveTo>
                  <a:cubicBezTo>
                    <a:pt x="375" y="465"/>
                    <a:pt x="375" y="450"/>
                    <a:pt x="375" y="450"/>
                  </a:cubicBezTo>
                  <a:cubicBezTo>
                    <a:pt x="375" y="392"/>
                    <a:pt x="375" y="392"/>
                    <a:pt x="375" y="392"/>
                  </a:cubicBezTo>
                  <a:cubicBezTo>
                    <a:pt x="375" y="376"/>
                    <a:pt x="360" y="376"/>
                    <a:pt x="360" y="376"/>
                  </a:cubicBezTo>
                  <a:cubicBezTo>
                    <a:pt x="200" y="376"/>
                    <a:pt x="200" y="376"/>
                    <a:pt x="200" y="376"/>
                  </a:cubicBezTo>
                  <a:cubicBezTo>
                    <a:pt x="200" y="253"/>
                    <a:pt x="200" y="253"/>
                    <a:pt x="200" y="253"/>
                  </a:cubicBezTo>
                  <a:cubicBezTo>
                    <a:pt x="302" y="253"/>
                    <a:pt x="302" y="253"/>
                    <a:pt x="302" y="253"/>
                  </a:cubicBezTo>
                  <a:cubicBezTo>
                    <a:pt x="317" y="253"/>
                    <a:pt x="317" y="238"/>
                    <a:pt x="317" y="238"/>
                  </a:cubicBezTo>
                  <a:cubicBezTo>
                    <a:pt x="317" y="15"/>
                    <a:pt x="317" y="15"/>
                    <a:pt x="317" y="15"/>
                  </a:cubicBezTo>
                  <a:cubicBezTo>
                    <a:pt x="317" y="0"/>
                    <a:pt x="302" y="0"/>
                    <a:pt x="302" y="0"/>
                  </a:cubicBezTo>
                  <a:cubicBezTo>
                    <a:pt x="53" y="0"/>
                    <a:pt x="53" y="0"/>
                    <a:pt x="53" y="0"/>
                  </a:cubicBezTo>
                  <a:cubicBezTo>
                    <a:pt x="16" y="0"/>
                    <a:pt x="16" y="0"/>
                    <a:pt x="16" y="0"/>
                  </a:cubicBezTo>
                  <a:cubicBezTo>
                    <a:pt x="0" y="0"/>
                    <a:pt x="0" y="15"/>
                    <a:pt x="0" y="15"/>
                  </a:cubicBezTo>
                  <a:cubicBezTo>
                    <a:pt x="0" y="238"/>
                    <a:pt x="0" y="238"/>
                    <a:pt x="0" y="238"/>
                  </a:cubicBezTo>
                  <a:cubicBezTo>
                    <a:pt x="0" y="253"/>
                    <a:pt x="16" y="253"/>
                    <a:pt x="16" y="253"/>
                  </a:cubicBezTo>
                  <a:cubicBezTo>
                    <a:pt x="53" y="253"/>
                    <a:pt x="53" y="253"/>
                    <a:pt x="53" y="253"/>
                  </a:cubicBezTo>
                  <a:cubicBezTo>
                    <a:pt x="123" y="253"/>
                    <a:pt x="123" y="253"/>
                    <a:pt x="123" y="253"/>
                  </a:cubicBezTo>
                  <a:cubicBezTo>
                    <a:pt x="123" y="376"/>
                    <a:pt x="123" y="376"/>
                    <a:pt x="123" y="376"/>
                  </a:cubicBezTo>
                  <a:cubicBezTo>
                    <a:pt x="16" y="376"/>
                    <a:pt x="16" y="376"/>
                    <a:pt x="16" y="376"/>
                  </a:cubicBezTo>
                  <a:cubicBezTo>
                    <a:pt x="0" y="376"/>
                    <a:pt x="0" y="392"/>
                    <a:pt x="0" y="392"/>
                  </a:cubicBezTo>
                  <a:cubicBezTo>
                    <a:pt x="0" y="450"/>
                    <a:pt x="0" y="450"/>
                    <a:pt x="0" y="450"/>
                  </a:cubicBezTo>
                  <a:cubicBezTo>
                    <a:pt x="0" y="465"/>
                    <a:pt x="16" y="465"/>
                    <a:pt x="16" y="465"/>
                  </a:cubicBezTo>
                  <a:cubicBezTo>
                    <a:pt x="103" y="465"/>
                    <a:pt x="103" y="465"/>
                    <a:pt x="103" y="465"/>
                  </a:cubicBezTo>
                  <a:cubicBezTo>
                    <a:pt x="167" y="465"/>
                    <a:pt x="167" y="465"/>
                    <a:pt x="167" y="465"/>
                  </a:cubicBezTo>
                  <a:cubicBezTo>
                    <a:pt x="167" y="563"/>
                    <a:pt x="167" y="563"/>
                    <a:pt x="167" y="563"/>
                  </a:cubicBezTo>
                  <a:cubicBezTo>
                    <a:pt x="167" y="614"/>
                    <a:pt x="167" y="614"/>
                    <a:pt x="167" y="614"/>
                  </a:cubicBezTo>
                  <a:cubicBezTo>
                    <a:pt x="16" y="614"/>
                    <a:pt x="16" y="614"/>
                    <a:pt x="16" y="614"/>
                  </a:cubicBezTo>
                  <a:cubicBezTo>
                    <a:pt x="16" y="614"/>
                    <a:pt x="0" y="614"/>
                    <a:pt x="0" y="630"/>
                  </a:cubicBezTo>
                  <a:cubicBezTo>
                    <a:pt x="0" y="644"/>
                    <a:pt x="0" y="644"/>
                    <a:pt x="0" y="644"/>
                  </a:cubicBezTo>
                  <a:cubicBezTo>
                    <a:pt x="0" y="644"/>
                    <a:pt x="0" y="660"/>
                    <a:pt x="16" y="660"/>
                  </a:cubicBezTo>
                  <a:cubicBezTo>
                    <a:pt x="51" y="660"/>
                    <a:pt x="51" y="660"/>
                    <a:pt x="51" y="660"/>
                  </a:cubicBezTo>
                  <a:cubicBezTo>
                    <a:pt x="51" y="660"/>
                    <a:pt x="51" y="660"/>
                    <a:pt x="51" y="660"/>
                  </a:cubicBezTo>
                  <a:cubicBezTo>
                    <a:pt x="150" y="660"/>
                    <a:pt x="150" y="660"/>
                    <a:pt x="150" y="660"/>
                  </a:cubicBezTo>
                  <a:cubicBezTo>
                    <a:pt x="136" y="661"/>
                    <a:pt x="125" y="672"/>
                    <a:pt x="125" y="686"/>
                  </a:cubicBezTo>
                  <a:cubicBezTo>
                    <a:pt x="125" y="701"/>
                    <a:pt x="137" y="713"/>
                    <a:pt x="152" y="713"/>
                  </a:cubicBezTo>
                  <a:cubicBezTo>
                    <a:pt x="167" y="713"/>
                    <a:pt x="179" y="701"/>
                    <a:pt x="179" y="686"/>
                  </a:cubicBezTo>
                  <a:cubicBezTo>
                    <a:pt x="179" y="672"/>
                    <a:pt x="168" y="661"/>
                    <a:pt x="155" y="660"/>
                  </a:cubicBezTo>
                  <a:cubicBezTo>
                    <a:pt x="334" y="660"/>
                    <a:pt x="334" y="660"/>
                    <a:pt x="334" y="660"/>
                  </a:cubicBezTo>
                  <a:cubicBezTo>
                    <a:pt x="334" y="660"/>
                    <a:pt x="334" y="660"/>
                    <a:pt x="334" y="660"/>
                  </a:cubicBezTo>
                  <a:cubicBezTo>
                    <a:pt x="360" y="660"/>
                    <a:pt x="360" y="660"/>
                    <a:pt x="360" y="660"/>
                  </a:cubicBezTo>
                  <a:cubicBezTo>
                    <a:pt x="360" y="660"/>
                    <a:pt x="375" y="660"/>
                    <a:pt x="375" y="644"/>
                  </a:cubicBezTo>
                  <a:cubicBezTo>
                    <a:pt x="375" y="630"/>
                    <a:pt x="375" y="630"/>
                    <a:pt x="375" y="630"/>
                  </a:cubicBezTo>
                  <a:cubicBezTo>
                    <a:pt x="375" y="630"/>
                    <a:pt x="375" y="614"/>
                    <a:pt x="360" y="614"/>
                  </a:cubicBezTo>
                  <a:cubicBezTo>
                    <a:pt x="210" y="614"/>
                    <a:pt x="210" y="614"/>
                    <a:pt x="210" y="614"/>
                  </a:cubicBezTo>
                  <a:cubicBezTo>
                    <a:pt x="210" y="465"/>
                    <a:pt x="210" y="465"/>
                    <a:pt x="210" y="465"/>
                  </a:cubicBezTo>
                  <a:cubicBezTo>
                    <a:pt x="360" y="465"/>
                    <a:pt x="360" y="465"/>
                    <a:pt x="360" y="465"/>
                  </a:cubicBezTo>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8"/>
            <p:cNvSpPr>
              <a:spLocks noEditPoints="1"/>
            </p:cNvSpPr>
            <p:nvPr/>
          </p:nvSpPr>
          <p:spPr bwMode="auto">
            <a:xfrm>
              <a:off x="11647403" y="6078939"/>
              <a:ext cx="473833" cy="901898"/>
            </a:xfrm>
            <a:custGeom>
              <a:avLst/>
              <a:gdLst>
                <a:gd name="T0" fmla="*/ 226 w 375"/>
                <a:gd name="T1" fmla="*/ 660 h 713"/>
                <a:gd name="T2" fmla="*/ 323 w 375"/>
                <a:gd name="T3" fmla="*/ 660 h 713"/>
                <a:gd name="T4" fmla="*/ 299 w 375"/>
                <a:gd name="T5" fmla="*/ 687 h 713"/>
                <a:gd name="T6" fmla="*/ 326 w 375"/>
                <a:gd name="T7" fmla="*/ 713 h 713"/>
                <a:gd name="T8" fmla="*/ 329 w 375"/>
                <a:gd name="T9" fmla="*/ 713 h 713"/>
                <a:gd name="T10" fmla="*/ 355 w 375"/>
                <a:gd name="T11" fmla="*/ 687 h 713"/>
                <a:gd name="T12" fmla="*/ 329 w 375"/>
                <a:gd name="T13" fmla="*/ 660 h 713"/>
                <a:gd name="T14" fmla="*/ 360 w 375"/>
                <a:gd name="T15" fmla="*/ 660 h 713"/>
                <a:gd name="T16" fmla="*/ 375 w 375"/>
                <a:gd name="T17" fmla="*/ 644 h 713"/>
                <a:gd name="T18" fmla="*/ 375 w 375"/>
                <a:gd name="T19" fmla="*/ 630 h 713"/>
                <a:gd name="T20" fmla="*/ 360 w 375"/>
                <a:gd name="T21" fmla="*/ 614 h 713"/>
                <a:gd name="T22" fmla="*/ 231 w 375"/>
                <a:gd name="T23" fmla="*/ 614 h 713"/>
                <a:gd name="T24" fmla="*/ 231 w 375"/>
                <a:gd name="T25" fmla="*/ 466 h 713"/>
                <a:gd name="T26" fmla="*/ 272 w 375"/>
                <a:gd name="T27" fmla="*/ 466 h 713"/>
                <a:gd name="T28" fmla="*/ 360 w 375"/>
                <a:gd name="T29" fmla="*/ 466 h 713"/>
                <a:gd name="T30" fmla="*/ 375 w 375"/>
                <a:gd name="T31" fmla="*/ 450 h 713"/>
                <a:gd name="T32" fmla="*/ 375 w 375"/>
                <a:gd name="T33" fmla="*/ 393 h 713"/>
                <a:gd name="T34" fmla="*/ 360 w 375"/>
                <a:gd name="T35" fmla="*/ 377 h 713"/>
                <a:gd name="T36" fmla="*/ 284 w 375"/>
                <a:gd name="T37" fmla="*/ 377 h 713"/>
                <a:gd name="T38" fmla="*/ 284 w 375"/>
                <a:gd name="T39" fmla="*/ 254 h 713"/>
                <a:gd name="T40" fmla="*/ 322 w 375"/>
                <a:gd name="T41" fmla="*/ 254 h 713"/>
                <a:gd name="T42" fmla="*/ 360 w 375"/>
                <a:gd name="T43" fmla="*/ 254 h 713"/>
                <a:gd name="T44" fmla="*/ 375 w 375"/>
                <a:gd name="T45" fmla="*/ 238 h 713"/>
                <a:gd name="T46" fmla="*/ 375 w 375"/>
                <a:gd name="T47" fmla="*/ 16 h 713"/>
                <a:gd name="T48" fmla="*/ 360 w 375"/>
                <a:gd name="T49" fmla="*/ 0 h 713"/>
                <a:gd name="T50" fmla="*/ 322 w 375"/>
                <a:gd name="T51" fmla="*/ 0 h 713"/>
                <a:gd name="T52" fmla="*/ 74 w 375"/>
                <a:gd name="T53" fmla="*/ 0 h 713"/>
                <a:gd name="T54" fmla="*/ 58 w 375"/>
                <a:gd name="T55" fmla="*/ 16 h 713"/>
                <a:gd name="T56" fmla="*/ 58 w 375"/>
                <a:gd name="T57" fmla="*/ 238 h 713"/>
                <a:gd name="T58" fmla="*/ 74 w 375"/>
                <a:gd name="T59" fmla="*/ 254 h 713"/>
                <a:gd name="T60" fmla="*/ 193 w 375"/>
                <a:gd name="T61" fmla="*/ 254 h 713"/>
                <a:gd name="T62" fmla="*/ 193 w 375"/>
                <a:gd name="T63" fmla="*/ 377 h 713"/>
                <a:gd name="T64" fmla="*/ 16 w 375"/>
                <a:gd name="T65" fmla="*/ 377 h 713"/>
                <a:gd name="T66" fmla="*/ 0 w 375"/>
                <a:gd name="T67" fmla="*/ 393 h 713"/>
                <a:gd name="T68" fmla="*/ 0 w 375"/>
                <a:gd name="T69" fmla="*/ 450 h 713"/>
                <a:gd name="T70" fmla="*/ 16 w 375"/>
                <a:gd name="T71" fmla="*/ 466 h 713"/>
                <a:gd name="T72" fmla="*/ 149 w 375"/>
                <a:gd name="T73" fmla="*/ 466 h 713"/>
                <a:gd name="T74" fmla="*/ 149 w 375"/>
                <a:gd name="T75" fmla="*/ 614 h 713"/>
                <a:gd name="T76" fmla="*/ 16 w 375"/>
                <a:gd name="T77" fmla="*/ 614 h 713"/>
                <a:gd name="T78" fmla="*/ 0 w 375"/>
                <a:gd name="T79" fmla="*/ 630 h 713"/>
                <a:gd name="T80" fmla="*/ 0 w 375"/>
                <a:gd name="T81" fmla="*/ 644 h 713"/>
                <a:gd name="T82" fmla="*/ 16 w 375"/>
                <a:gd name="T83" fmla="*/ 660 h 713"/>
                <a:gd name="T84" fmla="*/ 37 w 375"/>
                <a:gd name="T85" fmla="*/ 660 h 713"/>
                <a:gd name="T86" fmla="*/ 10 w 375"/>
                <a:gd name="T87" fmla="*/ 687 h 713"/>
                <a:gd name="T88" fmla="*/ 37 w 375"/>
                <a:gd name="T89" fmla="*/ 713 h 713"/>
                <a:gd name="T90" fmla="*/ 38 w 375"/>
                <a:gd name="T91" fmla="*/ 713 h 713"/>
                <a:gd name="T92" fmla="*/ 64 w 375"/>
                <a:gd name="T93" fmla="*/ 687 h 713"/>
                <a:gd name="T94" fmla="*/ 40 w 375"/>
                <a:gd name="T95" fmla="*/ 660 h 713"/>
                <a:gd name="T96" fmla="*/ 207 w 375"/>
                <a:gd name="T97" fmla="*/ 660 h 713"/>
                <a:gd name="T98" fmla="*/ 226 w 375"/>
                <a:gd name="T99" fmla="*/ 660 h 713"/>
                <a:gd name="T100" fmla="*/ 324 w 375"/>
                <a:gd name="T101" fmla="*/ 660 h 713"/>
                <a:gd name="T102" fmla="*/ 324 w 375"/>
                <a:gd name="T103" fmla="*/ 660 h 713"/>
                <a:gd name="T104" fmla="*/ 326 w 375"/>
                <a:gd name="T105" fmla="*/ 660 h 713"/>
                <a:gd name="T106" fmla="*/ 324 w 375"/>
                <a:gd name="T107" fmla="*/ 66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5" h="713">
                  <a:moveTo>
                    <a:pt x="226" y="660"/>
                  </a:moveTo>
                  <a:cubicBezTo>
                    <a:pt x="323" y="660"/>
                    <a:pt x="323" y="660"/>
                    <a:pt x="323" y="660"/>
                  </a:cubicBezTo>
                  <a:cubicBezTo>
                    <a:pt x="310" y="662"/>
                    <a:pt x="299" y="673"/>
                    <a:pt x="299" y="687"/>
                  </a:cubicBezTo>
                  <a:cubicBezTo>
                    <a:pt x="299" y="701"/>
                    <a:pt x="311" y="713"/>
                    <a:pt x="326" y="713"/>
                  </a:cubicBezTo>
                  <a:cubicBezTo>
                    <a:pt x="329" y="713"/>
                    <a:pt x="329" y="713"/>
                    <a:pt x="329" y="713"/>
                  </a:cubicBezTo>
                  <a:cubicBezTo>
                    <a:pt x="343" y="713"/>
                    <a:pt x="355" y="701"/>
                    <a:pt x="355" y="687"/>
                  </a:cubicBezTo>
                  <a:cubicBezTo>
                    <a:pt x="355" y="672"/>
                    <a:pt x="343" y="660"/>
                    <a:pt x="329" y="660"/>
                  </a:cubicBezTo>
                  <a:cubicBezTo>
                    <a:pt x="360" y="660"/>
                    <a:pt x="360" y="660"/>
                    <a:pt x="360" y="660"/>
                  </a:cubicBezTo>
                  <a:cubicBezTo>
                    <a:pt x="375" y="660"/>
                    <a:pt x="375" y="644"/>
                    <a:pt x="375" y="644"/>
                  </a:cubicBezTo>
                  <a:cubicBezTo>
                    <a:pt x="375" y="630"/>
                    <a:pt x="375" y="630"/>
                    <a:pt x="375" y="630"/>
                  </a:cubicBezTo>
                  <a:cubicBezTo>
                    <a:pt x="375" y="614"/>
                    <a:pt x="360" y="614"/>
                    <a:pt x="360" y="614"/>
                  </a:cubicBezTo>
                  <a:cubicBezTo>
                    <a:pt x="231" y="614"/>
                    <a:pt x="231" y="614"/>
                    <a:pt x="231" y="614"/>
                  </a:cubicBezTo>
                  <a:cubicBezTo>
                    <a:pt x="231" y="466"/>
                    <a:pt x="231" y="466"/>
                    <a:pt x="231" y="466"/>
                  </a:cubicBezTo>
                  <a:cubicBezTo>
                    <a:pt x="272" y="466"/>
                    <a:pt x="272" y="466"/>
                    <a:pt x="272" y="466"/>
                  </a:cubicBezTo>
                  <a:cubicBezTo>
                    <a:pt x="360" y="466"/>
                    <a:pt x="360" y="466"/>
                    <a:pt x="360" y="466"/>
                  </a:cubicBezTo>
                  <a:cubicBezTo>
                    <a:pt x="360" y="466"/>
                    <a:pt x="375" y="466"/>
                    <a:pt x="375" y="450"/>
                  </a:cubicBezTo>
                  <a:cubicBezTo>
                    <a:pt x="375" y="393"/>
                    <a:pt x="375" y="393"/>
                    <a:pt x="375" y="393"/>
                  </a:cubicBezTo>
                  <a:cubicBezTo>
                    <a:pt x="375" y="393"/>
                    <a:pt x="375" y="377"/>
                    <a:pt x="360" y="377"/>
                  </a:cubicBezTo>
                  <a:cubicBezTo>
                    <a:pt x="284" y="377"/>
                    <a:pt x="284" y="377"/>
                    <a:pt x="284" y="377"/>
                  </a:cubicBezTo>
                  <a:cubicBezTo>
                    <a:pt x="284" y="254"/>
                    <a:pt x="284" y="254"/>
                    <a:pt x="284" y="254"/>
                  </a:cubicBezTo>
                  <a:cubicBezTo>
                    <a:pt x="322" y="254"/>
                    <a:pt x="322" y="254"/>
                    <a:pt x="322" y="254"/>
                  </a:cubicBezTo>
                  <a:cubicBezTo>
                    <a:pt x="360" y="254"/>
                    <a:pt x="360" y="254"/>
                    <a:pt x="360" y="254"/>
                  </a:cubicBezTo>
                  <a:cubicBezTo>
                    <a:pt x="360" y="254"/>
                    <a:pt x="375" y="254"/>
                    <a:pt x="375" y="238"/>
                  </a:cubicBezTo>
                  <a:cubicBezTo>
                    <a:pt x="375" y="16"/>
                    <a:pt x="375" y="16"/>
                    <a:pt x="375" y="16"/>
                  </a:cubicBezTo>
                  <a:cubicBezTo>
                    <a:pt x="375" y="16"/>
                    <a:pt x="375" y="0"/>
                    <a:pt x="360" y="0"/>
                  </a:cubicBezTo>
                  <a:cubicBezTo>
                    <a:pt x="322" y="0"/>
                    <a:pt x="322" y="0"/>
                    <a:pt x="322" y="0"/>
                  </a:cubicBezTo>
                  <a:cubicBezTo>
                    <a:pt x="74" y="0"/>
                    <a:pt x="74" y="0"/>
                    <a:pt x="74" y="0"/>
                  </a:cubicBezTo>
                  <a:cubicBezTo>
                    <a:pt x="74" y="0"/>
                    <a:pt x="58" y="0"/>
                    <a:pt x="58" y="16"/>
                  </a:cubicBezTo>
                  <a:cubicBezTo>
                    <a:pt x="58" y="238"/>
                    <a:pt x="58" y="238"/>
                    <a:pt x="58" y="238"/>
                  </a:cubicBezTo>
                  <a:cubicBezTo>
                    <a:pt x="58" y="238"/>
                    <a:pt x="58" y="254"/>
                    <a:pt x="74" y="254"/>
                  </a:cubicBezTo>
                  <a:cubicBezTo>
                    <a:pt x="193" y="254"/>
                    <a:pt x="193" y="254"/>
                    <a:pt x="193" y="254"/>
                  </a:cubicBezTo>
                  <a:cubicBezTo>
                    <a:pt x="193" y="377"/>
                    <a:pt x="193" y="377"/>
                    <a:pt x="193" y="377"/>
                  </a:cubicBezTo>
                  <a:cubicBezTo>
                    <a:pt x="16" y="377"/>
                    <a:pt x="16" y="377"/>
                    <a:pt x="16" y="377"/>
                  </a:cubicBezTo>
                  <a:cubicBezTo>
                    <a:pt x="16" y="377"/>
                    <a:pt x="0" y="377"/>
                    <a:pt x="0" y="393"/>
                  </a:cubicBezTo>
                  <a:cubicBezTo>
                    <a:pt x="0" y="450"/>
                    <a:pt x="0" y="450"/>
                    <a:pt x="0" y="450"/>
                  </a:cubicBezTo>
                  <a:cubicBezTo>
                    <a:pt x="0" y="450"/>
                    <a:pt x="0" y="466"/>
                    <a:pt x="16" y="466"/>
                  </a:cubicBezTo>
                  <a:cubicBezTo>
                    <a:pt x="149" y="466"/>
                    <a:pt x="149" y="466"/>
                    <a:pt x="149" y="466"/>
                  </a:cubicBezTo>
                  <a:cubicBezTo>
                    <a:pt x="149" y="614"/>
                    <a:pt x="149" y="614"/>
                    <a:pt x="149" y="614"/>
                  </a:cubicBezTo>
                  <a:cubicBezTo>
                    <a:pt x="16" y="614"/>
                    <a:pt x="16" y="614"/>
                    <a:pt x="16" y="614"/>
                  </a:cubicBezTo>
                  <a:cubicBezTo>
                    <a:pt x="0" y="614"/>
                    <a:pt x="0" y="630"/>
                    <a:pt x="0" y="630"/>
                  </a:cubicBezTo>
                  <a:cubicBezTo>
                    <a:pt x="0" y="644"/>
                    <a:pt x="0" y="644"/>
                    <a:pt x="0" y="644"/>
                  </a:cubicBezTo>
                  <a:cubicBezTo>
                    <a:pt x="0" y="660"/>
                    <a:pt x="16" y="660"/>
                    <a:pt x="16" y="660"/>
                  </a:cubicBezTo>
                  <a:cubicBezTo>
                    <a:pt x="37" y="660"/>
                    <a:pt x="37" y="660"/>
                    <a:pt x="37" y="660"/>
                  </a:cubicBezTo>
                  <a:cubicBezTo>
                    <a:pt x="22" y="660"/>
                    <a:pt x="10" y="672"/>
                    <a:pt x="10" y="687"/>
                  </a:cubicBezTo>
                  <a:cubicBezTo>
                    <a:pt x="10" y="701"/>
                    <a:pt x="22" y="713"/>
                    <a:pt x="37" y="713"/>
                  </a:cubicBezTo>
                  <a:cubicBezTo>
                    <a:pt x="38" y="713"/>
                    <a:pt x="38" y="713"/>
                    <a:pt x="38" y="713"/>
                  </a:cubicBezTo>
                  <a:cubicBezTo>
                    <a:pt x="53" y="713"/>
                    <a:pt x="64" y="701"/>
                    <a:pt x="64" y="687"/>
                  </a:cubicBezTo>
                  <a:cubicBezTo>
                    <a:pt x="64" y="673"/>
                    <a:pt x="54" y="662"/>
                    <a:pt x="40" y="660"/>
                  </a:cubicBezTo>
                  <a:cubicBezTo>
                    <a:pt x="207" y="660"/>
                    <a:pt x="207" y="660"/>
                    <a:pt x="207" y="660"/>
                  </a:cubicBezTo>
                  <a:cubicBezTo>
                    <a:pt x="226" y="660"/>
                    <a:pt x="226" y="660"/>
                    <a:pt x="226" y="660"/>
                  </a:cubicBezTo>
                  <a:moveTo>
                    <a:pt x="324" y="660"/>
                  </a:moveTo>
                  <a:cubicBezTo>
                    <a:pt x="324" y="660"/>
                    <a:pt x="324" y="660"/>
                    <a:pt x="324" y="660"/>
                  </a:cubicBezTo>
                  <a:cubicBezTo>
                    <a:pt x="326" y="660"/>
                    <a:pt x="326" y="660"/>
                    <a:pt x="326" y="660"/>
                  </a:cubicBezTo>
                  <a:cubicBezTo>
                    <a:pt x="325" y="660"/>
                    <a:pt x="325" y="660"/>
                    <a:pt x="324" y="660"/>
                  </a:cubicBezTo>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2"/>
            <p:cNvSpPr>
              <a:spLocks noEditPoints="1"/>
            </p:cNvSpPr>
            <p:nvPr/>
          </p:nvSpPr>
          <p:spPr bwMode="auto">
            <a:xfrm>
              <a:off x="11063188" y="5168965"/>
              <a:ext cx="1203428" cy="839976"/>
            </a:xfrm>
            <a:custGeom>
              <a:avLst/>
              <a:gdLst>
                <a:gd name="T0" fmla="*/ 432 w 447"/>
                <a:gd name="T1" fmla="*/ 15 h 312"/>
                <a:gd name="T2" fmla="*/ 432 w 447"/>
                <a:gd name="T3" fmla="*/ 297 h 312"/>
                <a:gd name="T4" fmla="*/ 15 w 447"/>
                <a:gd name="T5" fmla="*/ 297 h 312"/>
                <a:gd name="T6" fmla="*/ 15 w 447"/>
                <a:gd name="T7" fmla="*/ 15 h 312"/>
                <a:gd name="T8" fmla="*/ 432 w 447"/>
                <a:gd name="T9" fmla="*/ 15 h 312"/>
                <a:gd name="T10" fmla="*/ 447 w 447"/>
                <a:gd name="T11" fmla="*/ 0 h 312"/>
                <a:gd name="T12" fmla="*/ 432 w 447"/>
                <a:gd name="T13" fmla="*/ 0 h 312"/>
                <a:gd name="T14" fmla="*/ 15 w 447"/>
                <a:gd name="T15" fmla="*/ 0 h 312"/>
                <a:gd name="T16" fmla="*/ 0 w 447"/>
                <a:gd name="T17" fmla="*/ 0 h 312"/>
                <a:gd name="T18" fmla="*/ 0 w 447"/>
                <a:gd name="T19" fmla="*/ 15 h 312"/>
                <a:gd name="T20" fmla="*/ 0 w 447"/>
                <a:gd name="T21" fmla="*/ 297 h 312"/>
                <a:gd name="T22" fmla="*/ 0 w 447"/>
                <a:gd name="T23" fmla="*/ 312 h 312"/>
                <a:gd name="T24" fmla="*/ 15 w 447"/>
                <a:gd name="T25" fmla="*/ 312 h 312"/>
                <a:gd name="T26" fmla="*/ 432 w 447"/>
                <a:gd name="T27" fmla="*/ 312 h 312"/>
                <a:gd name="T28" fmla="*/ 447 w 447"/>
                <a:gd name="T29" fmla="*/ 312 h 312"/>
                <a:gd name="T30" fmla="*/ 447 w 447"/>
                <a:gd name="T31" fmla="*/ 297 h 312"/>
                <a:gd name="T32" fmla="*/ 447 w 447"/>
                <a:gd name="T33" fmla="*/ 15 h 312"/>
                <a:gd name="T34" fmla="*/ 447 w 447"/>
                <a:gd name="T3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7" h="312">
                  <a:moveTo>
                    <a:pt x="432" y="15"/>
                  </a:moveTo>
                  <a:lnTo>
                    <a:pt x="432" y="297"/>
                  </a:lnTo>
                  <a:lnTo>
                    <a:pt x="15" y="297"/>
                  </a:lnTo>
                  <a:lnTo>
                    <a:pt x="15" y="15"/>
                  </a:lnTo>
                  <a:lnTo>
                    <a:pt x="432" y="15"/>
                  </a:lnTo>
                  <a:moveTo>
                    <a:pt x="447" y="0"/>
                  </a:moveTo>
                  <a:lnTo>
                    <a:pt x="432" y="0"/>
                  </a:lnTo>
                  <a:lnTo>
                    <a:pt x="15" y="0"/>
                  </a:lnTo>
                  <a:lnTo>
                    <a:pt x="0" y="0"/>
                  </a:lnTo>
                  <a:lnTo>
                    <a:pt x="0" y="15"/>
                  </a:lnTo>
                  <a:lnTo>
                    <a:pt x="0" y="297"/>
                  </a:lnTo>
                  <a:lnTo>
                    <a:pt x="0" y="312"/>
                  </a:lnTo>
                  <a:lnTo>
                    <a:pt x="15" y="312"/>
                  </a:lnTo>
                  <a:lnTo>
                    <a:pt x="432" y="312"/>
                  </a:lnTo>
                  <a:lnTo>
                    <a:pt x="447" y="312"/>
                  </a:lnTo>
                  <a:lnTo>
                    <a:pt x="447" y="297"/>
                  </a:lnTo>
                  <a:lnTo>
                    <a:pt x="447" y="15"/>
                  </a:lnTo>
                  <a:lnTo>
                    <a:pt x="4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3"/>
            <p:cNvSpPr>
              <a:spLocks/>
            </p:cNvSpPr>
            <p:nvPr/>
          </p:nvSpPr>
          <p:spPr bwMode="auto">
            <a:xfrm>
              <a:off x="11378179" y="6883917"/>
              <a:ext cx="174995" cy="96920"/>
            </a:xfrm>
            <a:custGeom>
              <a:avLst/>
              <a:gdLst>
                <a:gd name="T0" fmla="*/ 0 w 65"/>
                <a:gd name="T1" fmla="*/ 28 h 36"/>
                <a:gd name="T2" fmla="*/ 28 w 65"/>
                <a:gd name="T3" fmla="*/ 0 h 36"/>
                <a:gd name="T4" fmla="*/ 65 w 65"/>
                <a:gd name="T5" fmla="*/ 0 h 36"/>
                <a:gd name="T6" fmla="*/ 65 w 65"/>
                <a:gd name="T7" fmla="*/ 36 h 36"/>
                <a:gd name="T8" fmla="*/ 0 w 65"/>
                <a:gd name="T9" fmla="*/ 36 h 36"/>
                <a:gd name="T10" fmla="*/ 0 w 65"/>
                <a:gd name="T11" fmla="*/ 28 h 36"/>
              </a:gdLst>
              <a:ahLst/>
              <a:cxnLst>
                <a:cxn ang="0">
                  <a:pos x="T0" y="T1"/>
                </a:cxn>
                <a:cxn ang="0">
                  <a:pos x="T2" y="T3"/>
                </a:cxn>
                <a:cxn ang="0">
                  <a:pos x="T4" y="T5"/>
                </a:cxn>
                <a:cxn ang="0">
                  <a:pos x="T6" y="T7"/>
                </a:cxn>
                <a:cxn ang="0">
                  <a:pos x="T8" y="T9"/>
                </a:cxn>
                <a:cxn ang="0">
                  <a:pos x="T10" y="T11"/>
                </a:cxn>
              </a:cxnLst>
              <a:rect l="0" t="0" r="r" b="b"/>
              <a:pathLst>
                <a:path w="65" h="36">
                  <a:moveTo>
                    <a:pt x="0" y="28"/>
                  </a:moveTo>
                  <a:lnTo>
                    <a:pt x="28" y="0"/>
                  </a:lnTo>
                  <a:lnTo>
                    <a:pt x="65" y="0"/>
                  </a:lnTo>
                  <a:lnTo>
                    <a:pt x="65" y="36"/>
                  </a:lnTo>
                  <a:lnTo>
                    <a:pt x="0" y="36"/>
                  </a:lnTo>
                  <a:lnTo>
                    <a:pt x="0" y="28"/>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4"/>
            <p:cNvSpPr>
              <a:spLocks/>
            </p:cNvSpPr>
            <p:nvPr/>
          </p:nvSpPr>
          <p:spPr bwMode="auto">
            <a:xfrm>
              <a:off x="11456254" y="6461236"/>
              <a:ext cx="581522" cy="422680"/>
            </a:xfrm>
            <a:custGeom>
              <a:avLst/>
              <a:gdLst>
                <a:gd name="T0" fmla="*/ 36 w 216"/>
                <a:gd name="T1" fmla="*/ 0 h 157"/>
                <a:gd name="T2" fmla="*/ 36 w 216"/>
                <a:gd name="T3" fmla="*/ 0 h 157"/>
                <a:gd name="T4" fmla="*/ 216 w 216"/>
                <a:gd name="T5" fmla="*/ 0 h 157"/>
                <a:gd name="T6" fmla="*/ 216 w 216"/>
                <a:gd name="T7" fmla="*/ 35 h 157"/>
                <a:gd name="T8" fmla="*/ 36 w 216"/>
                <a:gd name="T9" fmla="*/ 35 h 157"/>
                <a:gd name="T10" fmla="*/ 36 w 216"/>
                <a:gd name="T11" fmla="*/ 157 h 157"/>
                <a:gd name="T12" fmla="*/ 0 w 216"/>
                <a:gd name="T13" fmla="*/ 157 h 157"/>
                <a:gd name="T14" fmla="*/ 0 w 216"/>
                <a:gd name="T15" fmla="*/ 0 h 157"/>
                <a:gd name="T16" fmla="*/ 36 w 216"/>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57">
                  <a:moveTo>
                    <a:pt x="36" y="0"/>
                  </a:moveTo>
                  <a:lnTo>
                    <a:pt x="36" y="0"/>
                  </a:lnTo>
                  <a:lnTo>
                    <a:pt x="216" y="0"/>
                  </a:lnTo>
                  <a:lnTo>
                    <a:pt x="216" y="35"/>
                  </a:lnTo>
                  <a:lnTo>
                    <a:pt x="36" y="35"/>
                  </a:lnTo>
                  <a:lnTo>
                    <a:pt x="36" y="157"/>
                  </a:lnTo>
                  <a:lnTo>
                    <a:pt x="0" y="157"/>
                  </a:lnTo>
                  <a:lnTo>
                    <a:pt x="0" y="0"/>
                  </a:lnTo>
                  <a:lnTo>
                    <a:pt x="36"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5"/>
            <p:cNvSpPr>
              <a:spLocks/>
            </p:cNvSpPr>
            <p:nvPr/>
          </p:nvSpPr>
          <p:spPr bwMode="auto">
            <a:xfrm>
              <a:off x="11456254" y="6461236"/>
              <a:ext cx="581522" cy="422680"/>
            </a:xfrm>
            <a:custGeom>
              <a:avLst/>
              <a:gdLst>
                <a:gd name="T0" fmla="*/ 36 w 216"/>
                <a:gd name="T1" fmla="*/ 0 h 157"/>
                <a:gd name="T2" fmla="*/ 36 w 216"/>
                <a:gd name="T3" fmla="*/ 0 h 157"/>
                <a:gd name="T4" fmla="*/ 216 w 216"/>
                <a:gd name="T5" fmla="*/ 0 h 157"/>
                <a:gd name="T6" fmla="*/ 216 w 216"/>
                <a:gd name="T7" fmla="*/ 35 h 157"/>
                <a:gd name="T8" fmla="*/ 36 w 216"/>
                <a:gd name="T9" fmla="*/ 35 h 157"/>
                <a:gd name="T10" fmla="*/ 36 w 216"/>
                <a:gd name="T11" fmla="*/ 157 h 157"/>
                <a:gd name="T12" fmla="*/ 0 w 216"/>
                <a:gd name="T13" fmla="*/ 157 h 157"/>
                <a:gd name="T14" fmla="*/ 0 w 216"/>
                <a:gd name="T15" fmla="*/ 0 h 157"/>
                <a:gd name="T16" fmla="*/ 36 w 216"/>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57">
                  <a:moveTo>
                    <a:pt x="36" y="0"/>
                  </a:moveTo>
                  <a:lnTo>
                    <a:pt x="36" y="0"/>
                  </a:lnTo>
                  <a:lnTo>
                    <a:pt x="216" y="0"/>
                  </a:lnTo>
                  <a:lnTo>
                    <a:pt x="216" y="35"/>
                  </a:lnTo>
                  <a:lnTo>
                    <a:pt x="36" y="35"/>
                  </a:lnTo>
                  <a:lnTo>
                    <a:pt x="36" y="157"/>
                  </a:lnTo>
                  <a:lnTo>
                    <a:pt x="0" y="157"/>
                  </a:lnTo>
                  <a:lnTo>
                    <a:pt x="0" y="0"/>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56"/>
            <p:cNvSpPr>
              <a:spLocks noChangeArrowheads="1"/>
            </p:cNvSpPr>
            <p:nvPr/>
          </p:nvSpPr>
          <p:spPr bwMode="auto">
            <a:xfrm>
              <a:off x="11593558" y="6469313"/>
              <a:ext cx="99613" cy="41460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57"/>
            <p:cNvSpPr>
              <a:spLocks noChangeArrowheads="1"/>
            </p:cNvSpPr>
            <p:nvPr/>
          </p:nvSpPr>
          <p:spPr bwMode="auto">
            <a:xfrm>
              <a:off x="11593558" y="6469313"/>
              <a:ext cx="99613" cy="41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58"/>
            <p:cNvSpPr>
              <a:spLocks noChangeArrowheads="1"/>
            </p:cNvSpPr>
            <p:nvPr/>
          </p:nvSpPr>
          <p:spPr bwMode="auto">
            <a:xfrm>
              <a:off x="11682402" y="5831254"/>
              <a:ext cx="355375" cy="629982"/>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59"/>
            <p:cNvSpPr>
              <a:spLocks noChangeArrowheads="1"/>
            </p:cNvSpPr>
            <p:nvPr/>
          </p:nvSpPr>
          <p:spPr bwMode="auto">
            <a:xfrm>
              <a:off x="11682402" y="5831254"/>
              <a:ext cx="355375" cy="62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0"/>
            <p:cNvSpPr>
              <a:spLocks/>
            </p:cNvSpPr>
            <p:nvPr/>
          </p:nvSpPr>
          <p:spPr bwMode="auto">
            <a:xfrm>
              <a:off x="11518175" y="6883917"/>
              <a:ext cx="174995" cy="96920"/>
            </a:xfrm>
            <a:custGeom>
              <a:avLst/>
              <a:gdLst>
                <a:gd name="T0" fmla="*/ 0 w 65"/>
                <a:gd name="T1" fmla="*/ 28 h 36"/>
                <a:gd name="T2" fmla="*/ 28 w 65"/>
                <a:gd name="T3" fmla="*/ 0 h 36"/>
                <a:gd name="T4" fmla="*/ 65 w 65"/>
                <a:gd name="T5" fmla="*/ 0 h 36"/>
                <a:gd name="T6" fmla="*/ 65 w 65"/>
                <a:gd name="T7" fmla="*/ 36 h 36"/>
                <a:gd name="T8" fmla="*/ 0 w 65"/>
                <a:gd name="T9" fmla="*/ 36 h 36"/>
                <a:gd name="T10" fmla="*/ 0 w 65"/>
                <a:gd name="T11" fmla="*/ 28 h 36"/>
              </a:gdLst>
              <a:ahLst/>
              <a:cxnLst>
                <a:cxn ang="0">
                  <a:pos x="T0" y="T1"/>
                </a:cxn>
                <a:cxn ang="0">
                  <a:pos x="T2" y="T3"/>
                </a:cxn>
                <a:cxn ang="0">
                  <a:pos x="T4" y="T5"/>
                </a:cxn>
                <a:cxn ang="0">
                  <a:pos x="T6" y="T7"/>
                </a:cxn>
                <a:cxn ang="0">
                  <a:pos x="T8" y="T9"/>
                </a:cxn>
                <a:cxn ang="0">
                  <a:pos x="T10" y="T11"/>
                </a:cxn>
              </a:cxnLst>
              <a:rect l="0" t="0" r="r" b="b"/>
              <a:pathLst>
                <a:path w="65" h="36">
                  <a:moveTo>
                    <a:pt x="0" y="28"/>
                  </a:moveTo>
                  <a:lnTo>
                    <a:pt x="28" y="0"/>
                  </a:lnTo>
                  <a:lnTo>
                    <a:pt x="65" y="0"/>
                  </a:lnTo>
                  <a:lnTo>
                    <a:pt x="65" y="36"/>
                  </a:lnTo>
                  <a:lnTo>
                    <a:pt x="0" y="36"/>
                  </a:lnTo>
                  <a:lnTo>
                    <a:pt x="0" y="28"/>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1"/>
            <p:cNvSpPr>
              <a:spLocks/>
            </p:cNvSpPr>
            <p:nvPr/>
          </p:nvSpPr>
          <p:spPr bwMode="auto">
            <a:xfrm>
              <a:off x="11518175" y="6883917"/>
              <a:ext cx="174995" cy="96920"/>
            </a:xfrm>
            <a:custGeom>
              <a:avLst/>
              <a:gdLst>
                <a:gd name="T0" fmla="*/ 0 w 65"/>
                <a:gd name="T1" fmla="*/ 28 h 36"/>
                <a:gd name="T2" fmla="*/ 28 w 65"/>
                <a:gd name="T3" fmla="*/ 0 h 36"/>
                <a:gd name="T4" fmla="*/ 65 w 65"/>
                <a:gd name="T5" fmla="*/ 0 h 36"/>
                <a:gd name="T6" fmla="*/ 65 w 65"/>
                <a:gd name="T7" fmla="*/ 36 h 36"/>
                <a:gd name="T8" fmla="*/ 0 w 65"/>
                <a:gd name="T9" fmla="*/ 36 h 36"/>
                <a:gd name="T10" fmla="*/ 0 w 65"/>
                <a:gd name="T11" fmla="*/ 28 h 36"/>
              </a:gdLst>
              <a:ahLst/>
              <a:cxnLst>
                <a:cxn ang="0">
                  <a:pos x="T0" y="T1"/>
                </a:cxn>
                <a:cxn ang="0">
                  <a:pos x="T2" y="T3"/>
                </a:cxn>
                <a:cxn ang="0">
                  <a:pos x="T4" y="T5"/>
                </a:cxn>
                <a:cxn ang="0">
                  <a:pos x="T6" y="T7"/>
                </a:cxn>
                <a:cxn ang="0">
                  <a:pos x="T8" y="T9"/>
                </a:cxn>
                <a:cxn ang="0">
                  <a:pos x="T10" y="T11"/>
                </a:cxn>
              </a:cxnLst>
              <a:rect l="0" t="0" r="r" b="b"/>
              <a:pathLst>
                <a:path w="65" h="36">
                  <a:moveTo>
                    <a:pt x="0" y="28"/>
                  </a:moveTo>
                  <a:lnTo>
                    <a:pt x="28" y="0"/>
                  </a:lnTo>
                  <a:lnTo>
                    <a:pt x="65" y="0"/>
                  </a:lnTo>
                  <a:lnTo>
                    <a:pt x="65" y="36"/>
                  </a:lnTo>
                  <a:lnTo>
                    <a:pt x="0" y="36"/>
                  </a:lnTo>
                  <a:lnTo>
                    <a:pt x="0"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62"/>
            <p:cNvSpPr>
              <a:spLocks noChangeArrowheads="1"/>
            </p:cNvSpPr>
            <p:nvPr/>
          </p:nvSpPr>
          <p:spPr bwMode="auto">
            <a:xfrm>
              <a:off x="12037776" y="6399315"/>
              <a:ext cx="2692" cy="61921"/>
            </a:xfrm>
            <a:prstGeom prst="rect">
              <a:avLst/>
            </a:prstGeom>
            <a:solidFill>
              <a:srgbClr val="00A0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63"/>
            <p:cNvSpPr>
              <a:spLocks noChangeArrowheads="1"/>
            </p:cNvSpPr>
            <p:nvPr/>
          </p:nvSpPr>
          <p:spPr bwMode="auto">
            <a:xfrm>
              <a:off x="12037776" y="6399315"/>
              <a:ext cx="2692" cy="6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64"/>
            <p:cNvSpPr>
              <a:spLocks noChangeArrowheads="1"/>
            </p:cNvSpPr>
            <p:nvPr/>
          </p:nvSpPr>
          <p:spPr bwMode="auto">
            <a:xfrm>
              <a:off x="12037776" y="6140861"/>
              <a:ext cx="2692" cy="258454"/>
            </a:xfrm>
            <a:prstGeom prst="rect">
              <a:avLst/>
            </a:prstGeom>
            <a:solidFill>
              <a:srgbClr val="3A1E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65"/>
            <p:cNvSpPr>
              <a:spLocks noChangeArrowheads="1"/>
            </p:cNvSpPr>
            <p:nvPr/>
          </p:nvSpPr>
          <p:spPr bwMode="auto">
            <a:xfrm>
              <a:off x="12037776" y="6140861"/>
              <a:ext cx="2692" cy="25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6"/>
            <p:cNvSpPr>
              <a:spLocks noEditPoints="1"/>
            </p:cNvSpPr>
            <p:nvPr/>
          </p:nvSpPr>
          <p:spPr bwMode="auto">
            <a:xfrm>
              <a:off x="11682402" y="6140861"/>
              <a:ext cx="355375" cy="320376"/>
            </a:xfrm>
            <a:custGeom>
              <a:avLst/>
              <a:gdLst>
                <a:gd name="T0" fmla="*/ 72 w 132"/>
                <a:gd name="T1" fmla="*/ 35 h 119"/>
                <a:gd name="T2" fmla="*/ 0 w 132"/>
                <a:gd name="T3" fmla="*/ 78 h 119"/>
                <a:gd name="T4" fmla="*/ 0 w 132"/>
                <a:gd name="T5" fmla="*/ 119 h 119"/>
                <a:gd name="T6" fmla="*/ 72 w 132"/>
                <a:gd name="T7" fmla="*/ 119 h 119"/>
                <a:gd name="T8" fmla="*/ 72 w 132"/>
                <a:gd name="T9" fmla="*/ 35 h 119"/>
                <a:gd name="T10" fmla="*/ 132 w 132"/>
                <a:gd name="T11" fmla="*/ 0 h 119"/>
                <a:gd name="T12" fmla="*/ 98 w 132"/>
                <a:gd name="T13" fmla="*/ 20 h 119"/>
                <a:gd name="T14" fmla="*/ 98 w 132"/>
                <a:gd name="T15" fmla="*/ 32 h 119"/>
                <a:gd name="T16" fmla="*/ 98 w 132"/>
                <a:gd name="T17" fmla="*/ 32 h 119"/>
                <a:gd name="T18" fmla="*/ 98 w 132"/>
                <a:gd name="T19" fmla="*/ 32 h 119"/>
                <a:gd name="T20" fmla="*/ 98 w 132"/>
                <a:gd name="T21" fmla="*/ 119 h 119"/>
                <a:gd name="T22" fmla="*/ 132 w 132"/>
                <a:gd name="T23" fmla="*/ 119 h 119"/>
                <a:gd name="T24" fmla="*/ 132 w 132"/>
                <a:gd name="T25" fmla="*/ 96 h 119"/>
                <a:gd name="T26" fmla="*/ 132 w 132"/>
                <a:gd name="T2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19">
                  <a:moveTo>
                    <a:pt x="72" y="35"/>
                  </a:moveTo>
                  <a:lnTo>
                    <a:pt x="0" y="78"/>
                  </a:lnTo>
                  <a:lnTo>
                    <a:pt x="0" y="119"/>
                  </a:lnTo>
                  <a:lnTo>
                    <a:pt x="72" y="119"/>
                  </a:lnTo>
                  <a:lnTo>
                    <a:pt x="72" y="35"/>
                  </a:lnTo>
                  <a:close/>
                  <a:moveTo>
                    <a:pt x="132" y="0"/>
                  </a:moveTo>
                  <a:lnTo>
                    <a:pt x="98" y="20"/>
                  </a:lnTo>
                  <a:lnTo>
                    <a:pt x="98" y="32"/>
                  </a:lnTo>
                  <a:lnTo>
                    <a:pt x="98" y="32"/>
                  </a:lnTo>
                  <a:lnTo>
                    <a:pt x="98" y="32"/>
                  </a:lnTo>
                  <a:lnTo>
                    <a:pt x="98" y="119"/>
                  </a:lnTo>
                  <a:lnTo>
                    <a:pt x="132" y="119"/>
                  </a:lnTo>
                  <a:lnTo>
                    <a:pt x="132" y="96"/>
                  </a:lnTo>
                  <a:lnTo>
                    <a:pt x="132" y="0"/>
                  </a:lnTo>
                  <a:close/>
                </a:path>
              </a:pathLst>
            </a:custGeom>
            <a:solidFill>
              <a:srgbClr val="C50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67"/>
            <p:cNvSpPr>
              <a:spLocks noEditPoints="1"/>
            </p:cNvSpPr>
            <p:nvPr/>
          </p:nvSpPr>
          <p:spPr bwMode="auto">
            <a:xfrm>
              <a:off x="11682402" y="6140861"/>
              <a:ext cx="355375" cy="320376"/>
            </a:xfrm>
            <a:custGeom>
              <a:avLst/>
              <a:gdLst>
                <a:gd name="T0" fmla="*/ 72 w 132"/>
                <a:gd name="T1" fmla="*/ 35 h 119"/>
                <a:gd name="T2" fmla="*/ 0 w 132"/>
                <a:gd name="T3" fmla="*/ 78 h 119"/>
                <a:gd name="T4" fmla="*/ 0 w 132"/>
                <a:gd name="T5" fmla="*/ 119 h 119"/>
                <a:gd name="T6" fmla="*/ 72 w 132"/>
                <a:gd name="T7" fmla="*/ 119 h 119"/>
                <a:gd name="T8" fmla="*/ 72 w 132"/>
                <a:gd name="T9" fmla="*/ 35 h 119"/>
                <a:gd name="T10" fmla="*/ 132 w 132"/>
                <a:gd name="T11" fmla="*/ 0 h 119"/>
                <a:gd name="T12" fmla="*/ 98 w 132"/>
                <a:gd name="T13" fmla="*/ 20 h 119"/>
                <a:gd name="T14" fmla="*/ 98 w 132"/>
                <a:gd name="T15" fmla="*/ 32 h 119"/>
                <a:gd name="T16" fmla="*/ 98 w 132"/>
                <a:gd name="T17" fmla="*/ 32 h 119"/>
                <a:gd name="T18" fmla="*/ 98 w 132"/>
                <a:gd name="T19" fmla="*/ 32 h 119"/>
                <a:gd name="T20" fmla="*/ 98 w 132"/>
                <a:gd name="T21" fmla="*/ 119 h 119"/>
                <a:gd name="T22" fmla="*/ 132 w 132"/>
                <a:gd name="T23" fmla="*/ 119 h 119"/>
                <a:gd name="T24" fmla="*/ 132 w 132"/>
                <a:gd name="T25" fmla="*/ 96 h 119"/>
                <a:gd name="T26" fmla="*/ 132 w 132"/>
                <a:gd name="T2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19">
                  <a:moveTo>
                    <a:pt x="72" y="35"/>
                  </a:moveTo>
                  <a:lnTo>
                    <a:pt x="0" y="78"/>
                  </a:lnTo>
                  <a:lnTo>
                    <a:pt x="0" y="119"/>
                  </a:lnTo>
                  <a:lnTo>
                    <a:pt x="72" y="119"/>
                  </a:lnTo>
                  <a:lnTo>
                    <a:pt x="72" y="35"/>
                  </a:lnTo>
                  <a:moveTo>
                    <a:pt x="132" y="0"/>
                  </a:moveTo>
                  <a:lnTo>
                    <a:pt x="98" y="20"/>
                  </a:lnTo>
                  <a:lnTo>
                    <a:pt x="98" y="32"/>
                  </a:lnTo>
                  <a:lnTo>
                    <a:pt x="98" y="32"/>
                  </a:lnTo>
                  <a:lnTo>
                    <a:pt x="98" y="32"/>
                  </a:lnTo>
                  <a:lnTo>
                    <a:pt x="98" y="119"/>
                  </a:lnTo>
                  <a:lnTo>
                    <a:pt x="132" y="119"/>
                  </a:lnTo>
                  <a:lnTo>
                    <a:pt x="132" y="96"/>
                  </a:lnTo>
                  <a:lnTo>
                    <a:pt x="1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68"/>
            <p:cNvSpPr>
              <a:spLocks/>
            </p:cNvSpPr>
            <p:nvPr/>
          </p:nvSpPr>
          <p:spPr bwMode="auto">
            <a:xfrm>
              <a:off x="10581279" y="6875840"/>
              <a:ext cx="172303" cy="96920"/>
            </a:xfrm>
            <a:custGeom>
              <a:avLst/>
              <a:gdLst>
                <a:gd name="T0" fmla="*/ 64 w 64"/>
                <a:gd name="T1" fmla="*/ 28 h 36"/>
                <a:gd name="T2" fmla="*/ 37 w 64"/>
                <a:gd name="T3" fmla="*/ 0 h 36"/>
                <a:gd name="T4" fmla="*/ 0 w 64"/>
                <a:gd name="T5" fmla="*/ 0 h 36"/>
                <a:gd name="T6" fmla="*/ 0 w 64"/>
                <a:gd name="T7" fmla="*/ 36 h 36"/>
                <a:gd name="T8" fmla="*/ 64 w 64"/>
                <a:gd name="T9" fmla="*/ 36 h 36"/>
                <a:gd name="T10" fmla="*/ 64 w 64"/>
                <a:gd name="T11" fmla="*/ 28 h 36"/>
              </a:gdLst>
              <a:ahLst/>
              <a:cxnLst>
                <a:cxn ang="0">
                  <a:pos x="T0" y="T1"/>
                </a:cxn>
                <a:cxn ang="0">
                  <a:pos x="T2" y="T3"/>
                </a:cxn>
                <a:cxn ang="0">
                  <a:pos x="T4" y="T5"/>
                </a:cxn>
                <a:cxn ang="0">
                  <a:pos x="T6" y="T7"/>
                </a:cxn>
                <a:cxn ang="0">
                  <a:pos x="T8" y="T9"/>
                </a:cxn>
                <a:cxn ang="0">
                  <a:pos x="T10" y="T11"/>
                </a:cxn>
              </a:cxnLst>
              <a:rect l="0" t="0" r="r" b="b"/>
              <a:pathLst>
                <a:path w="64" h="36">
                  <a:moveTo>
                    <a:pt x="64" y="28"/>
                  </a:moveTo>
                  <a:lnTo>
                    <a:pt x="37" y="0"/>
                  </a:lnTo>
                  <a:lnTo>
                    <a:pt x="0" y="0"/>
                  </a:lnTo>
                  <a:lnTo>
                    <a:pt x="0" y="36"/>
                  </a:lnTo>
                  <a:lnTo>
                    <a:pt x="64" y="36"/>
                  </a:lnTo>
                  <a:lnTo>
                    <a:pt x="64" y="28"/>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69"/>
            <p:cNvSpPr>
              <a:spLocks/>
            </p:cNvSpPr>
            <p:nvPr/>
          </p:nvSpPr>
          <p:spPr bwMode="auto">
            <a:xfrm>
              <a:off x="10581279" y="6875840"/>
              <a:ext cx="172303" cy="96920"/>
            </a:xfrm>
            <a:custGeom>
              <a:avLst/>
              <a:gdLst>
                <a:gd name="T0" fmla="*/ 64 w 64"/>
                <a:gd name="T1" fmla="*/ 28 h 36"/>
                <a:gd name="T2" fmla="*/ 37 w 64"/>
                <a:gd name="T3" fmla="*/ 0 h 36"/>
                <a:gd name="T4" fmla="*/ 0 w 64"/>
                <a:gd name="T5" fmla="*/ 0 h 36"/>
                <a:gd name="T6" fmla="*/ 0 w 64"/>
                <a:gd name="T7" fmla="*/ 36 h 36"/>
                <a:gd name="T8" fmla="*/ 64 w 64"/>
                <a:gd name="T9" fmla="*/ 36 h 36"/>
                <a:gd name="T10" fmla="*/ 64 w 64"/>
                <a:gd name="T11" fmla="*/ 28 h 36"/>
              </a:gdLst>
              <a:ahLst/>
              <a:cxnLst>
                <a:cxn ang="0">
                  <a:pos x="T0" y="T1"/>
                </a:cxn>
                <a:cxn ang="0">
                  <a:pos x="T2" y="T3"/>
                </a:cxn>
                <a:cxn ang="0">
                  <a:pos x="T4" y="T5"/>
                </a:cxn>
                <a:cxn ang="0">
                  <a:pos x="T6" y="T7"/>
                </a:cxn>
                <a:cxn ang="0">
                  <a:pos x="T8" y="T9"/>
                </a:cxn>
                <a:cxn ang="0">
                  <a:pos x="T10" y="T11"/>
                </a:cxn>
              </a:cxnLst>
              <a:rect l="0" t="0" r="r" b="b"/>
              <a:pathLst>
                <a:path w="64" h="36">
                  <a:moveTo>
                    <a:pt x="64" y="28"/>
                  </a:moveTo>
                  <a:lnTo>
                    <a:pt x="37" y="0"/>
                  </a:lnTo>
                  <a:lnTo>
                    <a:pt x="0" y="0"/>
                  </a:lnTo>
                  <a:lnTo>
                    <a:pt x="0" y="36"/>
                  </a:lnTo>
                  <a:lnTo>
                    <a:pt x="64" y="36"/>
                  </a:lnTo>
                  <a:lnTo>
                    <a:pt x="64"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0"/>
            <p:cNvSpPr>
              <a:spLocks/>
            </p:cNvSpPr>
            <p:nvPr/>
          </p:nvSpPr>
          <p:spPr bwMode="auto">
            <a:xfrm>
              <a:off x="10096677" y="6453159"/>
              <a:ext cx="581522" cy="422680"/>
            </a:xfrm>
            <a:custGeom>
              <a:avLst/>
              <a:gdLst>
                <a:gd name="T0" fmla="*/ 0 w 216"/>
                <a:gd name="T1" fmla="*/ 0 h 157"/>
                <a:gd name="T2" fmla="*/ 0 w 216"/>
                <a:gd name="T3" fmla="*/ 34 h 157"/>
                <a:gd name="T4" fmla="*/ 180 w 216"/>
                <a:gd name="T5" fmla="*/ 34 h 157"/>
                <a:gd name="T6" fmla="*/ 180 w 216"/>
                <a:gd name="T7" fmla="*/ 157 h 157"/>
                <a:gd name="T8" fmla="*/ 216 w 216"/>
                <a:gd name="T9" fmla="*/ 157 h 157"/>
                <a:gd name="T10" fmla="*/ 216 w 216"/>
                <a:gd name="T11" fmla="*/ 0 h 157"/>
                <a:gd name="T12" fmla="*/ 0 w 216"/>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16" h="157">
                  <a:moveTo>
                    <a:pt x="0" y="0"/>
                  </a:moveTo>
                  <a:lnTo>
                    <a:pt x="0" y="34"/>
                  </a:lnTo>
                  <a:lnTo>
                    <a:pt x="180" y="34"/>
                  </a:lnTo>
                  <a:lnTo>
                    <a:pt x="180" y="157"/>
                  </a:lnTo>
                  <a:lnTo>
                    <a:pt x="216" y="157"/>
                  </a:lnTo>
                  <a:lnTo>
                    <a:pt x="216" y="0"/>
                  </a:ln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1"/>
            <p:cNvSpPr>
              <a:spLocks/>
            </p:cNvSpPr>
            <p:nvPr/>
          </p:nvSpPr>
          <p:spPr bwMode="auto">
            <a:xfrm>
              <a:off x="10096677" y="6453159"/>
              <a:ext cx="581522" cy="422680"/>
            </a:xfrm>
            <a:custGeom>
              <a:avLst/>
              <a:gdLst>
                <a:gd name="T0" fmla="*/ 0 w 216"/>
                <a:gd name="T1" fmla="*/ 0 h 157"/>
                <a:gd name="T2" fmla="*/ 0 w 216"/>
                <a:gd name="T3" fmla="*/ 34 h 157"/>
                <a:gd name="T4" fmla="*/ 180 w 216"/>
                <a:gd name="T5" fmla="*/ 34 h 157"/>
                <a:gd name="T6" fmla="*/ 180 w 216"/>
                <a:gd name="T7" fmla="*/ 157 h 157"/>
                <a:gd name="T8" fmla="*/ 216 w 216"/>
                <a:gd name="T9" fmla="*/ 157 h 157"/>
                <a:gd name="T10" fmla="*/ 216 w 216"/>
                <a:gd name="T11" fmla="*/ 0 h 157"/>
                <a:gd name="T12" fmla="*/ 0 w 216"/>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16" h="157">
                  <a:moveTo>
                    <a:pt x="0" y="0"/>
                  </a:moveTo>
                  <a:lnTo>
                    <a:pt x="0" y="34"/>
                  </a:lnTo>
                  <a:lnTo>
                    <a:pt x="180" y="34"/>
                  </a:lnTo>
                  <a:lnTo>
                    <a:pt x="180" y="157"/>
                  </a:lnTo>
                  <a:lnTo>
                    <a:pt x="216" y="157"/>
                  </a:lnTo>
                  <a:lnTo>
                    <a:pt x="21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72"/>
            <p:cNvSpPr>
              <a:spLocks noChangeArrowheads="1"/>
            </p:cNvSpPr>
            <p:nvPr/>
          </p:nvSpPr>
          <p:spPr bwMode="auto">
            <a:xfrm>
              <a:off x="10443975" y="6455852"/>
              <a:ext cx="96920" cy="419988"/>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3"/>
            <p:cNvSpPr>
              <a:spLocks/>
            </p:cNvSpPr>
            <p:nvPr/>
          </p:nvSpPr>
          <p:spPr bwMode="auto">
            <a:xfrm>
              <a:off x="10096677" y="5804332"/>
              <a:ext cx="398450" cy="648828"/>
            </a:xfrm>
            <a:custGeom>
              <a:avLst/>
              <a:gdLst>
                <a:gd name="T0" fmla="*/ 254 w 316"/>
                <a:gd name="T1" fmla="*/ 15 h 511"/>
                <a:gd name="T2" fmla="*/ 81 w 316"/>
                <a:gd name="T3" fmla="*/ 15 h 511"/>
                <a:gd name="T4" fmla="*/ 81 w 316"/>
                <a:gd name="T5" fmla="*/ 16 h 511"/>
                <a:gd name="T6" fmla="*/ 0 w 316"/>
                <a:gd name="T7" fmla="*/ 117 h 511"/>
                <a:gd name="T8" fmla="*/ 0 w 316"/>
                <a:gd name="T9" fmla="*/ 511 h 511"/>
                <a:gd name="T10" fmla="*/ 316 w 316"/>
                <a:gd name="T11" fmla="*/ 511 h 511"/>
                <a:gd name="T12" fmla="*/ 316 w 316"/>
                <a:gd name="T13" fmla="*/ 121 h 511"/>
                <a:gd name="T14" fmla="*/ 254 w 316"/>
                <a:gd name="T15" fmla="*/ 15 h 5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 h="511">
                  <a:moveTo>
                    <a:pt x="254" y="15"/>
                  </a:moveTo>
                  <a:cubicBezTo>
                    <a:pt x="81" y="15"/>
                    <a:pt x="81" y="15"/>
                    <a:pt x="81" y="15"/>
                  </a:cubicBezTo>
                  <a:cubicBezTo>
                    <a:pt x="81" y="16"/>
                    <a:pt x="81" y="16"/>
                    <a:pt x="81" y="16"/>
                  </a:cubicBezTo>
                  <a:cubicBezTo>
                    <a:pt x="81" y="16"/>
                    <a:pt x="0" y="0"/>
                    <a:pt x="0" y="117"/>
                  </a:cubicBezTo>
                  <a:cubicBezTo>
                    <a:pt x="0" y="511"/>
                    <a:pt x="0" y="511"/>
                    <a:pt x="0" y="511"/>
                  </a:cubicBezTo>
                  <a:cubicBezTo>
                    <a:pt x="316" y="511"/>
                    <a:pt x="316" y="511"/>
                    <a:pt x="316" y="511"/>
                  </a:cubicBezTo>
                  <a:cubicBezTo>
                    <a:pt x="316" y="121"/>
                    <a:pt x="316" y="121"/>
                    <a:pt x="316" y="121"/>
                  </a:cubicBezTo>
                  <a:cubicBezTo>
                    <a:pt x="316" y="31"/>
                    <a:pt x="271" y="17"/>
                    <a:pt x="254" y="15"/>
                  </a:cubicBezTo>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74"/>
            <p:cNvSpPr>
              <a:spLocks/>
            </p:cNvSpPr>
            <p:nvPr/>
          </p:nvSpPr>
          <p:spPr bwMode="auto">
            <a:xfrm>
              <a:off x="10443975" y="6875840"/>
              <a:ext cx="174995" cy="96920"/>
            </a:xfrm>
            <a:custGeom>
              <a:avLst/>
              <a:gdLst>
                <a:gd name="T0" fmla="*/ 65 w 65"/>
                <a:gd name="T1" fmla="*/ 28 h 36"/>
                <a:gd name="T2" fmla="*/ 37 w 65"/>
                <a:gd name="T3" fmla="*/ 0 h 36"/>
                <a:gd name="T4" fmla="*/ 0 w 65"/>
                <a:gd name="T5" fmla="*/ 0 h 36"/>
                <a:gd name="T6" fmla="*/ 0 w 65"/>
                <a:gd name="T7" fmla="*/ 36 h 36"/>
                <a:gd name="T8" fmla="*/ 65 w 65"/>
                <a:gd name="T9" fmla="*/ 36 h 36"/>
                <a:gd name="T10" fmla="*/ 65 w 65"/>
                <a:gd name="T11" fmla="*/ 28 h 36"/>
              </a:gdLst>
              <a:ahLst/>
              <a:cxnLst>
                <a:cxn ang="0">
                  <a:pos x="T0" y="T1"/>
                </a:cxn>
                <a:cxn ang="0">
                  <a:pos x="T2" y="T3"/>
                </a:cxn>
                <a:cxn ang="0">
                  <a:pos x="T4" y="T5"/>
                </a:cxn>
                <a:cxn ang="0">
                  <a:pos x="T6" y="T7"/>
                </a:cxn>
                <a:cxn ang="0">
                  <a:pos x="T8" y="T9"/>
                </a:cxn>
                <a:cxn ang="0">
                  <a:pos x="T10" y="T11"/>
                </a:cxn>
              </a:cxnLst>
              <a:rect l="0" t="0" r="r" b="b"/>
              <a:pathLst>
                <a:path w="65" h="36">
                  <a:moveTo>
                    <a:pt x="65" y="28"/>
                  </a:moveTo>
                  <a:lnTo>
                    <a:pt x="37" y="0"/>
                  </a:lnTo>
                  <a:lnTo>
                    <a:pt x="0" y="0"/>
                  </a:lnTo>
                  <a:lnTo>
                    <a:pt x="0" y="36"/>
                  </a:lnTo>
                  <a:lnTo>
                    <a:pt x="65" y="36"/>
                  </a:lnTo>
                  <a:lnTo>
                    <a:pt x="65" y="28"/>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75"/>
            <p:cNvSpPr>
              <a:spLocks/>
            </p:cNvSpPr>
            <p:nvPr/>
          </p:nvSpPr>
          <p:spPr bwMode="auto">
            <a:xfrm>
              <a:off x="10443975" y="6875840"/>
              <a:ext cx="174995" cy="96920"/>
            </a:xfrm>
            <a:custGeom>
              <a:avLst/>
              <a:gdLst>
                <a:gd name="T0" fmla="*/ 65 w 65"/>
                <a:gd name="T1" fmla="*/ 28 h 36"/>
                <a:gd name="T2" fmla="*/ 37 w 65"/>
                <a:gd name="T3" fmla="*/ 0 h 36"/>
                <a:gd name="T4" fmla="*/ 0 w 65"/>
                <a:gd name="T5" fmla="*/ 0 h 36"/>
                <a:gd name="T6" fmla="*/ 0 w 65"/>
                <a:gd name="T7" fmla="*/ 36 h 36"/>
                <a:gd name="T8" fmla="*/ 65 w 65"/>
                <a:gd name="T9" fmla="*/ 36 h 36"/>
                <a:gd name="T10" fmla="*/ 65 w 65"/>
                <a:gd name="T11" fmla="*/ 28 h 36"/>
              </a:gdLst>
              <a:ahLst/>
              <a:cxnLst>
                <a:cxn ang="0">
                  <a:pos x="T0" y="T1"/>
                </a:cxn>
                <a:cxn ang="0">
                  <a:pos x="T2" y="T3"/>
                </a:cxn>
                <a:cxn ang="0">
                  <a:pos x="T4" y="T5"/>
                </a:cxn>
                <a:cxn ang="0">
                  <a:pos x="T6" y="T7"/>
                </a:cxn>
                <a:cxn ang="0">
                  <a:pos x="T8" y="T9"/>
                </a:cxn>
                <a:cxn ang="0">
                  <a:pos x="T10" y="T11"/>
                </a:cxn>
              </a:cxnLst>
              <a:rect l="0" t="0" r="r" b="b"/>
              <a:pathLst>
                <a:path w="65" h="36">
                  <a:moveTo>
                    <a:pt x="65" y="28"/>
                  </a:moveTo>
                  <a:lnTo>
                    <a:pt x="37" y="0"/>
                  </a:lnTo>
                  <a:lnTo>
                    <a:pt x="0" y="0"/>
                  </a:lnTo>
                  <a:lnTo>
                    <a:pt x="0" y="36"/>
                  </a:lnTo>
                  <a:lnTo>
                    <a:pt x="65" y="36"/>
                  </a:lnTo>
                  <a:lnTo>
                    <a:pt x="65"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76"/>
            <p:cNvSpPr>
              <a:spLocks noChangeArrowheads="1"/>
            </p:cNvSpPr>
            <p:nvPr/>
          </p:nvSpPr>
          <p:spPr bwMode="auto">
            <a:xfrm>
              <a:off x="10096677" y="6388546"/>
              <a:ext cx="2692" cy="64614"/>
            </a:xfrm>
            <a:prstGeom prst="rect">
              <a:avLst/>
            </a:prstGeom>
            <a:solidFill>
              <a:srgbClr val="00A0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77"/>
            <p:cNvSpPr>
              <a:spLocks noChangeArrowheads="1"/>
            </p:cNvSpPr>
            <p:nvPr/>
          </p:nvSpPr>
          <p:spPr bwMode="auto">
            <a:xfrm>
              <a:off x="10096677" y="6388546"/>
              <a:ext cx="2692" cy="64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78"/>
            <p:cNvSpPr>
              <a:spLocks noChangeArrowheads="1"/>
            </p:cNvSpPr>
            <p:nvPr/>
          </p:nvSpPr>
          <p:spPr bwMode="auto">
            <a:xfrm>
              <a:off x="10096677" y="6132784"/>
              <a:ext cx="2692" cy="255762"/>
            </a:xfrm>
            <a:prstGeom prst="rect">
              <a:avLst/>
            </a:prstGeom>
            <a:solidFill>
              <a:srgbClr val="3A1E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79"/>
            <p:cNvSpPr>
              <a:spLocks noChangeArrowheads="1"/>
            </p:cNvSpPr>
            <p:nvPr/>
          </p:nvSpPr>
          <p:spPr bwMode="auto">
            <a:xfrm>
              <a:off x="10096677" y="6132784"/>
              <a:ext cx="2692" cy="2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0"/>
            <p:cNvSpPr>
              <a:spLocks noEditPoints="1"/>
            </p:cNvSpPr>
            <p:nvPr/>
          </p:nvSpPr>
          <p:spPr bwMode="auto">
            <a:xfrm>
              <a:off x="10096677" y="6132784"/>
              <a:ext cx="398450" cy="320376"/>
            </a:xfrm>
            <a:custGeom>
              <a:avLst/>
              <a:gdLst>
                <a:gd name="T0" fmla="*/ 66 w 148"/>
                <a:gd name="T1" fmla="*/ 35 h 119"/>
                <a:gd name="T2" fmla="*/ 59 w 148"/>
                <a:gd name="T3" fmla="*/ 35 h 119"/>
                <a:gd name="T4" fmla="*/ 59 w 148"/>
                <a:gd name="T5" fmla="*/ 119 h 119"/>
                <a:gd name="T6" fmla="*/ 148 w 148"/>
                <a:gd name="T7" fmla="*/ 119 h 119"/>
                <a:gd name="T8" fmla="*/ 148 w 148"/>
                <a:gd name="T9" fmla="*/ 78 h 119"/>
                <a:gd name="T10" fmla="*/ 66 w 148"/>
                <a:gd name="T11" fmla="*/ 35 h 119"/>
                <a:gd name="T12" fmla="*/ 0 w 148"/>
                <a:gd name="T13" fmla="*/ 0 h 119"/>
                <a:gd name="T14" fmla="*/ 0 w 148"/>
                <a:gd name="T15" fmla="*/ 95 h 119"/>
                <a:gd name="T16" fmla="*/ 0 w 148"/>
                <a:gd name="T17" fmla="*/ 119 h 119"/>
                <a:gd name="T18" fmla="*/ 33 w 148"/>
                <a:gd name="T19" fmla="*/ 119 h 119"/>
                <a:gd name="T20" fmla="*/ 33 w 148"/>
                <a:gd name="T21" fmla="*/ 34 h 119"/>
                <a:gd name="T22" fmla="*/ 33 w 148"/>
                <a:gd name="T23" fmla="*/ 17 h 119"/>
                <a:gd name="T24" fmla="*/ 0 w 148"/>
                <a:gd name="T2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19">
                  <a:moveTo>
                    <a:pt x="66" y="35"/>
                  </a:moveTo>
                  <a:lnTo>
                    <a:pt x="59" y="35"/>
                  </a:lnTo>
                  <a:lnTo>
                    <a:pt x="59" y="119"/>
                  </a:lnTo>
                  <a:lnTo>
                    <a:pt x="148" y="119"/>
                  </a:lnTo>
                  <a:lnTo>
                    <a:pt x="148" y="78"/>
                  </a:lnTo>
                  <a:lnTo>
                    <a:pt x="66" y="35"/>
                  </a:lnTo>
                  <a:close/>
                  <a:moveTo>
                    <a:pt x="0" y="0"/>
                  </a:moveTo>
                  <a:lnTo>
                    <a:pt x="0" y="95"/>
                  </a:lnTo>
                  <a:lnTo>
                    <a:pt x="0" y="119"/>
                  </a:lnTo>
                  <a:lnTo>
                    <a:pt x="33" y="119"/>
                  </a:lnTo>
                  <a:lnTo>
                    <a:pt x="33" y="34"/>
                  </a:lnTo>
                  <a:lnTo>
                    <a:pt x="33" y="17"/>
                  </a:lnTo>
                  <a:lnTo>
                    <a:pt x="0" y="0"/>
                  </a:lnTo>
                  <a:close/>
                </a:path>
              </a:pathLst>
            </a:custGeom>
            <a:solidFill>
              <a:srgbClr val="C90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81"/>
            <p:cNvSpPr>
              <a:spLocks noEditPoints="1"/>
            </p:cNvSpPr>
            <p:nvPr/>
          </p:nvSpPr>
          <p:spPr bwMode="auto">
            <a:xfrm>
              <a:off x="10096677" y="6132784"/>
              <a:ext cx="398450" cy="320376"/>
            </a:xfrm>
            <a:custGeom>
              <a:avLst/>
              <a:gdLst>
                <a:gd name="T0" fmla="*/ 66 w 148"/>
                <a:gd name="T1" fmla="*/ 35 h 119"/>
                <a:gd name="T2" fmla="*/ 59 w 148"/>
                <a:gd name="T3" fmla="*/ 35 h 119"/>
                <a:gd name="T4" fmla="*/ 59 w 148"/>
                <a:gd name="T5" fmla="*/ 119 h 119"/>
                <a:gd name="T6" fmla="*/ 148 w 148"/>
                <a:gd name="T7" fmla="*/ 119 h 119"/>
                <a:gd name="T8" fmla="*/ 148 w 148"/>
                <a:gd name="T9" fmla="*/ 78 h 119"/>
                <a:gd name="T10" fmla="*/ 66 w 148"/>
                <a:gd name="T11" fmla="*/ 35 h 119"/>
                <a:gd name="T12" fmla="*/ 0 w 148"/>
                <a:gd name="T13" fmla="*/ 0 h 119"/>
                <a:gd name="T14" fmla="*/ 0 w 148"/>
                <a:gd name="T15" fmla="*/ 95 h 119"/>
                <a:gd name="T16" fmla="*/ 0 w 148"/>
                <a:gd name="T17" fmla="*/ 119 h 119"/>
                <a:gd name="T18" fmla="*/ 33 w 148"/>
                <a:gd name="T19" fmla="*/ 119 h 119"/>
                <a:gd name="T20" fmla="*/ 33 w 148"/>
                <a:gd name="T21" fmla="*/ 34 h 119"/>
                <a:gd name="T22" fmla="*/ 33 w 148"/>
                <a:gd name="T23" fmla="*/ 17 h 119"/>
                <a:gd name="T24" fmla="*/ 0 w 148"/>
                <a:gd name="T2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19">
                  <a:moveTo>
                    <a:pt x="66" y="35"/>
                  </a:moveTo>
                  <a:lnTo>
                    <a:pt x="59" y="35"/>
                  </a:lnTo>
                  <a:lnTo>
                    <a:pt x="59" y="119"/>
                  </a:lnTo>
                  <a:lnTo>
                    <a:pt x="148" y="119"/>
                  </a:lnTo>
                  <a:lnTo>
                    <a:pt x="148" y="78"/>
                  </a:lnTo>
                  <a:lnTo>
                    <a:pt x="66" y="35"/>
                  </a:lnTo>
                  <a:moveTo>
                    <a:pt x="0" y="0"/>
                  </a:moveTo>
                  <a:lnTo>
                    <a:pt x="0" y="95"/>
                  </a:lnTo>
                  <a:lnTo>
                    <a:pt x="0" y="119"/>
                  </a:lnTo>
                  <a:lnTo>
                    <a:pt x="33" y="119"/>
                  </a:lnTo>
                  <a:lnTo>
                    <a:pt x="33" y="34"/>
                  </a:lnTo>
                  <a:lnTo>
                    <a:pt x="33"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82"/>
            <p:cNvSpPr>
              <a:spLocks/>
            </p:cNvSpPr>
            <p:nvPr/>
          </p:nvSpPr>
          <p:spPr bwMode="auto">
            <a:xfrm>
              <a:off x="10406284" y="5992788"/>
              <a:ext cx="123843" cy="121150"/>
            </a:xfrm>
            <a:custGeom>
              <a:avLst/>
              <a:gdLst>
                <a:gd name="T0" fmla="*/ 83 w 96"/>
                <a:gd name="T1" fmla="*/ 18 h 96"/>
                <a:gd name="T2" fmla="*/ 30 w 96"/>
                <a:gd name="T3" fmla="*/ 14 h 96"/>
                <a:gd name="T4" fmla="*/ 29 w 96"/>
                <a:gd name="T5" fmla="*/ 15 h 96"/>
                <a:gd name="T6" fmla="*/ 29 w 96"/>
                <a:gd name="T7" fmla="*/ 15 h 96"/>
                <a:gd name="T8" fmla="*/ 0 w 96"/>
                <a:gd name="T9" fmla="*/ 40 h 96"/>
                <a:gd name="T10" fmla="*/ 49 w 96"/>
                <a:gd name="T11" fmla="*/ 96 h 96"/>
                <a:gd name="T12" fmla="*/ 78 w 96"/>
                <a:gd name="T13" fmla="*/ 71 h 96"/>
                <a:gd name="T14" fmla="*/ 78 w 96"/>
                <a:gd name="T15" fmla="*/ 71 h 96"/>
                <a:gd name="T16" fmla="*/ 79 w 96"/>
                <a:gd name="T17" fmla="*/ 70 h 96"/>
                <a:gd name="T18" fmla="*/ 83 w 96"/>
                <a:gd name="T1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83" y="18"/>
                  </a:moveTo>
                  <a:cubicBezTo>
                    <a:pt x="69" y="2"/>
                    <a:pt x="46" y="0"/>
                    <a:pt x="30" y="14"/>
                  </a:cubicBezTo>
                  <a:cubicBezTo>
                    <a:pt x="30" y="14"/>
                    <a:pt x="30" y="15"/>
                    <a:pt x="29" y="15"/>
                  </a:cubicBezTo>
                  <a:cubicBezTo>
                    <a:pt x="29" y="15"/>
                    <a:pt x="29" y="15"/>
                    <a:pt x="29" y="15"/>
                  </a:cubicBezTo>
                  <a:cubicBezTo>
                    <a:pt x="0" y="40"/>
                    <a:pt x="0" y="40"/>
                    <a:pt x="0" y="40"/>
                  </a:cubicBezTo>
                  <a:cubicBezTo>
                    <a:pt x="49" y="96"/>
                    <a:pt x="49" y="96"/>
                    <a:pt x="49" y="96"/>
                  </a:cubicBezTo>
                  <a:cubicBezTo>
                    <a:pt x="78" y="71"/>
                    <a:pt x="78" y="71"/>
                    <a:pt x="78" y="71"/>
                  </a:cubicBezTo>
                  <a:cubicBezTo>
                    <a:pt x="78" y="71"/>
                    <a:pt x="78" y="71"/>
                    <a:pt x="78" y="71"/>
                  </a:cubicBezTo>
                  <a:cubicBezTo>
                    <a:pt x="78" y="71"/>
                    <a:pt x="79" y="70"/>
                    <a:pt x="79" y="70"/>
                  </a:cubicBezTo>
                  <a:cubicBezTo>
                    <a:pt x="94" y="57"/>
                    <a:pt x="96" y="33"/>
                    <a:pt x="83" y="18"/>
                  </a:cubicBez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83"/>
            <p:cNvSpPr>
              <a:spLocks/>
            </p:cNvSpPr>
            <p:nvPr/>
          </p:nvSpPr>
          <p:spPr bwMode="auto">
            <a:xfrm>
              <a:off x="10384746" y="5658951"/>
              <a:ext cx="16153" cy="16153"/>
            </a:xfrm>
            <a:custGeom>
              <a:avLst/>
              <a:gdLst>
                <a:gd name="T0" fmla="*/ 12 w 12"/>
                <a:gd name="T1" fmla="*/ 7 h 12"/>
                <a:gd name="T2" fmla="*/ 5 w 12"/>
                <a:gd name="T3" fmla="*/ 11 h 12"/>
                <a:gd name="T4" fmla="*/ 1 w 12"/>
                <a:gd name="T5" fmla="*/ 5 h 12"/>
                <a:gd name="T6" fmla="*/ 7 w 12"/>
                <a:gd name="T7" fmla="*/ 0 h 12"/>
                <a:gd name="T8" fmla="*/ 12 w 12"/>
                <a:gd name="T9" fmla="*/ 7 h 12"/>
              </a:gdLst>
              <a:ahLst/>
              <a:cxnLst>
                <a:cxn ang="0">
                  <a:pos x="T0" y="T1"/>
                </a:cxn>
                <a:cxn ang="0">
                  <a:pos x="T2" y="T3"/>
                </a:cxn>
                <a:cxn ang="0">
                  <a:pos x="T4" y="T5"/>
                </a:cxn>
                <a:cxn ang="0">
                  <a:pos x="T6" y="T7"/>
                </a:cxn>
                <a:cxn ang="0">
                  <a:pos x="T8" y="T9"/>
                </a:cxn>
              </a:cxnLst>
              <a:rect l="0" t="0" r="r" b="b"/>
              <a:pathLst>
                <a:path w="12" h="12">
                  <a:moveTo>
                    <a:pt x="12" y="7"/>
                  </a:moveTo>
                  <a:cubicBezTo>
                    <a:pt x="11" y="10"/>
                    <a:pt x="8" y="12"/>
                    <a:pt x="5" y="11"/>
                  </a:cubicBezTo>
                  <a:cubicBezTo>
                    <a:pt x="2" y="11"/>
                    <a:pt x="0" y="8"/>
                    <a:pt x="1" y="5"/>
                  </a:cubicBezTo>
                  <a:cubicBezTo>
                    <a:pt x="1" y="2"/>
                    <a:pt x="4" y="0"/>
                    <a:pt x="7" y="0"/>
                  </a:cubicBezTo>
                  <a:cubicBezTo>
                    <a:pt x="10" y="1"/>
                    <a:pt x="12" y="4"/>
                    <a:pt x="12"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84"/>
            <p:cNvSpPr>
              <a:spLocks/>
            </p:cNvSpPr>
            <p:nvPr/>
          </p:nvSpPr>
          <p:spPr bwMode="auto">
            <a:xfrm>
              <a:off x="10408976" y="5634721"/>
              <a:ext cx="45768" cy="83459"/>
            </a:xfrm>
            <a:custGeom>
              <a:avLst/>
              <a:gdLst>
                <a:gd name="T0" fmla="*/ 14 w 17"/>
                <a:gd name="T1" fmla="*/ 0 h 31"/>
                <a:gd name="T2" fmla="*/ 17 w 17"/>
                <a:gd name="T3" fmla="*/ 31 h 31"/>
                <a:gd name="T4" fmla="*/ 0 w 17"/>
                <a:gd name="T5" fmla="*/ 28 h 31"/>
                <a:gd name="T6" fmla="*/ 14 w 17"/>
                <a:gd name="T7" fmla="*/ 0 h 31"/>
              </a:gdLst>
              <a:ahLst/>
              <a:cxnLst>
                <a:cxn ang="0">
                  <a:pos x="T0" y="T1"/>
                </a:cxn>
                <a:cxn ang="0">
                  <a:pos x="T2" y="T3"/>
                </a:cxn>
                <a:cxn ang="0">
                  <a:pos x="T4" y="T5"/>
                </a:cxn>
                <a:cxn ang="0">
                  <a:pos x="T6" y="T7"/>
                </a:cxn>
              </a:cxnLst>
              <a:rect l="0" t="0" r="r" b="b"/>
              <a:pathLst>
                <a:path w="17" h="31">
                  <a:moveTo>
                    <a:pt x="14" y="0"/>
                  </a:moveTo>
                  <a:lnTo>
                    <a:pt x="17" y="31"/>
                  </a:lnTo>
                  <a:lnTo>
                    <a:pt x="0" y="28"/>
                  </a:lnTo>
                  <a:lnTo>
                    <a:pt x="14"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85"/>
            <p:cNvSpPr>
              <a:spLocks/>
            </p:cNvSpPr>
            <p:nvPr/>
          </p:nvSpPr>
          <p:spPr bwMode="auto">
            <a:xfrm>
              <a:off x="11181646" y="5241655"/>
              <a:ext cx="336529" cy="417296"/>
            </a:xfrm>
            <a:custGeom>
              <a:avLst/>
              <a:gdLst>
                <a:gd name="T0" fmla="*/ 9 w 265"/>
                <a:gd name="T1" fmla="*/ 331 h 331"/>
                <a:gd name="T2" fmla="*/ 0 w 265"/>
                <a:gd name="T3" fmla="*/ 331 h 331"/>
                <a:gd name="T4" fmla="*/ 2 w 265"/>
                <a:gd name="T5" fmla="*/ 266 h 331"/>
                <a:gd name="T6" fmla="*/ 9 w 265"/>
                <a:gd name="T7" fmla="*/ 266 h 331"/>
                <a:gd name="T8" fmla="*/ 115 w 265"/>
                <a:gd name="T9" fmla="*/ 232 h 331"/>
                <a:gd name="T10" fmla="*/ 172 w 265"/>
                <a:gd name="T11" fmla="*/ 151 h 331"/>
                <a:gd name="T12" fmla="*/ 200 w 265"/>
                <a:gd name="T13" fmla="*/ 4 h 331"/>
                <a:gd name="T14" fmla="*/ 200 w 265"/>
                <a:gd name="T15" fmla="*/ 1 h 331"/>
                <a:gd name="T16" fmla="*/ 200 w 265"/>
                <a:gd name="T17" fmla="*/ 1 h 331"/>
                <a:gd name="T18" fmla="*/ 265 w 265"/>
                <a:gd name="T19" fmla="*/ 0 h 331"/>
                <a:gd name="T20" fmla="*/ 265 w 265"/>
                <a:gd name="T21" fmla="*/ 4 h 331"/>
                <a:gd name="T22" fmla="*/ 251 w 265"/>
                <a:gd name="T23" fmla="*/ 120 h 331"/>
                <a:gd name="T24" fmla="*/ 156 w 265"/>
                <a:gd name="T25" fmla="*/ 283 h 331"/>
                <a:gd name="T26" fmla="*/ 9 w 265"/>
                <a:gd name="T27" fmla="*/ 331 h 331"/>
                <a:gd name="T28" fmla="*/ 9 w 265"/>
                <a:gd name="T29"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5" h="331">
                  <a:moveTo>
                    <a:pt x="9" y="331"/>
                  </a:moveTo>
                  <a:cubicBezTo>
                    <a:pt x="6" y="331"/>
                    <a:pt x="3" y="331"/>
                    <a:pt x="0" y="331"/>
                  </a:cubicBezTo>
                  <a:cubicBezTo>
                    <a:pt x="2" y="266"/>
                    <a:pt x="2" y="266"/>
                    <a:pt x="2" y="266"/>
                  </a:cubicBezTo>
                  <a:cubicBezTo>
                    <a:pt x="4" y="266"/>
                    <a:pt x="7" y="266"/>
                    <a:pt x="9" y="266"/>
                  </a:cubicBezTo>
                  <a:cubicBezTo>
                    <a:pt x="56" y="266"/>
                    <a:pt x="89" y="252"/>
                    <a:pt x="115" y="232"/>
                  </a:cubicBezTo>
                  <a:cubicBezTo>
                    <a:pt x="140" y="211"/>
                    <a:pt x="159" y="182"/>
                    <a:pt x="172" y="151"/>
                  </a:cubicBezTo>
                  <a:cubicBezTo>
                    <a:pt x="198" y="89"/>
                    <a:pt x="200" y="18"/>
                    <a:pt x="200" y="4"/>
                  </a:cubicBezTo>
                  <a:cubicBezTo>
                    <a:pt x="200" y="2"/>
                    <a:pt x="200" y="1"/>
                    <a:pt x="200" y="1"/>
                  </a:cubicBezTo>
                  <a:cubicBezTo>
                    <a:pt x="200" y="1"/>
                    <a:pt x="200" y="1"/>
                    <a:pt x="200" y="1"/>
                  </a:cubicBezTo>
                  <a:cubicBezTo>
                    <a:pt x="265" y="0"/>
                    <a:pt x="265" y="0"/>
                    <a:pt x="265" y="0"/>
                  </a:cubicBezTo>
                  <a:cubicBezTo>
                    <a:pt x="265" y="0"/>
                    <a:pt x="265" y="2"/>
                    <a:pt x="265" y="4"/>
                  </a:cubicBezTo>
                  <a:cubicBezTo>
                    <a:pt x="265" y="18"/>
                    <a:pt x="264" y="65"/>
                    <a:pt x="251" y="120"/>
                  </a:cubicBezTo>
                  <a:cubicBezTo>
                    <a:pt x="237" y="174"/>
                    <a:pt x="211" y="238"/>
                    <a:pt x="156" y="283"/>
                  </a:cubicBezTo>
                  <a:cubicBezTo>
                    <a:pt x="119" y="312"/>
                    <a:pt x="70" y="331"/>
                    <a:pt x="9" y="331"/>
                  </a:cubicBezTo>
                  <a:cubicBezTo>
                    <a:pt x="9" y="331"/>
                    <a:pt x="9" y="331"/>
                    <a:pt x="9" y="331"/>
                  </a:cubicBezTo>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86"/>
            <p:cNvSpPr>
              <a:spLocks/>
            </p:cNvSpPr>
            <p:nvPr/>
          </p:nvSpPr>
          <p:spPr bwMode="auto">
            <a:xfrm>
              <a:off x="11184339" y="5241655"/>
              <a:ext cx="333837" cy="417296"/>
            </a:xfrm>
            <a:custGeom>
              <a:avLst/>
              <a:gdLst>
                <a:gd name="T0" fmla="*/ 263 w 263"/>
                <a:gd name="T1" fmla="*/ 0 h 331"/>
                <a:gd name="T2" fmla="*/ 198 w 263"/>
                <a:gd name="T3" fmla="*/ 1 h 331"/>
                <a:gd name="T4" fmla="*/ 198 w 263"/>
                <a:gd name="T5" fmla="*/ 1 h 331"/>
                <a:gd name="T6" fmla="*/ 198 w 263"/>
                <a:gd name="T7" fmla="*/ 4 h 331"/>
                <a:gd name="T8" fmla="*/ 198 w 263"/>
                <a:gd name="T9" fmla="*/ 5 h 331"/>
                <a:gd name="T10" fmla="*/ 170 w 263"/>
                <a:gd name="T11" fmla="*/ 151 h 331"/>
                <a:gd name="T12" fmla="*/ 113 w 263"/>
                <a:gd name="T13" fmla="*/ 232 h 331"/>
                <a:gd name="T14" fmla="*/ 7 w 263"/>
                <a:gd name="T15" fmla="*/ 266 h 331"/>
                <a:gd name="T16" fmla="*/ 0 w 263"/>
                <a:gd name="T17" fmla="*/ 266 h 331"/>
                <a:gd name="T18" fmla="*/ 0 w 263"/>
                <a:gd name="T19" fmla="*/ 266 h 331"/>
                <a:gd name="T20" fmla="*/ 2 w 263"/>
                <a:gd name="T21" fmla="*/ 266 h 331"/>
                <a:gd name="T22" fmla="*/ 2 w 263"/>
                <a:gd name="T23" fmla="*/ 331 h 331"/>
                <a:gd name="T24" fmla="*/ 7 w 263"/>
                <a:gd name="T25" fmla="*/ 331 h 331"/>
                <a:gd name="T26" fmla="*/ 7 w 263"/>
                <a:gd name="T27" fmla="*/ 331 h 331"/>
                <a:gd name="T28" fmla="*/ 154 w 263"/>
                <a:gd name="T29" fmla="*/ 283 h 331"/>
                <a:gd name="T30" fmla="*/ 249 w 263"/>
                <a:gd name="T31" fmla="*/ 120 h 331"/>
                <a:gd name="T32" fmla="*/ 263 w 263"/>
                <a:gd name="T33" fmla="*/ 4 h 331"/>
                <a:gd name="T34" fmla="*/ 263 w 263"/>
                <a:gd name="T3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331">
                  <a:moveTo>
                    <a:pt x="263" y="0"/>
                  </a:moveTo>
                  <a:cubicBezTo>
                    <a:pt x="198" y="1"/>
                    <a:pt x="198" y="1"/>
                    <a:pt x="198" y="1"/>
                  </a:cubicBezTo>
                  <a:cubicBezTo>
                    <a:pt x="198" y="1"/>
                    <a:pt x="198" y="1"/>
                    <a:pt x="198" y="1"/>
                  </a:cubicBezTo>
                  <a:cubicBezTo>
                    <a:pt x="198" y="1"/>
                    <a:pt x="198" y="2"/>
                    <a:pt x="198" y="4"/>
                  </a:cubicBezTo>
                  <a:cubicBezTo>
                    <a:pt x="198" y="4"/>
                    <a:pt x="198" y="5"/>
                    <a:pt x="198" y="5"/>
                  </a:cubicBezTo>
                  <a:cubicBezTo>
                    <a:pt x="198" y="22"/>
                    <a:pt x="195" y="91"/>
                    <a:pt x="170" y="151"/>
                  </a:cubicBezTo>
                  <a:cubicBezTo>
                    <a:pt x="157" y="182"/>
                    <a:pt x="138" y="211"/>
                    <a:pt x="113" y="232"/>
                  </a:cubicBezTo>
                  <a:cubicBezTo>
                    <a:pt x="87" y="252"/>
                    <a:pt x="54" y="266"/>
                    <a:pt x="7" y="266"/>
                  </a:cubicBezTo>
                  <a:cubicBezTo>
                    <a:pt x="5" y="266"/>
                    <a:pt x="2" y="266"/>
                    <a:pt x="0" y="266"/>
                  </a:cubicBezTo>
                  <a:cubicBezTo>
                    <a:pt x="0" y="266"/>
                    <a:pt x="0" y="266"/>
                    <a:pt x="0" y="266"/>
                  </a:cubicBezTo>
                  <a:cubicBezTo>
                    <a:pt x="2" y="266"/>
                    <a:pt x="2" y="266"/>
                    <a:pt x="2" y="266"/>
                  </a:cubicBezTo>
                  <a:cubicBezTo>
                    <a:pt x="2" y="331"/>
                    <a:pt x="2" y="331"/>
                    <a:pt x="2" y="331"/>
                  </a:cubicBezTo>
                  <a:cubicBezTo>
                    <a:pt x="4" y="331"/>
                    <a:pt x="5" y="331"/>
                    <a:pt x="7" y="331"/>
                  </a:cubicBezTo>
                  <a:cubicBezTo>
                    <a:pt x="7" y="331"/>
                    <a:pt x="7" y="331"/>
                    <a:pt x="7" y="331"/>
                  </a:cubicBezTo>
                  <a:cubicBezTo>
                    <a:pt x="68" y="331"/>
                    <a:pt x="117" y="312"/>
                    <a:pt x="154" y="283"/>
                  </a:cubicBezTo>
                  <a:cubicBezTo>
                    <a:pt x="209" y="238"/>
                    <a:pt x="235" y="174"/>
                    <a:pt x="249" y="120"/>
                  </a:cubicBezTo>
                  <a:cubicBezTo>
                    <a:pt x="262" y="65"/>
                    <a:pt x="263" y="18"/>
                    <a:pt x="263" y="4"/>
                  </a:cubicBezTo>
                  <a:cubicBezTo>
                    <a:pt x="263" y="2"/>
                    <a:pt x="263" y="0"/>
                    <a:pt x="263" y="0"/>
                  </a:cubicBezTo>
                </a:path>
              </a:pathLst>
            </a:custGeom>
            <a:solidFill>
              <a:srgbClr val="E5D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87"/>
            <p:cNvSpPr>
              <a:spLocks/>
            </p:cNvSpPr>
            <p:nvPr/>
          </p:nvSpPr>
          <p:spPr bwMode="auto">
            <a:xfrm>
              <a:off x="11049727" y="6894685"/>
              <a:ext cx="172303" cy="94228"/>
            </a:xfrm>
            <a:custGeom>
              <a:avLst/>
              <a:gdLst>
                <a:gd name="T0" fmla="*/ 64 w 64"/>
                <a:gd name="T1" fmla="*/ 27 h 35"/>
                <a:gd name="T2" fmla="*/ 36 w 64"/>
                <a:gd name="T3" fmla="*/ 0 h 35"/>
                <a:gd name="T4" fmla="*/ 0 w 64"/>
                <a:gd name="T5" fmla="*/ 0 h 35"/>
                <a:gd name="T6" fmla="*/ 0 w 64"/>
                <a:gd name="T7" fmla="*/ 35 h 35"/>
                <a:gd name="T8" fmla="*/ 64 w 64"/>
                <a:gd name="T9" fmla="*/ 35 h 35"/>
                <a:gd name="T10" fmla="*/ 64 w 64"/>
                <a:gd name="T11" fmla="*/ 27 h 35"/>
              </a:gdLst>
              <a:ahLst/>
              <a:cxnLst>
                <a:cxn ang="0">
                  <a:pos x="T0" y="T1"/>
                </a:cxn>
                <a:cxn ang="0">
                  <a:pos x="T2" y="T3"/>
                </a:cxn>
                <a:cxn ang="0">
                  <a:pos x="T4" y="T5"/>
                </a:cxn>
                <a:cxn ang="0">
                  <a:pos x="T6" y="T7"/>
                </a:cxn>
                <a:cxn ang="0">
                  <a:pos x="T8" y="T9"/>
                </a:cxn>
                <a:cxn ang="0">
                  <a:pos x="T10" y="T11"/>
                </a:cxn>
              </a:cxnLst>
              <a:rect l="0" t="0" r="r" b="b"/>
              <a:pathLst>
                <a:path w="64" h="35">
                  <a:moveTo>
                    <a:pt x="64" y="27"/>
                  </a:moveTo>
                  <a:lnTo>
                    <a:pt x="36" y="0"/>
                  </a:lnTo>
                  <a:lnTo>
                    <a:pt x="0" y="0"/>
                  </a:lnTo>
                  <a:lnTo>
                    <a:pt x="0" y="35"/>
                  </a:lnTo>
                  <a:lnTo>
                    <a:pt x="64" y="35"/>
                  </a:lnTo>
                  <a:lnTo>
                    <a:pt x="64" y="27"/>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88"/>
            <p:cNvSpPr>
              <a:spLocks noChangeArrowheads="1"/>
            </p:cNvSpPr>
            <p:nvPr/>
          </p:nvSpPr>
          <p:spPr bwMode="auto">
            <a:xfrm>
              <a:off x="11049727" y="6267395"/>
              <a:ext cx="96920" cy="627290"/>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89"/>
            <p:cNvSpPr>
              <a:spLocks noChangeArrowheads="1"/>
            </p:cNvSpPr>
            <p:nvPr/>
          </p:nvSpPr>
          <p:spPr bwMode="auto">
            <a:xfrm>
              <a:off x="11049727" y="6267395"/>
              <a:ext cx="96920" cy="62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90"/>
            <p:cNvSpPr>
              <a:spLocks noChangeArrowheads="1"/>
            </p:cNvSpPr>
            <p:nvPr/>
          </p:nvSpPr>
          <p:spPr bwMode="auto">
            <a:xfrm>
              <a:off x="10898962" y="6267395"/>
              <a:ext cx="96920" cy="627290"/>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91"/>
            <p:cNvSpPr>
              <a:spLocks noChangeArrowheads="1"/>
            </p:cNvSpPr>
            <p:nvPr/>
          </p:nvSpPr>
          <p:spPr bwMode="auto">
            <a:xfrm>
              <a:off x="10898962" y="6267395"/>
              <a:ext cx="96920" cy="62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92"/>
            <p:cNvSpPr>
              <a:spLocks/>
            </p:cNvSpPr>
            <p:nvPr/>
          </p:nvSpPr>
          <p:spPr bwMode="auto">
            <a:xfrm>
              <a:off x="10898962" y="6894685"/>
              <a:ext cx="172303" cy="94228"/>
            </a:xfrm>
            <a:custGeom>
              <a:avLst/>
              <a:gdLst>
                <a:gd name="T0" fmla="*/ 64 w 64"/>
                <a:gd name="T1" fmla="*/ 27 h 35"/>
                <a:gd name="T2" fmla="*/ 37 w 64"/>
                <a:gd name="T3" fmla="*/ 0 h 35"/>
                <a:gd name="T4" fmla="*/ 0 w 64"/>
                <a:gd name="T5" fmla="*/ 0 h 35"/>
                <a:gd name="T6" fmla="*/ 0 w 64"/>
                <a:gd name="T7" fmla="*/ 35 h 35"/>
                <a:gd name="T8" fmla="*/ 64 w 64"/>
                <a:gd name="T9" fmla="*/ 35 h 35"/>
                <a:gd name="T10" fmla="*/ 64 w 64"/>
                <a:gd name="T11" fmla="*/ 27 h 35"/>
              </a:gdLst>
              <a:ahLst/>
              <a:cxnLst>
                <a:cxn ang="0">
                  <a:pos x="T0" y="T1"/>
                </a:cxn>
                <a:cxn ang="0">
                  <a:pos x="T2" y="T3"/>
                </a:cxn>
                <a:cxn ang="0">
                  <a:pos x="T4" y="T5"/>
                </a:cxn>
                <a:cxn ang="0">
                  <a:pos x="T6" y="T7"/>
                </a:cxn>
                <a:cxn ang="0">
                  <a:pos x="T8" y="T9"/>
                </a:cxn>
                <a:cxn ang="0">
                  <a:pos x="T10" y="T11"/>
                </a:cxn>
              </a:cxnLst>
              <a:rect l="0" t="0" r="r" b="b"/>
              <a:pathLst>
                <a:path w="64" h="35">
                  <a:moveTo>
                    <a:pt x="64" y="27"/>
                  </a:moveTo>
                  <a:lnTo>
                    <a:pt x="37" y="0"/>
                  </a:lnTo>
                  <a:lnTo>
                    <a:pt x="0" y="0"/>
                  </a:lnTo>
                  <a:lnTo>
                    <a:pt x="0" y="35"/>
                  </a:lnTo>
                  <a:lnTo>
                    <a:pt x="64" y="35"/>
                  </a:lnTo>
                  <a:lnTo>
                    <a:pt x="64" y="27"/>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93"/>
            <p:cNvSpPr>
              <a:spLocks noChangeArrowheads="1"/>
            </p:cNvSpPr>
            <p:nvPr/>
          </p:nvSpPr>
          <p:spPr bwMode="auto">
            <a:xfrm>
              <a:off x="10834348" y="5578184"/>
              <a:ext cx="352682" cy="716134"/>
            </a:xfrm>
            <a:prstGeom prst="rect">
              <a:avLst/>
            </a:prstGeom>
            <a:solidFill>
              <a:srgbClr val="FFF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94"/>
            <p:cNvSpPr>
              <a:spLocks noChangeArrowheads="1"/>
            </p:cNvSpPr>
            <p:nvPr/>
          </p:nvSpPr>
          <p:spPr bwMode="auto">
            <a:xfrm>
              <a:off x="10834348" y="5578184"/>
              <a:ext cx="352682" cy="71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95"/>
            <p:cNvSpPr>
              <a:spLocks noEditPoints="1"/>
            </p:cNvSpPr>
            <p:nvPr/>
          </p:nvSpPr>
          <p:spPr bwMode="auto">
            <a:xfrm>
              <a:off x="10834348" y="5793563"/>
              <a:ext cx="352682" cy="500755"/>
            </a:xfrm>
            <a:custGeom>
              <a:avLst/>
              <a:gdLst>
                <a:gd name="T0" fmla="*/ 278 w 278"/>
                <a:gd name="T1" fmla="*/ 341 h 395"/>
                <a:gd name="T2" fmla="*/ 0 w 278"/>
                <a:gd name="T3" fmla="*/ 341 h 395"/>
                <a:gd name="T4" fmla="*/ 0 w 278"/>
                <a:gd name="T5" fmla="*/ 395 h 395"/>
                <a:gd name="T6" fmla="*/ 278 w 278"/>
                <a:gd name="T7" fmla="*/ 395 h 395"/>
                <a:gd name="T8" fmla="*/ 278 w 278"/>
                <a:gd name="T9" fmla="*/ 341 h 395"/>
                <a:gd name="T10" fmla="*/ 22 w 278"/>
                <a:gd name="T11" fmla="*/ 0 h 395"/>
                <a:gd name="T12" fmla="*/ 0 w 278"/>
                <a:gd name="T13" fmla="*/ 160 h 395"/>
                <a:gd name="T14" fmla="*/ 0 w 278"/>
                <a:gd name="T15" fmla="*/ 279 h 395"/>
                <a:gd name="T16" fmla="*/ 278 w 278"/>
                <a:gd name="T17" fmla="*/ 279 h 395"/>
                <a:gd name="T18" fmla="*/ 278 w 278"/>
                <a:gd name="T19" fmla="*/ 229 h 395"/>
                <a:gd name="T20" fmla="*/ 22 w 278"/>
                <a:gd name="T21"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95">
                  <a:moveTo>
                    <a:pt x="278" y="341"/>
                  </a:moveTo>
                  <a:cubicBezTo>
                    <a:pt x="0" y="341"/>
                    <a:pt x="0" y="341"/>
                    <a:pt x="0" y="341"/>
                  </a:cubicBezTo>
                  <a:cubicBezTo>
                    <a:pt x="0" y="395"/>
                    <a:pt x="0" y="395"/>
                    <a:pt x="0" y="395"/>
                  </a:cubicBezTo>
                  <a:cubicBezTo>
                    <a:pt x="278" y="395"/>
                    <a:pt x="278" y="395"/>
                    <a:pt x="278" y="395"/>
                  </a:cubicBezTo>
                  <a:cubicBezTo>
                    <a:pt x="278" y="341"/>
                    <a:pt x="278" y="341"/>
                    <a:pt x="278" y="341"/>
                  </a:cubicBezTo>
                  <a:moveTo>
                    <a:pt x="22" y="0"/>
                  </a:moveTo>
                  <a:cubicBezTo>
                    <a:pt x="13" y="45"/>
                    <a:pt x="5" y="99"/>
                    <a:pt x="0" y="160"/>
                  </a:cubicBezTo>
                  <a:cubicBezTo>
                    <a:pt x="0" y="279"/>
                    <a:pt x="0" y="279"/>
                    <a:pt x="0" y="279"/>
                  </a:cubicBezTo>
                  <a:cubicBezTo>
                    <a:pt x="278" y="279"/>
                    <a:pt x="278" y="279"/>
                    <a:pt x="278" y="279"/>
                  </a:cubicBezTo>
                  <a:cubicBezTo>
                    <a:pt x="278" y="229"/>
                    <a:pt x="278" y="229"/>
                    <a:pt x="278" y="229"/>
                  </a:cubicBezTo>
                  <a:cubicBezTo>
                    <a:pt x="22" y="0"/>
                    <a:pt x="22" y="0"/>
                    <a:pt x="22" y="0"/>
                  </a:cubicBezTo>
                </a:path>
              </a:pathLst>
            </a:custGeom>
            <a:solidFill>
              <a:srgbClr val="E5D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96"/>
            <p:cNvSpPr>
              <a:spLocks/>
            </p:cNvSpPr>
            <p:nvPr/>
          </p:nvSpPr>
          <p:spPr bwMode="auto">
            <a:xfrm>
              <a:off x="10748197" y="5578184"/>
              <a:ext cx="158842" cy="613829"/>
            </a:xfrm>
            <a:custGeom>
              <a:avLst/>
              <a:gdLst>
                <a:gd name="T0" fmla="*/ 0 w 126"/>
                <a:gd name="T1" fmla="*/ 485 h 485"/>
                <a:gd name="T2" fmla="*/ 68 w 126"/>
                <a:gd name="T3" fmla="*/ 0 h 485"/>
                <a:gd name="T4" fmla="*/ 68 w 126"/>
                <a:gd name="T5" fmla="*/ 0 h 485"/>
                <a:gd name="T6" fmla="*/ 126 w 126"/>
                <a:gd name="T7" fmla="*/ 21 h 485"/>
                <a:gd name="T8" fmla="*/ 116 w 126"/>
                <a:gd name="T9" fmla="*/ 53 h 485"/>
                <a:gd name="T10" fmla="*/ 94 w 126"/>
                <a:gd name="T11" fmla="*/ 146 h 485"/>
                <a:gd name="T12" fmla="*/ 62 w 126"/>
                <a:gd name="T13" fmla="*/ 485 h 485"/>
                <a:gd name="T14" fmla="*/ 0 w 126"/>
                <a:gd name="T15" fmla="*/ 485 h 4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485">
                  <a:moveTo>
                    <a:pt x="0" y="485"/>
                  </a:moveTo>
                  <a:cubicBezTo>
                    <a:pt x="0" y="193"/>
                    <a:pt x="67" y="2"/>
                    <a:pt x="68" y="0"/>
                  </a:cubicBezTo>
                  <a:cubicBezTo>
                    <a:pt x="68" y="0"/>
                    <a:pt x="68" y="0"/>
                    <a:pt x="68" y="0"/>
                  </a:cubicBezTo>
                  <a:cubicBezTo>
                    <a:pt x="126" y="21"/>
                    <a:pt x="126" y="21"/>
                    <a:pt x="126" y="21"/>
                  </a:cubicBezTo>
                  <a:cubicBezTo>
                    <a:pt x="126" y="21"/>
                    <a:pt x="122" y="31"/>
                    <a:pt x="116" y="53"/>
                  </a:cubicBezTo>
                  <a:cubicBezTo>
                    <a:pt x="110" y="74"/>
                    <a:pt x="102" y="106"/>
                    <a:pt x="94" y="146"/>
                  </a:cubicBezTo>
                  <a:cubicBezTo>
                    <a:pt x="78" y="227"/>
                    <a:pt x="62" y="344"/>
                    <a:pt x="62" y="485"/>
                  </a:cubicBezTo>
                  <a:cubicBezTo>
                    <a:pt x="0" y="485"/>
                    <a:pt x="0" y="485"/>
                    <a:pt x="0" y="485"/>
                  </a:cubicBezTo>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97"/>
            <p:cNvSpPr>
              <a:spLocks/>
            </p:cNvSpPr>
            <p:nvPr/>
          </p:nvSpPr>
          <p:spPr bwMode="auto">
            <a:xfrm>
              <a:off x="11003959" y="5465110"/>
              <a:ext cx="91536" cy="113074"/>
            </a:xfrm>
            <a:custGeom>
              <a:avLst/>
              <a:gdLst>
                <a:gd name="T0" fmla="*/ 73 w 73"/>
                <a:gd name="T1" fmla="*/ 8 h 88"/>
                <a:gd name="T2" fmla="*/ 49 w 73"/>
                <a:gd name="T3" fmla="*/ 0 h 88"/>
                <a:gd name="T4" fmla="*/ 42 w 73"/>
                <a:gd name="T5" fmla="*/ 19 h 88"/>
                <a:gd name="T6" fmla="*/ 0 w 73"/>
                <a:gd name="T7" fmla="*/ 8 h 88"/>
                <a:gd name="T8" fmla="*/ 0 w 73"/>
                <a:gd name="T9" fmla="*/ 88 h 88"/>
                <a:gd name="T10" fmla="*/ 50 w 73"/>
                <a:gd name="T11" fmla="*/ 88 h 88"/>
                <a:gd name="T12" fmla="*/ 50 w 73"/>
                <a:gd name="T13" fmla="*/ 49 h 88"/>
                <a:gd name="T14" fmla="*/ 73 w 73"/>
                <a:gd name="T15" fmla="*/ 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88">
                  <a:moveTo>
                    <a:pt x="73" y="8"/>
                  </a:moveTo>
                  <a:cubicBezTo>
                    <a:pt x="49" y="0"/>
                    <a:pt x="49" y="0"/>
                    <a:pt x="49" y="0"/>
                  </a:cubicBezTo>
                  <a:cubicBezTo>
                    <a:pt x="42" y="19"/>
                    <a:pt x="42" y="19"/>
                    <a:pt x="42" y="19"/>
                  </a:cubicBezTo>
                  <a:cubicBezTo>
                    <a:pt x="0" y="8"/>
                    <a:pt x="0" y="8"/>
                    <a:pt x="0" y="8"/>
                  </a:cubicBezTo>
                  <a:cubicBezTo>
                    <a:pt x="0" y="88"/>
                    <a:pt x="0" y="88"/>
                    <a:pt x="0" y="88"/>
                  </a:cubicBezTo>
                  <a:cubicBezTo>
                    <a:pt x="50" y="88"/>
                    <a:pt x="50" y="88"/>
                    <a:pt x="50" y="88"/>
                  </a:cubicBezTo>
                  <a:cubicBezTo>
                    <a:pt x="50" y="49"/>
                    <a:pt x="50" y="49"/>
                    <a:pt x="50" y="49"/>
                  </a:cubicBezTo>
                  <a:cubicBezTo>
                    <a:pt x="51" y="36"/>
                    <a:pt x="55" y="14"/>
                    <a:pt x="73" y="8"/>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98"/>
            <p:cNvSpPr>
              <a:spLocks/>
            </p:cNvSpPr>
            <p:nvPr/>
          </p:nvSpPr>
          <p:spPr bwMode="auto">
            <a:xfrm>
              <a:off x="11108956" y="5335883"/>
              <a:ext cx="64614" cy="96920"/>
            </a:xfrm>
            <a:custGeom>
              <a:avLst/>
              <a:gdLst>
                <a:gd name="T0" fmla="*/ 0 w 24"/>
                <a:gd name="T1" fmla="*/ 0 h 36"/>
                <a:gd name="T2" fmla="*/ 24 w 24"/>
                <a:gd name="T3" fmla="*/ 27 h 36"/>
                <a:gd name="T4" fmla="*/ 6 w 24"/>
                <a:gd name="T5" fmla="*/ 36 h 36"/>
                <a:gd name="T6" fmla="*/ 0 w 24"/>
                <a:gd name="T7" fmla="*/ 0 h 36"/>
              </a:gdLst>
              <a:ahLst/>
              <a:cxnLst>
                <a:cxn ang="0">
                  <a:pos x="T0" y="T1"/>
                </a:cxn>
                <a:cxn ang="0">
                  <a:pos x="T2" y="T3"/>
                </a:cxn>
                <a:cxn ang="0">
                  <a:pos x="T4" y="T5"/>
                </a:cxn>
                <a:cxn ang="0">
                  <a:pos x="T6" y="T7"/>
                </a:cxn>
              </a:cxnLst>
              <a:rect l="0" t="0" r="r" b="b"/>
              <a:pathLst>
                <a:path w="24" h="36">
                  <a:moveTo>
                    <a:pt x="0" y="0"/>
                  </a:moveTo>
                  <a:lnTo>
                    <a:pt x="24" y="27"/>
                  </a:lnTo>
                  <a:lnTo>
                    <a:pt x="6" y="36"/>
                  </a:lnTo>
                  <a:lnTo>
                    <a:pt x="0" y="0"/>
                  </a:lnTo>
                  <a:close/>
                </a:path>
              </a:pathLst>
            </a:custGeom>
            <a:solidFill>
              <a:srgbClr val="9A8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99"/>
            <p:cNvSpPr>
              <a:spLocks/>
            </p:cNvSpPr>
            <p:nvPr/>
          </p:nvSpPr>
          <p:spPr bwMode="auto">
            <a:xfrm>
              <a:off x="11071265" y="5370882"/>
              <a:ext cx="13461" cy="13461"/>
            </a:xfrm>
            <a:custGeom>
              <a:avLst/>
              <a:gdLst>
                <a:gd name="T0" fmla="*/ 11 w 12"/>
                <a:gd name="T1" fmla="*/ 3 h 12"/>
                <a:gd name="T2" fmla="*/ 9 w 12"/>
                <a:gd name="T3" fmla="*/ 10 h 12"/>
                <a:gd name="T4" fmla="*/ 2 w 12"/>
                <a:gd name="T5" fmla="*/ 8 h 12"/>
                <a:gd name="T6" fmla="*/ 4 w 12"/>
                <a:gd name="T7" fmla="*/ 1 h 12"/>
                <a:gd name="T8" fmla="*/ 11 w 12"/>
                <a:gd name="T9" fmla="*/ 3 h 12"/>
              </a:gdLst>
              <a:ahLst/>
              <a:cxnLst>
                <a:cxn ang="0">
                  <a:pos x="T0" y="T1"/>
                </a:cxn>
                <a:cxn ang="0">
                  <a:pos x="T2" y="T3"/>
                </a:cxn>
                <a:cxn ang="0">
                  <a:pos x="T4" y="T5"/>
                </a:cxn>
                <a:cxn ang="0">
                  <a:pos x="T6" y="T7"/>
                </a:cxn>
                <a:cxn ang="0">
                  <a:pos x="T8" y="T9"/>
                </a:cxn>
              </a:cxnLst>
              <a:rect l="0" t="0" r="r" b="b"/>
              <a:pathLst>
                <a:path w="12" h="12">
                  <a:moveTo>
                    <a:pt x="11" y="3"/>
                  </a:moveTo>
                  <a:cubicBezTo>
                    <a:pt x="12" y="6"/>
                    <a:pt x="11" y="9"/>
                    <a:pt x="9" y="10"/>
                  </a:cubicBezTo>
                  <a:cubicBezTo>
                    <a:pt x="6" y="12"/>
                    <a:pt x="3" y="11"/>
                    <a:pt x="2" y="8"/>
                  </a:cubicBezTo>
                  <a:cubicBezTo>
                    <a:pt x="0" y="5"/>
                    <a:pt x="1" y="2"/>
                    <a:pt x="4" y="1"/>
                  </a:cubicBezTo>
                  <a:cubicBezTo>
                    <a:pt x="7" y="0"/>
                    <a:pt x="10" y="1"/>
                    <a:pt x="11"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00"/>
            <p:cNvSpPr>
              <a:spLocks/>
            </p:cNvSpPr>
            <p:nvPr/>
          </p:nvSpPr>
          <p:spPr bwMode="auto">
            <a:xfrm>
              <a:off x="11798168" y="5637413"/>
              <a:ext cx="16153" cy="16153"/>
            </a:xfrm>
            <a:custGeom>
              <a:avLst/>
              <a:gdLst>
                <a:gd name="T0" fmla="*/ 1 w 12"/>
                <a:gd name="T1" fmla="*/ 5 h 12"/>
                <a:gd name="T2" fmla="*/ 5 w 12"/>
                <a:gd name="T3" fmla="*/ 11 h 12"/>
                <a:gd name="T4" fmla="*/ 12 w 12"/>
                <a:gd name="T5" fmla="*/ 7 h 12"/>
                <a:gd name="T6" fmla="*/ 7 w 12"/>
                <a:gd name="T7" fmla="*/ 1 h 12"/>
                <a:gd name="T8" fmla="*/ 1 w 12"/>
                <a:gd name="T9" fmla="*/ 5 h 12"/>
              </a:gdLst>
              <a:ahLst/>
              <a:cxnLst>
                <a:cxn ang="0">
                  <a:pos x="T0" y="T1"/>
                </a:cxn>
                <a:cxn ang="0">
                  <a:pos x="T2" y="T3"/>
                </a:cxn>
                <a:cxn ang="0">
                  <a:pos x="T4" y="T5"/>
                </a:cxn>
                <a:cxn ang="0">
                  <a:pos x="T6" y="T7"/>
                </a:cxn>
                <a:cxn ang="0">
                  <a:pos x="T8" y="T9"/>
                </a:cxn>
              </a:cxnLst>
              <a:rect l="0" t="0" r="r" b="b"/>
              <a:pathLst>
                <a:path w="12" h="12">
                  <a:moveTo>
                    <a:pt x="1" y="5"/>
                  </a:moveTo>
                  <a:cubicBezTo>
                    <a:pt x="0" y="8"/>
                    <a:pt x="2" y="11"/>
                    <a:pt x="5" y="11"/>
                  </a:cubicBezTo>
                  <a:cubicBezTo>
                    <a:pt x="8" y="12"/>
                    <a:pt x="11" y="10"/>
                    <a:pt x="12" y="7"/>
                  </a:cubicBezTo>
                  <a:cubicBezTo>
                    <a:pt x="12" y="4"/>
                    <a:pt x="10" y="1"/>
                    <a:pt x="7" y="1"/>
                  </a:cubicBezTo>
                  <a:cubicBezTo>
                    <a:pt x="5" y="0"/>
                    <a:pt x="2" y="2"/>
                    <a:pt x="1"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02"/>
            <p:cNvSpPr>
              <a:spLocks noChangeArrowheads="1"/>
            </p:cNvSpPr>
            <p:nvPr/>
          </p:nvSpPr>
          <p:spPr bwMode="auto">
            <a:xfrm>
              <a:off x="10971652" y="5053199"/>
              <a:ext cx="99613" cy="59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03"/>
            <p:cNvSpPr>
              <a:spLocks/>
            </p:cNvSpPr>
            <p:nvPr/>
          </p:nvSpPr>
          <p:spPr bwMode="auto">
            <a:xfrm>
              <a:off x="11458946" y="5868945"/>
              <a:ext cx="296146" cy="279992"/>
            </a:xfrm>
            <a:custGeom>
              <a:avLst/>
              <a:gdLst>
                <a:gd name="T0" fmla="*/ 231 w 234"/>
                <a:gd name="T1" fmla="*/ 156 h 221"/>
                <a:gd name="T2" fmla="*/ 47 w 234"/>
                <a:gd name="T3" fmla="*/ 221 h 221"/>
                <a:gd name="T4" fmla="*/ 0 w 234"/>
                <a:gd name="T5" fmla="*/ 219 h 221"/>
                <a:gd name="T6" fmla="*/ 5 w 234"/>
                <a:gd name="T7" fmla="*/ 162 h 221"/>
                <a:gd name="T8" fmla="*/ 189 w 234"/>
                <a:gd name="T9" fmla="*/ 117 h 221"/>
                <a:gd name="T10" fmla="*/ 224 w 234"/>
                <a:gd name="T11" fmla="*/ 0 h 221"/>
                <a:gd name="T12" fmla="*/ 231 w 234"/>
                <a:gd name="T13" fmla="*/ 156 h 221"/>
              </a:gdLst>
              <a:ahLst/>
              <a:cxnLst>
                <a:cxn ang="0">
                  <a:pos x="T0" y="T1"/>
                </a:cxn>
                <a:cxn ang="0">
                  <a:pos x="T2" y="T3"/>
                </a:cxn>
                <a:cxn ang="0">
                  <a:pos x="T4" y="T5"/>
                </a:cxn>
                <a:cxn ang="0">
                  <a:pos x="T6" y="T7"/>
                </a:cxn>
                <a:cxn ang="0">
                  <a:pos x="T8" y="T9"/>
                </a:cxn>
                <a:cxn ang="0">
                  <a:pos x="T10" y="T11"/>
                </a:cxn>
                <a:cxn ang="0">
                  <a:pos x="T12" y="T13"/>
                </a:cxn>
              </a:cxnLst>
              <a:rect l="0" t="0" r="r" b="b"/>
              <a:pathLst>
                <a:path w="234" h="221">
                  <a:moveTo>
                    <a:pt x="231" y="156"/>
                  </a:moveTo>
                  <a:cubicBezTo>
                    <a:pt x="190" y="199"/>
                    <a:pt x="128" y="221"/>
                    <a:pt x="47" y="221"/>
                  </a:cubicBezTo>
                  <a:cubicBezTo>
                    <a:pt x="32" y="221"/>
                    <a:pt x="16" y="220"/>
                    <a:pt x="0" y="219"/>
                  </a:cubicBezTo>
                  <a:cubicBezTo>
                    <a:pt x="5" y="162"/>
                    <a:pt x="5" y="162"/>
                    <a:pt x="5" y="162"/>
                  </a:cubicBezTo>
                  <a:cubicBezTo>
                    <a:pt x="92" y="170"/>
                    <a:pt x="154" y="155"/>
                    <a:pt x="189" y="117"/>
                  </a:cubicBezTo>
                  <a:cubicBezTo>
                    <a:pt x="234" y="70"/>
                    <a:pt x="225" y="0"/>
                    <a:pt x="224" y="0"/>
                  </a:cubicBezTo>
                  <a:cubicBezTo>
                    <a:pt x="231" y="156"/>
                    <a:pt x="231" y="156"/>
                    <a:pt x="231" y="156"/>
                  </a:cubicBezTo>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04"/>
            <p:cNvSpPr>
              <a:spLocks/>
            </p:cNvSpPr>
            <p:nvPr/>
          </p:nvSpPr>
          <p:spPr bwMode="auto">
            <a:xfrm>
              <a:off x="11615096" y="5971250"/>
              <a:ext cx="137304" cy="148073"/>
            </a:xfrm>
            <a:custGeom>
              <a:avLst/>
              <a:gdLst>
                <a:gd name="T0" fmla="*/ 42 w 51"/>
                <a:gd name="T1" fmla="*/ 0 h 55"/>
                <a:gd name="T2" fmla="*/ 0 w 51"/>
                <a:gd name="T3" fmla="*/ 47 h 55"/>
                <a:gd name="T4" fmla="*/ 10 w 51"/>
                <a:gd name="T5" fmla="*/ 55 h 55"/>
                <a:gd name="T6" fmla="*/ 51 w 51"/>
                <a:gd name="T7" fmla="*/ 8 h 55"/>
                <a:gd name="T8" fmla="*/ 42 w 51"/>
                <a:gd name="T9" fmla="*/ 0 h 55"/>
              </a:gdLst>
              <a:ahLst/>
              <a:cxnLst>
                <a:cxn ang="0">
                  <a:pos x="T0" y="T1"/>
                </a:cxn>
                <a:cxn ang="0">
                  <a:pos x="T2" y="T3"/>
                </a:cxn>
                <a:cxn ang="0">
                  <a:pos x="T4" y="T5"/>
                </a:cxn>
                <a:cxn ang="0">
                  <a:pos x="T6" y="T7"/>
                </a:cxn>
                <a:cxn ang="0">
                  <a:pos x="T8" y="T9"/>
                </a:cxn>
              </a:cxnLst>
              <a:rect l="0" t="0" r="r" b="b"/>
              <a:pathLst>
                <a:path w="51" h="55">
                  <a:moveTo>
                    <a:pt x="42" y="0"/>
                  </a:moveTo>
                  <a:lnTo>
                    <a:pt x="0" y="47"/>
                  </a:lnTo>
                  <a:lnTo>
                    <a:pt x="10" y="55"/>
                  </a:lnTo>
                  <a:lnTo>
                    <a:pt x="51" y="8"/>
                  </a:lnTo>
                  <a:lnTo>
                    <a:pt x="42" y="0"/>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05"/>
            <p:cNvSpPr>
              <a:spLocks/>
            </p:cNvSpPr>
            <p:nvPr/>
          </p:nvSpPr>
          <p:spPr bwMode="auto">
            <a:xfrm>
              <a:off x="11706632" y="5971250"/>
              <a:ext cx="45768" cy="48460"/>
            </a:xfrm>
            <a:custGeom>
              <a:avLst/>
              <a:gdLst>
                <a:gd name="T0" fmla="*/ 0 w 17"/>
                <a:gd name="T1" fmla="*/ 10 h 18"/>
                <a:gd name="T2" fmla="*/ 9 w 17"/>
                <a:gd name="T3" fmla="*/ 18 h 18"/>
                <a:gd name="T4" fmla="*/ 17 w 17"/>
                <a:gd name="T5" fmla="*/ 8 h 18"/>
                <a:gd name="T6" fmla="*/ 8 w 17"/>
                <a:gd name="T7" fmla="*/ 0 h 18"/>
                <a:gd name="T8" fmla="*/ 0 w 17"/>
                <a:gd name="T9" fmla="*/ 10 h 18"/>
              </a:gdLst>
              <a:ahLst/>
              <a:cxnLst>
                <a:cxn ang="0">
                  <a:pos x="T0" y="T1"/>
                </a:cxn>
                <a:cxn ang="0">
                  <a:pos x="T2" y="T3"/>
                </a:cxn>
                <a:cxn ang="0">
                  <a:pos x="T4" y="T5"/>
                </a:cxn>
                <a:cxn ang="0">
                  <a:pos x="T6" y="T7"/>
                </a:cxn>
                <a:cxn ang="0">
                  <a:pos x="T8" y="T9"/>
                </a:cxn>
              </a:cxnLst>
              <a:rect l="0" t="0" r="r" b="b"/>
              <a:pathLst>
                <a:path w="17" h="18">
                  <a:moveTo>
                    <a:pt x="0" y="10"/>
                  </a:moveTo>
                  <a:lnTo>
                    <a:pt x="9" y="18"/>
                  </a:lnTo>
                  <a:lnTo>
                    <a:pt x="17" y="8"/>
                  </a:lnTo>
                  <a:lnTo>
                    <a:pt x="8" y="0"/>
                  </a:lnTo>
                  <a:lnTo>
                    <a:pt x="0" y="10"/>
                  </a:lnTo>
                  <a:close/>
                </a:path>
              </a:pathLst>
            </a:custGeom>
            <a:solidFill>
              <a:srgbClr val="F472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06"/>
            <p:cNvSpPr>
              <a:spLocks/>
            </p:cNvSpPr>
            <p:nvPr/>
          </p:nvSpPr>
          <p:spPr bwMode="auto">
            <a:xfrm>
              <a:off x="11693171" y="5998172"/>
              <a:ext cx="37691" cy="34999"/>
            </a:xfrm>
            <a:custGeom>
              <a:avLst/>
              <a:gdLst>
                <a:gd name="T0" fmla="*/ 5 w 14"/>
                <a:gd name="T1" fmla="*/ 0 h 13"/>
                <a:gd name="T2" fmla="*/ 14 w 14"/>
                <a:gd name="T3" fmla="*/ 8 h 13"/>
                <a:gd name="T4" fmla="*/ 9 w 14"/>
                <a:gd name="T5" fmla="*/ 13 h 13"/>
                <a:gd name="T6" fmla="*/ 0 w 14"/>
                <a:gd name="T7" fmla="*/ 5 h 13"/>
                <a:gd name="T8" fmla="*/ 5 w 14"/>
                <a:gd name="T9" fmla="*/ 0 h 13"/>
              </a:gdLst>
              <a:ahLst/>
              <a:cxnLst>
                <a:cxn ang="0">
                  <a:pos x="T0" y="T1"/>
                </a:cxn>
                <a:cxn ang="0">
                  <a:pos x="T2" y="T3"/>
                </a:cxn>
                <a:cxn ang="0">
                  <a:pos x="T4" y="T5"/>
                </a:cxn>
                <a:cxn ang="0">
                  <a:pos x="T6" y="T7"/>
                </a:cxn>
                <a:cxn ang="0">
                  <a:pos x="T8" y="T9"/>
                </a:cxn>
              </a:cxnLst>
              <a:rect l="0" t="0" r="r" b="b"/>
              <a:pathLst>
                <a:path w="14" h="13">
                  <a:moveTo>
                    <a:pt x="5" y="0"/>
                  </a:moveTo>
                  <a:lnTo>
                    <a:pt x="14" y="8"/>
                  </a:lnTo>
                  <a:lnTo>
                    <a:pt x="9" y="13"/>
                  </a:lnTo>
                  <a:lnTo>
                    <a:pt x="0" y="5"/>
                  </a:lnTo>
                  <a:lnTo>
                    <a:pt x="5" y="0"/>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07"/>
            <p:cNvSpPr>
              <a:spLocks/>
            </p:cNvSpPr>
            <p:nvPr/>
          </p:nvSpPr>
          <p:spPr bwMode="auto">
            <a:xfrm>
              <a:off x="11693171" y="5998172"/>
              <a:ext cx="37691" cy="34999"/>
            </a:xfrm>
            <a:custGeom>
              <a:avLst/>
              <a:gdLst>
                <a:gd name="T0" fmla="*/ 5 w 14"/>
                <a:gd name="T1" fmla="*/ 0 h 13"/>
                <a:gd name="T2" fmla="*/ 14 w 14"/>
                <a:gd name="T3" fmla="*/ 8 h 13"/>
                <a:gd name="T4" fmla="*/ 9 w 14"/>
                <a:gd name="T5" fmla="*/ 13 h 13"/>
                <a:gd name="T6" fmla="*/ 0 w 14"/>
                <a:gd name="T7" fmla="*/ 5 h 13"/>
              </a:gdLst>
              <a:ahLst/>
              <a:cxnLst>
                <a:cxn ang="0">
                  <a:pos x="T0" y="T1"/>
                </a:cxn>
                <a:cxn ang="0">
                  <a:pos x="T2" y="T3"/>
                </a:cxn>
                <a:cxn ang="0">
                  <a:pos x="T4" y="T5"/>
                </a:cxn>
                <a:cxn ang="0">
                  <a:pos x="T6" y="T7"/>
                </a:cxn>
              </a:cxnLst>
              <a:rect l="0" t="0" r="r" b="b"/>
              <a:pathLst>
                <a:path w="14" h="13">
                  <a:moveTo>
                    <a:pt x="5" y="0"/>
                  </a:moveTo>
                  <a:lnTo>
                    <a:pt x="14" y="8"/>
                  </a:lnTo>
                  <a:lnTo>
                    <a:pt x="9" y="13"/>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08"/>
            <p:cNvSpPr>
              <a:spLocks/>
            </p:cNvSpPr>
            <p:nvPr/>
          </p:nvSpPr>
          <p:spPr bwMode="auto">
            <a:xfrm>
              <a:off x="11607019" y="6097785"/>
              <a:ext cx="34999" cy="34999"/>
            </a:xfrm>
            <a:custGeom>
              <a:avLst/>
              <a:gdLst>
                <a:gd name="T0" fmla="*/ 3 w 13"/>
                <a:gd name="T1" fmla="*/ 0 h 13"/>
                <a:gd name="T2" fmla="*/ 13 w 13"/>
                <a:gd name="T3" fmla="*/ 8 h 13"/>
                <a:gd name="T4" fmla="*/ 0 w 13"/>
                <a:gd name="T5" fmla="*/ 13 h 13"/>
                <a:gd name="T6" fmla="*/ 3 w 13"/>
                <a:gd name="T7" fmla="*/ 0 h 13"/>
              </a:gdLst>
              <a:ahLst/>
              <a:cxnLst>
                <a:cxn ang="0">
                  <a:pos x="T0" y="T1"/>
                </a:cxn>
                <a:cxn ang="0">
                  <a:pos x="T2" y="T3"/>
                </a:cxn>
                <a:cxn ang="0">
                  <a:pos x="T4" y="T5"/>
                </a:cxn>
                <a:cxn ang="0">
                  <a:pos x="T6" y="T7"/>
                </a:cxn>
              </a:cxnLst>
              <a:rect l="0" t="0" r="r" b="b"/>
              <a:pathLst>
                <a:path w="13" h="13">
                  <a:moveTo>
                    <a:pt x="3" y="0"/>
                  </a:moveTo>
                  <a:lnTo>
                    <a:pt x="13" y="8"/>
                  </a:lnTo>
                  <a:lnTo>
                    <a:pt x="0" y="13"/>
                  </a:lnTo>
                  <a:lnTo>
                    <a:pt x="3" y="0"/>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09"/>
            <p:cNvSpPr>
              <a:spLocks/>
            </p:cNvSpPr>
            <p:nvPr/>
          </p:nvSpPr>
          <p:spPr bwMode="auto">
            <a:xfrm>
              <a:off x="11607019" y="6116630"/>
              <a:ext cx="16153" cy="16153"/>
            </a:xfrm>
            <a:custGeom>
              <a:avLst/>
              <a:gdLst>
                <a:gd name="T0" fmla="*/ 6 w 6"/>
                <a:gd name="T1" fmla="*/ 4 h 6"/>
                <a:gd name="T2" fmla="*/ 1 w 6"/>
                <a:gd name="T3" fmla="*/ 0 h 6"/>
                <a:gd name="T4" fmla="*/ 0 w 6"/>
                <a:gd name="T5" fmla="*/ 6 h 6"/>
                <a:gd name="T6" fmla="*/ 6 w 6"/>
                <a:gd name="T7" fmla="*/ 4 h 6"/>
              </a:gdLst>
              <a:ahLst/>
              <a:cxnLst>
                <a:cxn ang="0">
                  <a:pos x="T0" y="T1"/>
                </a:cxn>
                <a:cxn ang="0">
                  <a:pos x="T2" y="T3"/>
                </a:cxn>
                <a:cxn ang="0">
                  <a:pos x="T4" y="T5"/>
                </a:cxn>
                <a:cxn ang="0">
                  <a:pos x="T6" y="T7"/>
                </a:cxn>
              </a:cxnLst>
              <a:rect l="0" t="0" r="r" b="b"/>
              <a:pathLst>
                <a:path w="6" h="6">
                  <a:moveTo>
                    <a:pt x="6" y="4"/>
                  </a:moveTo>
                  <a:lnTo>
                    <a:pt x="1" y="0"/>
                  </a:lnTo>
                  <a:lnTo>
                    <a:pt x="0" y="6"/>
                  </a:lnTo>
                  <a:lnTo>
                    <a:pt x="6" y="4"/>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0"/>
            <p:cNvSpPr>
              <a:spLocks/>
            </p:cNvSpPr>
            <p:nvPr/>
          </p:nvSpPr>
          <p:spPr bwMode="auto">
            <a:xfrm>
              <a:off x="11623172" y="6000865"/>
              <a:ext cx="118458" cy="121150"/>
            </a:xfrm>
            <a:custGeom>
              <a:avLst/>
              <a:gdLst>
                <a:gd name="T0" fmla="*/ 66 w 95"/>
                <a:gd name="T1" fmla="*/ 14 h 95"/>
                <a:gd name="T2" fmla="*/ 66 w 95"/>
                <a:gd name="T3" fmla="*/ 14 h 95"/>
                <a:gd name="T4" fmla="*/ 65 w 95"/>
                <a:gd name="T5" fmla="*/ 13 h 95"/>
                <a:gd name="T6" fmla="*/ 13 w 95"/>
                <a:gd name="T7" fmla="*/ 17 h 95"/>
                <a:gd name="T8" fmla="*/ 17 w 95"/>
                <a:gd name="T9" fmla="*/ 69 h 95"/>
                <a:gd name="T10" fmla="*/ 18 w 95"/>
                <a:gd name="T11" fmla="*/ 70 h 95"/>
                <a:gd name="T12" fmla="*/ 18 w 95"/>
                <a:gd name="T13" fmla="*/ 70 h 95"/>
                <a:gd name="T14" fmla="*/ 47 w 95"/>
                <a:gd name="T15" fmla="*/ 95 h 95"/>
                <a:gd name="T16" fmla="*/ 95 w 95"/>
                <a:gd name="T17" fmla="*/ 39 h 95"/>
                <a:gd name="T18" fmla="*/ 66 w 95"/>
                <a:gd name="T19"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5">
                  <a:moveTo>
                    <a:pt x="66" y="14"/>
                  </a:moveTo>
                  <a:cubicBezTo>
                    <a:pt x="66" y="14"/>
                    <a:pt x="66" y="14"/>
                    <a:pt x="66" y="14"/>
                  </a:cubicBezTo>
                  <a:cubicBezTo>
                    <a:pt x="66" y="14"/>
                    <a:pt x="66" y="13"/>
                    <a:pt x="65" y="13"/>
                  </a:cubicBezTo>
                  <a:cubicBezTo>
                    <a:pt x="50" y="0"/>
                    <a:pt x="27" y="1"/>
                    <a:pt x="13" y="17"/>
                  </a:cubicBezTo>
                  <a:cubicBezTo>
                    <a:pt x="0" y="32"/>
                    <a:pt x="1" y="56"/>
                    <a:pt x="17" y="69"/>
                  </a:cubicBezTo>
                  <a:cubicBezTo>
                    <a:pt x="17" y="70"/>
                    <a:pt x="18" y="70"/>
                    <a:pt x="18" y="70"/>
                  </a:cubicBezTo>
                  <a:cubicBezTo>
                    <a:pt x="18" y="70"/>
                    <a:pt x="18" y="70"/>
                    <a:pt x="18" y="70"/>
                  </a:cubicBezTo>
                  <a:cubicBezTo>
                    <a:pt x="47" y="95"/>
                    <a:pt x="47" y="95"/>
                    <a:pt x="47" y="95"/>
                  </a:cubicBezTo>
                  <a:cubicBezTo>
                    <a:pt x="95" y="39"/>
                    <a:pt x="95" y="39"/>
                    <a:pt x="95" y="39"/>
                  </a:cubicBezTo>
                  <a:lnTo>
                    <a:pt x="66" y="14"/>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11"/>
            <p:cNvSpPr>
              <a:spLocks/>
            </p:cNvSpPr>
            <p:nvPr/>
          </p:nvSpPr>
          <p:spPr bwMode="auto">
            <a:xfrm>
              <a:off x="11375487" y="6070863"/>
              <a:ext cx="102305" cy="99613"/>
            </a:xfrm>
            <a:custGeom>
              <a:avLst/>
              <a:gdLst>
                <a:gd name="T0" fmla="*/ 42 w 81"/>
                <a:gd name="T1" fmla="*/ 1 h 78"/>
                <a:gd name="T2" fmla="*/ 42 w 81"/>
                <a:gd name="T3" fmla="*/ 1 h 78"/>
                <a:gd name="T4" fmla="*/ 41 w 81"/>
                <a:gd name="T5" fmla="*/ 1 h 78"/>
                <a:gd name="T6" fmla="*/ 1 w 81"/>
                <a:gd name="T7" fmla="*/ 36 h 78"/>
                <a:gd name="T8" fmla="*/ 36 w 81"/>
                <a:gd name="T9" fmla="*/ 75 h 78"/>
                <a:gd name="T10" fmla="*/ 37 w 81"/>
                <a:gd name="T11" fmla="*/ 75 h 78"/>
                <a:gd name="T12" fmla="*/ 37 w 81"/>
                <a:gd name="T13" fmla="*/ 75 h 78"/>
                <a:gd name="T14" fmla="*/ 76 w 81"/>
                <a:gd name="T15" fmla="*/ 78 h 78"/>
                <a:gd name="T16" fmla="*/ 81 w 81"/>
                <a:gd name="T17" fmla="*/ 4 h 78"/>
                <a:gd name="T18" fmla="*/ 42 w 81"/>
                <a:gd name="T19"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8">
                  <a:moveTo>
                    <a:pt x="42" y="1"/>
                  </a:moveTo>
                  <a:cubicBezTo>
                    <a:pt x="42" y="1"/>
                    <a:pt x="42" y="1"/>
                    <a:pt x="42" y="1"/>
                  </a:cubicBezTo>
                  <a:cubicBezTo>
                    <a:pt x="42" y="1"/>
                    <a:pt x="41" y="1"/>
                    <a:pt x="41" y="1"/>
                  </a:cubicBezTo>
                  <a:cubicBezTo>
                    <a:pt x="21" y="0"/>
                    <a:pt x="3" y="15"/>
                    <a:pt x="1" y="36"/>
                  </a:cubicBezTo>
                  <a:cubicBezTo>
                    <a:pt x="0" y="56"/>
                    <a:pt x="15" y="74"/>
                    <a:pt x="36" y="75"/>
                  </a:cubicBezTo>
                  <a:cubicBezTo>
                    <a:pt x="36" y="75"/>
                    <a:pt x="37" y="75"/>
                    <a:pt x="37" y="75"/>
                  </a:cubicBezTo>
                  <a:cubicBezTo>
                    <a:pt x="37" y="75"/>
                    <a:pt x="37" y="75"/>
                    <a:pt x="37" y="75"/>
                  </a:cubicBezTo>
                  <a:cubicBezTo>
                    <a:pt x="76" y="78"/>
                    <a:pt x="76" y="78"/>
                    <a:pt x="76" y="78"/>
                  </a:cubicBezTo>
                  <a:cubicBezTo>
                    <a:pt x="81" y="4"/>
                    <a:pt x="81" y="4"/>
                    <a:pt x="81" y="4"/>
                  </a:cubicBezTo>
                  <a:cubicBezTo>
                    <a:pt x="42" y="1"/>
                    <a:pt x="42" y="1"/>
                    <a:pt x="42" y="1"/>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12"/>
            <p:cNvSpPr>
              <a:spLocks noChangeArrowheads="1"/>
            </p:cNvSpPr>
            <p:nvPr/>
          </p:nvSpPr>
          <p:spPr bwMode="auto">
            <a:xfrm>
              <a:off x="10185520" y="6224320"/>
              <a:ext cx="69998" cy="76997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13"/>
            <p:cNvSpPr>
              <a:spLocks noChangeArrowheads="1"/>
            </p:cNvSpPr>
            <p:nvPr/>
          </p:nvSpPr>
          <p:spPr bwMode="auto">
            <a:xfrm>
              <a:off x="10185520" y="6224320"/>
              <a:ext cx="69998" cy="76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14"/>
            <p:cNvSpPr>
              <a:spLocks noChangeArrowheads="1"/>
            </p:cNvSpPr>
            <p:nvPr/>
          </p:nvSpPr>
          <p:spPr bwMode="auto">
            <a:xfrm>
              <a:off x="10532818" y="6227012"/>
              <a:ext cx="69998" cy="767286"/>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15"/>
            <p:cNvSpPr>
              <a:spLocks noChangeArrowheads="1"/>
            </p:cNvSpPr>
            <p:nvPr/>
          </p:nvSpPr>
          <p:spPr bwMode="auto">
            <a:xfrm>
              <a:off x="10532818" y="6227012"/>
              <a:ext cx="69998" cy="76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16"/>
            <p:cNvSpPr>
              <a:spLocks noChangeArrowheads="1"/>
            </p:cNvSpPr>
            <p:nvPr/>
          </p:nvSpPr>
          <p:spPr bwMode="auto">
            <a:xfrm>
              <a:off x="11876242" y="6227012"/>
              <a:ext cx="69998" cy="767286"/>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17"/>
            <p:cNvSpPr>
              <a:spLocks noChangeArrowheads="1"/>
            </p:cNvSpPr>
            <p:nvPr/>
          </p:nvSpPr>
          <p:spPr bwMode="auto">
            <a:xfrm>
              <a:off x="11876242" y="6227012"/>
              <a:ext cx="69998" cy="76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18"/>
            <p:cNvSpPr>
              <a:spLocks noChangeArrowheads="1"/>
            </p:cNvSpPr>
            <p:nvPr/>
          </p:nvSpPr>
          <p:spPr bwMode="auto">
            <a:xfrm>
              <a:off x="11528944" y="6227012"/>
              <a:ext cx="69998" cy="767286"/>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19"/>
            <p:cNvSpPr>
              <a:spLocks noChangeArrowheads="1"/>
            </p:cNvSpPr>
            <p:nvPr/>
          </p:nvSpPr>
          <p:spPr bwMode="auto">
            <a:xfrm>
              <a:off x="11528944" y="6227012"/>
              <a:ext cx="69998" cy="76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20"/>
            <p:cNvSpPr>
              <a:spLocks noChangeArrowheads="1"/>
            </p:cNvSpPr>
            <p:nvPr/>
          </p:nvSpPr>
          <p:spPr bwMode="auto">
            <a:xfrm>
              <a:off x="10185520" y="6148937"/>
              <a:ext cx="1760720" cy="7807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21"/>
            <p:cNvSpPr>
              <a:spLocks noChangeArrowheads="1"/>
            </p:cNvSpPr>
            <p:nvPr/>
          </p:nvSpPr>
          <p:spPr bwMode="auto">
            <a:xfrm>
              <a:off x="10185520" y="6148937"/>
              <a:ext cx="1760720" cy="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22"/>
            <p:cNvSpPr>
              <a:spLocks noChangeArrowheads="1"/>
            </p:cNvSpPr>
            <p:nvPr/>
          </p:nvSpPr>
          <p:spPr bwMode="auto">
            <a:xfrm>
              <a:off x="10220519" y="6227012"/>
              <a:ext cx="34999" cy="767286"/>
            </a:xfrm>
            <a:prstGeom prst="rect">
              <a:avLst/>
            </a:prstGeom>
            <a:solidFill>
              <a:srgbClr val="5D1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23"/>
            <p:cNvSpPr>
              <a:spLocks/>
            </p:cNvSpPr>
            <p:nvPr/>
          </p:nvSpPr>
          <p:spPr bwMode="auto">
            <a:xfrm>
              <a:off x="10570510" y="6227012"/>
              <a:ext cx="32307" cy="767286"/>
            </a:xfrm>
            <a:custGeom>
              <a:avLst/>
              <a:gdLst>
                <a:gd name="T0" fmla="*/ 12 w 12"/>
                <a:gd name="T1" fmla="*/ 0 h 285"/>
                <a:gd name="T2" fmla="*/ 0 w 12"/>
                <a:gd name="T3" fmla="*/ 0 h 285"/>
                <a:gd name="T4" fmla="*/ 0 w 12"/>
                <a:gd name="T5" fmla="*/ 285 h 285"/>
                <a:gd name="T6" fmla="*/ 12 w 12"/>
                <a:gd name="T7" fmla="*/ 285 h 285"/>
                <a:gd name="T8" fmla="*/ 12 w 12"/>
                <a:gd name="T9" fmla="*/ 241 h 285"/>
                <a:gd name="T10" fmla="*/ 12 w 12"/>
                <a:gd name="T11" fmla="*/ 84 h 285"/>
                <a:gd name="T12" fmla="*/ 12 w 12"/>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12" h="285">
                  <a:moveTo>
                    <a:pt x="12" y="0"/>
                  </a:moveTo>
                  <a:lnTo>
                    <a:pt x="0" y="0"/>
                  </a:lnTo>
                  <a:lnTo>
                    <a:pt x="0" y="285"/>
                  </a:lnTo>
                  <a:lnTo>
                    <a:pt x="12" y="285"/>
                  </a:lnTo>
                  <a:lnTo>
                    <a:pt x="12" y="241"/>
                  </a:lnTo>
                  <a:lnTo>
                    <a:pt x="12" y="84"/>
                  </a:lnTo>
                  <a:lnTo>
                    <a:pt x="12" y="0"/>
                  </a:lnTo>
                  <a:close/>
                </a:path>
              </a:pathLst>
            </a:custGeom>
            <a:solidFill>
              <a:srgbClr val="591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24"/>
            <p:cNvSpPr>
              <a:spLocks/>
            </p:cNvSpPr>
            <p:nvPr/>
          </p:nvSpPr>
          <p:spPr bwMode="auto">
            <a:xfrm>
              <a:off x="10570510" y="6227012"/>
              <a:ext cx="32307" cy="767286"/>
            </a:xfrm>
            <a:custGeom>
              <a:avLst/>
              <a:gdLst>
                <a:gd name="T0" fmla="*/ 12 w 12"/>
                <a:gd name="T1" fmla="*/ 0 h 285"/>
                <a:gd name="T2" fmla="*/ 0 w 12"/>
                <a:gd name="T3" fmla="*/ 0 h 285"/>
                <a:gd name="T4" fmla="*/ 0 w 12"/>
                <a:gd name="T5" fmla="*/ 285 h 285"/>
                <a:gd name="T6" fmla="*/ 12 w 12"/>
                <a:gd name="T7" fmla="*/ 285 h 285"/>
                <a:gd name="T8" fmla="*/ 12 w 12"/>
                <a:gd name="T9" fmla="*/ 241 h 285"/>
                <a:gd name="T10" fmla="*/ 12 w 12"/>
                <a:gd name="T11" fmla="*/ 84 h 285"/>
                <a:gd name="T12" fmla="*/ 12 w 12"/>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12" h="285">
                  <a:moveTo>
                    <a:pt x="12" y="0"/>
                  </a:moveTo>
                  <a:lnTo>
                    <a:pt x="0" y="0"/>
                  </a:lnTo>
                  <a:lnTo>
                    <a:pt x="0" y="285"/>
                  </a:lnTo>
                  <a:lnTo>
                    <a:pt x="12" y="285"/>
                  </a:lnTo>
                  <a:lnTo>
                    <a:pt x="12" y="241"/>
                  </a:lnTo>
                  <a:lnTo>
                    <a:pt x="12" y="84"/>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25"/>
            <p:cNvSpPr>
              <a:spLocks noChangeArrowheads="1"/>
            </p:cNvSpPr>
            <p:nvPr/>
          </p:nvSpPr>
          <p:spPr bwMode="auto">
            <a:xfrm>
              <a:off x="11911241" y="6227012"/>
              <a:ext cx="34999" cy="767286"/>
            </a:xfrm>
            <a:prstGeom prst="rect">
              <a:avLst/>
            </a:prstGeom>
            <a:solidFill>
              <a:srgbClr val="591C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26"/>
            <p:cNvSpPr>
              <a:spLocks noChangeArrowheads="1"/>
            </p:cNvSpPr>
            <p:nvPr/>
          </p:nvSpPr>
          <p:spPr bwMode="auto">
            <a:xfrm>
              <a:off x="11911241" y="6227012"/>
              <a:ext cx="34999" cy="76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27"/>
            <p:cNvSpPr>
              <a:spLocks noChangeArrowheads="1"/>
            </p:cNvSpPr>
            <p:nvPr/>
          </p:nvSpPr>
          <p:spPr bwMode="auto">
            <a:xfrm>
              <a:off x="11563943" y="6227012"/>
              <a:ext cx="34999" cy="767286"/>
            </a:xfrm>
            <a:prstGeom prst="rect">
              <a:avLst/>
            </a:prstGeom>
            <a:solidFill>
              <a:srgbClr val="591C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28"/>
            <p:cNvSpPr>
              <a:spLocks noChangeArrowheads="1"/>
            </p:cNvSpPr>
            <p:nvPr/>
          </p:nvSpPr>
          <p:spPr bwMode="auto">
            <a:xfrm>
              <a:off x="11563943" y="6227012"/>
              <a:ext cx="34999" cy="76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29"/>
            <p:cNvSpPr>
              <a:spLocks/>
            </p:cNvSpPr>
            <p:nvPr/>
          </p:nvSpPr>
          <p:spPr bwMode="auto">
            <a:xfrm>
              <a:off x="10567817" y="6148937"/>
              <a:ext cx="1378423" cy="78075"/>
            </a:xfrm>
            <a:custGeom>
              <a:avLst/>
              <a:gdLst>
                <a:gd name="T0" fmla="*/ 512 w 512"/>
                <a:gd name="T1" fmla="*/ 0 h 29"/>
                <a:gd name="T2" fmla="*/ 336 w 512"/>
                <a:gd name="T3" fmla="*/ 0 h 29"/>
                <a:gd name="T4" fmla="*/ 304 w 512"/>
                <a:gd name="T5" fmla="*/ 0 h 29"/>
                <a:gd name="T6" fmla="*/ 230 w 512"/>
                <a:gd name="T7" fmla="*/ 0 h 29"/>
                <a:gd name="T8" fmla="*/ 99 w 512"/>
                <a:gd name="T9" fmla="*/ 0 h 29"/>
                <a:gd name="T10" fmla="*/ 96 w 512"/>
                <a:gd name="T11" fmla="*/ 0 h 29"/>
                <a:gd name="T12" fmla="*/ 67 w 512"/>
                <a:gd name="T13" fmla="*/ 0 h 29"/>
                <a:gd name="T14" fmla="*/ 0 w 512"/>
                <a:gd name="T15" fmla="*/ 0 h 29"/>
                <a:gd name="T16" fmla="*/ 0 w 512"/>
                <a:gd name="T17" fmla="*/ 29 h 29"/>
                <a:gd name="T18" fmla="*/ 1 w 512"/>
                <a:gd name="T19" fmla="*/ 29 h 29"/>
                <a:gd name="T20" fmla="*/ 13 w 512"/>
                <a:gd name="T21" fmla="*/ 29 h 29"/>
                <a:gd name="T22" fmla="*/ 370 w 512"/>
                <a:gd name="T23" fmla="*/ 29 h 29"/>
                <a:gd name="T24" fmla="*/ 383 w 512"/>
                <a:gd name="T25" fmla="*/ 29 h 29"/>
                <a:gd name="T26" fmla="*/ 499 w 512"/>
                <a:gd name="T27" fmla="*/ 29 h 29"/>
                <a:gd name="T28" fmla="*/ 512 w 512"/>
                <a:gd name="T29" fmla="*/ 29 h 29"/>
                <a:gd name="T30" fmla="*/ 512 w 512"/>
                <a:gd name="T31" fmla="*/ 29 h 29"/>
                <a:gd name="T32" fmla="*/ 512 w 512"/>
                <a:gd name="T33" fmla="*/ 17 h 29"/>
                <a:gd name="T34" fmla="*/ 512 w 512"/>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2" h="29">
                  <a:moveTo>
                    <a:pt x="512" y="0"/>
                  </a:moveTo>
                  <a:lnTo>
                    <a:pt x="336" y="0"/>
                  </a:lnTo>
                  <a:lnTo>
                    <a:pt x="304" y="0"/>
                  </a:lnTo>
                  <a:lnTo>
                    <a:pt x="230" y="0"/>
                  </a:lnTo>
                  <a:lnTo>
                    <a:pt x="99" y="0"/>
                  </a:lnTo>
                  <a:lnTo>
                    <a:pt x="96" y="0"/>
                  </a:lnTo>
                  <a:lnTo>
                    <a:pt x="67" y="0"/>
                  </a:lnTo>
                  <a:lnTo>
                    <a:pt x="0" y="0"/>
                  </a:lnTo>
                  <a:lnTo>
                    <a:pt x="0" y="29"/>
                  </a:lnTo>
                  <a:lnTo>
                    <a:pt x="1" y="29"/>
                  </a:lnTo>
                  <a:lnTo>
                    <a:pt x="13" y="29"/>
                  </a:lnTo>
                  <a:lnTo>
                    <a:pt x="370" y="29"/>
                  </a:lnTo>
                  <a:lnTo>
                    <a:pt x="383" y="29"/>
                  </a:lnTo>
                  <a:lnTo>
                    <a:pt x="499" y="29"/>
                  </a:lnTo>
                  <a:lnTo>
                    <a:pt x="512" y="29"/>
                  </a:lnTo>
                  <a:lnTo>
                    <a:pt x="512" y="29"/>
                  </a:lnTo>
                  <a:lnTo>
                    <a:pt x="512" y="17"/>
                  </a:lnTo>
                  <a:lnTo>
                    <a:pt x="512" y="0"/>
                  </a:lnTo>
                  <a:close/>
                </a:path>
              </a:pathLst>
            </a:custGeom>
            <a:solidFill>
              <a:srgbClr val="591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30"/>
            <p:cNvSpPr>
              <a:spLocks/>
            </p:cNvSpPr>
            <p:nvPr/>
          </p:nvSpPr>
          <p:spPr bwMode="auto">
            <a:xfrm>
              <a:off x="10567817" y="6148937"/>
              <a:ext cx="1378423" cy="78075"/>
            </a:xfrm>
            <a:custGeom>
              <a:avLst/>
              <a:gdLst>
                <a:gd name="T0" fmla="*/ 512 w 512"/>
                <a:gd name="T1" fmla="*/ 0 h 29"/>
                <a:gd name="T2" fmla="*/ 336 w 512"/>
                <a:gd name="T3" fmla="*/ 0 h 29"/>
                <a:gd name="T4" fmla="*/ 304 w 512"/>
                <a:gd name="T5" fmla="*/ 0 h 29"/>
                <a:gd name="T6" fmla="*/ 230 w 512"/>
                <a:gd name="T7" fmla="*/ 0 h 29"/>
                <a:gd name="T8" fmla="*/ 99 w 512"/>
                <a:gd name="T9" fmla="*/ 0 h 29"/>
                <a:gd name="T10" fmla="*/ 96 w 512"/>
                <a:gd name="T11" fmla="*/ 0 h 29"/>
                <a:gd name="T12" fmla="*/ 67 w 512"/>
                <a:gd name="T13" fmla="*/ 0 h 29"/>
                <a:gd name="T14" fmla="*/ 0 w 512"/>
                <a:gd name="T15" fmla="*/ 0 h 29"/>
                <a:gd name="T16" fmla="*/ 0 w 512"/>
                <a:gd name="T17" fmla="*/ 29 h 29"/>
                <a:gd name="T18" fmla="*/ 1 w 512"/>
                <a:gd name="T19" fmla="*/ 29 h 29"/>
                <a:gd name="T20" fmla="*/ 13 w 512"/>
                <a:gd name="T21" fmla="*/ 29 h 29"/>
                <a:gd name="T22" fmla="*/ 370 w 512"/>
                <a:gd name="T23" fmla="*/ 29 h 29"/>
                <a:gd name="T24" fmla="*/ 383 w 512"/>
                <a:gd name="T25" fmla="*/ 29 h 29"/>
                <a:gd name="T26" fmla="*/ 499 w 512"/>
                <a:gd name="T27" fmla="*/ 29 h 29"/>
                <a:gd name="T28" fmla="*/ 512 w 512"/>
                <a:gd name="T29" fmla="*/ 29 h 29"/>
                <a:gd name="T30" fmla="*/ 512 w 512"/>
                <a:gd name="T31" fmla="*/ 29 h 29"/>
                <a:gd name="T32" fmla="*/ 512 w 512"/>
                <a:gd name="T33" fmla="*/ 17 h 29"/>
                <a:gd name="T34" fmla="*/ 512 w 512"/>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2" h="29">
                  <a:moveTo>
                    <a:pt x="512" y="0"/>
                  </a:moveTo>
                  <a:lnTo>
                    <a:pt x="336" y="0"/>
                  </a:lnTo>
                  <a:lnTo>
                    <a:pt x="304" y="0"/>
                  </a:lnTo>
                  <a:lnTo>
                    <a:pt x="230" y="0"/>
                  </a:lnTo>
                  <a:lnTo>
                    <a:pt x="99" y="0"/>
                  </a:lnTo>
                  <a:lnTo>
                    <a:pt x="96" y="0"/>
                  </a:lnTo>
                  <a:lnTo>
                    <a:pt x="67" y="0"/>
                  </a:lnTo>
                  <a:lnTo>
                    <a:pt x="0" y="0"/>
                  </a:lnTo>
                  <a:lnTo>
                    <a:pt x="0" y="29"/>
                  </a:lnTo>
                  <a:lnTo>
                    <a:pt x="1" y="29"/>
                  </a:lnTo>
                  <a:lnTo>
                    <a:pt x="13" y="29"/>
                  </a:lnTo>
                  <a:lnTo>
                    <a:pt x="370" y="29"/>
                  </a:lnTo>
                  <a:lnTo>
                    <a:pt x="383" y="29"/>
                  </a:lnTo>
                  <a:lnTo>
                    <a:pt x="499" y="29"/>
                  </a:lnTo>
                  <a:lnTo>
                    <a:pt x="512" y="29"/>
                  </a:lnTo>
                  <a:lnTo>
                    <a:pt x="512" y="29"/>
                  </a:lnTo>
                  <a:lnTo>
                    <a:pt x="512" y="17"/>
                  </a:lnTo>
                  <a:lnTo>
                    <a:pt x="5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31"/>
            <p:cNvSpPr>
              <a:spLocks noChangeArrowheads="1"/>
            </p:cNvSpPr>
            <p:nvPr/>
          </p:nvSpPr>
          <p:spPr bwMode="auto">
            <a:xfrm>
              <a:off x="10427821" y="6103169"/>
              <a:ext cx="454987" cy="45768"/>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32"/>
            <p:cNvSpPr>
              <a:spLocks noChangeArrowheads="1"/>
            </p:cNvSpPr>
            <p:nvPr/>
          </p:nvSpPr>
          <p:spPr bwMode="auto">
            <a:xfrm>
              <a:off x="10586663" y="5887791"/>
              <a:ext cx="296146" cy="234224"/>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33"/>
            <p:cNvSpPr>
              <a:spLocks noChangeArrowheads="1"/>
            </p:cNvSpPr>
            <p:nvPr/>
          </p:nvSpPr>
          <p:spPr bwMode="auto">
            <a:xfrm>
              <a:off x="10427821" y="6103169"/>
              <a:ext cx="185764" cy="4576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34"/>
            <p:cNvSpPr>
              <a:spLocks noChangeArrowheads="1"/>
            </p:cNvSpPr>
            <p:nvPr/>
          </p:nvSpPr>
          <p:spPr bwMode="auto">
            <a:xfrm>
              <a:off x="10586663" y="5887791"/>
              <a:ext cx="26922" cy="215379"/>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35"/>
            <p:cNvSpPr>
              <a:spLocks/>
            </p:cNvSpPr>
            <p:nvPr/>
          </p:nvSpPr>
          <p:spPr bwMode="auto">
            <a:xfrm>
              <a:off x="11100879" y="5707411"/>
              <a:ext cx="45768" cy="32307"/>
            </a:xfrm>
            <a:custGeom>
              <a:avLst/>
              <a:gdLst>
                <a:gd name="T0" fmla="*/ 0 w 17"/>
                <a:gd name="T1" fmla="*/ 12 h 12"/>
                <a:gd name="T2" fmla="*/ 9 w 17"/>
                <a:gd name="T3" fmla="*/ 0 h 12"/>
                <a:gd name="T4" fmla="*/ 17 w 17"/>
                <a:gd name="T5" fmla="*/ 12 h 12"/>
                <a:gd name="T6" fmla="*/ 0 w 17"/>
                <a:gd name="T7" fmla="*/ 12 h 12"/>
              </a:gdLst>
              <a:ahLst/>
              <a:cxnLst>
                <a:cxn ang="0">
                  <a:pos x="T0" y="T1"/>
                </a:cxn>
                <a:cxn ang="0">
                  <a:pos x="T2" y="T3"/>
                </a:cxn>
                <a:cxn ang="0">
                  <a:pos x="T4" y="T5"/>
                </a:cxn>
                <a:cxn ang="0">
                  <a:pos x="T6" y="T7"/>
                </a:cxn>
              </a:cxnLst>
              <a:rect l="0" t="0" r="r" b="b"/>
              <a:pathLst>
                <a:path w="17" h="12">
                  <a:moveTo>
                    <a:pt x="0" y="12"/>
                  </a:moveTo>
                  <a:lnTo>
                    <a:pt x="9" y="0"/>
                  </a:lnTo>
                  <a:lnTo>
                    <a:pt x="17"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36"/>
            <p:cNvSpPr>
              <a:spLocks/>
            </p:cNvSpPr>
            <p:nvPr/>
          </p:nvSpPr>
          <p:spPr bwMode="auto">
            <a:xfrm>
              <a:off x="11125110" y="5707411"/>
              <a:ext cx="45768" cy="32307"/>
            </a:xfrm>
            <a:custGeom>
              <a:avLst/>
              <a:gdLst>
                <a:gd name="T0" fmla="*/ 0 w 17"/>
                <a:gd name="T1" fmla="*/ 12 h 12"/>
                <a:gd name="T2" fmla="*/ 9 w 17"/>
                <a:gd name="T3" fmla="*/ 0 h 12"/>
                <a:gd name="T4" fmla="*/ 17 w 17"/>
                <a:gd name="T5" fmla="*/ 12 h 12"/>
                <a:gd name="T6" fmla="*/ 0 w 17"/>
                <a:gd name="T7" fmla="*/ 12 h 12"/>
              </a:gdLst>
              <a:ahLst/>
              <a:cxnLst>
                <a:cxn ang="0">
                  <a:pos x="T0" y="T1"/>
                </a:cxn>
                <a:cxn ang="0">
                  <a:pos x="T2" y="T3"/>
                </a:cxn>
                <a:cxn ang="0">
                  <a:pos x="T4" y="T5"/>
                </a:cxn>
                <a:cxn ang="0">
                  <a:pos x="T6" y="T7"/>
                </a:cxn>
              </a:cxnLst>
              <a:rect l="0" t="0" r="r" b="b"/>
              <a:pathLst>
                <a:path w="17" h="12">
                  <a:moveTo>
                    <a:pt x="0" y="12"/>
                  </a:moveTo>
                  <a:lnTo>
                    <a:pt x="9" y="0"/>
                  </a:lnTo>
                  <a:lnTo>
                    <a:pt x="17"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37"/>
            <p:cNvSpPr>
              <a:spLocks/>
            </p:cNvSpPr>
            <p:nvPr/>
          </p:nvSpPr>
          <p:spPr bwMode="auto">
            <a:xfrm>
              <a:off x="10995882" y="5575492"/>
              <a:ext cx="78075" cy="32307"/>
            </a:xfrm>
            <a:custGeom>
              <a:avLst/>
              <a:gdLst>
                <a:gd name="T0" fmla="*/ 29 w 29"/>
                <a:gd name="T1" fmla="*/ 0 h 12"/>
                <a:gd name="T2" fmla="*/ 14 w 29"/>
                <a:gd name="T3" fmla="*/ 12 h 12"/>
                <a:gd name="T4" fmla="*/ 0 w 29"/>
                <a:gd name="T5" fmla="*/ 0 h 12"/>
                <a:gd name="T6" fmla="*/ 29 w 29"/>
                <a:gd name="T7" fmla="*/ 0 h 12"/>
              </a:gdLst>
              <a:ahLst/>
              <a:cxnLst>
                <a:cxn ang="0">
                  <a:pos x="T0" y="T1"/>
                </a:cxn>
                <a:cxn ang="0">
                  <a:pos x="T2" y="T3"/>
                </a:cxn>
                <a:cxn ang="0">
                  <a:pos x="T4" y="T5"/>
                </a:cxn>
                <a:cxn ang="0">
                  <a:pos x="T6" y="T7"/>
                </a:cxn>
              </a:cxnLst>
              <a:rect l="0" t="0" r="r" b="b"/>
              <a:pathLst>
                <a:path w="29" h="12">
                  <a:moveTo>
                    <a:pt x="29" y="0"/>
                  </a:moveTo>
                  <a:lnTo>
                    <a:pt x="14" y="12"/>
                  </a:lnTo>
                  <a:lnTo>
                    <a:pt x="0" y="0"/>
                  </a:lnTo>
                  <a:lnTo>
                    <a:pt x="29"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38"/>
            <p:cNvSpPr>
              <a:spLocks/>
            </p:cNvSpPr>
            <p:nvPr/>
          </p:nvSpPr>
          <p:spPr bwMode="auto">
            <a:xfrm>
              <a:off x="10995882" y="5575492"/>
              <a:ext cx="78075" cy="32307"/>
            </a:xfrm>
            <a:custGeom>
              <a:avLst/>
              <a:gdLst>
                <a:gd name="T0" fmla="*/ 29 w 29"/>
                <a:gd name="T1" fmla="*/ 0 h 12"/>
                <a:gd name="T2" fmla="*/ 14 w 29"/>
                <a:gd name="T3" fmla="*/ 12 h 12"/>
                <a:gd name="T4" fmla="*/ 0 w 29"/>
                <a:gd name="T5" fmla="*/ 0 h 12"/>
                <a:gd name="T6" fmla="*/ 29 w 29"/>
                <a:gd name="T7" fmla="*/ 0 h 12"/>
              </a:gdLst>
              <a:ahLst/>
              <a:cxnLst>
                <a:cxn ang="0">
                  <a:pos x="T0" y="T1"/>
                </a:cxn>
                <a:cxn ang="0">
                  <a:pos x="T2" y="T3"/>
                </a:cxn>
                <a:cxn ang="0">
                  <a:pos x="T4" y="T5"/>
                </a:cxn>
                <a:cxn ang="0">
                  <a:pos x="T6" y="T7"/>
                </a:cxn>
              </a:cxnLst>
              <a:rect l="0" t="0" r="r" b="b"/>
              <a:pathLst>
                <a:path w="29" h="12">
                  <a:moveTo>
                    <a:pt x="29" y="0"/>
                  </a:moveTo>
                  <a:lnTo>
                    <a:pt x="14" y="12"/>
                  </a:lnTo>
                  <a:lnTo>
                    <a:pt x="0"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39"/>
            <p:cNvSpPr>
              <a:spLocks/>
            </p:cNvSpPr>
            <p:nvPr/>
          </p:nvSpPr>
          <p:spPr bwMode="auto">
            <a:xfrm>
              <a:off x="10995882" y="5607799"/>
              <a:ext cx="78075" cy="285377"/>
            </a:xfrm>
            <a:custGeom>
              <a:avLst/>
              <a:gdLst>
                <a:gd name="T0" fmla="*/ 29 w 29"/>
                <a:gd name="T1" fmla="*/ 0 h 106"/>
                <a:gd name="T2" fmla="*/ 14 w 29"/>
                <a:gd name="T3" fmla="*/ 0 h 106"/>
                <a:gd name="T4" fmla="*/ 0 w 29"/>
                <a:gd name="T5" fmla="*/ 0 h 106"/>
                <a:gd name="T6" fmla="*/ 15 w 29"/>
                <a:gd name="T7" fmla="*/ 106 h 106"/>
                <a:gd name="T8" fmla="*/ 29 w 29"/>
                <a:gd name="T9" fmla="*/ 0 h 106"/>
              </a:gdLst>
              <a:ahLst/>
              <a:cxnLst>
                <a:cxn ang="0">
                  <a:pos x="T0" y="T1"/>
                </a:cxn>
                <a:cxn ang="0">
                  <a:pos x="T2" y="T3"/>
                </a:cxn>
                <a:cxn ang="0">
                  <a:pos x="T4" y="T5"/>
                </a:cxn>
                <a:cxn ang="0">
                  <a:pos x="T6" y="T7"/>
                </a:cxn>
                <a:cxn ang="0">
                  <a:pos x="T8" y="T9"/>
                </a:cxn>
              </a:cxnLst>
              <a:rect l="0" t="0" r="r" b="b"/>
              <a:pathLst>
                <a:path w="29" h="106">
                  <a:moveTo>
                    <a:pt x="29" y="0"/>
                  </a:moveTo>
                  <a:lnTo>
                    <a:pt x="14" y="0"/>
                  </a:lnTo>
                  <a:lnTo>
                    <a:pt x="0" y="0"/>
                  </a:lnTo>
                  <a:lnTo>
                    <a:pt x="15" y="106"/>
                  </a:lnTo>
                  <a:lnTo>
                    <a:pt x="29" y="0"/>
                  </a:lnTo>
                  <a:close/>
                </a:path>
              </a:pathLst>
            </a:custGeom>
            <a:solidFill>
              <a:srgbClr val="E5D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0"/>
            <p:cNvSpPr>
              <a:spLocks/>
            </p:cNvSpPr>
            <p:nvPr/>
          </p:nvSpPr>
          <p:spPr bwMode="auto">
            <a:xfrm>
              <a:off x="10995882" y="5607799"/>
              <a:ext cx="78075" cy="285377"/>
            </a:xfrm>
            <a:custGeom>
              <a:avLst/>
              <a:gdLst>
                <a:gd name="T0" fmla="*/ 29 w 29"/>
                <a:gd name="T1" fmla="*/ 0 h 106"/>
                <a:gd name="T2" fmla="*/ 14 w 29"/>
                <a:gd name="T3" fmla="*/ 0 h 106"/>
                <a:gd name="T4" fmla="*/ 0 w 29"/>
                <a:gd name="T5" fmla="*/ 0 h 106"/>
                <a:gd name="T6" fmla="*/ 15 w 29"/>
                <a:gd name="T7" fmla="*/ 106 h 106"/>
                <a:gd name="T8" fmla="*/ 29 w 29"/>
                <a:gd name="T9" fmla="*/ 0 h 106"/>
              </a:gdLst>
              <a:ahLst/>
              <a:cxnLst>
                <a:cxn ang="0">
                  <a:pos x="T0" y="T1"/>
                </a:cxn>
                <a:cxn ang="0">
                  <a:pos x="T2" y="T3"/>
                </a:cxn>
                <a:cxn ang="0">
                  <a:pos x="T4" y="T5"/>
                </a:cxn>
                <a:cxn ang="0">
                  <a:pos x="T6" y="T7"/>
                </a:cxn>
                <a:cxn ang="0">
                  <a:pos x="T8" y="T9"/>
                </a:cxn>
              </a:cxnLst>
              <a:rect l="0" t="0" r="r" b="b"/>
              <a:pathLst>
                <a:path w="29" h="106">
                  <a:moveTo>
                    <a:pt x="29" y="0"/>
                  </a:moveTo>
                  <a:lnTo>
                    <a:pt x="14" y="0"/>
                  </a:lnTo>
                  <a:lnTo>
                    <a:pt x="0" y="0"/>
                  </a:lnTo>
                  <a:lnTo>
                    <a:pt x="15" y="106"/>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1"/>
            <p:cNvSpPr>
              <a:spLocks/>
            </p:cNvSpPr>
            <p:nvPr/>
          </p:nvSpPr>
          <p:spPr bwMode="auto">
            <a:xfrm>
              <a:off x="11017420" y="5607799"/>
              <a:ext cx="37691" cy="53845"/>
            </a:xfrm>
            <a:custGeom>
              <a:avLst/>
              <a:gdLst>
                <a:gd name="T0" fmla="*/ 0 w 14"/>
                <a:gd name="T1" fmla="*/ 12 h 20"/>
                <a:gd name="T2" fmla="*/ 2 w 14"/>
                <a:gd name="T3" fmla="*/ 20 h 20"/>
                <a:gd name="T4" fmla="*/ 11 w 14"/>
                <a:gd name="T5" fmla="*/ 20 h 20"/>
                <a:gd name="T6" fmla="*/ 14 w 14"/>
                <a:gd name="T7" fmla="*/ 9 h 20"/>
                <a:gd name="T8" fmla="*/ 6 w 14"/>
                <a:gd name="T9" fmla="*/ 0 h 20"/>
                <a:gd name="T10" fmla="*/ 0 w 14"/>
                <a:gd name="T11" fmla="*/ 12 h 20"/>
              </a:gdLst>
              <a:ahLst/>
              <a:cxnLst>
                <a:cxn ang="0">
                  <a:pos x="T0" y="T1"/>
                </a:cxn>
                <a:cxn ang="0">
                  <a:pos x="T2" y="T3"/>
                </a:cxn>
                <a:cxn ang="0">
                  <a:pos x="T4" y="T5"/>
                </a:cxn>
                <a:cxn ang="0">
                  <a:pos x="T6" y="T7"/>
                </a:cxn>
                <a:cxn ang="0">
                  <a:pos x="T8" y="T9"/>
                </a:cxn>
                <a:cxn ang="0">
                  <a:pos x="T10" y="T11"/>
                </a:cxn>
              </a:cxnLst>
              <a:rect l="0" t="0" r="r" b="b"/>
              <a:pathLst>
                <a:path w="14" h="20">
                  <a:moveTo>
                    <a:pt x="0" y="12"/>
                  </a:moveTo>
                  <a:lnTo>
                    <a:pt x="2" y="20"/>
                  </a:lnTo>
                  <a:lnTo>
                    <a:pt x="11" y="20"/>
                  </a:lnTo>
                  <a:lnTo>
                    <a:pt x="14" y="9"/>
                  </a:lnTo>
                  <a:lnTo>
                    <a:pt x="6" y="0"/>
                  </a:lnTo>
                  <a:lnTo>
                    <a:pt x="0" y="12"/>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42"/>
            <p:cNvSpPr>
              <a:spLocks/>
            </p:cNvSpPr>
            <p:nvPr/>
          </p:nvSpPr>
          <p:spPr bwMode="auto">
            <a:xfrm>
              <a:off x="11012036" y="5661643"/>
              <a:ext cx="45768" cy="231532"/>
            </a:xfrm>
            <a:custGeom>
              <a:avLst/>
              <a:gdLst>
                <a:gd name="T0" fmla="*/ 13 w 17"/>
                <a:gd name="T1" fmla="*/ 0 h 86"/>
                <a:gd name="T2" fmla="*/ 4 w 17"/>
                <a:gd name="T3" fmla="*/ 0 h 86"/>
                <a:gd name="T4" fmla="*/ 0 w 17"/>
                <a:gd name="T5" fmla="*/ 21 h 86"/>
                <a:gd name="T6" fmla="*/ 9 w 17"/>
                <a:gd name="T7" fmla="*/ 86 h 86"/>
                <a:gd name="T8" fmla="*/ 17 w 17"/>
                <a:gd name="T9" fmla="*/ 25 h 86"/>
                <a:gd name="T10" fmla="*/ 13 w 17"/>
                <a:gd name="T11" fmla="*/ 0 h 86"/>
              </a:gdLst>
              <a:ahLst/>
              <a:cxnLst>
                <a:cxn ang="0">
                  <a:pos x="T0" y="T1"/>
                </a:cxn>
                <a:cxn ang="0">
                  <a:pos x="T2" y="T3"/>
                </a:cxn>
                <a:cxn ang="0">
                  <a:pos x="T4" y="T5"/>
                </a:cxn>
                <a:cxn ang="0">
                  <a:pos x="T6" y="T7"/>
                </a:cxn>
                <a:cxn ang="0">
                  <a:pos x="T8" y="T9"/>
                </a:cxn>
                <a:cxn ang="0">
                  <a:pos x="T10" y="T11"/>
                </a:cxn>
              </a:cxnLst>
              <a:rect l="0" t="0" r="r" b="b"/>
              <a:pathLst>
                <a:path w="17" h="86">
                  <a:moveTo>
                    <a:pt x="13" y="0"/>
                  </a:moveTo>
                  <a:lnTo>
                    <a:pt x="4" y="0"/>
                  </a:lnTo>
                  <a:lnTo>
                    <a:pt x="0" y="21"/>
                  </a:lnTo>
                  <a:lnTo>
                    <a:pt x="9" y="86"/>
                  </a:lnTo>
                  <a:lnTo>
                    <a:pt x="17" y="25"/>
                  </a:lnTo>
                  <a:lnTo>
                    <a:pt x="13"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43"/>
            <p:cNvSpPr>
              <a:spLocks/>
            </p:cNvSpPr>
            <p:nvPr/>
          </p:nvSpPr>
          <p:spPr bwMode="auto">
            <a:xfrm>
              <a:off x="10995882" y="5575492"/>
              <a:ext cx="40383" cy="75382"/>
            </a:xfrm>
            <a:custGeom>
              <a:avLst/>
              <a:gdLst>
                <a:gd name="T0" fmla="*/ 15 w 15"/>
                <a:gd name="T1" fmla="*/ 12 h 28"/>
                <a:gd name="T2" fmla="*/ 5 w 15"/>
                <a:gd name="T3" fmla="*/ 28 h 28"/>
                <a:gd name="T4" fmla="*/ 0 w 15"/>
                <a:gd name="T5" fmla="*/ 12 h 28"/>
                <a:gd name="T6" fmla="*/ 0 w 15"/>
                <a:gd name="T7" fmla="*/ 0 h 28"/>
                <a:gd name="T8" fmla="*/ 15 w 15"/>
                <a:gd name="T9" fmla="*/ 12 h 28"/>
              </a:gdLst>
              <a:ahLst/>
              <a:cxnLst>
                <a:cxn ang="0">
                  <a:pos x="T0" y="T1"/>
                </a:cxn>
                <a:cxn ang="0">
                  <a:pos x="T2" y="T3"/>
                </a:cxn>
                <a:cxn ang="0">
                  <a:pos x="T4" y="T5"/>
                </a:cxn>
                <a:cxn ang="0">
                  <a:pos x="T6" y="T7"/>
                </a:cxn>
                <a:cxn ang="0">
                  <a:pos x="T8" y="T9"/>
                </a:cxn>
              </a:cxnLst>
              <a:rect l="0" t="0" r="r" b="b"/>
              <a:pathLst>
                <a:path w="15" h="28">
                  <a:moveTo>
                    <a:pt x="15" y="12"/>
                  </a:moveTo>
                  <a:lnTo>
                    <a:pt x="5" y="28"/>
                  </a:lnTo>
                  <a:lnTo>
                    <a:pt x="0" y="12"/>
                  </a:lnTo>
                  <a:lnTo>
                    <a:pt x="0" y="0"/>
                  </a:lnTo>
                  <a:lnTo>
                    <a:pt x="15"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44"/>
            <p:cNvSpPr>
              <a:spLocks/>
            </p:cNvSpPr>
            <p:nvPr/>
          </p:nvSpPr>
          <p:spPr bwMode="auto">
            <a:xfrm>
              <a:off x="11033574" y="5575492"/>
              <a:ext cx="40383" cy="75382"/>
            </a:xfrm>
            <a:custGeom>
              <a:avLst/>
              <a:gdLst>
                <a:gd name="T0" fmla="*/ 0 w 15"/>
                <a:gd name="T1" fmla="*/ 12 h 28"/>
                <a:gd name="T2" fmla="*/ 11 w 15"/>
                <a:gd name="T3" fmla="*/ 28 h 28"/>
                <a:gd name="T4" fmla="*/ 15 w 15"/>
                <a:gd name="T5" fmla="*/ 12 h 28"/>
                <a:gd name="T6" fmla="*/ 15 w 15"/>
                <a:gd name="T7" fmla="*/ 0 h 28"/>
                <a:gd name="T8" fmla="*/ 0 w 15"/>
                <a:gd name="T9" fmla="*/ 12 h 28"/>
              </a:gdLst>
              <a:ahLst/>
              <a:cxnLst>
                <a:cxn ang="0">
                  <a:pos x="T0" y="T1"/>
                </a:cxn>
                <a:cxn ang="0">
                  <a:pos x="T2" y="T3"/>
                </a:cxn>
                <a:cxn ang="0">
                  <a:pos x="T4" y="T5"/>
                </a:cxn>
                <a:cxn ang="0">
                  <a:pos x="T6" y="T7"/>
                </a:cxn>
                <a:cxn ang="0">
                  <a:pos x="T8" y="T9"/>
                </a:cxn>
              </a:cxnLst>
              <a:rect l="0" t="0" r="r" b="b"/>
              <a:pathLst>
                <a:path w="15" h="28">
                  <a:moveTo>
                    <a:pt x="0" y="12"/>
                  </a:moveTo>
                  <a:lnTo>
                    <a:pt x="11" y="28"/>
                  </a:lnTo>
                  <a:lnTo>
                    <a:pt x="15" y="12"/>
                  </a:lnTo>
                  <a:lnTo>
                    <a:pt x="15"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45"/>
            <p:cNvSpPr>
              <a:spLocks/>
            </p:cNvSpPr>
            <p:nvPr/>
          </p:nvSpPr>
          <p:spPr bwMode="auto">
            <a:xfrm>
              <a:off x="11895088" y="5772025"/>
              <a:ext cx="218071" cy="196533"/>
            </a:xfrm>
            <a:custGeom>
              <a:avLst/>
              <a:gdLst>
                <a:gd name="T0" fmla="*/ 0 w 172"/>
                <a:gd name="T1" fmla="*/ 48 h 156"/>
                <a:gd name="T2" fmla="*/ 113 w 172"/>
                <a:gd name="T3" fmla="*/ 156 h 156"/>
                <a:gd name="T4" fmla="*/ 172 w 172"/>
                <a:gd name="T5" fmla="*/ 0 h 156"/>
                <a:gd name="T6" fmla="*/ 6 w 172"/>
                <a:gd name="T7" fmla="*/ 26 h 156"/>
                <a:gd name="T8" fmla="*/ 0 w 172"/>
                <a:gd name="T9" fmla="*/ 48 h 156"/>
              </a:gdLst>
              <a:ahLst/>
              <a:cxnLst>
                <a:cxn ang="0">
                  <a:pos x="T0" y="T1"/>
                </a:cxn>
                <a:cxn ang="0">
                  <a:pos x="T2" y="T3"/>
                </a:cxn>
                <a:cxn ang="0">
                  <a:pos x="T4" y="T5"/>
                </a:cxn>
                <a:cxn ang="0">
                  <a:pos x="T6" y="T7"/>
                </a:cxn>
                <a:cxn ang="0">
                  <a:pos x="T8" y="T9"/>
                </a:cxn>
              </a:cxnLst>
              <a:rect l="0" t="0" r="r" b="b"/>
              <a:pathLst>
                <a:path w="172" h="156">
                  <a:moveTo>
                    <a:pt x="0" y="48"/>
                  </a:moveTo>
                  <a:cubicBezTo>
                    <a:pt x="0" y="48"/>
                    <a:pt x="113" y="37"/>
                    <a:pt x="113" y="156"/>
                  </a:cubicBezTo>
                  <a:cubicBezTo>
                    <a:pt x="172" y="0"/>
                    <a:pt x="172" y="0"/>
                    <a:pt x="172" y="0"/>
                  </a:cubicBezTo>
                  <a:cubicBezTo>
                    <a:pt x="6" y="26"/>
                    <a:pt x="6" y="26"/>
                    <a:pt x="6" y="26"/>
                  </a:cubicBez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46"/>
            <p:cNvSpPr>
              <a:spLocks/>
            </p:cNvSpPr>
            <p:nvPr/>
          </p:nvSpPr>
          <p:spPr bwMode="auto">
            <a:xfrm>
              <a:off x="11434716" y="5082814"/>
              <a:ext cx="83459" cy="161534"/>
            </a:xfrm>
            <a:custGeom>
              <a:avLst/>
              <a:gdLst>
                <a:gd name="T0" fmla="*/ 65 w 65"/>
                <a:gd name="T1" fmla="*/ 91 h 126"/>
                <a:gd name="T2" fmla="*/ 33 w 65"/>
                <a:gd name="T3" fmla="*/ 59 h 126"/>
                <a:gd name="T4" fmla="*/ 21 w 65"/>
                <a:gd name="T5" fmla="*/ 61 h 126"/>
                <a:gd name="T6" fmla="*/ 21 w 65"/>
                <a:gd name="T7" fmla="*/ 11 h 126"/>
                <a:gd name="T8" fmla="*/ 21 w 65"/>
                <a:gd name="T9" fmla="*/ 11 h 126"/>
                <a:gd name="T10" fmla="*/ 21 w 65"/>
                <a:gd name="T11" fmla="*/ 11 h 126"/>
                <a:gd name="T12" fmla="*/ 11 w 65"/>
                <a:gd name="T13" fmla="*/ 0 h 126"/>
                <a:gd name="T14" fmla="*/ 0 w 65"/>
                <a:gd name="T15" fmla="*/ 11 h 126"/>
                <a:gd name="T16" fmla="*/ 0 w 65"/>
                <a:gd name="T17" fmla="*/ 11 h 126"/>
                <a:gd name="T18" fmla="*/ 0 w 65"/>
                <a:gd name="T19" fmla="*/ 11 h 126"/>
                <a:gd name="T20" fmla="*/ 0 w 65"/>
                <a:gd name="T21" fmla="*/ 126 h 126"/>
                <a:gd name="T22" fmla="*/ 65 w 65"/>
                <a:gd name="T23" fmla="*/ 126 h 126"/>
                <a:gd name="T24" fmla="*/ 65 w 65"/>
                <a:gd name="T25" fmla="*/ 92 h 126"/>
                <a:gd name="T26" fmla="*/ 65 w 65"/>
                <a:gd name="T27" fmla="*/ 92 h 126"/>
                <a:gd name="T28" fmla="*/ 65 w 65"/>
                <a:gd name="T29" fmla="*/ 9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26">
                  <a:moveTo>
                    <a:pt x="65" y="91"/>
                  </a:moveTo>
                  <a:cubicBezTo>
                    <a:pt x="65" y="73"/>
                    <a:pt x="51" y="59"/>
                    <a:pt x="33" y="59"/>
                  </a:cubicBezTo>
                  <a:cubicBezTo>
                    <a:pt x="29" y="59"/>
                    <a:pt x="25" y="59"/>
                    <a:pt x="21" y="61"/>
                  </a:cubicBezTo>
                  <a:cubicBezTo>
                    <a:pt x="21" y="11"/>
                    <a:pt x="21" y="11"/>
                    <a:pt x="21" y="11"/>
                  </a:cubicBezTo>
                  <a:cubicBezTo>
                    <a:pt x="21" y="11"/>
                    <a:pt x="21" y="11"/>
                    <a:pt x="21" y="11"/>
                  </a:cubicBezTo>
                  <a:cubicBezTo>
                    <a:pt x="21" y="11"/>
                    <a:pt x="21" y="11"/>
                    <a:pt x="21" y="11"/>
                  </a:cubicBezTo>
                  <a:cubicBezTo>
                    <a:pt x="21" y="5"/>
                    <a:pt x="17" y="0"/>
                    <a:pt x="11" y="0"/>
                  </a:cubicBezTo>
                  <a:cubicBezTo>
                    <a:pt x="5" y="0"/>
                    <a:pt x="0" y="5"/>
                    <a:pt x="0" y="11"/>
                  </a:cubicBezTo>
                  <a:cubicBezTo>
                    <a:pt x="0" y="11"/>
                    <a:pt x="0" y="11"/>
                    <a:pt x="0" y="11"/>
                  </a:cubicBezTo>
                  <a:cubicBezTo>
                    <a:pt x="0" y="11"/>
                    <a:pt x="0" y="11"/>
                    <a:pt x="0" y="11"/>
                  </a:cubicBezTo>
                  <a:cubicBezTo>
                    <a:pt x="0" y="126"/>
                    <a:pt x="0" y="126"/>
                    <a:pt x="0" y="126"/>
                  </a:cubicBezTo>
                  <a:cubicBezTo>
                    <a:pt x="65" y="126"/>
                    <a:pt x="65" y="126"/>
                    <a:pt x="65" y="126"/>
                  </a:cubicBezTo>
                  <a:cubicBezTo>
                    <a:pt x="65" y="92"/>
                    <a:pt x="65" y="92"/>
                    <a:pt x="65" y="92"/>
                  </a:cubicBezTo>
                  <a:cubicBezTo>
                    <a:pt x="65" y="92"/>
                    <a:pt x="65" y="92"/>
                    <a:pt x="65" y="92"/>
                  </a:cubicBezTo>
                  <a:cubicBezTo>
                    <a:pt x="65" y="92"/>
                    <a:pt x="65" y="91"/>
                    <a:pt x="65" y="91"/>
                  </a:cubicBezTo>
                  <a:close/>
                </a:path>
              </a:pathLst>
            </a:custGeom>
            <a:solidFill>
              <a:srgbClr val="DD5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47"/>
            <p:cNvSpPr>
              <a:spLocks noChangeArrowheads="1"/>
            </p:cNvSpPr>
            <p:nvPr/>
          </p:nvSpPr>
          <p:spPr bwMode="auto">
            <a:xfrm>
              <a:off x="10734736" y="6014326"/>
              <a:ext cx="37691" cy="37691"/>
            </a:xfrm>
            <a:prstGeom prst="rect">
              <a:avLst/>
            </a:prstGeom>
            <a:solidFill>
              <a:srgbClr val="263C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48"/>
            <p:cNvSpPr>
              <a:spLocks/>
            </p:cNvSpPr>
            <p:nvPr/>
          </p:nvSpPr>
          <p:spPr bwMode="auto">
            <a:xfrm>
              <a:off x="11790091" y="5723565"/>
              <a:ext cx="91536" cy="142688"/>
            </a:xfrm>
            <a:custGeom>
              <a:avLst/>
              <a:gdLst>
                <a:gd name="T0" fmla="*/ 29 w 71"/>
                <a:gd name="T1" fmla="*/ 21 h 113"/>
                <a:gd name="T2" fmla="*/ 25 w 71"/>
                <a:gd name="T3" fmla="*/ 0 h 113"/>
                <a:gd name="T4" fmla="*/ 0 w 71"/>
                <a:gd name="T5" fmla="*/ 3 h 113"/>
                <a:gd name="T6" fmla="*/ 15 w 71"/>
                <a:gd name="T7" fmla="*/ 48 h 113"/>
                <a:gd name="T8" fmla="*/ 7 w 71"/>
                <a:gd name="T9" fmla="*/ 86 h 113"/>
                <a:gd name="T10" fmla="*/ 29 w 71"/>
                <a:gd name="T11" fmla="*/ 113 h 113"/>
                <a:gd name="T12" fmla="*/ 59 w 71"/>
                <a:gd name="T13" fmla="*/ 86 h 113"/>
                <a:gd name="T14" fmla="*/ 71 w 71"/>
                <a:gd name="T15" fmla="*/ 29 h 113"/>
                <a:gd name="T16" fmla="*/ 29 w 71"/>
                <a:gd name="T17" fmla="*/ 2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13">
                  <a:moveTo>
                    <a:pt x="29" y="21"/>
                  </a:moveTo>
                  <a:cubicBezTo>
                    <a:pt x="25" y="0"/>
                    <a:pt x="25" y="0"/>
                    <a:pt x="25" y="0"/>
                  </a:cubicBezTo>
                  <a:cubicBezTo>
                    <a:pt x="0" y="3"/>
                    <a:pt x="0" y="3"/>
                    <a:pt x="0" y="3"/>
                  </a:cubicBezTo>
                  <a:cubicBezTo>
                    <a:pt x="18" y="13"/>
                    <a:pt x="17" y="35"/>
                    <a:pt x="15" y="48"/>
                  </a:cubicBezTo>
                  <a:cubicBezTo>
                    <a:pt x="7" y="86"/>
                    <a:pt x="7" y="86"/>
                    <a:pt x="7" y="86"/>
                  </a:cubicBezTo>
                  <a:cubicBezTo>
                    <a:pt x="29" y="113"/>
                    <a:pt x="29" y="113"/>
                    <a:pt x="29" y="113"/>
                  </a:cubicBezTo>
                  <a:cubicBezTo>
                    <a:pt x="59" y="86"/>
                    <a:pt x="59" y="86"/>
                    <a:pt x="59" y="86"/>
                  </a:cubicBezTo>
                  <a:cubicBezTo>
                    <a:pt x="71" y="29"/>
                    <a:pt x="71" y="29"/>
                    <a:pt x="71" y="29"/>
                  </a:cubicBezTo>
                  <a:lnTo>
                    <a:pt x="29" y="21"/>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49"/>
            <p:cNvSpPr>
              <a:spLocks/>
            </p:cNvSpPr>
            <p:nvPr/>
          </p:nvSpPr>
          <p:spPr bwMode="auto">
            <a:xfrm>
              <a:off x="10266287" y="5704719"/>
              <a:ext cx="99613" cy="158842"/>
            </a:xfrm>
            <a:custGeom>
              <a:avLst/>
              <a:gdLst>
                <a:gd name="T0" fmla="*/ 54 w 79"/>
                <a:gd name="T1" fmla="*/ 0 h 125"/>
                <a:gd name="T2" fmla="*/ 45 w 79"/>
                <a:gd name="T3" fmla="*/ 21 h 125"/>
                <a:gd name="T4" fmla="*/ 0 w 79"/>
                <a:gd name="T5" fmla="*/ 21 h 125"/>
                <a:gd name="T6" fmla="*/ 0 w 79"/>
                <a:gd name="T7" fmla="*/ 94 h 125"/>
                <a:gd name="T8" fmla="*/ 29 w 79"/>
                <a:gd name="T9" fmla="*/ 125 h 125"/>
                <a:gd name="T10" fmla="*/ 54 w 79"/>
                <a:gd name="T11" fmla="*/ 94 h 125"/>
                <a:gd name="T12" fmla="*/ 54 w 79"/>
                <a:gd name="T13" fmla="*/ 52 h 125"/>
                <a:gd name="T14" fmla="*/ 79 w 79"/>
                <a:gd name="T15" fmla="*/ 9 h 125"/>
                <a:gd name="T16" fmla="*/ 54 w 79"/>
                <a:gd name="T1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25">
                  <a:moveTo>
                    <a:pt x="54" y="0"/>
                  </a:moveTo>
                  <a:cubicBezTo>
                    <a:pt x="45" y="21"/>
                    <a:pt x="45" y="21"/>
                    <a:pt x="45" y="21"/>
                  </a:cubicBezTo>
                  <a:cubicBezTo>
                    <a:pt x="0" y="21"/>
                    <a:pt x="0" y="21"/>
                    <a:pt x="0" y="21"/>
                  </a:cubicBezTo>
                  <a:cubicBezTo>
                    <a:pt x="0" y="94"/>
                    <a:pt x="0" y="94"/>
                    <a:pt x="0" y="94"/>
                  </a:cubicBezTo>
                  <a:cubicBezTo>
                    <a:pt x="29" y="125"/>
                    <a:pt x="29" y="125"/>
                    <a:pt x="29" y="125"/>
                  </a:cubicBezTo>
                  <a:cubicBezTo>
                    <a:pt x="54" y="94"/>
                    <a:pt x="54" y="94"/>
                    <a:pt x="54" y="94"/>
                  </a:cubicBezTo>
                  <a:cubicBezTo>
                    <a:pt x="54" y="52"/>
                    <a:pt x="54" y="52"/>
                    <a:pt x="54" y="52"/>
                  </a:cubicBezTo>
                  <a:cubicBezTo>
                    <a:pt x="55" y="38"/>
                    <a:pt x="59" y="15"/>
                    <a:pt x="79" y="9"/>
                  </a:cubicBezTo>
                  <a:lnTo>
                    <a:pt x="54" y="0"/>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50"/>
            <p:cNvSpPr>
              <a:spLocks/>
            </p:cNvSpPr>
            <p:nvPr/>
          </p:nvSpPr>
          <p:spPr bwMode="auto">
            <a:xfrm>
              <a:off x="11725477" y="5599722"/>
              <a:ext cx="43076" cy="83459"/>
            </a:xfrm>
            <a:custGeom>
              <a:avLst/>
              <a:gdLst>
                <a:gd name="T0" fmla="*/ 34 w 34"/>
                <a:gd name="T1" fmla="*/ 0 h 66"/>
                <a:gd name="T2" fmla="*/ 0 w 34"/>
                <a:gd name="T3" fmla="*/ 60 h 66"/>
                <a:gd name="T4" fmla="*/ 29 w 34"/>
                <a:gd name="T5" fmla="*/ 66 h 66"/>
                <a:gd name="T6" fmla="*/ 34 w 34"/>
                <a:gd name="T7" fmla="*/ 0 h 66"/>
              </a:gdLst>
              <a:ahLst/>
              <a:cxnLst>
                <a:cxn ang="0">
                  <a:pos x="T0" y="T1"/>
                </a:cxn>
                <a:cxn ang="0">
                  <a:pos x="T2" y="T3"/>
                </a:cxn>
                <a:cxn ang="0">
                  <a:pos x="T4" y="T5"/>
                </a:cxn>
                <a:cxn ang="0">
                  <a:pos x="T6" y="T7"/>
                </a:cxn>
              </a:cxnLst>
              <a:rect l="0" t="0" r="r" b="b"/>
              <a:pathLst>
                <a:path w="34" h="66">
                  <a:moveTo>
                    <a:pt x="34" y="0"/>
                  </a:moveTo>
                  <a:cubicBezTo>
                    <a:pt x="34" y="0"/>
                    <a:pt x="11" y="25"/>
                    <a:pt x="0" y="60"/>
                  </a:cubicBezTo>
                  <a:cubicBezTo>
                    <a:pt x="29" y="66"/>
                    <a:pt x="29" y="66"/>
                    <a:pt x="29" y="66"/>
                  </a:cubicBezTo>
                  <a:lnTo>
                    <a:pt x="34"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51"/>
            <p:cNvSpPr>
              <a:spLocks/>
            </p:cNvSpPr>
            <p:nvPr/>
          </p:nvSpPr>
          <p:spPr bwMode="auto">
            <a:xfrm>
              <a:off x="11733554" y="5548570"/>
              <a:ext cx="212686" cy="250378"/>
            </a:xfrm>
            <a:custGeom>
              <a:avLst/>
              <a:gdLst>
                <a:gd name="T0" fmla="*/ 169 w 169"/>
                <a:gd name="T1" fmla="*/ 27 h 197"/>
                <a:gd name="T2" fmla="*/ 150 w 169"/>
                <a:gd name="T3" fmla="*/ 120 h 197"/>
                <a:gd name="T4" fmla="*/ 149 w 169"/>
                <a:gd name="T5" fmla="*/ 120 h 197"/>
                <a:gd name="T6" fmla="*/ 0 w 169"/>
                <a:gd name="T7" fmla="*/ 183 h 197"/>
                <a:gd name="T8" fmla="*/ 1 w 169"/>
                <a:gd name="T9" fmla="*/ 177 h 197"/>
                <a:gd name="T10" fmla="*/ 12 w 169"/>
                <a:gd name="T11" fmla="*/ 124 h 197"/>
                <a:gd name="T12" fmla="*/ 25 w 169"/>
                <a:gd name="T13" fmla="*/ 58 h 197"/>
                <a:gd name="T14" fmla="*/ 37 w 169"/>
                <a:gd name="T15" fmla="*/ 0 h 197"/>
                <a:gd name="T16" fmla="*/ 169 w 169"/>
                <a:gd name="T17" fmla="*/ 2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97">
                  <a:moveTo>
                    <a:pt x="169" y="27"/>
                  </a:moveTo>
                  <a:cubicBezTo>
                    <a:pt x="150" y="120"/>
                    <a:pt x="150" y="120"/>
                    <a:pt x="150" y="120"/>
                  </a:cubicBezTo>
                  <a:cubicBezTo>
                    <a:pt x="149" y="120"/>
                    <a:pt x="149" y="120"/>
                    <a:pt x="149" y="120"/>
                  </a:cubicBezTo>
                  <a:cubicBezTo>
                    <a:pt x="131" y="188"/>
                    <a:pt x="70" y="197"/>
                    <a:pt x="0" y="183"/>
                  </a:cubicBezTo>
                  <a:cubicBezTo>
                    <a:pt x="1" y="177"/>
                    <a:pt x="1" y="177"/>
                    <a:pt x="1" y="177"/>
                  </a:cubicBezTo>
                  <a:cubicBezTo>
                    <a:pt x="12" y="124"/>
                    <a:pt x="12" y="124"/>
                    <a:pt x="12" y="124"/>
                  </a:cubicBezTo>
                  <a:cubicBezTo>
                    <a:pt x="25" y="58"/>
                    <a:pt x="25" y="58"/>
                    <a:pt x="25" y="58"/>
                  </a:cubicBezTo>
                  <a:cubicBezTo>
                    <a:pt x="37" y="0"/>
                    <a:pt x="37" y="0"/>
                    <a:pt x="37" y="0"/>
                  </a:cubicBezTo>
                  <a:cubicBezTo>
                    <a:pt x="169" y="27"/>
                    <a:pt x="169" y="27"/>
                    <a:pt x="169" y="27"/>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52"/>
            <p:cNvSpPr>
              <a:spLocks/>
            </p:cNvSpPr>
            <p:nvPr/>
          </p:nvSpPr>
          <p:spPr bwMode="auto">
            <a:xfrm>
              <a:off x="11798168" y="5637413"/>
              <a:ext cx="16153" cy="16153"/>
            </a:xfrm>
            <a:custGeom>
              <a:avLst/>
              <a:gdLst>
                <a:gd name="T0" fmla="*/ 1 w 12"/>
                <a:gd name="T1" fmla="*/ 5 h 12"/>
                <a:gd name="T2" fmla="*/ 5 w 12"/>
                <a:gd name="T3" fmla="*/ 11 h 12"/>
                <a:gd name="T4" fmla="*/ 12 w 12"/>
                <a:gd name="T5" fmla="*/ 7 h 12"/>
                <a:gd name="T6" fmla="*/ 7 w 12"/>
                <a:gd name="T7" fmla="*/ 1 h 12"/>
                <a:gd name="T8" fmla="*/ 1 w 12"/>
                <a:gd name="T9" fmla="*/ 5 h 12"/>
              </a:gdLst>
              <a:ahLst/>
              <a:cxnLst>
                <a:cxn ang="0">
                  <a:pos x="T0" y="T1"/>
                </a:cxn>
                <a:cxn ang="0">
                  <a:pos x="T2" y="T3"/>
                </a:cxn>
                <a:cxn ang="0">
                  <a:pos x="T4" y="T5"/>
                </a:cxn>
                <a:cxn ang="0">
                  <a:pos x="T6" y="T7"/>
                </a:cxn>
                <a:cxn ang="0">
                  <a:pos x="T8" y="T9"/>
                </a:cxn>
              </a:cxnLst>
              <a:rect l="0" t="0" r="r" b="b"/>
              <a:pathLst>
                <a:path w="12" h="12">
                  <a:moveTo>
                    <a:pt x="1" y="5"/>
                  </a:moveTo>
                  <a:cubicBezTo>
                    <a:pt x="0" y="8"/>
                    <a:pt x="2" y="11"/>
                    <a:pt x="5" y="11"/>
                  </a:cubicBezTo>
                  <a:cubicBezTo>
                    <a:pt x="8" y="12"/>
                    <a:pt x="11" y="10"/>
                    <a:pt x="12" y="7"/>
                  </a:cubicBezTo>
                  <a:cubicBezTo>
                    <a:pt x="12" y="4"/>
                    <a:pt x="10" y="1"/>
                    <a:pt x="7" y="1"/>
                  </a:cubicBezTo>
                  <a:cubicBezTo>
                    <a:pt x="5" y="0"/>
                    <a:pt x="2" y="2"/>
                    <a:pt x="1" y="5"/>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53"/>
            <p:cNvSpPr>
              <a:spLocks/>
            </p:cNvSpPr>
            <p:nvPr/>
          </p:nvSpPr>
          <p:spPr bwMode="auto">
            <a:xfrm>
              <a:off x="11733554" y="5483956"/>
              <a:ext cx="269223" cy="349990"/>
            </a:xfrm>
            <a:custGeom>
              <a:avLst/>
              <a:gdLst>
                <a:gd name="T0" fmla="*/ 201 w 213"/>
                <a:gd name="T1" fmla="*/ 72 h 278"/>
                <a:gd name="T2" fmla="*/ 170 w 213"/>
                <a:gd name="T3" fmla="*/ 59 h 278"/>
                <a:gd name="T4" fmla="*/ 164 w 213"/>
                <a:gd name="T5" fmla="*/ 44 h 278"/>
                <a:gd name="T6" fmla="*/ 143 w 213"/>
                <a:gd name="T7" fmla="*/ 34 h 278"/>
                <a:gd name="T8" fmla="*/ 119 w 213"/>
                <a:gd name="T9" fmla="*/ 22 h 278"/>
                <a:gd name="T10" fmla="*/ 38 w 213"/>
                <a:gd name="T11" fmla="*/ 52 h 278"/>
                <a:gd name="T12" fmla="*/ 39 w 213"/>
                <a:gd name="T13" fmla="*/ 52 h 278"/>
                <a:gd name="T14" fmla="*/ 38 w 213"/>
                <a:gd name="T15" fmla="*/ 52 h 278"/>
                <a:gd name="T16" fmla="*/ 85 w 213"/>
                <a:gd name="T17" fmla="*/ 96 h 278"/>
                <a:gd name="T18" fmla="*/ 110 w 213"/>
                <a:gd name="T19" fmla="*/ 104 h 278"/>
                <a:gd name="T20" fmla="*/ 110 w 213"/>
                <a:gd name="T21" fmla="*/ 104 h 278"/>
                <a:gd name="T22" fmla="*/ 36 w 213"/>
                <a:gd name="T23" fmla="*/ 187 h 278"/>
                <a:gd name="T24" fmla="*/ 16 w 213"/>
                <a:gd name="T25" fmla="*/ 157 h 278"/>
                <a:gd name="T26" fmla="*/ 0 w 213"/>
                <a:gd name="T27" fmla="*/ 235 h 278"/>
                <a:gd name="T28" fmla="*/ 108 w 213"/>
                <a:gd name="T29" fmla="*/ 174 h 278"/>
                <a:gd name="T30" fmla="*/ 119 w 213"/>
                <a:gd name="T31" fmla="*/ 135 h 278"/>
                <a:gd name="T32" fmla="*/ 139 w 213"/>
                <a:gd name="T33" fmla="*/ 199 h 278"/>
                <a:gd name="T34" fmla="*/ 139 w 213"/>
                <a:gd name="T35" fmla="*/ 199 h 278"/>
                <a:gd name="T36" fmla="*/ 139 w 213"/>
                <a:gd name="T37" fmla="*/ 199 h 278"/>
                <a:gd name="T38" fmla="*/ 163 w 213"/>
                <a:gd name="T39" fmla="*/ 160 h 278"/>
                <a:gd name="T40" fmla="*/ 194 w 213"/>
                <a:gd name="T41" fmla="*/ 125 h 278"/>
                <a:gd name="T42" fmla="*/ 201 w 213"/>
                <a:gd name="T43" fmla="*/ 7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278">
                  <a:moveTo>
                    <a:pt x="201" y="72"/>
                  </a:moveTo>
                  <a:cubicBezTo>
                    <a:pt x="194" y="63"/>
                    <a:pt x="182" y="59"/>
                    <a:pt x="170" y="59"/>
                  </a:cubicBezTo>
                  <a:cubicBezTo>
                    <a:pt x="169" y="53"/>
                    <a:pt x="167" y="47"/>
                    <a:pt x="164" y="44"/>
                  </a:cubicBezTo>
                  <a:cubicBezTo>
                    <a:pt x="157" y="38"/>
                    <a:pt x="151" y="36"/>
                    <a:pt x="143" y="34"/>
                  </a:cubicBezTo>
                  <a:cubicBezTo>
                    <a:pt x="133" y="32"/>
                    <a:pt x="127" y="29"/>
                    <a:pt x="119" y="22"/>
                  </a:cubicBezTo>
                  <a:cubicBezTo>
                    <a:pt x="95" y="0"/>
                    <a:pt x="44" y="17"/>
                    <a:pt x="38" y="52"/>
                  </a:cubicBezTo>
                  <a:cubicBezTo>
                    <a:pt x="39" y="52"/>
                    <a:pt x="39" y="52"/>
                    <a:pt x="39" y="52"/>
                  </a:cubicBezTo>
                  <a:cubicBezTo>
                    <a:pt x="38" y="52"/>
                    <a:pt x="38" y="52"/>
                    <a:pt x="38" y="52"/>
                  </a:cubicBezTo>
                  <a:cubicBezTo>
                    <a:pt x="39" y="73"/>
                    <a:pt x="67" y="91"/>
                    <a:pt x="85" y="96"/>
                  </a:cubicBezTo>
                  <a:cubicBezTo>
                    <a:pt x="96" y="99"/>
                    <a:pt x="103" y="99"/>
                    <a:pt x="110" y="104"/>
                  </a:cubicBezTo>
                  <a:cubicBezTo>
                    <a:pt x="110" y="104"/>
                    <a:pt x="110" y="104"/>
                    <a:pt x="110" y="104"/>
                  </a:cubicBezTo>
                  <a:cubicBezTo>
                    <a:pt x="110" y="104"/>
                    <a:pt x="88" y="197"/>
                    <a:pt x="36" y="187"/>
                  </a:cubicBezTo>
                  <a:cubicBezTo>
                    <a:pt x="36" y="187"/>
                    <a:pt x="37" y="162"/>
                    <a:pt x="16" y="157"/>
                  </a:cubicBezTo>
                  <a:cubicBezTo>
                    <a:pt x="0" y="235"/>
                    <a:pt x="0" y="235"/>
                    <a:pt x="0" y="235"/>
                  </a:cubicBezTo>
                  <a:cubicBezTo>
                    <a:pt x="0" y="235"/>
                    <a:pt x="87" y="278"/>
                    <a:pt x="108" y="174"/>
                  </a:cubicBezTo>
                  <a:cubicBezTo>
                    <a:pt x="119" y="135"/>
                    <a:pt x="119" y="135"/>
                    <a:pt x="119" y="135"/>
                  </a:cubicBezTo>
                  <a:cubicBezTo>
                    <a:pt x="118" y="153"/>
                    <a:pt x="120" y="181"/>
                    <a:pt x="139" y="199"/>
                  </a:cubicBezTo>
                  <a:cubicBezTo>
                    <a:pt x="139" y="199"/>
                    <a:pt x="139" y="199"/>
                    <a:pt x="139" y="199"/>
                  </a:cubicBezTo>
                  <a:cubicBezTo>
                    <a:pt x="139" y="199"/>
                    <a:pt x="139" y="199"/>
                    <a:pt x="139" y="199"/>
                  </a:cubicBezTo>
                  <a:cubicBezTo>
                    <a:pt x="159" y="193"/>
                    <a:pt x="157" y="176"/>
                    <a:pt x="163" y="160"/>
                  </a:cubicBezTo>
                  <a:cubicBezTo>
                    <a:pt x="168" y="148"/>
                    <a:pt x="185" y="135"/>
                    <a:pt x="194" y="125"/>
                  </a:cubicBezTo>
                  <a:cubicBezTo>
                    <a:pt x="204" y="113"/>
                    <a:pt x="213" y="86"/>
                    <a:pt x="201" y="72"/>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54"/>
            <p:cNvSpPr>
              <a:spLocks/>
            </p:cNvSpPr>
            <p:nvPr/>
          </p:nvSpPr>
          <p:spPr bwMode="auto">
            <a:xfrm>
              <a:off x="11108956" y="5335883"/>
              <a:ext cx="64614" cy="96920"/>
            </a:xfrm>
            <a:custGeom>
              <a:avLst/>
              <a:gdLst>
                <a:gd name="T0" fmla="*/ 0 w 24"/>
                <a:gd name="T1" fmla="*/ 0 h 36"/>
                <a:gd name="T2" fmla="*/ 24 w 24"/>
                <a:gd name="T3" fmla="*/ 27 h 36"/>
                <a:gd name="T4" fmla="*/ 6 w 24"/>
                <a:gd name="T5" fmla="*/ 36 h 36"/>
                <a:gd name="T6" fmla="*/ 0 w 24"/>
                <a:gd name="T7" fmla="*/ 0 h 36"/>
              </a:gdLst>
              <a:ahLst/>
              <a:cxnLst>
                <a:cxn ang="0">
                  <a:pos x="T0" y="T1"/>
                </a:cxn>
                <a:cxn ang="0">
                  <a:pos x="T2" y="T3"/>
                </a:cxn>
                <a:cxn ang="0">
                  <a:pos x="T4" y="T5"/>
                </a:cxn>
                <a:cxn ang="0">
                  <a:pos x="T6" y="T7"/>
                </a:cxn>
              </a:cxnLst>
              <a:rect l="0" t="0" r="r" b="b"/>
              <a:pathLst>
                <a:path w="24" h="36">
                  <a:moveTo>
                    <a:pt x="0" y="0"/>
                  </a:moveTo>
                  <a:lnTo>
                    <a:pt x="24" y="27"/>
                  </a:lnTo>
                  <a:lnTo>
                    <a:pt x="6" y="36"/>
                  </a:lnTo>
                  <a:lnTo>
                    <a:pt x="0" y="0"/>
                  </a:lnTo>
                  <a:close/>
                </a:path>
              </a:pathLst>
            </a:custGeom>
            <a:solidFill>
              <a:srgbClr val="DD5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55"/>
            <p:cNvSpPr>
              <a:spLocks/>
            </p:cNvSpPr>
            <p:nvPr/>
          </p:nvSpPr>
          <p:spPr bwMode="auto">
            <a:xfrm>
              <a:off x="10928577" y="5276654"/>
              <a:ext cx="253070" cy="258454"/>
            </a:xfrm>
            <a:custGeom>
              <a:avLst/>
              <a:gdLst>
                <a:gd name="T0" fmla="*/ 0 w 199"/>
                <a:gd name="T1" fmla="*/ 57 h 204"/>
                <a:gd name="T2" fmla="*/ 40 w 199"/>
                <a:gd name="T3" fmla="*/ 142 h 204"/>
                <a:gd name="T4" fmla="*/ 40 w 199"/>
                <a:gd name="T5" fmla="*/ 142 h 204"/>
                <a:gd name="T6" fmla="*/ 199 w 199"/>
                <a:gd name="T7" fmla="*/ 167 h 204"/>
                <a:gd name="T8" fmla="*/ 196 w 199"/>
                <a:gd name="T9" fmla="*/ 161 h 204"/>
                <a:gd name="T10" fmla="*/ 173 w 199"/>
                <a:gd name="T11" fmla="*/ 113 h 204"/>
                <a:gd name="T12" fmla="*/ 144 w 199"/>
                <a:gd name="T13" fmla="*/ 53 h 204"/>
                <a:gd name="T14" fmla="*/ 119 w 199"/>
                <a:gd name="T15" fmla="*/ 0 h 204"/>
                <a:gd name="T16" fmla="*/ 0 w 199"/>
                <a:gd name="T17" fmla="*/ 5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204">
                  <a:moveTo>
                    <a:pt x="0" y="57"/>
                  </a:moveTo>
                  <a:cubicBezTo>
                    <a:pt x="40" y="142"/>
                    <a:pt x="40" y="142"/>
                    <a:pt x="40" y="142"/>
                  </a:cubicBezTo>
                  <a:cubicBezTo>
                    <a:pt x="40" y="142"/>
                    <a:pt x="40" y="142"/>
                    <a:pt x="40" y="142"/>
                  </a:cubicBezTo>
                  <a:cubicBezTo>
                    <a:pt x="74" y="204"/>
                    <a:pt x="135" y="198"/>
                    <a:pt x="199" y="167"/>
                  </a:cubicBezTo>
                  <a:cubicBezTo>
                    <a:pt x="196" y="161"/>
                    <a:pt x="196" y="161"/>
                    <a:pt x="196" y="161"/>
                  </a:cubicBezTo>
                  <a:cubicBezTo>
                    <a:pt x="173" y="113"/>
                    <a:pt x="173" y="113"/>
                    <a:pt x="173" y="113"/>
                  </a:cubicBezTo>
                  <a:cubicBezTo>
                    <a:pt x="144" y="53"/>
                    <a:pt x="144" y="53"/>
                    <a:pt x="144" y="53"/>
                  </a:cubicBezTo>
                  <a:cubicBezTo>
                    <a:pt x="119" y="0"/>
                    <a:pt x="119" y="0"/>
                    <a:pt x="119" y="0"/>
                  </a:cubicBezTo>
                  <a:cubicBezTo>
                    <a:pt x="0" y="57"/>
                    <a:pt x="0" y="57"/>
                    <a:pt x="0" y="57"/>
                  </a:cubicBez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56"/>
            <p:cNvSpPr>
              <a:spLocks/>
            </p:cNvSpPr>
            <p:nvPr/>
          </p:nvSpPr>
          <p:spPr bwMode="auto">
            <a:xfrm>
              <a:off x="11071265" y="5370882"/>
              <a:ext cx="13461" cy="13461"/>
            </a:xfrm>
            <a:custGeom>
              <a:avLst/>
              <a:gdLst>
                <a:gd name="T0" fmla="*/ 11 w 12"/>
                <a:gd name="T1" fmla="*/ 3 h 12"/>
                <a:gd name="T2" fmla="*/ 9 w 12"/>
                <a:gd name="T3" fmla="*/ 10 h 12"/>
                <a:gd name="T4" fmla="*/ 2 w 12"/>
                <a:gd name="T5" fmla="*/ 8 h 12"/>
                <a:gd name="T6" fmla="*/ 4 w 12"/>
                <a:gd name="T7" fmla="*/ 1 h 12"/>
                <a:gd name="T8" fmla="*/ 11 w 12"/>
                <a:gd name="T9" fmla="*/ 3 h 12"/>
              </a:gdLst>
              <a:ahLst/>
              <a:cxnLst>
                <a:cxn ang="0">
                  <a:pos x="T0" y="T1"/>
                </a:cxn>
                <a:cxn ang="0">
                  <a:pos x="T2" y="T3"/>
                </a:cxn>
                <a:cxn ang="0">
                  <a:pos x="T4" y="T5"/>
                </a:cxn>
                <a:cxn ang="0">
                  <a:pos x="T6" y="T7"/>
                </a:cxn>
                <a:cxn ang="0">
                  <a:pos x="T8" y="T9"/>
                </a:cxn>
              </a:cxnLst>
              <a:rect l="0" t="0" r="r" b="b"/>
              <a:pathLst>
                <a:path w="12" h="12">
                  <a:moveTo>
                    <a:pt x="11" y="3"/>
                  </a:moveTo>
                  <a:cubicBezTo>
                    <a:pt x="12" y="6"/>
                    <a:pt x="11" y="9"/>
                    <a:pt x="9" y="10"/>
                  </a:cubicBezTo>
                  <a:cubicBezTo>
                    <a:pt x="6" y="12"/>
                    <a:pt x="3" y="11"/>
                    <a:pt x="2" y="8"/>
                  </a:cubicBezTo>
                  <a:cubicBezTo>
                    <a:pt x="0" y="5"/>
                    <a:pt x="1" y="2"/>
                    <a:pt x="4" y="1"/>
                  </a:cubicBezTo>
                  <a:cubicBezTo>
                    <a:pt x="7" y="0"/>
                    <a:pt x="10" y="1"/>
                    <a:pt x="11" y="3"/>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57"/>
            <p:cNvSpPr>
              <a:spLocks/>
            </p:cNvSpPr>
            <p:nvPr/>
          </p:nvSpPr>
          <p:spPr bwMode="auto">
            <a:xfrm>
              <a:off x="10869347" y="5230886"/>
              <a:ext cx="215379" cy="255762"/>
            </a:xfrm>
            <a:custGeom>
              <a:avLst/>
              <a:gdLst>
                <a:gd name="T0" fmla="*/ 166 w 169"/>
                <a:gd name="T1" fmla="*/ 37 h 203"/>
                <a:gd name="T2" fmla="*/ 165 w 169"/>
                <a:gd name="T3" fmla="*/ 37 h 203"/>
                <a:gd name="T4" fmla="*/ 166 w 169"/>
                <a:gd name="T5" fmla="*/ 37 h 203"/>
                <a:gd name="T6" fmla="*/ 81 w 169"/>
                <a:gd name="T7" fmla="*/ 28 h 203"/>
                <a:gd name="T8" fmla="*/ 61 w 169"/>
                <a:gd name="T9" fmla="*/ 45 h 203"/>
                <a:gd name="T10" fmla="*/ 43 w 169"/>
                <a:gd name="T11" fmla="*/ 59 h 203"/>
                <a:gd name="T12" fmla="*/ 43 w 169"/>
                <a:gd name="T13" fmla="*/ 85 h 203"/>
                <a:gd name="T14" fmla="*/ 104 w 169"/>
                <a:gd name="T15" fmla="*/ 203 h 203"/>
                <a:gd name="T16" fmla="*/ 101 w 169"/>
                <a:gd name="T17" fmla="*/ 118 h 203"/>
                <a:gd name="T18" fmla="*/ 103 w 169"/>
                <a:gd name="T19" fmla="*/ 114 h 203"/>
                <a:gd name="T20" fmla="*/ 131 w 169"/>
                <a:gd name="T21" fmla="*/ 91 h 203"/>
                <a:gd name="T22" fmla="*/ 166 w 169"/>
                <a:gd name="T23" fmla="*/ 3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03">
                  <a:moveTo>
                    <a:pt x="166" y="37"/>
                  </a:moveTo>
                  <a:cubicBezTo>
                    <a:pt x="165" y="37"/>
                    <a:pt x="165" y="37"/>
                    <a:pt x="165" y="37"/>
                  </a:cubicBezTo>
                  <a:cubicBezTo>
                    <a:pt x="166" y="37"/>
                    <a:pt x="166" y="37"/>
                    <a:pt x="166" y="37"/>
                  </a:cubicBezTo>
                  <a:cubicBezTo>
                    <a:pt x="152" y="4"/>
                    <a:pt x="99" y="0"/>
                    <a:pt x="81" y="28"/>
                  </a:cubicBezTo>
                  <a:cubicBezTo>
                    <a:pt x="75" y="36"/>
                    <a:pt x="70" y="40"/>
                    <a:pt x="61" y="45"/>
                  </a:cubicBezTo>
                  <a:cubicBezTo>
                    <a:pt x="53" y="49"/>
                    <a:pt x="48" y="52"/>
                    <a:pt x="43" y="59"/>
                  </a:cubicBezTo>
                  <a:cubicBezTo>
                    <a:pt x="39" y="65"/>
                    <a:pt x="40" y="76"/>
                    <a:pt x="43" y="85"/>
                  </a:cubicBezTo>
                  <a:cubicBezTo>
                    <a:pt x="0" y="111"/>
                    <a:pt x="104" y="203"/>
                    <a:pt x="104" y="203"/>
                  </a:cubicBezTo>
                  <a:cubicBezTo>
                    <a:pt x="126" y="167"/>
                    <a:pt x="101" y="118"/>
                    <a:pt x="101" y="118"/>
                  </a:cubicBezTo>
                  <a:cubicBezTo>
                    <a:pt x="102" y="117"/>
                    <a:pt x="103" y="115"/>
                    <a:pt x="103" y="114"/>
                  </a:cubicBezTo>
                  <a:cubicBezTo>
                    <a:pt x="109" y="99"/>
                    <a:pt x="117" y="98"/>
                    <a:pt x="131" y="91"/>
                  </a:cubicBezTo>
                  <a:cubicBezTo>
                    <a:pt x="147" y="82"/>
                    <a:pt x="169" y="57"/>
                    <a:pt x="166" y="37"/>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58"/>
            <p:cNvSpPr>
              <a:spLocks/>
            </p:cNvSpPr>
            <p:nvPr/>
          </p:nvSpPr>
          <p:spPr bwMode="auto">
            <a:xfrm>
              <a:off x="11868166" y="5629337"/>
              <a:ext cx="51152" cy="78075"/>
            </a:xfrm>
            <a:custGeom>
              <a:avLst/>
              <a:gdLst>
                <a:gd name="T0" fmla="*/ 12 w 39"/>
                <a:gd name="T1" fmla="*/ 0 h 63"/>
                <a:gd name="T2" fmla="*/ 36 w 39"/>
                <a:gd name="T3" fmla="*/ 36 h 63"/>
                <a:gd name="T4" fmla="*/ 0 w 39"/>
                <a:gd name="T5" fmla="*/ 59 h 63"/>
                <a:gd name="T6" fmla="*/ 12 w 39"/>
                <a:gd name="T7" fmla="*/ 0 h 63"/>
              </a:gdLst>
              <a:ahLst/>
              <a:cxnLst>
                <a:cxn ang="0">
                  <a:pos x="T0" y="T1"/>
                </a:cxn>
                <a:cxn ang="0">
                  <a:pos x="T2" y="T3"/>
                </a:cxn>
                <a:cxn ang="0">
                  <a:pos x="T4" y="T5"/>
                </a:cxn>
                <a:cxn ang="0">
                  <a:pos x="T6" y="T7"/>
                </a:cxn>
              </a:cxnLst>
              <a:rect l="0" t="0" r="r" b="b"/>
              <a:pathLst>
                <a:path w="39" h="63">
                  <a:moveTo>
                    <a:pt x="12" y="0"/>
                  </a:moveTo>
                  <a:cubicBezTo>
                    <a:pt x="29" y="4"/>
                    <a:pt x="39" y="20"/>
                    <a:pt x="36" y="36"/>
                  </a:cubicBezTo>
                  <a:cubicBezTo>
                    <a:pt x="32" y="52"/>
                    <a:pt x="16" y="63"/>
                    <a:pt x="0" y="59"/>
                  </a:cubicBezTo>
                  <a:cubicBezTo>
                    <a:pt x="12" y="0"/>
                    <a:pt x="12" y="0"/>
                    <a:pt x="12" y="0"/>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59"/>
            <p:cNvSpPr>
              <a:spLocks/>
            </p:cNvSpPr>
            <p:nvPr/>
          </p:nvSpPr>
          <p:spPr bwMode="auto">
            <a:xfrm>
              <a:off x="11873550" y="5648182"/>
              <a:ext cx="24230" cy="37691"/>
            </a:xfrm>
            <a:custGeom>
              <a:avLst/>
              <a:gdLst>
                <a:gd name="T0" fmla="*/ 6 w 20"/>
                <a:gd name="T1" fmla="*/ 0 h 30"/>
                <a:gd name="T2" fmla="*/ 0 w 20"/>
                <a:gd name="T3" fmla="*/ 30 h 30"/>
                <a:gd name="T4" fmla="*/ 3 w 20"/>
                <a:gd name="T5" fmla="*/ 30 h 30"/>
                <a:gd name="T6" fmla="*/ 18 w 20"/>
                <a:gd name="T7" fmla="*/ 18 h 30"/>
                <a:gd name="T8" fmla="*/ 6 w 20"/>
                <a:gd name="T9" fmla="*/ 0 h 30"/>
              </a:gdLst>
              <a:ahLst/>
              <a:cxnLst>
                <a:cxn ang="0">
                  <a:pos x="T0" y="T1"/>
                </a:cxn>
                <a:cxn ang="0">
                  <a:pos x="T2" y="T3"/>
                </a:cxn>
                <a:cxn ang="0">
                  <a:pos x="T4" y="T5"/>
                </a:cxn>
                <a:cxn ang="0">
                  <a:pos x="T6" y="T7"/>
                </a:cxn>
                <a:cxn ang="0">
                  <a:pos x="T8" y="T9"/>
                </a:cxn>
              </a:cxnLst>
              <a:rect l="0" t="0" r="r" b="b"/>
              <a:pathLst>
                <a:path w="20" h="30">
                  <a:moveTo>
                    <a:pt x="6" y="0"/>
                  </a:moveTo>
                  <a:cubicBezTo>
                    <a:pt x="0" y="30"/>
                    <a:pt x="0" y="30"/>
                    <a:pt x="0" y="30"/>
                  </a:cubicBezTo>
                  <a:cubicBezTo>
                    <a:pt x="1" y="30"/>
                    <a:pt x="2" y="30"/>
                    <a:pt x="3" y="30"/>
                  </a:cubicBezTo>
                  <a:cubicBezTo>
                    <a:pt x="10" y="30"/>
                    <a:pt x="17" y="25"/>
                    <a:pt x="18" y="18"/>
                  </a:cubicBezTo>
                  <a:cubicBezTo>
                    <a:pt x="20" y="10"/>
                    <a:pt x="14" y="2"/>
                    <a:pt x="6" y="0"/>
                  </a:cubicBezTo>
                </a:path>
              </a:pathLst>
            </a:custGeom>
            <a:solidFill>
              <a:srgbClr val="D9D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60"/>
            <p:cNvSpPr>
              <a:spLocks/>
            </p:cNvSpPr>
            <p:nvPr/>
          </p:nvSpPr>
          <p:spPr bwMode="auto">
            <a:xfrm>
              <a:off x="10971652" y="5378959"/>
              <a:ext cx="59229" cy="78075"/>
            </a:xfrm>
            <a:custGeom>
              <a:avLst/>
              <a:gdLst>
                <a:gd name="T0" fmla="*/ 21 w 46"/>
                <a:gd name="T1" fmla="*/ 0 h 61"/>
                <a:gd name="T2" fmla="*/ 7 w 46"/>
                <a:gd name="T3" fmla="*/ 40 h 61"/>
                <a:gd name="T4" fmla="*/ 46 w 46"/>
                <a:gd name="T5" fmla="*/ 53 h 61"/>
                <a:gd name="T6" fmla="*/ 21 w 46"/>
                <a:gd name="T7" fmla="*/ 0 h 61"/>
              </a:gdLst>
              <a:ahLst/>
              <a:cxnLst>
                <a:cxn ang="0">
                  <a:pos x="T0" y="T1"/>
                </a:cxn>
                <a:cxn ang="0">
                  <a:pos x="T2" y="T3"/>
                </a:cxn>
                <a:cxn ang="0">
                  <a:pos x="T4" y="T5"/>
                </a:cxn>
                <a:cxn ang="0">
                  <a:pos x="T6" y="T7"/>
                </a:cxn>
              </a:cxnLst>
              <a:rect l="0" t="0" r="r" b="b"/>
              <a:pathLst>
                <a:path w="46" h="61">
                  <a:moveTo>
                    <a:pt x="21" y="0"/>
                  </a:moveTo>
                  <a:cubicBezTo>
                    <a:pt x="6" y="7"/>
                    <a:pt x="0" y="25"/>
                    <a:pt x="7" y="40"/>
                  </a:cubicBezTo>
                  <a:cubicBezTo>
                    <a:pt x="14" y="54"/>
                    <a:pt x="32" y="61"/>
                    <a:pt x="46" y="53"/>
                  </a:cubicBezTo>
                  <a:cubicBezTo>
                    <a:pt x="21" y="0"/>
                    <a:pt x="21" y="0"/>
                    <a:pt x="21" y="0"/>
                  </a:cubicBez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61"/>
            <p:cNvSpPr>
              <a:spLocks/>
            </p:cNvSpPr>
            <p:nvPr/>
          </p:nvSpPr>
          <p:spPr bwMode="auto">
            <a:xfrm>
              <a:off x="11006651" y="5397805"/>
              <a:ext cx="16153" cy="32307"/>
            </a:xfrm>
            <a:custGeom>
              <a:avLst/>
              <a:gdLst>
                <a:gd name="T0" fmla="*/ 0 w 13"/>
                <a:gd name="T1" fmla="*/ 0 h 27"/>
                <a:gd name="T2" fmla="*/ 0 w 13"/>
                <a:gd name="T3" fmla="*/ 0 h 27"/>
                <a:gd name="T4" fmla="*/ 13 w 13"/>
                <a:gd name="T5" fmla="*/ 27 h 27"/>
                <a:gd name="T6" fmla="*/ 13 w 13"/>
                <a:gd name="T7" fmla="*/ 27 h 27"/>
                <a:gd name="T8" fmla="*/ 0 w 13"/>
                <a:gd name="T9" fmla="*/ 0 h 27"/>
              </a:gdLst>
              <a:ahLst/>
              <a:cxnLst>
                <a:cxn ang="0">
                  <a:pos x="T0" y="T1"/>
                </a:cxn>
                <a:cxn ang="0">
                  <a:pos x="T2" y="T3"/>
                </a:cxn>
                <a:cxn ang="0">
                  <a:pos x="T4" y="T5"/>
                </a:cxn>
                <a:cxn ang="0">
                  <a:pos x="T6" y="T7"/>
                </a:cxn>
                <a:cxn ang="0">
                  <a:pos x="T8" y="T9"/>
                </a:cxn>
              </a:cxnLst>
              <a:rect l="0" t="0" r="r" b="b"/>
              <a:pathLst>
                <a:path w="13" h="27">
                  <a:moveTo>
                    <a:pt x="0" y="0"/>
                  </a:moveTo>
                  <a:cubicBezTo>
                    <a:pt x="0" y="0"/>
                    <a:pt x="0" y="0"/>
                    <a:pt x="0" y="0"/>
                  </a:cubicBezTo>
                  <a:cubicBezTo>
                    <a:pt x="13" y="27"/>
                    <a:pt x="13" y="27"/>
                    <a:pt x="13" y="27"/>
                  </a:cubicBezTo>
                  <a:cubicBezTo>
                    <a:pt x="13" y="27"/>
                    <a:pt x="13" y="27"/>
                    <a:pt x="13" y="27"/>
                  </a:cubicBezTo>
                  <a:cubicBezTo>
                    <a:pt x="0" y="0"/>
                    <a:pt x="0" y="0"/>
                    <a:pt x="0" y="0"/>
                  </a:cubicBezTo>
                </a:path>
              </a:pathLst>
            </a:custGeom>
            <a:solidFill>
              <a:srgbClr val="D97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62"/>
            <p:cNvSpPr>
              <a:spLocks/>
            </p:cNvSpPr>
            <p:nvPr/>
          </p:nvSpPr>
          <p:spPr bwMode="auto">
            <a:xfrm>
              <a:off x="10993190" y="5397805"/>
              <a:ext cx="29615" cy="34999"/>
            </a:xfrm>
            <a:custGeom>
              <a:avLst/>
              <a:gdLst>
                <a:gd name="T0" fmla="*/ 10 w 23"/>
                <a:gd name="T1" fmla="*/ 0 h 28"/>
                <a:gd name="T2" fmla="*/ 3 w 23"/>
                <a:gd name="T3" fmla="*/ 20 h 28"/>
                <a:gd name="T4" fmla="*/ 17 w 23"/>
                <a:gd name="T5" fmla="*/ 28 h 28"/>
                <a:gd name="T6" fmla="*/ 23 w 23"/>
                <a:gd name="T7" fmla="*/ 27 h 28"/>
                <a:gd name="T8" fmla="*/ 10 w 23"/>
                <a:gd name="T9" fmla="*/ 0 h 28"/>
              </a:gdLst>
              <a:ahLst/>
              <a:cxnLst>
                <a:cxn ang="0">
                  <a:pos x="T0" y="T1"/>
                </a:cxn>
                <a:cxn ang="0">
                  <a:pos x="T2" y="T3"/>
                </a:cxn>
                <a:cxn ang="0">
                  <a:pos x="T4" y="T5"/>
                </a:cxn>
                <a:cxn ang="0">
                  <a:pos x="T6" y="T7"/>
                </a:cxn>
                <a:cxn ang="0">
                  <a:pos x="T8" y="T9"/>
                </a:cxn>
              </a:cxnLst>
              <a:rect l="0" t="0" r="r" b="b"/>
              <a:pathLst>
                <a:path w="23" h="28">
                  <a:moveTo>
                    <a:pt x="10" y="0"/>
                  </a:moveTo>
                  <a:cubicBezTo>
                    <a:pt x="3" y="4"/>
                    <a:pt x="0" y="13"/>
                    <a:pt x="3" y="20"/>
                  </a:cubicBezTo>
                  <a:cubicBezTo>
                    <a:pt x="6" y="25"/>
                    <a:pt x="11" y="28"/>
                    <a:pt x="17" y="28"/>
                  </a:cubicBezTo>
                  <a:cubicBezTo>
                    <a:pt x="19" y="28"/>
                    <a:pt x="21" y="28"/>
                    <a:pt x="23" y="27"/>
                  </a:cubicBezTo>
                  <a:cubicBezTo>
                    <a:pt x="10" y="0"/>
                    <a:pt x="10" y="0"/>
                    <a:pt x="10" y="0"/>
                  </a:cubicBezTo>
                </a:path>
              </a:pathLst>
            </a:custGeom>
            <a:solidFill>
              <a:srgbClr val="D97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63"/>
            <p:cNvSpPr>
              <a:spLocks/>
            </p:cNvSpPr>
            <p:nvPr/>
          </p:nvSpPr>
          <p:spPr bwMode="auto">
            <a:xfrm>
              <a:off x="11445485" y="5158196"/>
              <a:ext cx="72690" cy="75382"/>
            </a:xfrm>
            <a:custGeom>
              <a:avLst/>
              <a:gdLst>
                <a:gd name="T0" fmla="*/ 57 w 57"/>
                <a:gd name="T1" fmla="*/ 32 h 59"/>
                <a:gd name="T2" fmla="*/ 25 w 57"/>
                <a:gd name="T3" fmla="*/ 0 h 59"/>
                <a:gd name="T4" fmla="*/ 9 w 57"/>
                <a:gd name="T5" fmla="*/ 4 h 59"/>
                <a:gd name="T6" fmla="*/ 12 w 57"/>
                <a:gd name="T7" fmla="*/ 46 h 59"/>
                <a:gd name="T8" fmla="*/ 57 w 57"/>
                <a:gd name="T9" fmla="*/ 46 h 59"/>
                <a:gd name="T10" fmla="*/ 57 w 57"/>
                <a:gd name="T11" fmla="*/ 33 h 59"/>
                <a:gd name="T12" fmla="*/ 57 w 57"/>
                <a:gd name="T13" fmla="*/ 33 h 59"/>
                <a:gd name="T14" fmla="*/ 57 w 57"/>
                <a:gd name="T15" fmla="*/ 3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9">
                  <a:moveTo>
                    <a:pt x="57" y="32"/>
                  </a:moveTo>
                  <a:cubicBezTo>
                    <a:pt x="57" y="14"/>
                    <a:pt x="43" y="0"/>
                    <a:pt x="25" y="0"/>
                  </a:cubicBezTo>
                  <a:cubicBezTo>
                    <a:pt x="19" y="0"/>
                    <a:pt x="14" y="1"/>
                    <a:pt x="9" y="4"/>
                  </a:cubicBezTo>
                  <a:cubicBezTo>
                    <a:pt x="0" y="17"/>
                    <a:pt x="1" y="34"/>
                    <a:pt x="12" y="46"/>
                  </a:cubicBezTo>
                  <a:cubicBezTo>
                    <a:pt x="24" y="58"/>
                    <a:pt x="45" y="59"/>
                    <a:pt x="57" y="46"/>
                  </a:cubicBezTo>
                  <a:cubicBezTo>
                    <a:pt x="57" y="33"/>
                    <a:pt x="57" y="33"/>
                    <a:pt x="57" y="33"/>
                  </a:cubicBezTo>
                  <a:cubicBezTo>
                    <a:pt x="57" y="33"/>
                    <a:pt x="57" y="33"/>
                    <a:pt x="57" y="33"/>
                  </a:cubicBezTo>
                  <a:cubicBezTo>
                    <a:pt x="57" y="33"/>
                    <a:pt x="57" y="32"/>
                    <a:pt x="57" y="32"/>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64"/>
            <p:cNvSpPr>
              <a:spLocks/>
            </p:cNvSpPr>
            <p:nvPr/>
          </p:nvSpPr>
          <p:spPr bwMode="auto">
            <a:xfrm>
              <a:off x="10255519" y="5551262"/>
              <a:ext cx="201917" cy="244993"/>
            </a:xfrm>
            <a:custGeom>
              <a:avLst/>
              <a:gdLst>
                <a:gd name="T0" fmla="*/ 18 w 158"/>
                <a:gd name="T1" fmla="*/ 0 h 194"/>
                <a:gd name="T2" fmla="*/ 1 w 158"/>
                <a:gd name="T3" fmla="*/ 98 h 194"/>
                <a:gd name="T4" fmla="*/ 1 w 158"/>
                <a:gd name="T5" fmla="*/ 99 h 194"/>
                <a:gd name="T6" fmla="*/ 0 w 158"/>
                <a:gd name="T7" fmla="*/ 113 h 194"/>
                <a:gd name="T8" fmla="*/ 25 w 158"/>
                <a:gd name="T9" fmla="*/ 109 h 194"/>
                <a:gd name="T10" fmla="*/ 38 w 158"/>
                <a:gd name="T11" fmla="*/ 151 h 194"/>
                <a:gd name="T12" fmla="*/ 128 w 158"/>
                <a:gd name="T13" fmla="*/ 194 h 194"/>
                <a:gd name="T14" fmla="*/ 134 w 158"/>
                <a:gd name="T15" fmla="*/ 156 h 194"/>
                <a:gd name="T16" fmla="*/ 147 w 158"/>
                <a:gd name="T17" fmla="*/ 86 h 194"/>
                <a:gd name="T18" fmla="*/ 158 w 158"/>
                <a:gd name="T19" fmla="*/ 25 h 194"/>
                <a:gd name="T20" fmla="*/ 18 w 158"/>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94">
                  <a:moveTo>
                    <a:pt x="18" y="0"/>
                  </a:moveTo>
                  <a:cubicBezTo>
                    <a:pt x="1" y="98"/>
                    <a:pt x="1" y="98"/>
                    <a:pt x="1" y="98"/>
                  </a:cubicBezTo>
                  <a:cubicBezTo>
                    <a:pt x="1" y="99"/>
                    <a:pt x="1" y="99"/>
                    <a:pt x="1" y="99"/>
                  </a:cubicBezTo>
                  <a:cubicBezTo>
                    <a:pt x="0" y="104"/>
                    <a:pt x="0" y="109"/>
                    <a:pt x="0" y="113"/>
                  </a:cubicBezTo>
                  <a:cubicBezTo>
                    <a:pt x="25" y="109"/>
                    <a:pt x="25" y="109"/>
                    <a:pt x="25" y="109"/>
                  </a:cubicBezTo>
                  <a:cubicBezTo>
                    <a:pt x="27" y="125"/>
                    <a:pt x="32" y="139"/>
                    <a:pt x="38" y="151"/>
                  </a:cubicBezTo>
                  <a:cubicBezTo>
                    <a:pt x="51" y="171"/>
                    <a:pt x="76" y="191"/>
                    <a:pt x="128" y="194"/>
                  </a:cubicBezTo>
                  <a:cubicBezTo>
                    <a:pt x="134" y="156"/>
                    <a:pt x="134" y="156"/>
                    <a:pt x="134" y="156"/>
                  </a:cubicBezTo>
                  <a:cubicBezTo>
                    <a:pt x="147" y="86"/>
                    <a:pt x="147" y="86"/>
                    <a:pt x="147" y="86"/>
                  </a:cubicBezTo>
                  <a:cubicBezTo>
                    <a:pt x="158" y="25"/>
                    <a:pt x="158" y="25"/>
                    <a:pt x="158" y="25"/>
                  </a:cubicBezTo>
                  <a:cubicBezTo>
                    <a:pt x="18" y="0"/>
                    <a:pt x="18" y="0"/>
                    <a:pt x="18" y="0"/>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65"/>
            <p:cNvSpPr>
              <a:spLocks/>
            </p:cNvSpPr>
            <p:nvPr/>
          </p:nvSpPr>
          <p:spPr bwMode="auto">
            <a:xfrm>
              <a:off x="10454744" y="5580876"/>
              <a:ext cx="0" cy="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66"/>
            <p:cNvSpPr>
              <a:spLocks noChangeArrowheads="1"/>
            </p:cNvSpPr>
            <p:nvPr/>
          </p:nvSpPr>
          <p:spPr bwMode="auto">
            <a:xfrm>
              <a:off x="10454744" y="5580876"/>
              <a:ext cx="2692" cy="269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67"/>
            <p:cNvSpPr>
              <a:spLocks noChangeArrowheads="1"/>
            </p:cNvSpPr>
            <p:nvPr/>
          </p:nvSpPr>
          <p:spPr bwMode="auto">
            <a:xfrm>
              <a:off x="10454744" y="5580876"/>
              <a:ext cx="2692" cy="269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68"/>
            <p:cNvSpPr>
              <a:spLocks/>
            </p:cNvSpPr>
            <p:nvPr/>
          </p:nvSpPr>
          <p:spPr bwMode="auto">
            <a:xfrm>
              <a:off x="10163983" y="5489341"/>
              <a:ext cx="301530" cy="255762"/>
            </a:xfrm>
            <a:custGeom>
              <a:avLst/>
              <a:gdLst>
                <a:gd name="T0" fmla="*/ 162 w 237"/>
                <a:gd name="T1" fmla="*/ 12 h 201"/>
                <a:gd name="T2" fmla="*/ 134 w 237"/>
                <a:gd name="T3" fmla="*/ 14 h 201"/>
                <a:gd name="T4" fmla="*/ 110 w 237"/>
                <a:gd name="T5" fmla="*/ 15 h 201"/>
                <a:gd name="T6" fmla="*/ 93 w 237"/>
                <a:gd name="T7" fmla="*/ 41 h 201"/>
                <a:gd name="T8" fmla="*/ 17 w 237"/>
                <a:gd name="T9" fmla="*/ 68 h 201"/>
                <a:gd name="T10" fmla="*/ 39 w 237"/>
                <a:gd name="T11" fmla="*/ 136 h 201"/>
                <a:gd name="T12" fmla="*/ 88 w 237"/>
                <a:gd name="T13" fmla="*/ 199 h 201"/>
                <a:gd name="T14" fmla="*/ 109 w 237"/>
                <a:gd name="T15" fmla="*/ 195 h 201"/>
                <a:gd name="T16" fmla="*/ 98 w 237"/>
                <a:gd name="T17" fmla="*/ 160 h 201"/>
                <a:gd name="T18" fmla="*/ 121 w 237"/>
                <a:gd name="T19" fmla="*/ 103 h 201"/>
                <a:gd name="T20" fmla="*/ 127 w 237"/>
                <a:gd name="T21" fmla="*/ 99 h 201"/>
                <a:gd name="T22" fmla="*/ 133 w 237"/>
                <a:gd name="T23" fmla="*/ 96 h 201"/>
                <a:gd name="T24" fmla="*/ 166 w 237"/>
                <a:gd name="T25" fmla="*/ 97 h 201"/>
                <a:gd name="T26" fmla="*/ 230 w 237"/>
                <a:gd name="T27" fmla="*/ 73 h 201"/>
                <a:gd name="T28" fmla="*/ 229 w 237"/>
                <a:gd name="T29" fmla="*/ 72 h 201"/>
                <a:gd name="T30" fmla="*/ 230 w 237"/>
                <a:gd name="T31" fmla="*/ 72 h 201"/>
                <a:gd name="T32" fmla="*/ 230 w 237"/>
                <a:gd name="T33" fmla="*/ 71 h 201"/>
                <a:gd name="T34" fmla="*/ 230 w 237"/>
                <a:gd name="T35" fmla="*/ 71 h 201"/>
                <a:gd name="T36" fmla="*/ 162 w 237"/>
                <a:gd name="T37" fmla="*/ 1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01">
                  <a:moveTo>
                    <a:pt x="162" y="12"/>
                  </a:moveTo>
                  <a:cubicBezTo>
                    <a:pt x="152" y="15"/>
                    <a:pt x="145" y="16"/>
                    <a:pt x="134" y="14"/>
                  </a:cubicBezTo>
                  <a:cubicBezTo>
                    <a:pt x="125" y="12"/>
                    <a:pt x="118" y="12"/>
                    <a:pt x="110" y="15"/>
                  </a:cubicBezTo>
                  <a:cubicBezTo>
                    <a:pt x="102" y="18"/>
                    <a:pt x="95" y="30"/>
                    <a:pt x="93" y="41"/>
                  </a:cubicBezTo>
                  <a:cubicBezTo>
                    <a:pt x="64" y="41"/>
                    <a:pt x="33" y="39"/>
                    <a:pt x="17" y="68"/>
                  </a:cubicBezTo>
                  <a:cubicBezTo>
                    <a:pt x="0" y="100"/>
                    <a:pt x="20" y="115"/>
                    <a:pt x="39" y="136"/>
                  </a:cubicBezTo>
                  <a:cubicBezTo>
                    <a:pt x="57" y="155"/>
                    <a:pt x="57" y="194"/>
                    <a:pt x="88" y="199"/>
                  </a:cubicBezTo>
                  <a:cubicBezTo>
                    <a:pt x="97" y="201"/>
                    <a:pt x="104" y="199"/>
                    <a:pt x="109" y="195"/>
                  </a:cubicBezTo>
                  <a:cubicBezTo>
                    <a:pt x="105" y="185"/>
                    <a:pt x="101" y="173"/>
                    <a:pt x="98" y="160"/>
                  </a:cubicBezTo>
                  <a:cubicBezTo>
                    <a:pt x="114" y="139"/>
                    <a:pt x="119" y="112"/>
                    <a:pt x="121" y="103"/>
                  </a:cubicBezTo>
                  <a:cubicBezTo>
                    <a:pt x="123" y="102"/>
                    <a:pt x="125" y="101"/>
                    <a:pt x="127" y="99"/>
                  </a:cubicBezTo>
                  <a:cubicBezTo>
                    <a:pt x="129" y="98"/>
                    <a:pt x="131" y="97"/>
                    <a:pt x="133" y="96"/>
                  </a:cubicBezTo>
                  <a:cubicBezTo>
                    <a:pt x="144" y="91"/>
                    <a:pt x="152" y="95"/>
                    <a:pt x="166" y="97"/>
                  </a:cubicBezTo>
                  <a:cubicBezTo>
                    <a:pt x="185" y="99"/>
                    <a:pt x="219" y="92"/>
                    <a:pt x="230" y="73"/>
                  </a:cubicBezTo>
                  <a:cubicBezTo>
                    <a:pt x="229" y="72"/>
                    <a:pt x="229" y="72"/>
                    <a:pt x="229" y="72"/>
                  </a:cubicBezTo>
                  <a:cubicBezTo>
                    <a:pt x="230" y="72"/>
                    <a:pt x="230" y="72"/>
                    <a:pt x="230" y="72"/>
                  </a:cubicBezTo>
                  <a:cubicBezTo>
                    <a:pt x="230" y="72"/>
                    <a:pt x="230" y="72"/>
                    <a:pt x="230" y="71"/>
                  </a:cubicBezTo>
                  <a:cubicBezTo>
                    <a:pt x="230" y="71"/>
                    <a:pt x="230" y="71"/>
                    <a:pt x="230" y="71"/>
                  </a:cubicBezTo>
                  <a:cubicBezTo>
                    <a:pt x="237" y="35"/>
                    <a:pt x="194" y="0"/>
                    <a:pt x="162" y="12"/>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69"/>
            <p:cNvSpPr>
              <a:spLocks/>
            </p:cNvSpPr>
            <p:nvPr/>
          </p:nvSpPr>
          <p:spPr bwMode="auto">
            <a:xfrm>
              <a:off x="10274364" y="5615875"/>
              <a:ext cx="45768" cy="75382"/>
            </a:xfrm>
            <a:custGeom>
              <a:avLst/>
              <a:gdLst>
                <a:gd name="T0" fmla="*/ 36 w 36"/>
                <a:gd name="T1" fmla="*/ 3 h 59"/>
                <a:gd name="T2" fmla="*/ 3 w 36"/>
                <a:gd name="T3" fmla="*/ 26 h 59"/>
                <a:gd name="T4" fmla="*/ 26 w 36"/>
                <a:gd name="T5" fmla="*/ 59 h 59"/>
                <a:gd name="T6" fmla="*/ 36 w 36"/>
                <a:gd name="T7" fmla="*/ 3 h 59"/>
              </a:gdLst>
              <a:ahLst/>
              <a:cxnLst>
                <a:cxn ang="0">
                  <a:pos x="T0" y="T1"/>
                </a:cxn>
                <a:cxn ang="0">
                  <a:pos x="T2" y="T3"/>
                </a:cxn>
                <a:cxn ang="0">
                  <a:pos x="T4" y="T5"/>
                </a:cxn>
                <a:cxn ang="0">
                  <a:pos x="T6" y="T7"/>
                </a:cxn>
              </a:cxnLst>
              <a:rect l="0" t="0" r="r" b="b"/>
              <a:pathLst>
                <a:path w="36" h="59">
                  <a:moveTo>
                    <a:pt x="36" y="3"/>
                  </a:moveTo>
                  <a:cubicBezTo>
                    <a:pt x="20" y="0"/>
                    <a:pt x="5" y="10"/>
                    <a:pt x="3" y="26"/>
                  </a:cubicBezTo>
                  <a:cubicBezTo>
                    <a:pt x="0" y="42"/>
                    <a:pt x="10" y="56"/>
                    <a:pt x="26" y="59"/>
                  </a:cubicBezTo>
                  <a:cubicBezTo>
                    <a:pt x="36" y="3"/>
                    <a:pt x="36" y="3"/>
                    <a:pt x="36" y="3"/>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70"/>
            <p:cNvSpPr>
              <a:spLocks/>
            </p:cNvSpPr>
            <p:nvPr/>
          </p:nvSpPr>
          <p:spPr bwMode="auto">
            <a:xfrm>
              <a:off x="10312055" y="5637413"/>
              <a:ext cx="5384" cy="34999"/>
            </a:xfrm>
            <a:custGeom>
              <a:avLst/>
              <a:gdLst>
                <a:gd name="T0" fmla="*/ 5 w 5"/>
                <a:gd name="T1" fmla="*/ 0 h 28"/>
                <a:gd name="T2" fmla="*/ 0 w 5"/>
                <a:gd name="T3" fmla="*/ 28 h 28"/>
                <a:gd name="T4" fmla="*/ 0 w 5"/>
                <a:gd name="T5" fmla="*/ 28 h 28"/>
                <a:gd name="T6" fmla="*/ 5 w 5"/>
                <a:gd name="T7" fmla="*/ 0 h 28"/>
                <a:gd name="T8" fmla="*/ 5 w 5"/>
                <a:gd name="T9" fmla="*/ 0 h 28"/>
              </a:gdLst>
              <a:ahLst/>
              <a:cxnLst>
                <a:cxn ang="0">
                  <a:pos x="T0" y="T1"/>
                </a:cxn>
                <a:cxn ang="0">
                  <a:pos x="T2" y="T3"/>
                </a:cxn>
                <a:cxn ang="0">
                  <a:pos x="T4" y="T5"/>
                </a:cxn>
                <a:cxn ang="0">
                  <a:pos x="T6" y="T7"/>
                </a:cxn>
                <a:cxn ang="0">
                  <a:pos x="T8" y="T9"/>
                </a:cxn>
              </a:cxnLst>
              <a:rect l="0" t="0" r="r" b="b"/>
              <a:pathLst>
                <a:path w="5" h="28">
                  <a:moveTo>
                    <a:pt x="5" y="0"/>
                  </a:moveTo>
                  <a:cubicBezTo>
                    <a:pt x="0" y="28"/>
                    <a:pt x="0" y="28"/>
                    <a:pt x="0" y="28"/>
                  </a:cubicBezTo>
                  <a:cubicBezTo>
                    <a:pt x="0" y="28"/>
                    <a:pt x="0" y="28"/>
                    <a:pt x="0" y="28"/>
                  </a:cubicBezTo>
                  <a:cubicBezTo>
                    <a:pt x="5" y="0"/>
                    <a:pt x="5" y="0"/>
                    <a:pt x="5" y="0"/>
                  </a:cubicBezTo>
                  <a:cubicBezTo>
                    <a:pt x="5" y="0"/>
                    <a:pt x="5" y="0"/>
                    <a:pt x="5" y="0"/>
                  </a:cubicBezTo>
                </a:path>
              </a:pathLst>
            </a:custGeom>
            <a:solidFill>
              <a:srgbClr val="D9D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71"/>
            <p:cNvSpPr>
              <a:spLocks/>
            </p:cNvSpPr>
            <p:nvPr/>
          </p:nvSpPr>
          <p:spPr bwMode="auto">
            <a:xfrm>
              <a:off x="10295902" y="5637413"/>
              <a:ext cx="21538" cy="34999"/>
            </a:xfrm>
            <a:custGeom>
              <a:avLst/>
              <a:gdLst>
                <a:gd name="T0" fmla="*/ 16 w 18"/>
                <a:gd name="T1" fmla="*/ 0 h 28"/>
                <a:gd name="T2" fmla="*/ 2 w 18"/>
                <a:gd name="T3" fmla="*/ 11 h 28"/>
                <a:gd name="T4" fmla="*/ 13 w 18"/>
                <a:gd name="T5" fmla="*/ 28 h 28"/>
                <a:gd name="T6" fmla="*/ 18 w 18"/>
                <a:gd name="T7" fmla="*/ 0 h 28"/>
                <a:gd name="T8" fmla="*/ 16 w 18"/>
                <a:gd name="T9" fmla="*/ 0 h 28"/>
              </a:gdLst>
              <a:ahLst/>
              <a:cxnLst>
                <a:cxn ang="0">
                  <a:pos x="T0" y="T1"/>
                </a:cxn>
                <a:cxn ang="0">
                  <a:pos x="T2" y="T3"/>
                </a:cxn>
                <a:cxn ang="0">
                  <a:pos x="T4" y="T5"/>
                </a:cxn>
                <a:cxn ang="0">
                  <a:pos x="T6" y="T7"/>
                </a:cxn>
                <a:cxn ang="0">
                  <a:pos x="T8" y="T9"/>
                </a:cxn>
              </a:cxnLst>
              <a:rect l="0" t="0" r="r" b="b"/>
              <a:pathLst>
                <a:path w="18" h="28">
                  <a:moveTo>
                    <a:pt x="16" y="0"/>
                  </a:moveTo>
                  <a:cubicBezTo>
                    <a:pt x="9" y="0"/>
                    <a:pt x="3" y="4"/>
                    <a:pt x="2" y="11"/>
                  </a:cubicBezTo>
                  <a:cubicBezTo>
                    <a:pt x="0" y="19"/>
                    <a:pt x="6" y="27"/>
                    <a:pt x="13" y="28"/>
                  </a:cubicBezTo>
                  <a:cubicBezTo>
                    <a:pt x="18" y="0"/>
                    <a:pt x="18" y="0"/>
                    <a:pt x="18" y="0"/>
                  </a:cubicBezTo>
                  <a:cubicBezTo>
                    <a:pt x="18" y="0"/>
                    <a:pt x="17" y="0"/>
                    <a:pt x="16" y="0"/>
                  </a:cubicBezTo>
                </a:path>
              </a:pathLst>
            </a:custGeom>
            <a:solidFill>
              <a:srgbClr val="D9D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72"/>
            <p:cNvSpPr>
              <a:spLocks/>
            </p:cNvSpPr>
            <p:nvPr/>
          </p:nvSpPr>
          <p:spPr bwMode="auto">
            <a:xfrm>
              <a:off x="10384746" y="5658951"/>
              <a:ext cx="16153" cy="16153"/>
            </a:xfrm>
            <a:custGeom>
              <a:avLst/>
              <a:gdLst>
                <a:gd name="T0" fmla="*/ 12 w 12"/>
                <a:gd name="T1" fmla="*/ 7 h 12"/>
                <a:gd name="T2" fmla="*/ 5 w 12"/>
                <a:gd name="T3" fmla="*/ 11 h 12"/>
                <a:gd name="T4" fmla="*/ 1 w 12"/>
                <a:gd name="T5" fmla="*/ 5 h 12"/>
                <a:gd name="T6" fmla="*/ 7 w 12"/>
                <a:gd name="T7" fmla="*/ 0 h 12"/>
                <a:gd name="T8" fmla="*/ 12 w 12"/>
                <a:gd name="T9" fmla="*/ 7 h 12"/>
              </a:gdLst>
              <a:ahLst/>
              <a:cxnLst>
                <a:cxn ang="0">
                  <a:pos x="T0" y="T1"/>
                </a:cxn>
                <a:cxn ang="0">
                  <a:pos x="T2" y="T3"/>
                </a:cxn>
                <a:cxn ang="0">
                  <a:pos x="T4" y="T5"/>
                </a:cxn>
                <a:cxn ang="0">
                  <a:pos x="T6" y="T7"/>
                </a:cxn>
                <a:cxn ang="0">
                  <a:pos x="T8" y="T9"/>
                </a:cxn>
              </a:cxnLst>
              <a:rect l="0" t="0" r="r" b="b"/>
              <a:pathLst>
                <a:path w="12" h="12">
                  <a:moveTo>
                    <a:pt x="12" y="7"/>
                  </a:moveTo>
                  <a:cubicBezTo>
                    <a:pt x="11" y="10"/>
                    <a:pt x="8" y="12"/>
                    <a:pt x="5" y="11"/>
                  </a:cubicBezTo>
                  <a:cubicBezTo>
                    <a:pt x="2" y="11"/>
                    <a:pt x="0" y="8"/>
                    <a:pt x="1" y="5"/>
                  </a:cubicBezTo>
                  <a:cubicBezTo>
                    <a:pt x="1" y="2"/>
                    <a:pt x="4" y="0"/>
                    <a:pt x="7" y="0"/>
                  </a:cubicBezTo>
                  <a:cubicBezTo>
                    <a:pt x="10" y="1"/>
                    <a:pt x="12" y="4"/>
                    <a:pt x="12" y="7"/>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73"/>
            <p:cNvSpPr>
              <a:spLocks/>
            </p:cNvSpPr>
            <p:nvPr/>
          </p:nvSpPr>
          <p:spPr bwMode="auto">
            <a:xfrm>
              <a:off x="11771245" y="5828562"/>
              <a:ext cx="126535" cy="53845"/>
            </a:xfrm>
            <a:custGeom>
              <a:avLst/>
              <a:gdLst>
                <a:gd name="T0" fmla="*/ 31 w 99"/>
                <a:gd name="T1" fmla="*/ 41 h 41"/>
                <a:gd name="T2" fmla="*/ 0 w 99"/>
                <a:gd name="T3" fmla="*/ 2 h 41"/>
                <a:gd name="T4" fmla="*/ 0 w 99"/>
                <a:gd name="T5" fmla="*/ 0 h 41"/>
                <a:gd name="T6" fmla="*/ 1 w 99"/>
                <a:gd name="T7" fmla="*/ 0 h 41"/>
                <a:gd name="T8" fmla="*/ 32 w 99"/>
                <a:gd name="T9" fmla="*/ 38 h 41"/>
                <a:gd name="T10" fmla="*/ 44 w 99"/>
                <a:gd name="T11" fmla="*/ 30 h 41"/>
                <a:gd name="T12" fmla="*/ 57 w 99"/>
                <a:gd name="T13" fmla="*/ 39 h 41"/>
                <a:gd name="T14" fmla="*/ 97 w 99"/>
                <a:gd name="T15" fmla="*/ 0 h 41"/>
                <a:gd name="T16" fmla="*/ 99 w 99"/>
                <a:gd name="T17" fmla="*/ 0 h 41"/>
                <a:gd name="T18" fmla="*/ 99 w 99"/>
                <a:gd name="T19" fmla="*/ 2 h 41"/>
                <a:gd name="T20" fmla="*/ 58 w 99"/>
                <a:gd name="T21" fmla="*/ 41 h 41"/>
                <a:gd name="T22" fmla="*/ 44 w 99"/>
                <a:gd name="T23" fmla="*/ 32 h 41"/>
                <a:gd name="T24" fmla="*/ 31 w 99"/>
                <a:gd name="T2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41">
                  <a:moveTo>
                    <a:pt x="31" y="41"/>
                  </a:moveTo>
                  <a:cubicBezTo>
                    <a:pt x="0" y="2"/>
                    <a:pt x="0" y="2"/>
                    <a:pt x="0" y="2"/>
                  </a:cubicBezTo>
                  <a:cubicBezTo>
                    <a:pt x="0" y="1"/>
                    <a:pt x="0" y="0"/>
                    <a:pt x="0" y="0"/>
                  </a:cubicBezTo>
                  <a:cubicBezTo>
                    <a:pt x="0" y="0"/>
                    <a:pt x="1" y="0"/>
                    <a:pt x="1" y="0"/>
                  </a:cubicBezTo>
                  <a:cubicBezTo>
                    <a:pt x="32" y="38"/>
                    <a:pt x="32" y="38"/>
                    <a:pt x="32" y="38"/>
                  </a:cubicBezTo>
                  <a:cubicBezTo>
                    <a:pt x="44" y="30"/>
                    <a:pt x="44" y="30"/>
                    <a:pt x="44" y="30"/>
                  </a:cubicBezTo>
                  <a:cubicBezTo>
                    <a:pt x="57" y="39"/>
                    <a:pt x="57" y="39"/>
                    <a:pt x="57" y="39"/>
                  </a:cubicBezTo>
                  <a:cubicBezTo>
                    <a:pt x="97" y="0"/>
                    <a:pt x="97" y="0"/>
                    <a:pt x="97" y="0"/>
                  </a:cubicBezTo>
                  <a:cubicBezTo>
                    <a:pt x="98" y="0"/>
                    <a:pt x="98" y="0"/>
                    <a:pt x="99" y="0"/>
                  </a:cubicBezTo>
                  <a:cubicBezTo>
                    <a:pt x="99" y="1"/>
                    <a:pt x="99" y="1"/>
                    <a:pt x="99" y="2"/>
                  </a:cubicBezTo>
                  <a:cubicBezTo>
                    <a:pt x="58" y="41"/>
                    <a:pt x="58" y="41"/>
                    <a:pt x="58" y="41"/>
                  </a:cubicBezTo>
                  <a:cubicBezTo>
                    <a:pt x="44" y="32"/>
                    <a:pt x="44" y="32"/>
                    <a:pt x="44" y="32"/>
                  </a:cubicBezTo>
                  <a:lnTo>
                    <a:pt x="31" y="41"/>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74"/>
            <p:cNvSpPr>
              <a:spLocks/>
            </p:cNvSpPr>
            <p:nvPr/>
          </p:nvSpPr>
          <p:spPr bwMode="auto">
            <a:xfrm>
              <a:off x="11825090" y="5868945"/>
              <a:ext cx="18846" cy="72690"/>
            </a:xfrm>
            <a:custGeom>
              <a:avLst/>
              <a:gdLst>
                <a:gd name="T0" fmla="*/ 14 w 15"/>
                <a:gd name="T1" fmla="*/ 59 h 59"/>
                <a:gd name="T2" fmla="*/ 0 w 15"/>
                <a:gd name="T3" fmla="*/ 59 h 59"/>
                <a:gd name="T4" fmla="*/ 0 w 15"/>
                <a:gd name="T5" fmla="*/ 1 h 59"/>
                <a:gd name="T6" fmla="*/ 1 w 15"/>
                <a:gd name="T7" fmla="*/ 0 h 59"/>
                <a:gd name="T8" fmla="*/ 2 w 15"/>
                <a:gd name="T9" fmla="*/ 1 h 59"/>
                <a:gd name="T10" fmla="*/ 2 w 15"/>
                <a:gd name="T11" fmla="*/ 57 h 59"/>
                <a:gd name="T12" fmla="*/ 14 w 15"/>
                <a:gd name="T13" fmla="*/ 57 h 59"/>
                <a:gd name="T14" fmla="*/ 15 w 15"/>
                <a:gd name="T15" fmla="*/ 58 h 59"/>
                <a:gd name="T16" fmla="*/ 14 w 15"/>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9">
                  <a:moveTo>
                    <a:pt x="14" y="59"/>
                  </a:moveTo>
                  <a:cubicBezTo>
                    <a:pt x="0" y="59"/>
                    <a:pt x="0" y="59"/>
                    <a:pt x="0" y="59"/>
                  </a:cubicBezTo>
                  <a:cubicBezTo>
                    <a:pt x="0" y="1"/>
                    <a:pt x="0" y="1"/>
                    <a:pt x="0" y="1"/>
                  </a:cubicBezTo>
                  <a:cubicBezTo>
                    <a:pt x="0" y="0"/>
                    <a:pt x="0" y="0"/>
                    <a:pt x="1" y="0"/>
                  </a:cubicBezTo>
                  <a:cubicBezTo>
                    <a:pt x="2" y="0"/>
                    <a:pt x="2" y="0"/>
                    <a:pt x="2" y="1"/>
                  </a:cubicBezTo>
                  <a:cubicBezTo>
                    <a:pt x="2" y="57"/>
                    <a:pt x="2" y="57"/>
                    <a:pt x="2" y="57"/>
                  </a:cubicBezTo>
                  <a:cubicBezTo>
                    <a:pt x="14" y="57"/>
                    <a:pt x="14" y="57"/>
                    <a:pt x="14" y="57"/>
                  </a:cubicBezTo>
                  <a:cubicBezTo>
                    <a:pt x="15" y="57"/>
                    <a:pt x="15" y="58"/>
                    <a:pt x="15" y="58"/>
                  </a:cubicBezTo>
                  <a:cubicBezTo>
                    <a:pt x="15" y="59"/>
                    <a:pt x="15" y="59"/>
                    <a:pt x="14" y="59"/>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75"/>
            <p:cNvSpPr>
              <a:spLocks/>
            </p:cNvSpPr>
            <p:nvPr/>
          </p:nvSpPr>
          <p:spPr bwMode="auto">
            <a:xfrm>
              <a:off x="10225904" y="5823177"/>
              <a:ext cx="137304" cy="61921"/>
            </a:xfrm>
            <a:custGeom>
              <a:avLst/>
              <a:gdLst>
                <a:gd name="T0" fmla="*/ 74 w 108"/>
                <a:gd name="T1" fmla="*/ 48 h 48"/>
                <a:gd name="T2" fmla="*/ 60 w 108"/>
                <a:gd name="T3" fmla="*/ 34 h 48"/>
                <a:gd name="T4" fmla="*/ 45 w 108"/>
                <a:gd name="T5" fmla="*/ 48 h 48"/>
                <a:gd name="T6" fmla="*/ 1 w 108"/>
                <a:gd name="T7" fmla="*/ 1 h 48"/>
                <a:gd name="T8" fmla="*/ 1 w 108"/>
                <a:gd name="T9" fmla="*/ 0 h 48"/>
                <a:gd name="T10" fmla="*/ 2 w 108"/>
                <a:gd name="T11" fmla="*/ 0 h 48"/>
                <a:gd name="T12" fmla="*/ 45 w 108"/>
                <a:gd name="T13" fmla="*/ 45 h 48"/>
                <a:gd name="T14" fmla="*/ 60 w 108"/>
                <a:gd name="T15" fmla="*/ 31 h 48"/>
                <a:gd name="T16" fmla="*/ 73 w 108"/>
                <a:gd name="T17" fmla="*/ 45 h 48"/>
                <a:gd name="T18" fmla="*/ 106 w 108"/>
                <a:gd name="T19" fmla="*/ 0 h 48"/>
                <a:gd name="T20" fmla="*/ 107 w 108"/>
                <a:gd name="T21" fmla="*/ 0 h 48"/>
                <a:gd name="T22" fmla="*/ 107 w 108"/>
                <a:gd name="T23" fmla="*/ 1 h 48"/>
                <a:gd name="T24" fmla="*/ 74 w 108"/>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48">
                  <a:moveTo>
                    <a:pt x="74" y="48"/>
                  </a:moveTo>
                  <a:cubicBezTo>
                    <a:pt x="60" y="34"/>
                    <a:pt x="60" y="34"/>
                    <a:pt x="60" y="34"/>
                  </a:cubicBezTo>
                  <a:cubicBezTo>
                    <a:pt x="45" y="48"/>
                    <a:pt x="45" y="48"/>
                    <a:pt x="45" y="48"/>
                  </a:cubicBezTo>
                  <a:cubicBezTo>
                    <a:pt x="1" y="1"/>
                    <a:pt x="1" y="1"/>
                    <a:pt x="1" y="1"/>
                  </a:cubicBezTo>
                  <a:cubicBezTo>
                    <a:pt x="0" y="1"/>
                    <a:pt x="0" y="0"/>
                    <a:pt x="1" y="0"/>
                  </a:cubicBezTo>
                  <a:cubicBezTo>
                    <a:pt x="1" y="0"/>
                    <a:pt x="2" y="0"/>
                    <a:pt x="2" y="0"/>
                  </a:cubicBezTo>
                  <a:cubicBezTo>
                    <a:pt x="45" y="45"/>
                    <a:pt x="45" y="45"/>
                    <a:pt x="45" y="45"/>
                  </a:cubicBezTo>
                  <a:cubicBezTo>
                    <a:pt x="60" y="31"/>
                    <a:pt x="60" y="31"/>
                    <a:pt x="60" y="31"/>
                  </a:cubicBezTo>
                  <a:cubicBezTo>
                    <a:pt x="73" y="45"/>
                    <a:pt x="73" y="45"/>
                    <a:pt x="73" y="45"/>
                  </a:cubicBezTo>
                  <a:cubicBezTo>
                    <a:pt x="106" y="0"/>
                    <a:pt x="106" y="0"/>
                    <a:pt x="106" y="0"/>
                  </a:cubicBezTo>
                  <a:cubicBezTo>
                    <a:pt x="106" y="0"/>
                    <a:pt x="107" y="0"/>
                    <a:pt x="107" y="0"/>
                  </a:cubicBezTo>
                  <a:cubicBezTo>
                    <a:pt x="108" y="0"/>
                    <a:pt x="108" y="1"/>
                    <a:pt x="107" y="1"/>
                  </a:cubicBezTo>
                  <a:lnTo>
                    <a:pt x="74" y="48"/>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76"/>
            <p:cNvSpPr>
              <a:spLocks/>
            </p:cNvSpPr>
            <p:nvPr/>
          </p:nvSpPr>
          <p:spPr bwMode="auto">
            <a:xfrm>
              <a:off x="10110138" y="5737026"/>
              <a:ext cx="185764" cy="183072"/>
            </a:xfrm>
            <a:custGeom>
              <a:avLst/>
              <a:gdLst>
                <a:gd name="T0" fmla="*/ 134 w 146"/>
                <a:gd name="T1" fmla="*/ 0 h 145"/>
                <a:gd name="T2" fmla="*/ 12 w 146"/>
                <a:gd name="T3" fmla="*/ 145 h 145"/>
                <a:gd name="T4" fmla="*/ 134 w 146"/>
                <a:gd name="T5" fmla="*/ 0 h 145"/>
              </a:gdLst>
              <a:ahLst/>
              <a:cxnLst>
                <a:cxn ang="0">
                  <a:pos x="T0" y="T1"/>
                </a:cxn>
                <a:cxn ang="0">
                  <a:pos x="T2" y="T3"/>
                </a:cxn>
                <a:cxn ang="0">
                  <a:pos x="T4" y="T5"/>
                </a:cxn>
              </a:cxnLst>
              <a:rect l="0" t="0" r="r" b="b"/>
              <a:pathLst>
                <a:path w="146" h="145">
                  <a:moveTo>
                    <a:pt x="134" y="0"/>
                  </a:moveTo>
                  <a:cubicBezTo>
                    <a:pt x="134" y="0"/>
                    <a:pt x="0" y="11"/>
                    <a:pt x="12" y="145"/>
                  </a:cubicBezTo>
                  <a:cubicBezTo>
                    <a:pt x="12" y="145"/>
                    <a:pt x="146" y="134"/>
                    <a:pt x="134" y="0"/>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4" name="Rectangle 223"/>
          <p:cNvSpPr/>
          <p:nvPr/>
        </p:nvSpPr>
        <p:spPr bwMode="auto">
          <a:xfrm>
            <a:off x="458383" y="1212849"/>
            <a:ext cx="3764610" cy="333012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73152" rIns="137160" bIns="73152" numCol="1" spcCol="0" rtlCol="0" fromWordArt="0" anchor="t" anchorCtr="0" forceAA="0" compatLnSpc="1">
            <a:prstTxWarp prst="textNoShape">
              <a:avLst/>
            </a:prstTxWarp>
            <a:noAutofit/>
          </a:bodyPr>
          <a:lstStyle/>
          <a:p>
            <a:pPr defTabSz="932472" fontAlgn="base">
              <a:spcBef>
                <a:spcPct val="0"/>
              </a:spcBef>
              <a:spcAft>
                <a:spcPct val="0"/>
              </a:spcAft>
            </a:pPr>
            <a:r>
              <a:rPr lang="en-US" sz="2200" dirty="0">
                <a:solidFill>
                  <a:schemeClr val="bg1"/>
                </a:solidFill>
                <a:latin typeface="+mj-lt"/>
              </a:rPr>
              <a:t>For partnering to be really successful, it is important that the sales compensation model rewards the behavior</a:t>
            </a:r>
          </a:p>
        </p:txBody>
      </p:sp>
      <p:sp>
        <p:nvSpPr>
          <p:cNvPr id="225" name="Rectangle 224"/>
          <p:cNvSpPr/>
          <p:nvPr/>
        </p:nvSpPr>
        <p:spPr bwMode="auto">
          <a:xfrm>
            <a:off x="4336524" y="1212849"/>
            <a:ext cx="3764610" cy="333012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73152" rIns="137160" bIns="73152" numCol="1" spcCol="0" rtlCol="0" fromWordArt="0" anchor="t" anchorCtr="0" forceAA="0" compatLnSpc="1">
            <a:prstTxWarp prst="textNoShape">
              <a:avLst/>
            </a:prstTxWarp>
            <a:noAutofit/>
          </a:bodyPr>
          <a:lstStyle/>
          <a:p>
            <a:pPr defTabSz="932472" fontAlgn="base">
              <a:spcBef>
                <a:spcPct val="0"/>
              </a:spcBef>
              <a:spcAft>
                <a:spcPct val="0"/>
              </a:spcAft>
            </a:pPr>
            <a:r>
              <a:rPr lang="en-US" sz="2200" dirty="0">
                <a:solidFill>
                  <a:schemeClr val="bg1"/>
                </a:solidFill>
                <a:latin typeface="+mj-lt"/>
              </a:rPr>
              <a:t>If sales representatives believe they will make more money for themselves by going after a deal alone rather than as a partnership, they will generally opt for going it alone </a:t>
            </a:r>
          </a:p>
        </p:txBody>
      </p:sp>
      <p:sp>
        <p:nvSpPr>
          <p:cNvPr id="226" name="Rectangle 225"/>
          <p:cNvSpPr/>
          <p:nvPr/>
        </p:nvSpPr>
        <p:spPr bwMode="auto">
          <a:xfrm>
            <a:off x="8214665" y="1212849"/>
            <a:ext cx="3764610" cy="333012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73152" rIns="137160" bIns="73152" numCol="1" spcCol="0" rtlCol="0" fromWordArt="0" anchor="t" anchorCtr="0" forceAA="0" compatLnSpc="1">
            <a:prstTxWarp prst="textNoShape">
              <a:avLst/>
            </a:prstTxWarp>
            <a:noAutofit/>
          </a:bodyPr>
          <a:lstStyle/>
          <a:p>
            <a:pPr defTabSz="932472" fontAlgn="base">
              <a:spcBef>
                <a:spcPct val="0"/>
              </a:spcBef>
              <a:spcAft>
                <a:spcPct val="0"/>
              </a:spcAft>
            </a:pPr>
            <a:r>
              <a:rPr lang="en-US" sz="2200" dirty="0">
                <a:solidFill>
                  <a:schemeClr val="bg1"/>
                </a:solidFill>
                <a:latin typeface="+mj-lt"/>
              </a:rPr>
              <a:t>Build compensation plans that motivates joint selling motions and rewards partnering</a:t>
            </a:r>
          </a:p>
        </p:txBody>
      </p:sp>
      <p:sp>
        <p:nvSpPr>
          <p:cNvPr id="227" name="Freeform 24"/>
          <p:cNvSpPr>
            <a:spLocks noEditPoints="1"/>
          </p:cNvSpPr>
          <p:nvPr/>
        </p:nvSpPr>
        <p:spPr bwMode="black">
          <a:xfrm>
            <a:off x="3644512" y="3824696"/>
            <a:ext cx="537956" cy="624077"/>
          </a:xfrm>
          <a:custGeom>
            <a:avLst/>
            <a:gdLst>
              <a:gd name="T0" fmla="*/ 126 w 259"/>
              <a:gd name="T1" fmla="*/ 53 h 300"/>
              <a:gd name="T2" fmla="*/ 120 w 259"/>
              <a:gd name="T3" fmla="*/ 38 h 300"/>
              <a:gd name="T4" fmla="*/ 77 w 259"/>
              <a:gd name="T5" fmla="*/ 43 h 300"/>
              <a:gd name="T6" fmla="*/ 105 w 259"/>
              <a:gd name="T7" fmla="*/ 53 h 300"/>
              <a:gd name="T8" fmla="*/ 105 w 259"/>
              <a:gd name="T9" fmla="*/ 53 h 300"/>
              <a:gd name="T10" fmla="*/ 84 w 259"/>
              <a:gd name="T11" fmla="*/ 136 h 300"/>
              <a:gd name="T12" fmla="*/ 79 w 259"/>
              <a:gd name="T13" fmla="*/ 124 h 300"/>
              <a:gd name="T14" fmla="*/ 45 w 259"/>
              <a:gd name="T15" fmla="*/ 128 h 300"/>
              <a:gd name="T16" fmla="*/ 67 w 259"/>
              <a:gd name="T17" fmla="*/ 136 h 300"/>
              <a:gd name="T18" fmla="*/ 67 w 259"/>
              <a:gd name="T19" fmla="*/ 136 h 300"/>
              <a:gd name="T20" fmla="*/ 35 w 259"/>
              <a:gd name="T21" fmla="*/ 69 h 300"/>
              <a:gd name="T22" fmla="*/ 32 w 259"/>
              <a:gd name="T23" fmla="*/ 63 h 300"/>
              <a:gd name="T24" fmla="*/ 15 w 259"/>
              <a:gd name="T25" fmla="*/ 65 h 300"/>
              <a:gd name="T26" fmla="*/ 26 w 259"/>
              <a:gd name="T27" fmla="*/ 69 h 300"/>
              <a:gd name="T28" fmla="*/ 26 w 259"/>
              <a:gd name="T29" fmla="*/ 69 h 300"/>
              <a:gd name="T30" fmla="*/ 233 w 259"/>
              <a:gd name="T31" fmla="*/ 19 h 300"/>
              <a:gd name="T32" fmla="*/ 231 w 259"/>
              <a:gd name="T33" fmla="*/ 13 h 300"/>
              <a:gd name="T34" fmla="*/ 214 w 259"/>
              <a:gd name="T35" fmla="*/ 15 h 300"/>
              <a:gd name="T36" fmla="*/ 225 w 259"/>
              <a:gd name="T37" fmla="*/ 19 h 300"/>
              <a:gd name="T38" fmla="*/ 225 w 259"/>
              <a:gd name="T39" fmla="*/ 19 h 300"/>
              <a:gd name="T40" fmla="*/ 248 w 259"/>
              <a:gd name="T41" fmla="*/ 141 h 300"/>
              <a:gd name="T42" fmla="*/ 246 w 259"/>
              <a:gd name="T43" fmla="*/ 135 h 300"/>
              <a:gd name="T44" fmla="*/ 229 w 259"/>
              <a:gd name="T45" fmla="*/ 136 h 300"/>
              <a:gd name="T46" fmla="*/ 240 w 259"/>
              <a:gd name="T47" fmla="*/ 141 h 300"/>
              <a:gd name="T48" fmla="*/ 240 w 259"/>
              <a:gd name="T49" fmla="*/ 141 h 300"/>
              <a:gd name="T50" fmla="*/ 20 w 259"/>
              <a:gd name="T51" fmla="*/ 162 h 300"/>
              <a:gd name="T52" fmla="*/ 17 w 259"/>
              <a:gd name="T53" fmla="*/ 156 h 300"/>
              <a:gd name="T54" fmla="*/ 0 w 259"/>
              <a:gd name="T55" fmla="*/ 158 h 300"/>
              <a:gd name="T56" fmla="*/ 11 w 259"/>
              <a:gd name="T57" fmla="*/ 162 h 300"/>
              <a:gd name="T58" fmla="*/ 11 w 259"/>
              <a:gd name="T59" fmla="*/ 162 h 300"/>
              <a:gd name="T60" fmla="*/ 226 w 259"/>
              <a:gd name="T61" fmla="*/ 100 h 300"/>
              <a:gd name="T62" fmla="*/ 219 w 259"/>
              <a:gd name="T63" fmla="*/ 82 h 300"/>
              <a:gd name="T64" fmla="*/ 168 w 259"/>
              <a:gd name="T65" fmla="*/ 88 h 300"/>
              <a:gd name="T66" fmla="*/ 201 w 259"/>
              <a:gd name="T67" fmla="*/ 100 h 300"/>
              <a:gd name="T68" fmla="*/ 201 w 259"/>
              <a:gd name="T69" fmla="*/ 100 h 300"/>
              <a:gd name="T70" fmla="*/ 223 w 259"/>
              <a:gd name="T71" fmla="*/ 146 h 300"/>
              <a:gd name="T72" fmla="*/ 156 w 259"/>
              <a:gd name="T73" fmla="*/ 178 h 300"/>
              <a:gd name="T74" fmla="*/ 150 w 259"/>
              <a:gd name="T75" fmla="*/ 178 h 300"/>
              <a:gd name="T76" fmla="*/ 206 w 259"/>
              <a:gd name="T77" fmla="*/ 17 h 300"/>
              <a:gd name="T78" fmla="*/ 120 w 259"/>
              <a:gd name="T79" fmla="*/ 69 h 300"/>
              <a:gd name="T80" fmla="*/ 54 w 259"/>
              <a:gd name="T81" fmla="*/ 62 h 300"/>
              <a:gd name="T82" fmla="*/ 103 w 259"/>
              <a:gd name="T83" fmla="*/ 178 h 300"/>
              <a:gd name="T84" fmla="*/ 97 w 259"/>
              <a:gd name="T85" fmla="*/ 178 h 300"/>
              <a:gd name="T86" fmla="*/ 36 w 259"/>
              <a:gd name="T87" fmla="*/ 160 h 300"/>
              <a:gd name="T88" fmla="*/ 22 w 259"/>
              <a:gd name="T89" fmla="*/ 236 h 300"/>
              <a:gd name="T90" fmla="*/ 60 w 259"/>
              <a:gd name="T91" fmla="*/ 294 h 300"/>
              <a:gd name="T92" fmla="*/ 212 w 259"/>
              <a:gd name="T93" fmla="*/ 195 h 300"/>
              <a:gd name="T94" fmla="*/ 250 w 259"/>
              <a:gd name="T95" fmla="*/ 231 h 300"/>
              <a:gd name="T96" fmla="*/ 113 w 259"/>
              <a:gd name="T97" fmla="*/ 21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9" h="300">
                <a:moveTo>
                  <a:pt x="115" y="81"/>
                </a:moveTo>
                <a:cubicBezTo>
                  <a:pt x="115" y="81"/>
                  <a:pt x="115" y="52"/>
                  <a:pt x="120" y="47"/>
                </a:cubicBezTo>
                <a:cubicBezTo>
                  <a:pt x="125" y="42"/>
                  <a:pt x="153" y="43"/>
                  <a:pt x="153" y="43"/>
                </a:cubicBezTo>
                <a:cubicBezTo>
                  <a:pt x="153" y="43"/>
                  <a:pt x="131" y="48"/>
                  <a:pt x="126" y="53"/>
                </a:cubicBezTo>
                <a:cubicBezTo>
                  <a:pt x="120" y="58"/>
                  <a:pt x="115" y="81"/>
                  <a:pt x="115" y="81"/>
                </a:cubicBezTo>
                <a:close/>
                <a:moveTo>
                  <a:pt x="126" y="32"/>
                </a:moveTo>
                <a:cubicBezTo>
                  <a:pt x="120" y="27"/>
                  <a:pt x="115" y="5"/>
                  <a:pt x="115" y="5"/>
                </a:cubicBezTo>
                <a:cubicBezTo>
                  <a:pt x="115" y="5"/>
                  <a:pt x="115" y="33"/>
                  <a:pt x="120" y="38"/>
                </a:cubicBezTo>
                <a:cubicBezTo>
                  <a:pt x="125" y="43"/>
                  <a:pt x="153" y="43"/>
                  <a:pt x="153" y="43"/>
                </a:cubicBezTo>
                <a:cubicBezTo>
                  <a:pt x="153" y="43"/>
                  <a:pt x="131" y="38"/>
                  <a:pt x="126" y="32"/>
                </a:cubicBezTo>
                <a:close/>
                <a:moveTo>
                  <a:pt x="105" y="32"/>
                </a:moveTo>
                <a:cubicBezTo>
                  <a:pt x="100" y="38"/>
                  <a:pt x="77" y="43"/>
                  <a:pt x="77" y="43"/>
                </a:cubicBezTo>
                <a:cubicBezTo>
                  <a:pt x="77" y="43"/>
                  <a:pt x="105" y="43"/>
                  <a:pt x="111" y="38"/>
                </a:cubicBezTo>
                <a:cubicBezTo>
                  <a:pt x="116" y="33"/>
                  <a:pt x="115" y="5"/>
                  <a:pt x="115" y="5"/>
                </a:cubicBezTo>
                <a:cubicBezTo>
                  <a:pt x="115" y="5"/>
                  <a:pt x="110" y="27"/>
                  <a:pt x="105" y="32"/>
                </a:cubicBezTo>
                <a:close/>
                <a:moveTo>
                  <a:pt x="105" y="53"/>
                </a:moveTo>
                <a:cubicBezTo>
                  <a:pt x="110" y="58"/>
                  <a:pt x="115" y="81"/>
                  <a:pt x="115" y="81"/>
                </a:cubicBezTo>
                <a:cubicBezTo>
                  <a:pt x="115" y="81"/>
                  <a:pt x="116" y="52"/>
                  <a:pt x="111" y="47"/>
                </a:cubicBezTo>
                <a:cubicBezTo>
                  <a:pt x="105" y="42"/>
                  <a:pt x="77" y="43"/>
                  <a:pt x="77" y="43"/>
                </a:cubicBezTo>
                <a:cubicBezTo>
                  <a:pt x="77" y="43"/>
                  <a:pt x="100" y="48"/>
                  <a:pt x="105" y="53"/>
                </a:cubicBezTo>
                <a:close/>
                <a:moveTo>
                  <a:pt x="75" y="158"/>
                </a:moveTo>
                <a:cubicBezTo>
                  <a:pt x="75" y="158"/>
                  <a:pt x="75" y="136"/>
                  <a:pt x="79" y="131"/>
                </a:cubicBezTo>
                <a:cubicBezTo>
                  <a:pt x="83" y="127"/>
                  <a:pt x="106" y="128"/>
                  <a:pt x="106" y="128"/>
                </a:cubicBezTo>
                <a:cubicBezTo>
                  <a:pt x="106" y="128"/>
                  <a:pt x="88" y="132"/>
                  <a:pt x="84" y="136"/>
                </a:cubicBezTo>
                <a:cubicBezTo>
                  <a:pt x="79" y="140"/>
                  <a:pt x="75" y="158"/>
                  <a:pt x="75" y="158"/>
                </a:cubicBezTo>
                <a:close/>
                <a:moveTo>
                  <a:pt x="84" y="119"/>
                </a:moveTo>
                <a:cubicBezTo>
                  <a:pt x="79" y="115"/>
                  <a:pt x="75" y="97"/>
                  <a:pt x="75" y="97"/>
                </a:cubicBezTo>
                <a:cubicBezTo>
                  <a:pt x="75" y="97"/>
                  <a:pt x="75" y="120"/>
                  <a:pt x="79" y="124"/>
                </a:cubicBezTo>
                <a:cubicBezTo>
                  <a:pt x="83" y="128"/>
                  <a:pt x="106" y="128"/>
                  <a:pt x="106" y="128"/>
                </a:cubicBezTo>
                <a:cubicBezTo>
                  <a:pt x="106" y="128"/>
                  <a:pt x="88" y="124"/>
                  <a:pt x="84" y="119"/>
                </a:cubicBezTo>
                <a:close/>
                <a:moveTo>
                  <a:pt x="67" y="119"/>
                </a:moveTo>
                <a:cubicBezTo>
                  <a:pt x="63" y="124"/>
                  <a:pt x="45" y="128"/>
                  <a:pt x="45" y="128"/>
                </a:cubicBezTo>
                <a:cubicBezTo>
                  <a:pt x="45" y="128"/>
                  <a:pt x="68" y="128"/>
                  <a:pt x="72" y="124"/>
                </a:cubicBezTo>
                <a:cubicBezTo>
                  <a:pt x="76" y="120"/>
                  <a:pt x="75" y="97"/>
                  <a:pt x="75" y="97"/>
                </a:cubicBezTo>
                <a:cubicBezTo>
                  <a:pt x="75" y="97"/>
                  <a:pt x="71" y="115"/>
                  <a:pt x="67" y="119"/>
                </a:cubicBezTo>
                <a:close/>
                <a:moveTo>
                  <a:pt x="67" y="136"/>
                </a:moveTo>
                <a:cubicBezTo>
                  <a:pt x="71" y="140"/>
                  <a:pt x="75" y="158"/>
                  <a:pt x="75" y="158"/>
                </a:cubicBezTo>
                <a:cubicBezTo>
                  <a:pt x="75" y="158"/>
                  <a:pt x="76" y="136"/>
                  <a:pt x="72" y="131"/>
                </a:cubicBezTo>
                <a:cubicBezTo>
                  <a:pt x="68" y="127"/>
                  <a:pt x="45" y="128"/>
                  <a:pt x="45" y="128"/>
                </a:cubicBezTo>
                <a:cubicBezTo>
                  <a:pt x="45" y="128"/>
                  <a:pt x="63" y="132"/>
                  <a:pt x="67" y="136"/>
                </a:cubicBezTo>
                <a:close/>
                <a:moveTo>
                  <a:pt x="31" y="80"/>
                </a:moveTo>
                <a:cubicBezTo>
                  <a:pt x="31" y="80"/>
                  <a:pt x="30" y="69"/>
                  <a:pt x="32" y="67"/>
                </a:cubicBezTo>
                <a:cubicBezTo>
                  <a:pt x="35" y="65"/>
                  <a:pt x="46" y="65"/>
                  <a:pt x="46" y="65"/>
                </a:cubicBezTo>
                <a:cubicBezTo>
                  <a:pt x="46" y="65"/>
                  <a:pt x="37" y="67"/>
                  <a:pt x="35" y="69"/>
                </a:cubicBezTo>
                <a:cubicBezTo>
                  <a:pt x="33" y="71"/>
                  <a:pt x="31" y="80"/>
                  <a:pt x="31" y="80"/>
                </a:cubicBezTo>
                <a:close/>
                <a:moveTo>
                  <a:pt x="35" y="61"/>
                </a:moveTo>
                <a:cubicBezTo>
                  <a:pt x="33" y="59"/>
                  <a:pt x="31" y="50"/>
                  <a:pt x="31" y="50"/>
                </a:cubicBezTo>
                <a:cubicBezTo>
                  <a:pt x="31" y="50"/>
                  <a:pt x="30" y="61"/>
                  <a:pt x="32" y="63"/>
                </a:cubicBezTo>
                <a:cubicBezTo>
                  <a:pt x="35" y="65"/>
                  <a:pt x="46" y="65"/>
                  <a:pt x="46" y="65"/>
                </a:cubicBezTo>
                <a:cubicBezTo>
                  <a:pt x="46" y="65"/>
                  <a:pt x="37" y="63"/>
                  <a:pt x="35" y="61"/>
                </a:cubicBezTo>
                <a:close/>
                <a:moveTo>
                  <a:pt x="26" y="61"/>
                </a:moveTo>
                <a:cubicBezTo>
                  <a:pt x="24" y="63"/>
                  <a:pt x="15" y="65"/>
                  <a:pt x="15" y="65"/>
                </a:cubicBezTo>
                <a:cubicBezTo>
                  <a:pt x="15" y="65"/>
                  <a:pt x="27" y="65"/>
                  <a:pt x="29" y="63"/>
                </a:cubicBezTo>
                <a:cubicBezTo>
                  <a:pt x="31" y="61"/>
                  <a:pt x="31" y="50"/>
                  <a:pt x="31" y="50"/>
                </a:cubicBezTo>
                <a:cubicBezTo>
                  <a:pt x="31" y="50"/>
                  <a:pt x="29" y="59"/>
                  <a:pt x="26" y="61"/>
                </a:cubicBezTo>
                <a:close/>
                <a:moveTo>
                  <a:pt x="26" y="69"/>
                </a:moveTo>
                <a:cubicBezTo>
                  <a:pt x="29" y="71"/>
                  <a:pt x="31" y="80"/>
                  <a:pt x="31" y="80"/>
                </a:cubicBezTo>
                <a:cubicBezTo>
                  <a:pt x="31" y="80"/>
                  <a:pt x="31" y="69"/>
                  <a:pt x="29" y="67"/>
                </a:cubicBezTo>
                <a:cubicBezTo>
                  <a:pt x="27" y="65"/>
                  <a:pt x="15" y="65"/>
                  <a:pt x="15" y="65"/>
                </a:cubicBezTo>
                <a:cubicBezTo>
                  <a:pt x="15" y="65"/>
                  <a:pt x="24" y="67"/>
                  <a:pt x="26" y="69"/>
                </a:cubicBezTo>
                <a:close/>
                <a:moveTo>
                  <a:pt x="229" y="30"/>
                </a:moveTo>
                <a:cubicBezTo>
                  <a:pt x="229" y="30"/>
                  <a:pt x="229" y="19"/>
                  <a:pt x="231" y="17"/>
                </a:cubicBezTo>
                <a:cubicBezTo>
                  <a:pt x="233" y="15"/>
                  <a:pt x="244" y="15"/>
                  <a:pt x="244" y="15"/>
                </a:cubicBezTo>
                <a:cubicBezTo>
                  <a:pt x="244" y="15"/>
                  <a:pt x="235" y="17"/>
                  <a:pt x="233" y="19"/>
                </a:cubicBezTo>
                <a:cubicBezTo>
                  <a:pt x="231" y="21"/>
                  <a:pt x="229" y="30"/>
                  <a:pt x="229" y="30"/>
                </a:cubicBezTo>
                <a:close/>
                <a:moveTo>
                  <a:pt x="233" y="11"/>
                </a:moveTo>
                <a:cubicBezTo>
                  <a:pt x="231" y="9"/>
                  <a:pt x="229" y="0"/>
                  <a:pt x="229" y="0"/>
                </a:cubicBezTo>
                <a:cubicBezTo>
                  <a:pt x="229" y="0"/>
                  <a:pt x="229" y="11"/>
                  <a:pt x="231" y="13"/>
                </a:cubicBezTo>
                <a:cubicBezTo>
                  <a:pt x="233" y="15"/>
                  <a:pt x="244" y="15"/>
                  <a:pt x="244" y="15"/>
                </a:cubicBezTo>
                <a:cubicBezTo>
                  <a:pt x="244" y="15"/>
                  <a:pt x="235" y="13"/>
                  <a:pt x="233" y="11"/>
                </a:cubicBezTo>
                <a:close/>
                <a:moveTo>
                  <a:pt x="225" y="11"/>
                </a:moveTo>
                <a:cubicBezTo>
                  <a:pt x="223" y="13"/>
                  <a:pt x="214" y="15"/>
                  <a:pt x="214" y="15"/>
                </a:cubicBezTo>
                <a:cubicBezTo>
                  <a:pt x="214" y="15"/>
                  <a:pt x="225" y="15"/>
                  <a:pt x="227" y="13"/>
                </a:cubicBezTo>
                <a:cubicBezTo>
                  <a:pt x="229" y="11"/>
                  <a:pt x="229" y="0"/>
                  <a:pt x="229" y="0"/>
                </a:cubicBezTo>
                <a:cubicBezTo>
                  <a:pt x="229" y="0"/>
                  <a:pt x="227" y="9"/>
                  <a:pt x="225" y="11"/>
                </a:cubicBezTo>
                <a:close/>
                <a:moveTo>
                  <a:pt x="225" y="19"/>
                </a:moveTo>
                <a:cubicBezTo>
                  <a:pt x="227" y="21"/>
                  <a:pt x="229" y="30"/>
                  <a:pt x="229" y="30"/>
                </a:cubicBezTo>
                <a:cubicBezTo>
                  <a:pt x="229" y="30"/>
                  <a:pt x="229" y="19"/>
                  <a:pt x="227" y="17"/>
                </a:cubicBezTo>
                <a:cubicBezTo>
                  <a:pt x="225" y="15"/>
                  <a:pt x="214" y="15"/>
                  <a:pt x="214" y="15"/>
                </a:cubicBezTo>
                <a:cubicBezTo>
                  <a:pt x="214" y="15"/>
                  <a:pt x="223" y="17"/>
                  <a:pt x="225" y="19"/>
                </a:cubicBezTo>
                <a:close/>
                <a:moveTo>
                  <a:pt x="244" y="152"/>
                </a:moveTo>
                <a:cubicBezTo>
                  <a:pt x="244" y="152"/>
                  <a:pt x="244" y="140"/>
                  <a:pt x="246" y="138"/>
                </a:cubicBezTo>
                <a:cubicBezTo>
                  <a:pt x="248" y="136"/>
                  <a:pt x="259" y="136"/>
                  <a:pt x="259" y="136"/>
                </a:cubicBezTo>
                <a:cubicBezTo>
                  <a:pt x="259" y="136"/>
                  <a:pt x="250" y="138"/>
                  <a:pt x="248" y="141"/>
                </a:cubicBezTo>
                <a:cubicBezTo>
                  <a:pt x="246" y="143"/>
                  <a:pt x="244" y="152"/>
                  <a:pt x="244" y="152"/>
                </a:cubicBezTo>
                <a:close/>
                <a:moveTo>
                  <a:pt x="248" y="132"/>
                </a:moveTo>
                <a:cubicBezTo>
                  <a:pt x="246" y="130"/>
                  <a:pt x="244" y="121"/>
                  <a:pt x="244" y="121"/>
                </a:cubicBezTo>
                <a:cubicBezTo>
                  <a:pt x="244" y="121"/>
                  <a:pt x="244" y="133"/>
                  <a:pt x="246" y="135"/>
                </a:cubicBezTo>
                <a:cubicBezTo>
                  <a:pt x="248" y="137"/>
                  <a:pt x="259" y="136"/>
                  <a:pt x="259" y="136"/>
                </a:cubicBezTo>
                <a:cubicBezTo>
                  <a:pt x="259" y="136"/>
                  <a:pt x="250" y="134"/>
                  <a:pt x="248" y="132"/>
                </a:cubicBezTo>
                <a:close/>
                <a:moveTo>
                  <a:pt x="240" y="132"/>
                </a:moveTo>
                <a:cubicBezTo>
                  <a:pt x="238" y="134"/>
                  <a:pt x="229" y="136"/>
                  <a:pt x="229" y="136"/>
                </a:cubicBezTo>
                <a:cubicBezTo>
                  <a:pt x="229" y="136"/>
                  <a:pt x="240" y="137"/>
                  <a:pt x="242" y="135"/>
                </a:cubicBezTo>
                <a:cubicBezTo>
                  <a:pt x="244" y="133"/>
                  <a:pt x="244" y="121"/>
                  <a:pt x="244" y="121"/>
                </a:cubicBezTo>
                <a:cubicBezTo>
                  <a:pt x="244" y="121"/>
                  <a:pt x="242" y="130"/>
                  <a:pt x="240" y="132"/>
                </a:cubicBezTo>
                <a:close/>
                <a:moveTo>
                  <a:pt x="240" y="141"/>
                </a:moveTo>
                <a:cubicBezTo>
                  <a:pt x="242" y="143"/>
                  <a:pt x="244" y="152"/>
                  <a:pt x="244" y="152"/>
                </a:cubicBezTo>
                <a:cubicBezTo>
                  <a:pt x="244" y="152"/>
                  <a:pt x="244" y="140"/>
                  <a:pt x="242" y="138"/>
                </a:cubicBezTo>
                <a:cubicBezTo>
                  <a:pt x="240" y="136"/>
                  <a:pt x="229" y="136"/>
                  <a:pt x="229" y="136"/>
                </a:cubicBezTo>
                <a:cubicBezTo>
                  <a:pt x="229" y="136"/>
                  <a:pt x="238" y="138"/>
                  <a:pt x="240" y="141"/>
                </a:cubicBezTo>
                <a:close/>
                <a:moveTo>
                  <a:pt x="15" y="173"/>
                </a:moveTo>
                <a:cubicBezTo>
                  <a:pt x="15" y="173"/>
                  <a:pt x="15" y="162"/>
                  <a:pt x="17" y="160"/>
                </a:cubicBezTo>
                <a:cubicBezTo>
                  <a:pt x="19" y="158"/>
                  <a:pt x="31" y="158"/>
                  <a:pt x="31" y="158"/>
                </a:cubicBezTo>
                <a:cubicBezTo>
                  <a:pt x="31" y="158"/>
                  <a:pt x="22" y="160"/>
                  <a:pt x="20" y="162"/>
                </a:cubicBezTo>
                <a:cubicBezTo>
                  <a:pt x="17" y="164"/>
                  <a:pt x="15" y="173"/>
                  <a:pt x="15" y="173"/>
                </a:cubicBezTo>
                <a:close/>
                <a:moveTo>
                  <a:pt x="20" y="154"/>
                </a:moveTo>
                <a:cubicBezTo>
                  <a:pt x="17" y="152"/>
                  <a:pt x="15" y="143"/>
                  <a:pt x="15" y="143"/>
                </a:cubicBezTo>
                <a:cubicBezTo>
                  <a:pt x="15" y="143"/>
                  <a:pt x="15" y="154"/>
                  <a:pt x="17" y="156"/>
                </a:cubicBezTo>
                <a:cubicBezTo>
                  <a:pt x="19" y="158"/>
                  <a:pt x="31" y="158"/>
                  <a:pt x="31" y="158"/>
                </a:cubicBezTo>
                <a:cubicBezTo>
                  <a:pt x="31" y="158"/>
                  <a:pt x="22" y="156"/>
                  <a:pt x="20" y="154"/>
                </a:cubicBezTo>
                <a:close/>
                <a:moveTo>
                  <a:pt x="11" y="154"/>
                </a:moveTo>
                <a:cubicBezTo>
                  <a:pt x="9" y="156"/>
                  <a:pt x="0" y="158"/>
                  <a:pt x="0" y="158"/>
                </a:cubicBezTo>
                <a:cubicBezTo>
                  <a:pt x="0" y="158"/>
                  <a:pt x="11" y="158"/>
                  <a:pt x="14" y="156"/>
                </a:cubicBezTo>
                <a:cubicBezTo>
                  <a:pt x="16" y="154"/>
                  <a:pt x="15" y="143"/>
                  <a:pt x="15" y="143"/>
                </a:cubicBezTo>
                <a:cubicBezTo>
                  <a:pt x="15" y="143"/>
                  <a:pt x="13" y="152"/>
                  <a:pt x="11" y="154"/>
                </a:cubicBezTo>
                <a:close/>
                <a:moveTo>
                  <a:pt x="11" y="162"/>
                </a:moveTo>
                <a:cubicBezTo>
                  <a:pt x="13" y="164"/>
                  <a:pt x="15" y="173"/>
                  <a:pt x="15" y="173"/>
                </a:cubicBezTo>
                <a:cubicBezTo>
                  <a:pt x="15" y="173"/>
                  <a:pt x="16" y="162"/>
                  <a:pt x="14" y="160"/>
                </a:cubicBezTo>
                <a:cubicBezTo>
                  <a:pt x="11" y="158"/>
                  <a:pt x="0" y="158"/>
                  <a:pt x="0" y="158"/>
                </a:cubicBezTo>
                <a:cubicBezTo>
                  <a:pt x="0" y="158"/>
                  <a:pt x="9" y="160"/>
                  <a:pt x="11" y="162"/>
                </a:cubicBezTo>
                <a:close/>
                <a:moveTo>
                  <a:pt x="214" y="133"/>
                </a:moveTo>
                <a:cubicBezTo>
                  <a:pt x="214" y="133"/>
                  <a:pt x="213" y="99"/>
                  <a:pt x="219" y="93"/>
                </a:cubicBezTo>
                <a:cubicBezTo>
                  <a:pt x="226" y="87"/>
                  <a:pt x="259" y="88"/>
                  <a:pt x="259" y="88"/>
                </a:cubicBezTo>
                <a:cubicBezTo>
                  <a:pt x="259" y="88"/>
                  <a:pt x="232" y="94"/>
                  <a:pt x="226" y="100"/>
                </a:cubicBezTo>
                <a:cubicBezTo>
                  <a:pt x="220" y="106"/>
                  <a:pt x="214" y="133"/>
                  <a:pt x="214" y="133"/>
                </a:cubicBezTo>
                <a:close/>
                <a:moveTo>
                  <a:pt x="226" y="75"/>
                </a:moveTo>
                <a:cubicBezTo>
                  <a:pt x="220" y="69"/>
                  <a:pt x="214" y="42"/>
                  <a:pt x="214" y="42"/>
                </a:cubicBezTo>
                <a:cubicBezTo>
                  <a:pt x="214" y="42"/>
                  <a:pt x="213" y="76"/>
                  <a:pt x="219" y="82"/>
                </a:cubicBezTo>
                <a:cubicBezTo>
                  <a:pt x="226" y="88"/>
                  <a:pt x="259" y="88"/>
                  <a:pt x="259" y="88"/>
                </a:cubicBezTo>
                <a:cubicBezTo>
                  <a:pt x="259" y="88"/>
                  <a:pt x="232" y="81"/>
                  <a:pt x="226" y="75"/>
                </a:cubicBezTo>
                <a:close/>
                <a:moveTo>
                  <a:pt x="201" y="75"/>
                </a:moveTo>
                <a:cubicBezTo>
                  <a:pt x="195" y="81"/>
                  <a:pt x="168" y="88"/>
                  <a:pt x="168" y="88"/>
                </a:cubicBezTo>
                <a:cubicBezTo>
                  <a:pt x="168" y="88"/>
                  <a:pt x="202" y="88"/>
                  <a:pt x="208" y="82"/>
                </a:cubicBezTo>
                <a:cubicBezTo>
                  <a:pt x="215" y="76"/>
                  <a:pt x="214" y="42"/>
                  <a:pt x="214" y="42"/>
                </a:cubicBezTo>
                <a:cubicBezTo>
                  <a:pt x="214" y="42"/>
                  <a:pt x="208" y="69"/>
                  <a:pt x="201" y="75"/>
                </a:cubicBezTo>
                <a:close/>
                <a:moveTo>
                  <a:pt x="201" y="100"/>
                </a:moveTo>
                <a:cubicBezTo>
                  <a:pt x="208" y="106"/>
                  <a:pt x="214" y="133"/>
                  <a:pt x="214" y="133"/>
                </a:cubicBezTo>
                <a:cubicBezTo>
                  <a:pt x="214" y="133"/>
                  <a:pt x="215" y="99"/>
                  <a:pt x="208" y="93"/>
                </a:cubicBezTo>
                <a:cubicBezTo>
                  <a:pt x="202" y="87"/>
                  <a:pt x="168" y="88"/>
                  <a:pt x="168" y="88"/>
                </a:cubicBezTo>
                <a:cubicBezTo>
                  <a:pt x="168" y="88"/>
                  <a:pt x="195" y="94"/>
                  <a:pt x="201" y="100"/>
                </a:cubicBezTo>
                <a:close/>
                <a:moveTo>
                  <a:pt x="250" y="231"/>
                </a:moveTo>
                <a:cubicBezTo>
                  <a:pt x="212" y="178"/>
                  <a:pt x="212" y="178"/>
                  <a:pt x="212" y="178"/>
                </a:cubicBezTo>
                <a:cubicBezTo>
                  <a:pt x="189" y="178"/>
                  <a:pt x="189" y="178"/>
                  <a:pt x="189" y="178"/>
                </a:cubicBezTo>
                <a:cubicBezTo>
                  <a:pt x="193" y="160"/>
                  <a:pt x="207" y="146"/>
                  <a:pt x="223" y="146"/>
                </a:cubicBezTo>
                <a:cubicBezTo>
                  <a:pt x="224" y="146"/>
                  <a:pt x="226" y="144"/>
                  <a:pt x="226" y="143"/>
                </a:cubicBezTo>
                <a:cubicBezTo>
                  <a:pt x="226" y="141"/>
                  <a:pt x="224" y="140"/>
                  <a:pt x="223" y="140"/>
                </a:cubicBezTo>
                <a:cubicBezTo>
                  <a:pt x="203" y="140"/>
                  <a:pt x="187" y="156"/>
                  <a:pt x="183" y="178"/>
                </a:cubicBezTo>
                <a:cubicBezTo>
                  <a:pt x="156" y="178"/>
                  <a:pt x="156" y="178"/>
                  <a:pt x="156" y="178"/>
                </a:cubicBezTo>
                <a:cubicBezTo>
                  <a:pt x="158" y="140"/>
                  <a:pt x="173" y="110"/>
                  <a:pt x="190" y="110"/>
                </a:cubicBezTo>
                <a:cubicBezTo>
                  <a:pt x="191" y="110"/>
                  <a:pt x="193" y="109"/>
                  <a:pt x="193" y="107"/>
                </a:cubicBezTo>
                <a:cubicBezTo>
                  <a:pt x="193" y="105"/>
                  <a:pt x="191" y="104"/>
                  <a:pt x="190" y="104"/>
                </a:cubicBezTo>
                <a:cubicBezTo>
                  <a:pt x="169" y="104"/>
                  <a:pt x="152" y="136"/>
                  <a:pt x="150" y="178"/>
                </a:cubicBezTo>
                <a:cubicBezTo>
                  <a:pt x="139" y="178"/>
                  <a:pt x="139" y="178"/>
                  <a:pt x="139" y="178"/>
                </a:cubicBezTo>
                <a:cubicBezTo>
                  <a:pt x="141" y="92"/>
                  <a:pt x="170" y="23"/>
                  <a:pt x="206" y="23"/>
                </a:cubicBezTo>
                <a:cubicBezTo>
                  <a:pt x="208" y="23"/>
                  <a:pt x="210" y="21"/>
                  <a:pt x="210" y="20"/>
                </a:cubicBezTo>
                <a:cubicBezTo>
                  <a:pt x="210" y="18"/>
                  <a:pt x="208" y="17"/>
                  <a:pt x="206" y="17"/>
                </a:cubicBezTo>
                <a:cubicBezTo>
                  <a:pt x="166" y="17"/>
                  <a:pt x="135" y="87"/>
                  <a:pt x="133" y="178"/>
                </a:cubicBezTo>
                <a:cubicBezTo>
                  <a:pt x="129" y="178"/>
                  <a:pt x="129" y="178"/>
                  <a:pt x="129" y="178"/>
                </a:cubicBezTo>
                <a:cubicBezTo>
                  <a:pt x="129" y="66"/>
                  <a:pt x="127" y="66"/>
                  <a:pt x="124" y="66"/>
                </a:cubicBezTo>
                <a:cubicBezTo>
                  <a:pt x="122" y="66"/>
                  <a:pt x="120" y="68"/>
                  <a:pt x="120" y="69"/>
                </a:cubicBezTo>
                <a:cubicBezTo>
                  <a:pt x="120" y="70"/>
                  <a:pt x="121" y="70"/>
                  <a:pt x="121" y="71"/>
                </a:cubicBezTo>
                <a:cubicBezTo>
                  <a:pt x="122" y="76"/>
                  <a:pt x="123" y="118"/>
                  <a:pt x="123" y="178"/>
                </a:cubicBezTo>
                <a:cubicBezTo>
                  <a:pt x="120" y="178"/>
                  <a:pt x="120" y="178"/>
                  <a:pt x="120" y="178"/>
                </a:cubicBezTo>
                <a:cubicBezTo>
                  <a:pt x="118" y="114"/>
                  <a:pt x="89" y="62"/>
                  <a:pt x="54" y="62"/>
                </a:cubicBezTo>
                <a:cubicBezTo>
                  <a:pt x="52" y="62"/>
                  <a:pt x="51" y="63"/>
                  <a:pt x="51" y="65"/>
                </a:cubicBezTo>
                <a:cubicBezTo>
                  <a:pt x="51" y="67"/>
                  <a:pt x="52" y="68"/>
                  <a:pt x="54" y="68"/>
                </a:cubicBezTo>
                <a:cubicBezTo>
                  <a:pt x="86" y="68"/>
                  <a:pt x="112" y="117"/>
                  <a:pt x="113" y="178"/>
                </a:cubicBezTo>
                <a:cubicBezTo>
                  <a:pt x="103" y="178"/>
                  <a:pt x="103" y="178"/>
                  <a:pt x="103" y="178"/>
                </a:cubicBezTo>
                <a:cubicBezTo>
                  <a:pt x="103" y="161"/>
                  <a:pt x="98" y="144"/>
                  <a:pt x="89" y="144"/>
                </a:cubicBezTo>
                <a:cubicBezTo>
                  <a:pt x="87" y="144"/>
                  <a:pt x="86" y="145"/>
                  <a:pt x="86" y="147"/>
                </a:cubicBezTo>
                <a:cubicBezTo>
                  <a:pt x="86" y="149"/>
                  <a:pt x="87" y="150"/>
                  <a:pt x="89" y="150"/>
                </a:cubicBezTo>
                <a:cubicBezTo>
                  <a:pt x="91" y="150"/>
                  <a:pt x="97" y="161"/>
                  <a:pt x="97" y="178"/>
                </a:cubicBezTo>
                <a:cubicBezTo>
                  <a:pt x="86" y="178"/>
                  <a:pt x="86" y="178"/>
                  <a:pt x="86" y="178"/>
                </a:cubicBezTo>
                <a:cubicBezTo>
                  <a:pt x="79" y="164"/>
                  <a:pt x="59" y="154"/>
                  <a:pt x="36" y="154"/>
                </a:cubicBezTo>
                <a:cubicBezTo>
                  <a:pt x="34" y="154"/>
                  <a:pt x="33" y="156"/>
                  <a:pt x="33" y="157"/>
                </a:cubicBezTo>
                <a:cubicBezTo>
                  <a:pt x="33" y="159"/>
                  <a:pt x="34" y="160"/>
                  <a:pt x="36" y="160"/>
                </a:cubicBezTo>
                <a:cubicBezTo>
                  <a:pt x="55" y="160"/>
                  <a:pt x="72" y="168"/>
                  <a:pt x="79" y="178"/>
                </a:cubicBezTo>
                <a:cubicBezTo>
                  <a:pt x="60" y="178"/>
                  <a:pt x="60" y="178"/>
                  <a:pt x="60" y="178"/>
                </a:cubicBezTo>
                <a:cubicBezTo>
                  <a:pt x="22" y="231"/>
                  <a:pt x="22" y="231"/>
                  <a:pt x="22" y="231"/>
                </a:cubicBezTo>
                <a:cubicBezTo>
                  <a:pt x="21" y="233"/>
                  <a:pt x="21" y="235"/>
                  <a:pt x="22" y="236"/>
                </a:cubicBezTo>
                <a:cubicBezTo>
                  <a:pt x="27" y="238"/>
                  <a:pt x="27" y="238"/>
                  <a:pt x="27" y="238"/>
                </a:cubicBezTo>
                <a:cubicBezTo>
                  <a:pt x="28" y="239"/>
                  <a:pt x="30" y="239"/>
                  <a:pt x="31" y="238"/>
                </a:cubicBezTo>
                <a:cubicBezTo>
                  <a:pt x="60" y="195"/>
                  <a:pt x="60" y="195"/>
                  <a:pt x="60" y="195"/>
                </a:cubicBezTo>
                <a:cubicBezTo>
                  <a:pt x="60" y="294"/>
                  <a:pt x="60" y="294"/>
                  <a:pt x="60" y="294"/>
                </a:cubicBezTo>
                <a:cubicBezTo>
                  <a:pt x="60" y="297"/>
                  <a:pt x="63" y="300"/>
                  <a:pt x="66" y="300"/>
                </a:cubicBezTo>
                <a:cubicBezTo>
                  <a:pt x="206" y="300"/>
                  <a:pt x="206" y="300"/>
                  <a:pt x="206" y="300"/>
                </a:cubicBezTo>
                <a:cubicBezTo>
                  <a:pt x="209" y="300"/>
                  <a:pt x="212" y="297"/>
                  <a:pt x="212" y="294"/>
                </a:cubicBezTo>
                <a:cubicBezTo>
                  <a:pt x="212" y="195"/>
                  <a:pt x="212" y="195"/>
                  <a:pt x="212" y="195"/>
                </a:cubicBezTo>
                <a:cubicBezTo>
                  <a:pt x="242" y="238"/>
                  <a:pt x="242" y="238"/>
                  <a:pt x="242" y="238"/>
                </a:cubicBezTo>
                <a:cubicBezTo>
                  <a:pt x="243" y="239"/>
                  <a:pt x="244" y="239"/>
                  <a:pt x="246" y="238"/>
                </a:cubicBezTo>
                <a:cubicBezTo>
                  <a:pt x="250" y="236"/>
                  <a:pt x="250" y="236"/>
                  <a:pt x="250" y="236"/>
                </a:cubicBezTo>
                <a:cubicBezTo>
                  <a:pt x="251" y="235"/>
                  <a:pt x="251" y="233"/>
                  <a:pt x="250" y="231"/>
                </a:cubicBezTo>
                <a:close/>
                <a:moveTo>
                  <a:pt x="159" y="226"/>
                </a:moveTo>
                <a:cubicBezTo>
                  <a:pt x="113" y="226"/>
                  <a:pt x="113" y="226"/>
                  <a:pt x="113" y="226"/>
                </a:cubicBezTo>
                <a:cubicBezTo>
                  <a:pt x="110" y="226"/>
                  <a:pt x="107" y="223"/>
                  <a:pt x="107" y="220"/>
                </a:cubicBezTo>
                <a:cubicBezTo>
                  <a:pt x="107" y="216"/>
                  <a:pt x="110" y="214"/>
                  <a:pt x="113" y="214"/>
                </a:cubicBezTo>
                <a:cubicBezTo>
                  <a:pt x="159" y="214"/>
                  <a:pt x="159" y="214"/>
                  <a:pt x="159" y="214"/>
                </a:cubicBezTo>
                <a:cubicBezTo>
                  <a:pt x="162" y="214"/>
                  <a:pt x="165" y="216"/>
                  <a:pt x="165" y="220"/>
                </a:cubicBezTo>
                <a:cubicBezTo>
                  <a:pt x="165" y="223"/>
                  <a:pt x="162" y="226"/>
                  <a:pt x="159" y="226"/>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228" name="Rectangle 135"/>
          <p:cNvSpPr/>
          <p:nvPr/>
        </p:nvSpPr>
        <p:spPr bwMode="auto">
          <a:xfrm>
            <a:off x="7403869" y="3908948"/>
            <a:ext cx="625868" cy="546984"/>
          </a:xfrm>
          <a:custGeom>
            <a:avLst/>
            <a:gdLst/>
            <a:ahLst/>
            <a:cxnLst/>
            <a:rect l="l" t="t" r="r" b="b"/>
            <a:pathLst>
              <a:path w="4691327" h="4100037">
                <a:moveTo>
                  <a:pt x="1582367" y="2785348"/>
                </a:moveTo>
                <a:lnTo>
                  <a:pt x="1582367" y="2787595"/>
                </a:lnTo>
                <a:lnTo>
                  <a:pt x="1580874" y="2787377"/>
                </a:lnTo>
                <a:cubicBezTo>
                  <a:pt x="1581426" y="2786751"/>
                  <a:pt x="1581977" y="2786122"/>
                  <a:pt x="1582367" y="2785348"/>
                </a:cubicBezTo>
                <a:close/>
                <a:moveTo>
                  <a:pt x="4094790" y="2627448"/>
                </a:moveTo>
                <a:lnTo>
                  <a:pt x="4094790" y="3108960"/>
                </a:lnTo>
                <a:lnTo>
                  <a:pt x="4599887" y="3108960"/>
                </a:lnTo>
                <a:lnTo>
                  <a:pt x="4599887" y="2627448"/>
                </a:lnTo>
                <a:close/>
                <a:moveTo>
                  <a:pt x="3425924" y="2627448"/>
                </a:moveTo>
                <a:lnTo>
                  <a:pt x="3425924" y="3108960"/>
                </a:lnTo>
                <a:lnTo>
                  <a:pt x="4049070" y="3108960"/>
                </a:lnTo>
                <a:lnTo>
                  <a:pt x="4049070" y="2627448"/>
                </a:lnTo>
                <a:close/>
                <a:moveTo>
                  <a:pt x="2757057" y="2627448"/>
                </a:moveTo>
                <a:lnTo>
                  <a:pt x="2757057" y="3108960"/>
                </a:lnTo>
                <a:lnTo>
                  <a:pt x="3380204" y="3108960"/>
                </a:lnTo>
                <a:lnTo>
                  <a:pt x="3380204" y="2627448"/>
                </a:lnTo>
                <a:close/>
                <a:moveTo>
                  <a:pt x="4094790" y="1975514"/>
                </a:moveTo>
                <a:lnTo>
                  <a:pt x="4094790" y="2581729"/>
                </a:lnTo>
                <a:lnTo>
                  <a:pt x="4599887" y="2581729"/>
                </a:lnTo>
                <a:lnTo>
                  <a:pt x="4599887" y="1975514"/>
                </a:lnTo>
                <a:close/>
                <a:moveTo>
                  <a:pt x="3425924" y="1975514"/>
                </a:moveTo>
                <a:lnTo>
                  <a:pt x="3425924" y="2581729"/>
                </a:lnTo>
                <a:lnTo>
                  <a:pt x="4049070" y="2581729"/>
                </a:lnTo>
                <a:lnTo>
                  <a:pt x="4049070" y="1975514"/>
                </a:lnTo>
                <a:close/>
                <a:moveTo>
                  <a:pt x="2757057" y="1975514"/>
                </a:moveTo>
                <a:lnTo>
                  <a:pt x="2757057" y="2581729"/>
                </a:lnTo>
                <a:lnTo>
                  <a:pt x="3380204" y="2581729"/>
                </a:lnTo>
                <a:lnTo>
                  <a:pt x="3380204" y="1975514"/>
                </a:lnTo>
                <a:close/>
                <a:moveTo>
                  <a:pt x="2613376" y="1975514"/>
                </a:moveTo>
                <a:lnTo>
                  <a:pt x="2388162" y="2544127"/>
                </a:lnTo>
                <a:lnTo>
                  <a:pt x="2114917" y="2034166"/>
                </a:lnTo>
                <a:lnTo>
                  <a:pt x="2088190" y="2049962"/>
                </a:lnTo>
                <a:lnTo>
                  <a:pt x="2088190" y="2581729"/>
                </a:lnTo>
                <a:lnTo>
                  <a:pt x="2711337" y="2581729"/>
                </a:lnTo>
                <a:lnTo>
                  <a:pt x="2711337" y="1975514"/>
                </a:lnTo>
                <a:close/>
                <a:moveTo>
                  <a:pt x="1629418" y="1975514"/>
                </a:moveTo>
                <a:cubicBezTo>
                  <a:pt x="1639758" y="2026787"/>
                  <a:pt x="1644652" y="2080347"/>
                  <a:pt x="1644652" y="2135347"/>
                </a:cubicBezTo>
                <a:cubicBezTo>
                  <a:pt x="1644652" y="2304623"/>
                  <a:pt x="1598296" y="2460257"/>
                  <a:pt x="1518386" y="2581729"/>
                </a:cubicBezTo>
                <a:lnTo>
                  <a:pt x="2042470" y="2581729"/>
                </a:lnTo>
                <a:lnTo>
                  <a:pt x="2042470" y="2076984"/>
                </a:lnTo>
                <a:lnTo>
                  <a:pt x="1776889" y="2233951"/>
                </a:lnTo>
                <a:cubicBezTo>
                  <a:pt x="1785074" y="2148768"/>
                  <a:pt x="1783436" y="2061033"/>
                  <a:pt x="1768701" y="1975514"/>
                </a:cubicBezTo>
                <a:close/>
                <a:moveTo>
                  <a:pt x="2711337" y="1728187"/>
                </a:moveTo>
                <a:lnTo>
                  <a:pt x="2631485" y="1929795"/>
                </a:lnTo>
                <a:lnTo>
                  <a:pt x="2711337" y="1929795"/>
                </a:lnTo>
                <a:close/>
                <a:moveTo>
                  <a:pt x="2854838" y="1365881"/>
                </a:moveTo>
                <a:lnTo>
                  <a:pt x="2757057" y="1612755"/>
                </a:lnTo>
                <a:lnTo>
                  <a:pt x="2757057" y="1929795"/>
                </a:lnTo>
                <a:lnTo>
                  <a:pt x="3380204" y="1929795"/>
                </a:lnTo>
                <a:lnTo>
                  <a:pt x="3380204" y="1462108"/>
                </a:lnTo>
                <a:close/>
                <a:moveTo>
                  <a:pt x="4094790" y="1323581"/>
                </a:moveTo>
                <a:lnTo>
                  <a:pt x="4094790" y="1929795"/>
                </a:lnTo>
                <a:lnTo>
                  <a:pt x="4599887" y="1929795"/>
                </a:lnTo>
                <a:lnTo>
                  <a:pt x="4599887" y="1323581"/>
                </a:lnTo>
                <a:close/>
                <a:moveTo>
                  <a:pt x="3658828" y="1323581"/>
                </a:moveTo>
                <a:lnTo>
                  <a:pt x="3475649" y="1479590"/>
                </a:lnTo>
                <a:lnTo>
                  <a:pt x="3425924" y="1470482"/>
                </a:lnTo>
                <a:lnTo>
                  <a:pt x="3425924" y="1929795"/>
                </a:lnTo>
                <a:lnTo>
                  <a:pt x="4049070" y="1929795"/>
                </a:lnTo>
                <a:lnTo>
                  <a:pt x="4049070" y="1323581"/>
                </a:lnTo>
                <a:close/>
                <a:moveTo>
                  <a:pt x="2088190" y="1323581"/>
                </a:moveTo>
                <a:lnTo>
                  <a:pt x="2088190" y="1772170"/>
                </a:lnTo>
                <a:lnTo>
                  <a:pt x="2225476" y="1693945"/>
                </a:lnTo>
                <a:lnTo>
                  <a:pt x="2353492" y="1929795"/>
                </a:lnTo>
                <a:lnTo>
                  <a:pt x="2356664" y="1929795"/>
                </a:lnTo>
                <a:lnTo>
                  <a:pt x="2594992" y="1323581"/>
                </a:lnTo>
                <a:close/>
                <a:moveTo>
                  <a:pt x="4049070" y="991222"/>
                </a:moveTo>
                <a:lnTo>
                  <a:pt x="3712509" y="1277862"/>
                </a:lnTo>
                <a:lnTo>
                  <a:pt x="4049070" y="1277862"/>
                </a:lnTo>
                <a:close/>
                <a:moveTo>
                  <a:pt x="4389416" y="671648"/>
                </a:moveTo>
                <a:lnTo>
                  <a:pt x="4275516" y="1195186"/>
                </a:lnTo>
                <a:lnTo>
                  <a:pt x="4094790" y="1020866"/>
                </a:lnTo>
                <a:lnTo>
                  <a:pt x="4094790" y="1277862"/>
                </a:lnTo>
                <a:lnTo>
                  <a:pt x="4599887" y="1277862"/>
                </a:lnTo>
                <a:lnTo>
                  <a:pt x="4599887" y="671648"/>
                </a:lnTo>
                <a:close/>
                <a:moveTo>
                  <a:pt x="3425924" y="671648"/>
                </a:moveTo>
                <a:lnTo>
                  <a:pt x="3425924" y="1208929"/>
                </a:lnTo>
                <a:lnTo>
                  <a:pt x="3889749" y="845120"/>
                </a:lnTo>
                <a:lnTo>
                  <a:pt x="3657017" y="671648"/>
                </a:lnTo>
                <a:close/>
                <a:moveTo>
                  <a:pt x="2757057" y="671648"/>
                </a:moveTo>
                <a:lnTo>
                  <a:pt x="2757057" y="1119643"/>
                </a:lnTo>
                <a:lnTo>
                  <a:pt x="3380204" y="1230168"/>
                </a:lnTo>
                <a:lnTo>
                  <a:pt x="3380204" y="671648"/>
                </a:lnTo>
                <a:close/>
                <a:moveTo>
                  <a:pt x="2088190" y="671648"/>
                </a:moveTo>
                <a:lnTo>
                  <a:pt x="2088190" y="1277862"/>
                </a:lnTo>
                <a:lnTo>
                  <a:pt x="2612966" y="1277862"/>
                </a:lnTo>
                <a:lnTo>
                  <a:pt x="2680506" y="1106065"/>
                </a:lnTo>
                <a:lnTo>
                  <a:pt x="2711337" y="1111533"/>
                </a:lnTo>
                <a:lnTo>
                  <a:pt x="2711337" y="671648"/>
                </a:lnTo>
                <a:close/>
                <a:moveTo>
                  <a:pt x="1582367" y="671648"/>
                </a:moveTo>
                <a:lnTo>
                  <a:pt x="1582367" y="1277862"/>
                </a:lnTo>
                <a:lnTo>
                  <a:pt x="2042470" y="1277862"/>
                </a:lnTo>
                <a:lnTo>
                  <a:pt x="2042470" y="671648"/>
                </a:lnTo>
                <a:close/>
                <a:moveTo>
                  <a:pt x="4094790" y="91440"/>
                </a:moveTo>
                <a:lnTo>
                  <a:pt x="4094790" y="558797"/>
                </a:lnTo>
                <a:lnTo>
                  <a:pt x="4428087" y="493901"/>
                </a:lnTo>
                <a:lnTo>
                  <a:pt x="4399363" y="625929"/>
                </a:lnTo>
                <a:lnTo>
                  <a:pt x="4599887" y="625929"/>
                </a:lnTo>
                <a:lnTo>
                  <a:pt x="4599887" y="91440"/>
                </a:lnTo>
                <a:close/>
                <a:moveTo>
                  <a:pt x="3425924" y="91440"/>
                </a:moveTo>
                <a:lnTo>
                  <a:pt x="3425924" y="625929"/>
                </a:lnTo>
                <a:lnTo>
                  <a:pt x="3750013" y="625929"/>
                </a:lnTo>
                <a:lnTo>
                  <a:pt x="4049070" y="567699"/>
                </a:lnTo>
                <a:lnTo>
                  <a:pt x="4049070" y="91440"/>
                </a:lnTo>
                <a:close/>
                <a:moveTo>
                  <a:pt x="2757057" y="91440"/>
                </a:moveTo>
                <a:lnTo>
                  <a:pt x="2757057" y="625929"/>
                </a:lnTo>
                <a:lnTo>
                  <a:pt x="3380204" y="625929"/>
                </a:lnTo>
                <a:lnTo>
                  <a:pt x="3380204" y="91440"/>
                </a:lnTo>
                <a:close/>
                <a:moveTo>
                  <a:pt x="2088190" y="91440"/>
                </a:moveTo>
                <a:lnTo>
                  <a:pt x="2088190" y="625929"/>
                </a:lnTo>
                <a:lnTo>
                  <a:pt x="2711337" y="625929"/>
                </a:lnTo>
                <a:lnTo>
                  <a:pt x="2711337" y="91440"/>
                </a:lnTo>
                <a:close/>
                <a:moveTo>
                  <a:pt x="1582367" y="91440"/>
                </a:moveTo>
                <a:lnTo>
                  <a:pt x="1582367" y="625929"/>
                </a:lnTo>
                <a:lnTo>
                  <a:pt x="2042470" y="625929"/>
                </a:lnTo>
                <a:lnTo>
                  <a:pt x="2042470" y="91440"/>
                </a:lnTo>
                <a:close/>
                <a:moveTo>
                  <a:pt x="1490927" y="0"/>
                </a:moveTo>
                <a:lnTo>
                  <a:pt x="4691327" y="0"/>
                </a:lnTo>
                <a:lnTo>
                  <a:pt x="4691327" y="625929"/>
                </a:lnTo>
                <a:lnTo>
                  <a:pt x="4691327" y="671648"/>
                </a:lnTo>
                <a:lnTo>
                  <a:pt x="4691327" y="1277862"/>
                </a:lnTo>
                <a:lnTo>
                  <a:pt x="4691327" y="1323581"/>
                </a:lnTo>
                <a:lnTo>
                  <a:pt x="4691327" y="1929795"/>
                </a:lnTo>
                <a:lnTo>
                  <a:pt x="4691327" y="1975514"/>
                </a:lnTo>
                <a:lnTo>
                  <a:pt x="4691327" y="2581729"/>
                </a:lnTo>
                <a:lnTo>
                  <a:pt x="4691327" y="2627448"/>
                </a:lnTo>
                <a:lnTo>
                  <a:pt x="4691327" y="3200400"/>
                </a:lnTo>
                <a:lnTo>
                  <a:pt x="2265945" y="3200400"/>
                </a:lnTo>
                <a:lnTo>
                  <a:pt x="2221585" y="3108960"/>
                </a:lnTo>
                <a:lnTo>
                  <a:pt x="2711337" y="3108960"/>
                </a:lnTo>
                <a:lnTo>
                  <a:pt x="2711337" y="2627448"/>
                </a:lnTo>
                <a:lnTo>
                  <a:pt x="2088190" y="2627448"/>
                </a:lnTo>
                <a:lnTo>
                  <a:pt x="2088190" y="3126664"/>
                </a:lnTo>
                <a:lnTo>
                  <a:pt x="2127250" y="3185637"/>
                </a:lnTo>
                <a:cubicBezTo>
                  <a:pt x="2112463" y="3397912"/>
                  <a:pt x="2131414" y="3623954"/>
                  <a:pt x="2127250" y="4100037"/>
                </a:cubicBezTo>
                <a:lnTo>
                  <a:pt x="0" y="4093687"/>
                </a:lnTo>
                <a:cubicBezTo>
                  <a:pt x="2117" y="3815345"/>
                  <a:pt x="4233" y="3537004"/>
                  <a:pt x="6350" y="3258662"/>
                </a:cubicBezTo>
                <a:cubicBezTo>
                  <a:pt x="19050" y="3045937"/>
                  <a:pt x="355600" y="2914174"/>
                  <a:pt x="590550" y="2880837"/>
                </a:cubicBezTo>
                <a:cubicBezTo>
                  <a:pt x="663575" y="2939575"/>
                  <a:pt x="784225" y="3014187"/>
                  <a:pt x="822325" y="3058637"/>
                </a:cubicBezTo>
                <a:lnTo>
                  <a:pt x="742950" y="3204687"/>
                </a:lnTo>
                <a:lnTo>
                  <a:pt x="831850" y="3287237"/>
                </a:lnTo>
                <a:lnTo>
                  <a:pt x="752475" y="3382487"/>
                </a:lnTo>
                <a:lnTo>
                  <a:pt x="946150" y="3833337"/>
                </a:lnTo>
                <a:lnTo>
                  <a:pt x="1009650" y="3147537"/>
                </a:lnTo>
                <a:lnTo>
                  <a:pt x="930275" y="3061812"/>
                </a:lnTo>
                <a:lnTo>
                  <a:pt x="1066800" y="2937987"/>
                </a:lnTo>
                <a:lnTo>
                  <a:pt x="1200150" y="3080862"/>
                </a:lnTo>
                <a:lnTo>
                  <a:pt x="1111250" y="3147537"/>
                </a:lnTo>
                <a:lnTo>
                  <a:pt x="1187450" y="3807937"/>
                </a:lnTo>
                <a:lnTo>
                  <a:pt x="1393825" y="3376137"/>
                </a:lnTo>
                <a:lnTo>
                  <a:pt x="1301750" y="3284062"/>
                </a:lnTo>
                <a:lnTo>
                  <a:pt x="1390650" y="3198337"/>
                </a:lnTo>
                <a:lnTo>
                  <a:pt x="1311275" y="3052287"/>
                </a:lnTo>
                <a:cubicBezTo>
                  <a:pt x="1380067" y="2997254"/>
                  <a:pt x="1495954" y="2912587"/>
                  <a:pt x="1549400" y="2877662"/>
                </a:cubicBezTo>
                <a:cubicBezTo>
                  <a:pt x="1658370" y="2895470"/>
                  <a:pt x="1901881" y="2951670"/>
                  <a:pt x="2042470" y="3079725"/>
                </a:cubicBezTo>
                <a:lnTo>
                  <a:pt x="2042470" y="2627448"/>
                </a:lnTo>
                <a:lnTo>
                  <a:pt x="1490927" y="2627448"/>
                </a:lnTo>
                <a:lnTo>
                  <a:pt x="1490927" y="2623662"/>
                </a:lnTo>
                <a:cubicBezTo>
                  <a:pt x="1388006" y="2766629"/>
                  <a:pt x="1238810" y="2855438"/>
                  <a:pt x="1073152" y="2855438"/>
                </a:cubicBezTo>
                <a:cubicBezTo>
                  <a:pt x="757521" y="2855438"/>
                  <a:pt x="501652" y="2533042"/>
                  <a:pt x="501652" y="2135347"/>
                </a:cubicBezTo>
                <a:cubicBezTo>
                  <a:pt x="501652" y="1737652"/>
                  <a:pt x="757521" y="1415256"/>
                  <a:pt x="1073152" y="1415256"/>
                </a:cubicBezTo>
                <a:cubicBezTo>
                  <a:pt x="1331911" y="1415256"/>
                  <a:pt x="1550504" y="1631937"/>
                  <a:pt x="1618154" y="1929795"/>
                </a:cubicBezTo>
                <a:lnTo>
                  <a:pt x="1811555" y="1929795"/>
                </a:lnTo>
                <a:lnTo>
                  <a:pt x="2042470" y="1798221"/>
                </a:lnTo>
                <a:lnTo>
                  <a:pt x="2042470" y="1323581"/>
                </a:lnTo>
                <a:lnTo>
                  <a:pt x="1582367" y="1323581"/>
                </a:lnTo>
                <a:lnTo>
                  <a:pt x="1582367" y="1580210"/>
                </a:lnTo>
                <a:cubicBezTo>
                  <a:pt x="1557308" y="1549114"/>
                  <a:pt x="1526744" y="1522013"/>
                  <a:pt x="1490927" y="1499564"/>
                </a:cubicBezTo>
                <a:lnTo>
                  <a:pt x="1490927" y="1323581"/>
                </a:lnTo>
                <a:lnTo>
                  <a:pt x="1490927" y="1277862"/>
                </a:lnTo>
                <a:lnTo>
                  <a:pt x="1490927" y="671648"/>
                </a:lnTo>
                <a:lnTo>
                  <a:pt x="1490927" y="625929"/>
                </a:lnTo>
                <a:close/>
              </a:path>
            </a:pathLst>
          </a:custGeom>
          <a:solidFill>
            <a:schemeClr val="bg1"/>
          </a:solidFill>
          <a:ln>
            <a:no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1"/>
              </a:solidFill>
            </a:endParaRPr>
          </a:p>
        </p:txBody>
      </p:sp>
      <p:sp>
        <p:nvSpPr>
          <p:cNvPr id="229" name="Freeform 228"/>
          <p:cNvSpPr/>
          <p:nvPr/>
        </p:nvSpPr>
        <p:spPr>
          <a:xfrm flipH="1">
            <a:off x="11415889" y="3908948"/>
            <a:ext cx="440932" cy="514346"/>
          </a:xfrm>
          <a:custGeom>
            <a:avLst/>
            <a:gdLst/>
            <a:ahLst/>
            <a:cxnLst/>
            <a:rect l="l" t="t" r="r" b="b"/>
            <a:pathLst>
              <a:path w="4916508" h="5735099">
                <a:moveTo>
                  <a:pt x="2268557" y="3830099"/>
                </a:moveTo>
                <a:lnTo>
                  <a:pt x="0" y="3830099"/>
                </a:lnTo>
                <a:lnTo>
                  <a:pt x="0" y="5735099"/>
                </a:lnTo>
                <a:lnTo>
                  <a:pt x="2268557" y="5735099"/>
                </a:lnTo>
                <a:close/>
                <a:moveTo>
                  <a:pt x="4916508" y="3830099"/>
                </a:moveTo>
                <a:lnTo>
                  <a:pt x="2647951" y="3830099"/>
                </a:lnTo>
                <a:lnTo>
                  <a:pt x="2647951" y="5735099"/>
                </a:lnTo>
                <a:lnTo>
                  <a:pt x="4916508" y="5735099"/>
                </a:lnTo>
                <a:close/>
                <a:moveTo>
                  <a:pt x="2268557" y="1584500"/>
                </a:moveTo>
                <a:lnTo>
                  <a:pt x="0" y="1584500"/>
                </a:lnTo>
                <a:lnTo>
                  <a:pt x="0" y="3489500"/>
                </a:lnTo>
                <a:lnTo>
                  <a:pt x="2268557" y="3489500"/>
                </a:lnTo>
                <a:close/>
                <a:moveTo>
                  <a:pt x="4916508" y="1584500"/>
                </a:moveTo>
                <a:lnTo>
                  <a:pt x="2647951" y="1584500"/>
                </a:lnTo>
                <a:lnTo>
                  <a:pt x="2647951" y="3489500"/>
                </a:lnTo>
                <a:lnTo>
                  <a:pt x="4916508" y="3489500"/>
                </a:lnTo>
                <a:close/>
                <a:moveTo>
                  <a:pt x="762001" y="1093963"/>
                </a:moveTo>
                <a:lnTo>
                  <a:pt x="762001" y="1422577"/>
                </a:lnTo>
                <a:lnTo>
                  <a:pt x="2038351" y="1422577"/>
                </a:lnTo>
                <a:close/>
                <a:moveTo>
                  <a:pt x="4176713" y="1093963"/>
                </a:moveTo>
                <a:lnTo>
                  <a:pt x="2900363" y="1422577"/>
                </a:lnTo>
                <a:lnTo>
                  <a:pt x="4176713" y="1422577"/>
                </a:lnTo>
                <a:close/>
                <a:moveTo>
                  <a:pt x="1228046" y="504"/>
                </a:moveTo>
                <a:cubicBezTo>
                  <a:pt x="1156689" y="3914"/>
                  <a:pt x="1087048" y="24486"/>
                  <a:pt x="1016737" y="58452"/>
                </a:cubicBezTo>
                <a:cubicBezTo>
                  <a:pt x="779687" y="178367"/>
                  <a:pt x="577163" y="346383"/>
                  <a:pt x="773671" y="634803"/>
                </a:cubicBezTo>
                <a:cubicBezTo>
                  <a:pt x="1043504" y="960052"/>
                  <a:pt x="1851821" y="1230212"/>
                  <a:pt x="2140434" y="1305099"/>
                </a:cubicBezTo>
                <a:cubicBezTo>
                  <a:pt x="2372990" y="1391415"/>
                  <a:pt x="2282785" y="1304956"/>
                  <a:pt x="2245209" y="1190799"/>
                </a:cubicBezTo>
                <a:cubicBezTo>
                  <a:pt x="2156833" y="997268"/>
                  <a:pt x="1986374" y="459635"/>
                  <a:pt x="1610179" y="143910"/>
                </a:cubicBezTo>
                <a:cubicBezTo>
                  <a:pt x="1470670" y="36809"/>
                  <a:pt x="1346975" y="-5179"/>
                  <a:pt x="1228046" y="504"/>
                </a:cubicBezTo>
                <a:close/>
                <a:moveTo>
                  <a:pt x="3719089" y="504"/>
                </a:moveTo>
                <a:cubicBezTo>
                  <a:pt x="3600160" y="-5179"/>
                  <a:pt x="3476465" y="36809"/>
                  <a:pt x="3336956" y="143910"/>
                </a:cubicBezTo>
                <a:cubicBezTo>
                  <a:pt x="2960761" y="459635"/>
                  <a:pt x="2790302" y="997268"/>
                  <a:pt x="2701926" y="1190799"/>
                </a:cubicBezTo>
                <a:cubicBezTo>
                  <a:pt x="2664350" y="1304956"/>
                  <a:pt x="2574145" y="1391415"/>
                  <a:pt x="2806701" y="1305099"/>
                </a:cubicBezTo>
                <a:cubicBezTo>
                  <a:pt x="3095314" y="1230212"/>
                  <a:pt x="3903631" y="960052"/>
                  <a:pt x="4173464" y="634803"/>
                </a:cubicBezTo>
                <a:cubicBezTo>
                  <a:pt x="4369972" y="346383"/>
                  <a:pt x="4167448" y="178367"/>
                  <a:pt x="3930398" y="58452"/>
                </a:cubicBezTo>
                <a:cubicBezTo>
                  <a:pt x="3860087" y="24486"/>
                  <a:pt x="3790446" y="3914"/>
                  <a:pt x="3719089" y="504"/>
                </a:cubicBezTo>
                <a:close/>
              </a:path>
            </a:pathLst>
          </a:custGeom>
          <a:solidFill>
            <a:schemeClr val="bg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err="1" smtClean="0"/>
          </a:p>
        </p:txBody>
      </p:sp>
      <p:sp>
        <p:nvSpPr>
          <p:cNvPr id="237" name="Freeform 14"/>
          <p:cNvSpPr>
            <a:spLocks/>
          </p:cNvSpPr>
          <p:nvPr/>
        </p:nvSpPr>
        <p:spPr bwMode="auto">
          <a:xfrm>
            <a:off x="3644512" y="6649429"/>
            <a:ext cx="142973" cy="321239"/>
          </a:xfrm>
          <a:custGeom>
            <a:avLst/>
            <a:gdLst>
              <a:gd name="T0" fmla="*/ 62 w 111"/>
              <a:gd name="T1" fmla="*/ 0 h 332"/>
              <a:gd name="T2" fmla="*/ 0 w 111"/>
              <a:gd name="T3" fmla="*/ 332 h 332"/>
              <a:gd name="T4" fmla="*/ 111 w 111"/>
              <a:gd name="T5" fmla="*/ 332 h 332"/>
              <a:gd name="T6" fmla="*/ 62 w 111"/>
              <a:gd name="T7" fmla="*/ 0 h 332"/>
            </a:gdLst>
            <a:ahLst/>
            <a:cxnLst>
              <a:cxn ang="0">
                <a:pos x="T0" y="T1"/>
              </a:cxn>
              <a:cxn ang="0">
                <a:pos x="T2" y="T3"/>
              </a:cxn>
              <a:cxn ang="0">
                <a:pos x="T4" y="T5"/>
              </a:cxn>
              <a:cxn ang="0">
                <a:pos x="T6" y="T7"/>
              </a:cxn>
            </a:cxnLst>
            <a:rect l="0" t="0" r="r" b="b"/>
            <a:pathLst>
              <a:path w="111" h="332">
                <a:moveTo>
                  <a:pt x="62" y="0"/>
                </a:moveTo>
                <a:lnTo>
                  <a:pt x="0" y="332"/>
                </a:lnTo>
                <a:lnTo>
                  <a:pt x="111" y="332"/>
                </a:lnTo>
                <a:lnTo>
                  <a:pt x="62" y="0"/>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8" name="Freeform 44"/>
          <p:cNvSpPr>
            <a:spLocks/>
          </p:cNvSpPr>
          <p:nvPr/>
        </p:nvSpPr>
        <p:spPr bwMode="auto">
          <a:xfrm>
            <a:off x="3516538" y="6552670"/>
            <a:ext cx="186767" cy="417997"/>
          </a:xfrm>
          <a:custGeom>
            <a:avLst/>
            <a:gdLst>
              <a:gd name="T0" fmla="*/ 80 w 145"/>
              <a:gd name="T1" fmla="*/ 0 h 432"/>
              <a:gd name="T2" fmla="*/ 0 w 145"/>
              <a:gd name="T3" fmla="*/ 432 h 432"/>
              <a:gd name="T4" fmla="*/ 145 w 145"/>
              <a:gd name="T5" fmla="*/ 432 h 432"/>
              <a:gd name="T6" fmla="*/ 80 w 145"/>
              <a:gd name="T7" fmla="*/ 0 h 432"/>
            </a:gdLst>
            <a:ahLst/>
            <a:cxnLst>
              <a:cxn ang="0">
                <a:pos x="T0" y="T1"/>
              </a:cxn>
              <a:cxn ang="0">
                <a:pos x="T2" y="T3"/>
              </a:cxn>
              <a:cxn ang="0">
                <a:pos x="T4" y="T5"/>
              </a:cxn>
              <a:cxn ang="0">
                <a:pos x="T6" y="T7"/>
              </a:cxn>
            </a:cxnLst>
            <a:rect l="0" t="0" r="r" b="b"/>
            <a:pathLst>
              <a:path w="145" h="432">
                <a:moveTo>
                  <a:pt x="80" y="0"/>
                </a:moveTo>
                <a:lnTo>
                  <a:pt x="0" y="432"/>
                </a:lnTo>
                <a:lnTo>
                  <a:pt x="145" y="432"/>
                </a:lnTo>
                <a:lnTo>
                  <a:pt x="80" y="0"/>
                </a:ln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2" name="Rectangle 221"/>
          <p:cNvSpPr/>
          <p:nvPr/>
        </p:nvSpPr>
        <p:spPr bwMode="auto">
          <a:xfrm>
            <a:off x="0" y="6948805"/>
            <a:ext cx="12436475" cy="4572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39" name="Picture 238"/>
          <p:cNvPicPr>
            <a:picLocks noChangeAspect="1"/>
          </p:cNvPicPr>
          <p:nvPr/>
        </p:nvPicPr>
        <p:blipFill>
          <a:blip r:embed="rId7"/>
          <a:stretch>
            <a:fillRect/>
          </a:stretch>
        </p:blipFill>
        <p:spPr>
          <a:xfrm>
            <a:off x="17753" y="4950371"/>
            <a:ext cx="3000085" cy="2008025"/>
          </a:xfrm>
          <a:prstGeom prst="rect">
            <a:avLst/>
          </a:prstGeom>
        </p:spPr>
      </p:pic>
    </p:spTree>
    <p:extLst>
      <p:ext uri="{BB962C8B-B14F-4D97-AF65-F5344CB8AC3E}">
        <p14:creationId xmlns:p14="http://schemas.microsoft.com/office/powerpoint/2010/main" val="415790970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Object 93" hidden="1"/>
          <p:cNvGraphicFramePr>
            <a:graphicFrameLocks noChangeAspect="1"/>
          </p:cNvGraphicFramePr>
          <p:nvPr>
            <p:custDataLst>
              <p:tags r:id="rId2"/>
            </p:custDataLst>
            <p:extLst>
              <p:ext uri="{D42A27DB-BD31-4B8C-83A1-F6EECF244321}">
                <p14:modId xmlns:p14="http://schemas.microsoft.com/office/powerpoint/2010/main" val="5044264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63"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Sales Compensation </a:t>
            </a:r>
            <a:r>
              <a:rPr lang="en-US" dirty="0" smtClean="0"/>
              <a:t>Overview </a:t>
            </a:r>
            <a:br>
              <a:rPr lang="en-US" dirty="0" smtClean="0"/>
            </a:br>
            <a:r>
              <a:rPr lang="en-US" sz="3200" dirty="0" smtClean="0"/>
              <a:t>P2P </a:t>
            </a:r>
            <a:r>
              <a:rPr lang="en-US" sz="3200" dirty="0"/>
              <a:t>Maturity Model Defined</a:t>
            </a:r>
          </a:p>
        </p:txBody>
      </p:sp>
      <p:grpSp>
        <p:nvGrpSpPr>
          <p:cNvPr id="8" name="Group 7"/>
          <p:cNvGrpSpPr/>
          <p:nvPr/>
        </p:nvGrpSpPr>
        <p:grpSpPr>
          <a:xfrm>
            <a:off x="3492259" y="6756156"/>
            <a:ext cx="2085461" cy="209940"/>
            <a:chOff x="-6310" y="6438746"/>
            <a:chExt cx="1905074" cy="480134"/>
          </a:xfrm>
        </p:grpSpPr>
        <p:sp>
          <p:nvSpPr>
            <p:cNvPr id="91" name="Freeform 71"/>
            <p:cNvSpPr>
              <a:spLocks/>
            </p:cNvSpPr>
            <p:nvPr/>
          </p:nvSpPr>
          <p:spPr bwMode="auto">
            <a:xfrm flipH="1">
              <a:off x="-6310" y="6438746"/>
              <a:ext cx="1905074" cy="480134"/>
            </a:xfrm>
            <a:custGeom>
              <a:avLst/>
              <a:gdLst>
                <a:gd name="T0" fmla="*/ 858 w 1193"/>
                <a:gd name="T1" fmla="*/ 37 h 272"/>
                <a:gd name="T2" fmla="*/ 437 w 1193"/>
                <a:gd name="T3" fmla="*/ 31 h 272"/>
                <a:gd name="T4" fmla="*/ 0 w 1193"/>
                <a:gd name="T5" fmla="*/ 272 h 272"/>
                <a:gd name="T6" fmla="*/ 1193 w 1193"/>
                <a:gd name="T7" fmla="*/ 272 h 272"/>
                <a:gd name="T8" fmla="*/ 1193 w 1193"/>
                <a:gd name="T9" fmla="*/ 204 h 272"/>
                <a:gd name="T10" fmla="*/ 858 w 1193"/>
                <a:gd name="T11" fmla="*/ 37 h 272"/>
              </a:gdLst>
              <a:ahLst/>
              <a:cxnLst>
                <a:cxn ang="0">
                  <a:pos x="T0" y="T1"/>
                </a:cxn>
                <a:cxn ang="0">
                  <a:pos x="T2" y="T3"/>
                </a:cxn>
                <a:cxn ang="0">
                  <a:pos x="T4" y="T5"/>
                </a:cxn>
                <a:cxn ang="0">
                  <a:pos x="T6" y="T7"/>
                </a:cxn>
                <a:cxn ang="0">
                  <a:pos x="T8" y="T9"/>
                </a:cxn>
                <a:cxn ang="0">
                  <a:pos x="T10" y="T11"/>
                </a:cxn>
              </a:cxnLst>
              <a:rect l="0" t="0" r="r" b="b"/>
              <a:pathLst>
                <a:path w="1193" h="272">
                  <a:moveTo>
                    <a:pt x="858" y="37"/>
                  </a:moveTo>
                  <a:cubicBezTo>
                    <a:pt x="720" y="2"/>
                    <a:pt x="575" y="0"/>
                    <a:pt x="437" y="31"/>
                  </a:cubicBezTo>
                  <a:cubicBezTo>
                    <a:pt x="277" y="68"/>
                    <a:pt x="125" y="148"/>
                    <a:pt x="0" y="272"/>
                  </a:cubicBezTo>
                  <a:cubicBezTo>
                    <a:pt x="1193" y="272"/>
                    <a:pt x="1193" y="272"/>
                    <a:pt x="1193" y="272"/>
                  </a:cubicBezTo>
                  <a:cubicBezTo>
                    <a:pt x="1193" y="204"/>
                    <a:pt x="1193" y="204"/>
                    <a:pt x="1193" y="204"/>
                  </a:cubicBezTo>
                  <a:cubicBezTo>
                    <a:pt x="1092" y="124"/>
                    <a:pt x="978" y="68"/>
                    <a:pt x="858" y="37"/>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92" name="Freeform 79"/>
            <p:cNvSpPr>
              <a:spLocks/>
            </p:cNvSpPr>
            <p:nvPr/>
          </p:nvSpPr>
          <p:spPr bwMode="auto">
            <a:xfrm flipH="1">
              <a:off x="37164" y="6670621"/>
              <a:ext cx="1044424" cy="248259"/>
            </a:xfrm>
            <a:custGeom>
              <a:avLst/>
              <a:gdLst>
                <a:gd name="T0" fmla="*/ 511 w 654"/>
                <a:gd name="T1" fmla="*/ 44 h 141"/>
                <a:gd name="T2" fmla="*/ 404 w 654"/>
                <a:gd name="T3" fmla="*/ 12 h 141"/>
                <a:gd name="T4" fmla="*/ 349 w 654"/>
                <a:gd name="T5" fmla="*/ 6 h 141"/>
                <a:gd name="T6" fmla="*/ 0 w 654"/>
                <a:gd name="T7" fmla="*/ 141 h 141"/>
                <a:gd name="T8" fmla="*/ 231 w 654"/>
                <a:gd name="T9" fmla="*/ 141 h 141"/>
                <a:gd name="T10" fmla="*/ 654 w 654"/>
                <a:gd name="T11" fmla="*/ 141 h 141"/>
                <a:gd name="T12" fmla="*/ 511 w 654"/>
                <a:gd name="T13" fmla="*/ 44 h 141"/>
              </a:gdLst>
              <a:ahLst/>
              <a:cxnLst>
                <a:cxn ang="0">
                  <a:pos x="T0" y="T1"/>
                </a:cxn>
                <a:cxn ang="0">
                  <a:pos x="T2" y="T3"/>
                </a:cxn>
                <a:cxn ang="0">
                  <a:pos x="T4" y="T5"/>
                </a:cxn>
                <a:cxn ang="0">
                  <a:pos x="T6" y="T7"/>
                </a:cxn>
                <a:cxn ang="0">
                  <a:pos x="T8" y="T9"/>
                </a:cxn>
                <a:cxn ang="0">
                  <a:pos x="T10" y="T11"/>
                </a:cxn>
                <a:cxn ang="0">
                  <a:pos x="T12" y="T13"/>
                </a:cxn>
              </a:cxnLst>
              <a:rect l="0" t="0" r="r" b="b"/>
              <a:pathLst>
                <a:path w="654" h="141">
                  <a:moveTo>
                    <a:pt x="511" y="44"/>
                  </a:moveTo>
                  <a:cubicBezTo>
                    <a:pt x="477" y="29"/>
                    <a:pt x="441" y="18"/>
                    <a:pt x="404" y="12"/>
                  </a:cubicBezTo>
                  <a:cubicBezTo>
                    <a:pt x="386" y="9"/>
                    <a:pt x="367" y="7"/>
                    <a:pt x="349" y="6"/>
                  </a:cubicBezTo>
                  <a:cubicBezTo>
                    <a:pt x="223" y="0"/>
                    <a:pt x="96" y="45"/>
                    <a:pt x="0" y="141"/>
                  </a:cubicBezTo>
                  <a:cubicBezTo>
                    <a:pt x="231" y="141"/>
                    <a:pt x="231" y="141"/>
                    <a:pt x="231" y="141"/>
                  </a:cubicBezTo>
                  <a:cubicBezTo>
                    <a:pt x="654" y="141"/>
                    <a:pt x="654" y="141"/>
                    <a:pt x="654" y="141"/>
                  </a:cubicBezTo>
                  <a:cubicBezTo>
                    <a:pt x="612" y="99"/>
                    <a:pt x="563" y="67"/>
                    <a:pt x="511" y="44"/>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sp>
        <p:nvSpPr>
          <p:cNvPr id="9" name="Freeform 70"/>
          <p:cNvSpPr>
            <a:spLocks/>
          </p:cNvSpPr>
          <p:nvPr/>
        </p:nvSpPr>
        <p:spPr bwMode="auto">
          <a:xfrm flipH="1">
            <a:off x="201892" y="6966096"/>
            <a:ext cx="7493843" cy="0"/>
          </a:xfrm>
          <a:custGeom>
            <a:avLst/>
            <a:gdLst>
              <a:gd name="T0" fmla="*/ 485 w 784"/>
              <a:gd name="T1" fmla="*/ 29 h 183"/>
              <a:gd name="T2" fmla="*/ 0 w 784"/>
              <a:gd name="T3" fmla="*/ 183 h 183"/>
              <a:gd name="T4" fmla="*/ 277 w 784"/>
              <a:gd name="T5" fmla="*/ 183 h 183"/>
              <a:gd name="T6" fmla="*/ 784 w 784"/>
              <a:gd name="T7" fmla="*/ 183 h 183"/>
              <a:gd name="T8" fmla="*/ 485 w 784"/>
              <a:gd name="T9" fmla="*/ 29 h 183"/>
              <a:gd name="connsiteX0" fmla="*/ 6186 w 10000"/>
              <a:gd name="connsiteY0" fmla="*/ 431 h 8846"/>
              <a:gd name="connsiteX1" fmla="*/ 0 w 10000"/>
              <a:gd name="connsiteY1" fmla="*/ 8846 h 8846"/>
              <a:gd name="connsiteX2" fmla="*/ 3533 w 10000"/>
              <a:gd name="connsiteY2" fmla="*/ 8846 h 8846"/>
              <a:gd name="connsiteX3" fmla="*/ 10000 w 10000"/>
              <a:gd name="connsiteY3" fmla="*/ 8846 h 8846"/>
              <a:gd name="connsiteX4" fmla="*/ 6186 w 10000"/>
              <a:gd name="connsiteY4" fmla="*/ 431 h 8846"/>
              <a:gd name="connsiteX0" fmla="*/ 10000 w 10000"/>
              <a:gd name="connsiteY0" fmla="*/ 0 h 0"/>
              <a:gd name="connsiteX1" fmla="*/ 0 w 10000"/>
              <a:gd name="connsiteY1" fmla="*/ 0 h 0"/>
              <a:gd name="connsiteX2" fmla="*/ 3533 w 10000"/>
              <a:gd name="connsiteY2" fmla="*/ 0 h 0"/>
              <a:gd name="connsiteX3" fmla="*/ 10000 w 10000"/>
              <a:gd name="connsiteY3" fmla="*/ 0 h 0"/>
              <a:gd name="connsiteX0" fmla="*/ 10000 w 10000"/>
              <a:gd name="connsiteY0" fmla="*/ 0 h 0"/>
              <a:gd name="connsiteX1" fmla="*/ 0 w 10000"/>
              <a:gd name="connsiteY1" fmla="*/ 0 h 0"/>
              <a:gd name="connsiteX2" fmla="*/ 3533 w 10000"/>
              <a:gd name="connsiteY2" fmla="*/ 0 h 0"/>
              <a:gd name="connsiteX3" fmla="*/ 10000 w 10000"/>
              <a:gd name="connsiteY3" fmla="*/ 0 h 0"/>
            </a:gdLst>
            <a:ahLst/>
            <a:cxnLst>
              <a:cxn ang="0">
                <a:pos x="connsiteX0" y="connsiteY0"/>
              </a:cxn>
              <a:cxn ang="0">
                <a:pos x="connsiteX1" y="connsiteY1"/>
              </a:cxn>
              <a:cxn ang="0">
                <a:pos x="connsiteX2" y="connsiteY2"/>
              </a:cxn>
              <a:cxn ang="0">
                <a:pos x="connsiteX3" y="connsiteY3"/>
              </a:cxn>
            </a:cxnLst>
            <a:rect l="l" t="t" r="r" b="b"/>
            <a:pathLst>
              <a:path w="10000">
                <a:moveTo>
                  <a:pt x="10000" y="0"/>
                </a:moveTo>
                <a:lnTo>
                  <a:pt x="0" y="0"/>
                </a:lnTo>
                <a:lnTo>
                  <a:pt x="3533" y="0"/>
                </a:lnTo>
                <a:cubicBezTo>
                  <a:pt x="5689" y="0"/>
                  <a:pt x="7782" y="-504825"/>
                  <a:pt x="10000" y="0"/>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0" name="Freeform 45"/>
          <p:cNvSpPr>
            <a:spLocks/>
          </p:cNvSpPr>
          <p:nvPr/>
        </p:nvSpPr>
        <p:spPr bwMode="auto">
          <a:xfrm>
            <a:off x="119870" y="6035227"/>
            <a:ext cx="311863" cy="208657"/>
          </a:xfrm>
          <a:custGeom>
            <a:avLst/>
            <a:gdLst>
              <a:gd name="T0" fmla="*/ 112 w 133"/>
              <a:gd name="T1" fmla="*/ 38 h 87"/>
              <a:gd name="T2" fmla="*/ 112 w 133"/>
              <a:gd name="T3" fmla="*/ 36 h 87"/>
              <a:gd name="T4" fmla="*/ 75 w 133"/>
              <a:gd name="T5" fmla="*/ 0 h 87"/>
              <a:gd name="T6" fmla="*/ 45 w 133"/>
              <a:gd name="T7" fmla="*/ 16 h 87"/>
              <a:gd name="T8" fmla="*/ 35 w 133"/>
              <a:gd name="T9" fmla="*/ 13 h 87"/>
              <a:gd name="T10" fmla="*/ 23 w 133"/>
              <a:gd name="T11" fmla="*/ 17 h 87"/>
              <a:gd name="T12" fmla="*/ 14 w 133"/>
              <a:gd name="T13" fmla="*/ 34 h 87"/>
              <a:gd name="T14" fmla="*/ 0 w 133"/>
              <a:gd name="T15" fmla="*/ 58 h 87"/>
              <a:gd name="T16" fmla="*/ 26 w 133"/>
              <a:gd name="T17" fmla="*/ 87 h 87"/>
              <a:gd name="T18" fmla="*/ 29 w 133"/>
              <a:gd name="T19" fmla="*/ 87 h 87"/>
              <a:gd name="T20" fmla="*/ 32 w 133"/>
              <a:gd name="T21" fmla="*/ 87 h 87"/>
              <a:gd name="T22" fmla="*/ 92 w 133"/>
              <a:gd name="T23" fmla="*/ 87 h 87"/>
              <a:gd name="T24" fmla="*/ 93 w 133"/>
              <a:gd name="T25" fmla="*/ 87 h 87"/>
              <a:gd name="T26" fmla="*/ 95 w 133"/>
              <a:gd name="T27" fmla="*/ 87 h 87"/>
              <a:gd name="T28" fmla="*/ 99 w 133"/>
              <a:gd name="T29" fmla="*/ 87 h 87"/>
              <a:gd name="T30" fmla="*/ 108 w 133"/>
              <a:gd name="T31" fmla="*/ 87 h 87"/>
              <a:gd name="T32" fmla="*/ 133 w 133"/>
              <a:gd name="T33" fmla="*/ 62 h 87"/>
              <a:gd name="T34" fmla="*/ 112 w 133"/>
              <a:gd name="T35" fmla="*/ 3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7">
                <a:moveTo>
                  <a:pt x="112" y="38"/>
                </a:moveTo>
                <a:cubicBezTo>
                  <a:pt x="112" y="37"/>
                  <a:pt x="112" y="37"/>
                  <a:pt x="112" y="36"/>
                </a:cubicBezTo>
                <a:cubicBezTo>
                  <a:pt x="112" y="16"/>
                  <a:pt x="96" y="0"/>
                  <a:pt x="75" y="0"/>
                </a:cubicBezTo>
                <a:cubicBezTo>
                  <a:pt x="63" y="0"/>
                  <a:pt x="51" y="6"/>
                  <a:pt x="45" y="16"/>
                </a:cubicBezTo>
                <a:cubicBezTo>
                  <a:pt x="42" y="14"/>
                  <a:pt x="39" y="13"/>
                  <a:pt x="35" y="13"/>
                </a:cubicBezTo>
                <a:cubicBezTo>
                  <a:pt x="30" y="13"/>
                  <a:pt x="26" y="15"/>
                  <a:pt x="23" y="17"/>
                </a:cubicBezTo>
                <a:cubicBezTo>
                  <a:pt x="17" y="20"/>
                  <a:pt x="14" y="27"/>
                  <a:pt x="14" y="34"/>
                </a:cubicBezTo>
                <a:cubicBezTo>
                  <a:pt x="6" y="39"/>
                  <a:pt x="0" y="48"/>
                  <a:pt x="0" y="58"/>
                </a:cubicBezTo>
                <a:cubicBezTo>
                  <a:pt x="0" y="73"/>
                  <a:pt x="12" y="85"/>
                  <a:pt x="26" y="87"/>
                </a:cubicBezTo>
                <a:cubicBezTo>
                  <a:pt x="27" y="87"/>
                  <a:pt x="28" y="87"/>
                  <a:pt x="29" y="87"/>
                </a:cubicBezTo>
                <a:cubicBezTo>
                  <a:pt x="30" y="87"/>
                  <a:pt x="31" y="87"/>
                  <a:pt x="32" y="87"/>
                </a:cubicBezTo>
                <a:cubicBezTo>
                  <a:pt x="46" y="87"/>
                  <a:pt x="77" y="87"/>
                  <a:pt x="92" y="87"/>
                </a:cubicBezTo>
                <a:cubicBezTo>
                  <a:pt x="92" y="87"/>
                  <a:pt x="93" y="87"/>
                  <a:pt x="93" y="87"/>
                </a:cubicBezTo>
                <a:cubicBezTo>
                  <a:pt x="95" y="87"/>
                  <a:pt x="95" y="87"/>
                  <a:pt x="95" y="87"/>
                </a:cubicBezTo>
                <a:cubicBezTo>
                  <a:pt x="95" y="87"/>
                  <a:pt x="98" y="87"/>
                  <a:pt x="99" y="87"/>
                </a:cubicBezTo>
                <a:cubicBezTo>
                  <a:pt x="108" y="87"/>
                  <a:pt x="108" y="87"/>
                  <a:pt x="108" y="87"/>
                </a:cubicBezTo>
                <a:cubicBezTo>
                  <a:pt x="122" y="87"/>
                  <a:pt x="133" y="76"/>
                  <a:pt x="133" y="62"/>
                </a:cubicBezTo>
                <a:cubicBezTo>
                  <a:pt x="133" y="50"/>
                  <a:pt x="124" y="40"/>
                  <a:pt x="112" y="38"/>
                </a:cubicBezTo>
                <a:close/>
              </a:path>
            </a:pathLst>
          </a:custGeom>
          <a:solidFill>
            <a:srgbClr val="FFFFFF">
              <a:lumMod val="95000"/>
            </a:srgbClr>
          </a:solidFill>
          <a:ln>
            <a:noFill/>
          </a:ln>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1" name="Freeform 44"/>
          <p:cNvSpPr>
            <a:spLocks/>
          </p:cNvSpPr>
          <p:nvPr/>
        </p:nvSpPr>
        <p:spPr bwMode="auto">
          <a:xfrm>
            <a:off x="11834054" y="6197225"/>
            <a:ext cx="336748" cy="225007"/>
          </a:xfrm>
          <a:custGeom>
            <a:avLst/>
            <a:gdLst>
              <a:gd name="T0" fmla="*/ 154 w 184"/>
              <a:gd name="T1" fmla="*/ 53 h 121"/>
              <a:gd name="T2" fmla="*/ 154 w 184"/>
              <a:gd name="T3" fmla="*/ 51 h 121"/>
              <a:gd name="T4" fmla="*/ 104 w 184"/>
              <a:gd name="T5" fmla="*/ 0 h 121"/>
              <a:gd name="T6" fmla="*/ 61 w 184"/>
              <a:gd name="T7" fmla="*/ 23 h 121"/>
              <a:gd name="T8" fmla="*/ 48 w 184"/>
              <a:gd name="T9" fmla="*/ 19 h 121"/>
              <a:gd name="T10" fmla="*/ 31 w 184"/>
              <a:gd name="T11" fmla="*/ 24 h 121"/>
              <a:gd name="T12" fmla="*/ 18 w 184"/>
              <a:gd name="T13" fmla="*/ 48 h 121"/>
              <a:gd name="T14" fmla="*/ 0 w 184"/>
              <a:gd name="T15" fmla="*/ 81 h 121"/>
              <a:gd name="T16" fmla="*/ 35 w 184"/>
              <a:gd name="T17" fmla="*/ 121 h 121"/>
              <a:gd name="T18" fmla="*/ 40 w 184"/>
              <a:gd name="T19" fmla="*/ 121 h 121"/>
              <a:gd name="T20" fmla="*/ 44 w 184"/>
              <a:gd name="T21" fmla="*/ 121 h 121"/>
              <a:gd name="T22" fmla="*/ 127 w 184"/>
              <a:gd name="T23" fmla="*/ 121 h 121"/>
              <a:gd name="T24" fmla="*/ 128 w 184"/>
              <a:gd name="T25" fmla="*/ 121 h 121"/>
              <a:gd name="T26" fmla="*/ 130 w 184"/>
              <a:gd name="T27" fmla="*/ 121 h 121"/>
              <a:gd name="T28" fmla="*/ 136 w 184"/>
              <a:gd name="T29" fmla="*/ 121 h 121"/>
              <a:gd name="T30" fmla="*/ 150 w 184"/>
              <a:gd name="T31" fmla="*/ 121 h 121"/>
              <a:gd name="T32" fmla="*/ 184 w 184"/>
              <a:gd name="T33" fmla="*/ 87 h 121"/>
              <a:gd name="T34" fmla="*/ 154 w 184"/>
              <a:gd name="T35"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121">
                <a:moveTo>
                  <a:pt x="154" y="53"/>
                </a:moveTo>
                <a:cubicBezTo>
                  <a:pt x="154" y="53"/>
                  <a:pt x="154" y="52"/>
                  <a:pt x="154" y="51"/>
                </a:cubicBezTo>
                <a:cubicBezTo>
                  <a:pt x="154" y="23"/>
                  <a:pt x="132" y="0"/>
                  <a:pt x="104" y="0"/>
                </a:cubicBezTo>
                <a:cubicBezTo>
                  <a:pt x="86" y="0"/>
                  <a:pt x="71" y="9"/>
                  <a:pt x="61" y="23"/>
                </a:cubicBezTo>
                <a:cubicBezTo>
                  <a:pt x="57" y="20"/>
                  <a:pt x="53" y="19"/>
                  <a:pt x="48" y="19"/>
                </a:cubicBezTo>
                <a:cubicBezTo>
                  <a:pt x="41" y="19"/>
                  <a:pt x="36" y="21"/>
                  <a:pt x="31" y="24"/>
                </a:cubicBezTo>
                <a:cubicBezTo>
                  <a:pt x="23" y="29"/>
                  <a:pt x="18" y="38"/>
                  <a:pt x="18" y="48"/>
                </a:cubicBezTo>
                <a:cubicBezTo>
                  <a:pt x="7" y="55"/>
                  <a:pt x="0" y="67"/>
                  <a:pt x="0" y="81"/>
                </a:cubicBezTo>
                <a:cubicBezTo>
                  <a:pt x="0" y="102"/>
                  <a:pt x="15" y="119"/>
                  <a:pt x="35" y="121"/>
                </a:cubicBezTo>
                <a:cubicBezTo>
                  <a:pt x="37" y="121"/>
                  <a:pt x="38" y="121"/>
                  <a:pt x="40" y="121"/>
                </a:cubicBezTo>
                <a:cubicBezTo>
                  <a:pt x="41" y="121"/>
                  <a:pt x="42" y="121"/>
                  <a:pt x="44" y="121"/>
                </a:cubicBezTo>
                <a:cubicBezTo>
                  <a:pt x="62" y="121"/>
                  <a:pt x="106" y="121"/>
                  <a:pt x="127" y="121"/>
                </a:cubicBezTo>
                <a:cubicBezTo>
                  <a:pt x="127" y="121"/>
                  <a:pt x="128" y="121"/>
                  <a:pt x="128" y="121"/>
                </a:cubicBezTo>
                <a:cubicBezTo>
                  <a:pt x="130" y="121"/>
                  <a:pt x="130" y="121"/>
                  <a:pt x="130" y="121"/>
                </a:cubicBezTo>
                <a:cubicBezTo>
                  <a:pt x="131" y="121"/>
                  <a:pt x="134" y="121"/>
                  <a:pt x="136" y="121"/>
                </a:cubicBezTo>
                <a:cubicBezTo>
                  <a:pt x="150" y="121"/>
                  <a:pt x="150" y="121"/>
                  <a:pt x="150" y="121"/>
                </a:cubicBezTo>
                <a:cubicBezTo>
                  <a:pt x="169" y="121"/>
                  <a:pt x="184" y="106"/>
                  <a:pt x="184" y="87"/>
                </a:cubicBezTo>
                <a:cubicBezTo>
                  <a:pt x="184" y="70"/>
                  <a:pt x="171" y="56"/>
                  <a:pt x="154" y="53"/>
                </a:cubicBezTo>
                <a:close/>
              </a:path>
            </a:pathLst>
          </a:custGeom>
          <a:solidFill>
            <a:srgbClr val="0072C6">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2" name="Freeform 45"/>
          <p:cNvSpPr>
            <a:spLocks/>
          </p:cNvSpPr>
          <p:nvPr/>
        </p:nvSpPr>
        <p:spPr bwMode="auto">
          <a:xfrm>
            <a:off x="20964" y="6470972"/>
            <a:ext cx="289470" cy="193675"/>
          </a:xfrm>
          <a:custGeom>
            <a:avLst/>
            <a:gdLst>
              <a:gd name="T0" fmla="*/ 112 w 133"/>
              <a:gd name="T1" fmla="*/ 38 h 87"/>
              <a:gd name="T2" fmla="*/ 112 w 133"/>
              <a:gd name="T3" fmla="*/ 36 h 87"/>
              <a:gd name="T4" fmla="*/ 75 w 133"/>
              <a:gd name="T5" fmla="*/ 0 h 87"/>
              <a:gd name="T6" fmla="*/ 45 w 133"/>
              <a:gd name="T7" fmla="*/ 16 h 87"/>
              <a:gd name="T8" fmla="*/ 35 w 133"/>
              <a:gd name="T9" fmla="*/ 13 h 87"/>
              <a:gd name="T10" fmla="*/ 23 w 133"/>
              <a:gd name="T11" fmla="*/ 17 h 87"/>
              <a:gd name="T12" fmla="*/ 14 w 133"/>
              <a:gd name="T13" fmla="*/ 34 h 87"/>
              <a:gd name="T14" fmla="*/ 0 w 133"/>
              <a:gd name="T15" fmla="*/ 58 h 87"/>
              <a:gd name="T16" fmla="*/ 26 w 133"/>
              <a:gd name="T17" fmla="*/ 87 h 87"/>
              <a:gd name="T18" fmla="*/ 29 w 133"/>
              <a:gd name="T19" fmla="*/ 87 h 87"/>
              <a:gd name="T20" fmla="*/ 32 w 133"/>
              <a:gd name="T21" fmla="*/ 87 h 87"/>
              <a:gd name="T22" fmla="*/ 92 w 133"/>
              <a:gd name="T23" fmla="*/ 87 h 87"/>
              <a:gd name="T24" fmla="*/ 93 w 133"/>
              <a:gd name="T25" fmla="*/ 87 h 87"/>
              <a:gd name="T26" fmla="*/ 95 w 133"/>
              <a:gd name="T27" fmla="*/ 87 h 87"/>
              <a:gd name="T28" fmla="*/ 99 w 133"/>
              <a:gd name="T29" fmla="*/ 87 h 87"/>
              <a:gd name="T30" fmla="*/ 108 w 133"/>
              <a:gd name="T31" fmla="*/ 87 h 87"/>
              <a:gd name="T32" fmla="*/ 133 w 133"/>
              <a:gd name="T33" fmla="*/ 62 h 87"/>
              <a:gd name="T34" fmla="*/ 112 w 133"/>
              <a:gd name="T35" fmla="*/ 3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7">
                <a:moveTo>
                  <a:pt x="112" y="38"/>
                </a:moveTo>
                <a:cubicBezTo>
                  <a:pt x="112" y="37"/>
                  <a:pt x="112" y="37"/>
                  <a:pt x="112" y="36"/>
                </a:cubicBezTo>
                <a:cubicBezTo>
                  <a:pt x="112" y="16"/>
                  <a:pt x="96" y="0"/>
                  <a:pt x="75" y="0"/>
                </a:cubicBezTo>
                <a:cubicBezTo>
                  <a:pt x="63" y="0"/>
                  <a:pt x="51" y="6"/>
                  <a:pt x="45" y="16"/>
                </a:cubicBezTo>
                <a:cubicBezTo>
                  <a:pt x="42" y="14"/>
                  <a:pt x="39" y="13"/>
                  <a:pt x="35" y="13"/>
                </a:cubicBezTo>
                <a:cubicBezTo>
                  <a:pt x="30" y="13"/>
                  <a:pt x="26" y="15"/>
                  <a:pt x="23" y="17"/>
                </a:cubicBezTo>
                <a:cubicBezTo>
                  <a:pt x="17" y="20"/>
                  <a:pt x="14" y="27"/>
                  <a:pt x="14" y="34"/>
                </a:cubicBezTo>
                <a:cubicBezTo>
                  <a:pt x="6" y="39"/>
                  <a:pt x="0" y="48"/>
                  <a:pt x="0" y="58"/>
                </a:cubicBezTo>
                <a:cubicBezTo>
                  <a:pt x="0" y="73"/>
                  <a:pt x="12" y="85"/>
                  <a:pt x="26" y="87"/>
                </a:cubicBezTo>
                <a:cubicBezTo>
                  <a:pt x="27" y="87"/>
                  <a:pt x="28" y="87"/>
                  <a:pt x="29" y="87"/>
                </a:cubicBezTo>
                <a:cubicBezTo>
                  <a:pt x="30" y="87"/>
                  <a:pt x="31" y="87"/>
                  <a:pt x="32" y="87"/>
                </a:cubicBezTo>
                <a:cubicBezTo>
                  <a:pt x="46" y="87"/>
                  <a:pt x="77" y="87"/>
                  <a:pt x="92" y="87"/>
                </a:cubicBezTo>
                <a:cubicBezTo>
                  <a:pt x="92" y="87"/>
                  <a:pt x="93" y="87"/>
                  <a:pt x="93" y="87"/>
                </a:cubicBezTo>
                <a:cubicBezTo>
                  <a:pt x="95" y="87"/>
                  <a:pt x="95" y="87"/>
                  <a:pt x="95" y="87"/>
                </a:cubicBezTo>
                <a:cubicBezTo>
                  <a:pt x="95" y="87"/>
                  <a:pt x="98" y="87"/>
                  <a:pt x="99" y="87"/>
                </a:cubicBezTo>
                <a:cubicBezTo>
                  <a:pt x="108" y="87"/>
                  <a:pt x="108" y="87"/>
                  <a:pt x="108" y="87"/>
                </a:cubicBezTo>
                <a:cubicBezTo>
                  <a:pt x="122" y="87"/>
                  <a:pt x="133" y="76"/>
                  <a:pt x="133" y="62"/>
                </a:cubicBezTo>
                <a:cubicBezTo>
                  <a:pt x="133" y="50"/>
                  <a:pt x="124" y="40"/>
                  <a:pt x="112" y="38"/>
                </a:cubicBezTo>
                <a:close/>
              </a:path>
            </a:pathLst>
          </a:custGeom>
          <a:solidFill>
            <a:srgbClr val="00BCF2">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3" name="Freeform 46"/>
          <p:cNvSpPr>
            <a:spLocks/>
          </p:cNvSpPr>
          <p:nvPr/>
        </p:nvSpPr>
        <p:spPr bwMode="auto">
          <a:xfrm>
            <a:off x="315207" y="5857427"/>
            <a:ext cx="527584" cy="355600"/>
          </a:xfrm>
          <a:custGeom>
            <a:avLst/>
            <a:gdLst>
              <a:gd name="T0" fmla="*/ 203 w 242"/>
              <a:gd name="T1" fmla="*/ 70 h 160"/>
              <a:gd name="T2" fmla="*/ 203 w 242"/>
              <a:gd name="T3" fmla="*/ 67 h 160"/>
              <a:gd name="T4" fmla="*/ 136 w 242"/>
              <a:gd name="T5" fmla="*/ 0 h 160"/>
              <a:gd name="T6" fmla="*/ 81 w 242"/>
              <a:gd name="T7" fmla="*/ 30 h 160"/>
              <a:gd name="T8" fmla="*/ 62 w 242"/>
              <a:gd name="T9" fmla="*/ 25 h 160"/>
              <a:gd name="T10" fmla="*/ 24 w 242"/>
              <a:gd name="T11" fmla="*/ 63 h 160"/>
              <a:gd name="T12" fmla="*/ 0 w 242"/>
              <a:gd name="T13" fmla="*/ 107 h 160"/>
              <a:gd name="T14" fmla="*/ 46 w 242"/>
              <a:gd name="T15" fmla="*/ 160 h 160"/>
              <a:gd name="T16" fmla="*/ 52 w 242"/>
              <a:gd name="T17" fmla="*/ 160 h 160"/>
              <a:gd name="T18" fmla="*/ 57 w 242"/>
              <a:gd name="T19" fmla="*/ 160 h 160"/>
              <a:gd name="T20" fmla="*/ 166 w 242"/>
              <a:gd name="T21" fmla="*/ 160 h 160"/>
              <a:gd name="T22" fmla="*/ 171 w 242"/>
              <a:gd name="T23" fmla="*/ 160 h 160"/>
              <a:gd name="T24" fmla="*/ 179 w 242"/>
              <a:gd name="T25" fmla="*/ 160 h 160"/>
              <a:gd name="T26" fmla="*/ 197 w 242"/>
              <a:gd name="T27" fmla="*/ 160 h 160"/>
              <a:gd name="T28" fmla="*/ 242 w 242"/>
              <a:gd name="T29" fmla="*/ 115 h 160"/>
              <a:gd name="T30" fmla="*/ 203 w 242"/>
              <a:gd name="T31"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160">
                <a:moveTo>
                  <a:pt x="203" y="70"/>
                </a:moveTo>
                <a:cubicBezTo>
                  <a:pt x="203" y="69"/>
                  <a:pt x="203" y="68"/>
                  <a:pt x="203" y="67"/>
                </a:cubicBezTo>
                <a:cubicBezTo>
                  <a:pt x="203" y="30"/>
                  <a:pt x="173" y="0"/>
                  <a:pt x="136" y="0"/>
                </a:cubicBezTo>
                <a:cubicBezTo>
                  <a:pt x="113" y="0"/>
                  <a:pt x="93" y="12"/>
                  <a:pt x="81" y="30"/>
                </a:cubicBezTo>
                <a:cubicBezTo>
                  <a:pt x="75" y="27"/>
                  <a:pt x="69" y="25"/>
                  <a:pt x="62" y="25"/>
                </a:cubicBezTo>
                <a:cubicBezTo>
                  <a:pt x="41" y="25"/>
                  <a:pt x="24" y="42"/>
                  <a:pt x="24" y="63"/>
                </a:cubicBezTo>
                <a:cubicBezTo>
                  <a:pt x="9" y="73"/>
                  <a:pt x="0" y="89"/>
                  <a:pt x="0" y="107"/>
                </a:cubicBezTo>
                <a:cubicBezTo>
                  <a:pt x="0" y="135"/>
                  <a:pt x="20" y="157"/>
                  <a:pt x="46" y="160"/>
                </a:cubicBezTo>
                <a:cubicBezTo>
                  <a:pt x="48" y="160"/>
                  <a:pt x="50" y="160"/>
                  <a:pt x="52" y="160"/>
                </a:cubicBezTo>
                <a:cubicBezTo>
                  <a:pt x="54" y="160"/>
                  <a:pt x="56" y="160"/>
                  <a:pt x="57" y="160"/>
                </a:cubicBezTo>
                <a:cubicBezTo>
                  <a:pt x="82" y="160"/>
                  <a:pt x="139" y="160"/>
                  <a:pt x="166" y="160"/>
                </a:cubicBezTo>
                <a:cubicBezTo>
                  <a:pt x="171" y="160"/>
                  <a:pt x="171" y="160"/>
                  <a:pt x="171" y="160"/>
                </a:cubicBezTo>
                <a:cubicBezTo>
                  <a:pt x="173" y="160"/>
                  <a:pt x="177" y="160"/>
                  <a:pt x="179" y="160"/>
                </a:cubicBezTo>
                <a:cubicBezTo>
                  <a:pt x="197" y="160"/>
                  <a:pt x="197" y="160"/>
                  <a:pt x="197" y="160"/>
                </a:cubicBezTo>
                <a:cubicBezTo>
                  <a:pt x="222" y="160"/>
                  <a:pt x="242" y="139"/>
                  <a:pt x="242" y="115"/>
                </a:cubicBezTo>
                <a:cubicBezTo>
                  <a:pt x="242" y="92"/>
                  <a:pt x="225" y="73"/>
                  <a:pt x="203" y="70"/>
                </a:cubicBez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nvGrpSpPr>
          <p:cNvPr id="14" name="Group 13"/>
          <p:cNvGrpSpPr/>
          <p:nvPr/>
        </p:nvGrpSpPr>
        <p:grpSpPr>
          <a:xfrm>
            <a:off x="11887654" y="6709439"/>
            <a:ext cx="133479" cy="263409"/>
            <a:chOff x="6812419" y="6555317"/>
            <a:chExt cx="203193" cy="393100"/>
          </a:xfrm>
        </p:grpSpPr>
        <p:sp>
          <p:nvSpPr>
            <p:cNvPr id="88" name="Rectangle 87"/>
            <p:cNvSpPr>
              <a:spLocks noChangeArrowheads="1"/>
            </p:cNvSpPr>
            <p:nvPr/>
          </p:nvSpPr>
          <p:spPr bwMode="auto">
            <a:xfrm>
              <a:off x="6893697"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9" name="Oval 88"/>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90" name="Oval 89"/>
            <p:cNvSpPr>
              <a:spLocks noChangeArrowheads="1"/>
            </p:cNvSpPr>
            <p:nvPr/>
          </p:nvSpPr>
          <p:spPr bwMode="auto">
            <a:xfrm>
              <a:off x="6838991"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5" name="Group 14"/>
          <p:cNvGrpSpPr/>
          <p:nvPr/>
        </p:nvGrpSpPr>
        <p:grpSpPr>
          <a:xfrm>
            <a:off x="141140" y="6775893"/>
            <a:ext cx="87078" cy="171840"/>
            <a:chOff x="6812419" y="6555317"/>
            <a:chExt cx="203193" cy="393100"/>
          </a:xfrm>
        </p:grpSpPr>
        <p:sp>
          <p:nvSpPr>
            <p:cNvPr id="85" name="Rectangle 84"/>
            <p:cNvSpPr>
              <a:spLocks noChangeArrowheads="1"/>
            </p:cNvSpPr>
            <p:nvPr/>
          </p:nvSpPr>
          <p:spPr bwMode="auto">
            <a:xfrm>
              <a:off x="6893697"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6" name="Oval 85"/>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7" name="Oval 86"/>
            <p:cNvSpPr>
              <a:spLocks noChangeArrowheads="1"/>
            </p:cNvSpPr>
            <p:nvPr/>
          </p:nvSpPr>
          <p:spPr bwMode="auto">
            <a:xfrm>
              <a:off x="6838991"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sp>
        <p:nvSpPr>
          <p:cNvPr id="16" name="Rectangle 33"/>
          <p:cNvSpPr>
            <a:spLocks noChangeArrowheads="1"/>
          </p:cNvSpPr>
          <p:nvPr/>
        </p:nvSpPr>
        <p:spPr bwMode="auto">
          <a:xfrm flipH="1">
            <a:off x="0" y="6942989"/>
            <a:ext cx="12436474" cy="51536"/>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nvGrpSpPr>
          <p:cNvPr id="17" name="Group 16"/>
          <p:cNvGrpSpPr/>
          <p:nvPr/>
        </p:nvGrpSpPr>
        <p:grpSpPr>
          <a:xfrm flipH="1">
            <a:off x="5591943" y="6587786"/>
            <a:ext cx="191314" cy="362340"/>
            <a:chOff x="2947734" y="4893996"/>
            <a:chExt cx="261655" cy="485821"/>
          </a:xfrm>
        </p:grpSpPr>
        <p:sp>
          <p:nvSpPr>
            <p:cNvPr id="83" name="Freeform 25"/>
            <p:cNvSpPr>
              <a:spLocks/>
            </p:cNvSpPr>
            <p:nvPr/>
          </p:nvSpPr>
          <p:spPr bwMode="auto">
            <a:xfrm flipH="1">
              <a:off x="3046279" y="4893996"/>
              <a:ext cx="163110" cy="485821"/>
            </a:xfrm>
            <a:custGeom>
              <a:avLst/>
              <a:gdLst>
                <a:gd name="T0" fmla="*/ 107 w 192"/>
                <a:gd name="T1" fmla="*/ 0 h 570"/>
                <a:gd name="T2" fmla="*/ 0 w 192"/>
                <a:gd name="T3" fmla="*/ 570 h 570"/>
                <a:gd name="T4" fmla="*/ 192 w 192"/>
                <a:gd name="T5" fmla="*/ 570 h 570"/>
                <a:gd name="T6" fmla="*/ 107 w 192"/>
                <a:gd name="T7" fmla="*/ 0 h 570"/>
              </a:gdLst>
              <a:ahLst/>
              <a:cxnLst>
                <a:cxn ang="0">
                  <a:pos x="T0" y="T1"/>
                </a:cxn>
                <a:cxn ang="0">
                  <a:pos x="T2" y="T3"/>
                </a:cxn>
                <a:cxn ang="0">
                  <a:pos x="T4" y="T5"/>
                </a:cxn>
                <a:cxn ang="0">
                  <a:pos x="T6" y="T7"/>
                </a:cxn>
              </a:cxnLst>
              <a:rect l="0" t="0" r="r" b="b"/>
              <a:pathLst>
                <a:path w="192" h="570">
                  <a:moveTo>
                    <a:pt x="107" y="0"/>
                  </a:moveTo>
                  <a:lnTo>
                    <a:pt x="0" y="570"/>
                  </a:lnTo>
                  <a:lnTo>
                    <a:pt x="192" y="570"/>
                  </a:lnTo>
                  <a:lnTo>
                    <a:pt x="107" y="0"/>
                  </a:lnTo>
                  <a:close/>
                </a:path>
              </a:pathLst>
            </a:custGeom>
            <a:solidFill>
              <a:srgbClr val="79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4" name="Freeform 26"/>
            <p:cNvSpPr>
              <a:spLocks/>
            </p:cNvSpPr>
            <p:nvPr/>
          </p:nvSpPr>
          <p:spPr bwMode="auto">
            <a:xfrm flipH="1">
              <a:off x="2947734" y="5006502"/>
              <a:ext cx="126580" cy="373315"/>
            </a:xfrm>
            <a:custGeom>
              <a:avLst/>
              <a:gdLst>
                <a:gd name="T0" fmla="*/ 83 w 149"/>
                <a:gd name="T1" fmla="*/ 0 h 438"/>
                <a:gd name="T2" fmla="*/ 0 w 149"/>
                <a:gd name="T3" fmla="*/ 438 h 438"/>
                <a:gd name="T4" fmla="*/ 149 w 149"/>
                <a:gd name="T5" fmla="*/ 438 h 438"/>
                <a:gd name="T6" fmla="*/ 83 w 149"/>
                <a:gd name="T7" fmla="*/ 0 h 438"/>
              </a:gdLst>
              <a:ahLst/>
              <a:cxnLst>
                <a:cxn ang="0">
                  <a:pos x="T0" y="T1"/>
                </a:cxn>
                <a:cxn ang="0">
                  <a:pos x="T2" y="T3"/>
                </a:cxn>
                <a:cxn ang="0">
                  <a:pos x="T4" y="T5"/>
                </a:cxn>
                <a:cxn ang="0">
                  <a:pos x="T6" y="T7"/>
                </a:cxn>
              </a:cxnLst>
              <a:rect l="0" t="0" r="r" b="b"/>
              <a:pathLst>
                <a:path w="149" h="438">
                  <a:moveTo>
                    <a:pt x="83" y="0"/>
                  </a:moveTo>
                  <a:lnTo>
                    <a:pt x="0" y="438"/>
                  </a:lnTo>
                  <a:lnTo>
                    <a:pt x="149" y="438"/>
                  </a:lnTo>
                  <a:lnTo>
                    <a:pt x="83" y="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8" name="Group 17"/>
          <p:cNvGrpSpPr/>
          <p:nvPr/>
        </p:nvGrpSpPr>
        <p:grpSpPr>
          <a:xfrm flipH="1">
            <a:off x="1687711" y="6390564"/>
            <a:ext cx="191314" cy="362340"/>
            <a:chOff x="2947734" y="4893996"/>
            <a:chExt cx="261655" cy="485821"/>
          </a:xfrm>
        </p:grpSpPr>
        <p:sp>
          <p:nvSpPr>
            <p:cNvPr id="81" name="Freeform 25"/>
            <p:cNvSpPr>
              <a:spLocks/>
            </p:cNvSpPr>
            <p:nvPr/>
          </p:nvSpPr>
          <p:spPr bwMode="auto">
            <a:xfrm flipH="1">
              <a:off x="3046279" y="4893996"/>
              <a:ext cx="163110" cy="485821"/>
            </a:xfrm>
            <a:custGeom>
              <a:avLst/>
              <a:gdLst>
                <a:gd name="T0" fmla="*/ 107 w 192"/>
                <a:gd name="T1" fmla="*/ 0 h 570"/>
                <a:gd name="T2" fmla="*/ 0 w 192"/>
                <a:gd name="T3" fmla="*/ 570 h 570"/>
                <a:gd name="T4" fmla="*/ 192 w 192"/>
                <a:gd name="T5" fmla="*/ 570 h 570"/>
                <a:gd name="T6" fmla="*/ 107 w 192"/>
                <a:gd name="T7" fmla="*/ 0 h 570"/>
              </a:gdLst>
              <a:ahLst/>
              <a:cxnLst>
                <a:cxn ang="0">
                  <a:pos x="T0" y="T1"/>
                </a:cxn>
                <a:cxn ang="0">
                  <a:pos x="T2" y="T3"/>
                </a:cxn>
                <a:cxn ang="0">
                  <a:pos x="T4" y="T5"/>
                </a:cxn>
                <a:cxn ang="0">
                  <a:pos x="T6" y="T7"/>
                </a:cxn>
              </a:cxnLst>
              <a:rect l="0" t="0" r="r" b="b"/>
              <a:pathLst>
                <a:path w="192" h="570">
                  <a:moveTo>
                    <a:pt x="107" y="0"/>
                  </a:moveTo>
                  <a:lnTo>
                    <a:pt x="0" y="570"/>
                  </a:lnTo>
                  <a:lnTo>
                    <a:pt x="192" y="570"/>
                  </a:lnTo>
                  <a:lnTo>
                    <a:pt x="107" y="0"/>
                  </a:lnTo>
                  <a:close/>
                </a:path>
              </a:pathLst>
            </a:custGeom>
            <a:solidFill>
              <a:srgbClr val="79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2" name="Freeform 26"/>
            <p:cNvSpPr>
              <a:spLocks/>
            </p:cNvSpPr>
            <p:nvPr/>
          </p:nvSpPr>
          <p:spPr bwMode="auto">
            <a:xfrm flipH="1">
              <a:off x="2947734" y="5006502"/>
              <a:ext cx="126580" cy="373315"/>
            </a:xfrm>
            <a:custGeom>
              <a:avLst/>
              <a:gdLst>
                <a:gd name="T0" fmla="*/ 83 w 149"/>
                <a:gd name="T1" fmla="*/ 0 h 438"/>
                <a:gd name="T2" fmla="*/ 0 w 149"/>
                <a:gd name="T3" fmla="*/ 438 h 438"/>
                <a:gd name="T4" fmla="*/ 149 w 149"/>
                <a:gd name="T5" fmla="*/ 438 h 438"/>
                <a:gd name="T6" fmla="*/ 83 w 149"/>
                <a:gd name="T7" fmla="*/ 0 h 438"/>
              </a:gdLst>
              <a:ahLst/>
              <a:cxnLst>
                <a:cxn ang="0">
                  <a:pos x="T0" y="T1"/>
                </a:cxn>
                <a:cxn ang="0">
                  <a:pos x="T2" y="T3"/>
                </a:cxn>
                <a:cxn ang="0">
                  <a:pos x="T4" y="T5"/>
                </a:cxn>
                <a:cxn ang="0">
                  <a:pos x="T6" y="T7"/>
                </a:cxn>
              </a:cxnLst>
              <a:rect l="0" t="0" r="r" b="b"/>
              <a:pathLst>
                <a:path w="149" h="438">
                  <a:moveTo>
                    <a:pt x="83" y="0"/>
                  </a:moveTo>
                  <a:lnTo>
                    <a:pt x="0" y="438"/>
                  </a:lnTo>
                  <a:lnTo>
                    <a:pt x="149" y="438"/>
                  </a:lnTo>
                  <a:lnTo>
                    <a:pt x="83" y="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9" name="Group 18"/>
          <p:cNvGrpSpPr/>
          <p:nvPr/>
        </p:nvGrpSpPr>
        <p:grpSpPr>
          <a:xfrm>
            <a:off x="10432064" y="5635625"/>
            <a:ext cx="1108075" cy="1358900"/>
            <a:chOff x="7034213" y="5499100"/>
            <a:chExt cx="1108075" cy="1358900"/>
          </a:xfrm>
        </p:grpSpPr>
        <p:sp>
          <p:nvSpPr>
            <p:cNvPr id="20" name="AutoShape 3"/>
            <p:cNvSpPr>
              <a:spLocks noChangeAspect="1" noChangeArrowheads="1" noTextEdit="1"/>
            </p:cNvSpPr>
            <p:nvPr/>
          </p:nvSpPr>
          <p:spPr bwMode="auto">
            <a:xfrm>
              <a:off x="7037388" y="5499100"/>
              <a:ext cx="1104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5"/>
            <p:cNvSpPr>
              <a:spLocks noEditPoints="1"/>
            </p:cNvSpPr>
            <p:nvPr/>
          </p:nvSpPr>
          <p:spPr bwMode="auto">
            <a:xfrm>
              <a:off x="7034213" y="5502275"/>
              <a:ext cx="1108075" cy="1319213"/>
            </a:xfrm>
            <a:custGeom>
              <a:avLst/>
              <a:gdLst>
                <a:gd name="T0" fmla="*/ 195 w 391"/>
                <a:gd name="T1" fmla="*/ 0 h 466"/>
                <a:gd name="T2" fmla="*/ 0 w 391"/>
                <a:gd name="T3" fmla="*/ 195 h 466"/>
                <a:gd name="T4" fmla="*/ 0 w 391"/>
                <a:gd name="T5" fmla="*/ 466 h 466"/>
                <a:gd name="T6" fmla="*/ 324 w 391"/>
                <a:gd name="T7" fmla="*/ 466 h 466"/>
                <a:gd name="T8" fmla="*/ 324 w 391"/>
                <a:gd name="T9" fmla="*/ 402 h 466"/>
                <a:gd name="T10" fmla="*/ 320 w 391"/>
                <a:gd name="T11" fmla="*/ 402 h 466"/>
                <a:gd name="T12" fmla="*/ 257 w 391"/>
                <a:gd name="T13" fmla="*/ 365 h 466"/>
                <a:gd name="T14" fmla="*/ 324 w 391"/>
                <a:gd name="T15" fmla="*/ 365 h 466"/>
                <a:gd name="T16" fmla="*/ 324 w 391"/>
                <a:gd name="T17" fmla="*/ 310 h 466"/>
                <a:gd name="T18" fmla="*/ 391 w 391"/>
                <a:gd name="T19" fmla="*/ 310 h 466"/>
                <a:gd name="T20" fmla="*/ 391 w 391"/>
                <a:gd name="T21" fmla="*/ 195 h 466"/>
                <a:gd name="T22" fmla="*/ 195 w 391"/>
                <a:gd name="T23" fmla="*/ 0 h 466"/>
                <a:gd name="T24" fmla="*/ 263 w 391"/>
                <a:gd name="T25" fmla="*/ 243 h 466"/>
                <a:gd name="T26" fmla="*/ 240 w 391"/>
                <a:gd name="T27" fmla="*/ 220 h 466"/>
                <a:gd name="T28" fmla="*/ 263 w 391"/>
                <a:gd name="T29" fmla="*/ 197 h 466"/>
                <a:gd name="T30" fmla="*/ 286 w 391"/>
                <a:gd name="T31" fmla="*/ 220 h 466"/>
                <a:gd name="T32" fmla="*/ 263 w 391"/>
                <a:gd name="T33" fmla="*/ 24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6">
                  <a:moveTo>
                    <a:pt x="195" y="0"/>
                  </a:moveTo>
                  <a:cubicBezTo>
                    <a:pt x="87" y="0"/>
                    <a:pt x="0" y="87"/>
                    <a:pt x="0" y="195"/>
                  </a:cubicBezTo>
                  <a:cubicBezTo>
                    <a:pt x="0" y="466"/>
                    <a:pt x="0" y="466"/>
                    <a:pt x="0" y="466"/>
                  </a:cubicBezTo>
                  <a:cubicBezTo>
                    <a:pt x="324" y="466"/>
                    <a:pt x="324" y="466"/>
                    <a:pt x="324" y="466"/>
                  </a:cubicBezTo>
                  <a:cubicBezTo>
                    <a:pt x="324" y="402"/>
                    <a:pt x="324" y="402"/>
                    <a:pt x="324" y="402"/>
                  </a:cubicBezTo>
                  <a:cubicBezTo>
                    <a:pt x="323" y="402"/>
                    <a:pt x="322" y="402"/>
                    <a:pt x="320" y="402"/>
                  </a:cubicBezTo>
                  <a:cubicBezTo>
                    <a:pt x="293" y="402"/>
                    <a:pt x="270" y="387"/>
                    <a:pt x="257" y="365"/>
                  </a:cubicBezTo>
                  <a:cubicBezTo>
                    <a:pt x="324" y="365"/>
                    <a:pt x="324" y="365"/>
                    <a:pt x="324" y="365"/>
                  </a:cubicBezTo>
                  <a:cubicBezTo>
                    <a:pt x="324" y="310"/>
                    <a:pt x="324" y="310"/>
                    <a:pt x="324" y="310"/>
                  </a:cubicBezTo>
                  <a:cubicBezTo>
                    <a:pt x="391" y="310"/>
                    <a:pt x="391" y="310"/>
                    <a:pt x="391" y="310"/>
                  </a:cubicBezTo>
                  <a:cubicBezTo>
                    <a:pt x="391" y="195"/>
                    <a:pt x="391" y="195"/>
                    <a:pt x="391" y="195"/>
                  </a:cubicBezTo>
                  <a:cubicBezTo>
                    <a:pt x="391" y="87"/>
                    <a:pt x="303" y="0"/>
                    <a:pt x="195" y="0"/>
                  </a:cubicBezTo>
                  <a:close/>
                  <a:moveTo>
                    <a:pt x="263" y="243"/>
                  </a:moveTo>
                  <a:cubicBezTo>
                    <a:pt x="250" y="243"/>
                    <a:pt x="240" y="232"/>
                    <a:pt x="240" y="220"/>
                  </a:cubicBezTo>
                  <a:cubicBezTo>
                    <a:pt x="240" y="207"/>
                    <a:pt x="250" y="197"/>
                    <a:pt x="263" y="197"/>
                  </a:cubicBezTo>
                  <a:cubicBezTo>
                    <a:pt x="275" y="197"/>
                    <a:pt x="286" y="207"/>
                    <a:pt x="286" y="220"/>
                  </a:cubicBezTo>
                  <a:cubicBezTo>
                    <a:pt x="286" y="232"/>
                    <a:pt x="275" y="243"/>
                    <a:pt x="263" y="243"/>
                  </a:cubicBezTo>
                  <a:close/>
                </a:path>
              </a:pathLst>
            </a:custGeom>
            <a:solidFill>
              <a:srgbClr val="6DC2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
            <p:cNvSpPr>
              <a:spLocks/>
            </p:cNvSpPr>
            <p:nvPr/>
          </p:nvSpPr>
          <p:spPr bwMode="auto">
            <a:xfrm>
              <a:off x="7229476" y="5572125"/>
              <a:ext cx="709613" cy="400050"/>
            </a:xfrm>
            <a:custGeom>
              <a:avLst/>
              <a:gdLst>
                <a:gd name="T0" fmla="*/ 41 w 250"/>
                <a:gd name="T1" fmla="*/ 59 h 141"/>
                <a:gd name="T2" fmla="*/ 45 w 250"/>
                <a:gd name="T3" fmla="*/ 59 h 141"/>
                <a:gd name="T4" fmla="*/ 41 w 250"/>
                <a:gd name="T5" fmla="*/ 41 h 141"/>
                <a:gd name="T6" fmla="*/ 82 w 250"/>
                <a:gd name="T7" fmla="*/ 0 h 141"/>
                <a:gd name="T8" fmla="*/ 123 w 250"/>
                <a:gd name="T9" fmla="*/ 36 h 141"/>
                <a:gd name="T10" fmla="*/ 153 w 250"/>
                <a:gd name="T11" fmla="*/ 23 h 141"/>
                <a:gd name="T12" fmla="*/ 194 w 250"/>
                <a:gd name="T13" fmla="*/ 62 h 141"/>
                <a:gd name="T14" fmla="*/ 208 w 250"/>
                <a:gd name="T15" fmla="*/ 59 h 141"/>
                <a:gd name="T16" fmla="*/ 250 w 250"/>
                <a:gd name="T17" fmla="*/ 100 h 141"/>
                <a:gd name="T18" fmla="*/ 208 w 250"/>
                <a:gd name="T19" fmla="*/ 141 h 141"/>
                <a:gd name="T20" fmla="*/ 41 w 250"/>
                <a:gd name="T21" fmla="*/ 141 h 141"/>
                <a:gd name="T22" fmla="*/ 0 w 250"/>
                <a:gd name="T23" fmla="*/ 100 h 141"/>
                <a:gd name="T24" fmla="*/ 41 w 250"/>
                <a:gd name="T25" fmla="*/ 5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141">
                  <a:moveTo>
                    <a:pt x="41" y="59"/>
                  </a:moveTo>
                  <a:cubicBezTo>
                    <a:pt x="42" y="59"/>
                    <a:pt x="44" y="59"/>
                    <a:pt x="45" y="59"/>
                  </a:cubicBezTo>
                  <a:cubicBezTo>
                    <a:pt x="43" y="54"/>
                    <a:pt x="41" y="48"/>
                    <a:pt x="41" y="41"/>
                  </a:cubicBezTo>
                  <a:cubicBezTo>
                    <a:pt x="41" y="19"/>
                    <a:pt x="59" y="0"/>
                    <a:pt x="82" y="0"/>
                  </a:cubicBezTo>
                  <a:cubicBezTo>
                    <a:pt x="103" y="0"/>
                    <a:pt x="120" y="16"/>
                    <a:pt x="123" y="36"/>
                  </a:cubicBezTo>
                  <a:cubicBezTo>
                    <a:pt x="130" y="28"/>
                    <a:pt x="141" y="23"/>
                    <a:pt x="153" y="23"/>
                  </a:cubicBezTo>
                  <a:cubicBezTo>
                    <a:pt x="175" y="23"/>
                    <a:pt x="193" y="40"/>
                    <a:pt x="194" y="62"/>
                  </a:cubicBezTo>
                  <a:cubicBezTo>
                    <a:pt x="199" y="60"/>
                    <a:pt x="203" y="59"/>
                    <a:pt x="208" y="59"/>
                  </a:cubicBezTo>
                  <a:cubicBezTo>
                    <a:pt x="231" y="59"/>
                    <a:pt x="250" y="78"/>
                    <a:pt x="250" y="100"/>
                  </a:cubicBezTo>
                  <a:cubicBezTo>
                    <a:pt x="250" y="123"/>
                    <a:pt x="231" y="141"/>
                    <a:pt x="208" y="141"/>
                  </a:cubicBezTo>
                  <a:cubicBezTo>
                    <a:pt x="41" y="141"/>
                    <a:pt x="41" y="141"/>
                    <a:pt x="41" y="141"/>
                  </a:cubicBezTo>
                  <a:cubicBezTo>
                    <a:pt x="18" y="141"/>
                    <a:pt x="0" y="123"/>
                    <a:pt x="0" y="100"/>
                  </a:cubicBezTo>
                  <a:cubicBezTo>
                    <a:pt x="0" y="78"/>
                    <a:pt x="18" y="59"/>
                    <a:pt x="41"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7"/>
            <p:cNvSpPr>
              <a:spLocks noChangeArrowheads="1"/>
            </p:cNvSpPr>
            <p:nvPr/>
          </p:nvSpPr>
          <p:spPr bwMode="auto">
            <a:xfrm>
              <a:off x="7626351" y="6673850"/>
              <a:ext cx="176213" cy="180975"/>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8"/>
            <p:cNvSpPr>
              <a:spLocks noChangeArrowheads="1"/>
            </p:cNvSpPr>
            <p:nvPr/>
          </p:nvSpPr>
          <p:spPr bwMode="auto">
            <a:xfrm>
              <a:off x="7380288" y="6319838"/>
              <a:ext cx="176213" cy="534988"/>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9"/>
            <p:cNvSpPr>
              <a:spLocks noChangeArrowheads="1"/>
            </p:cNvSpPr>
            <p:nvPr/>
          </p:nvSpPr>
          <p:spPr bwMode="auto">
            <a:xfrm>
              <a:off x="7399338" y="6351588"/>
              <a:ext cx="20638"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10"/>
            <p:cNvSpPr>
              <a:spLocks noChangeArrowheads="1"/>
            </p:cNvSpPr>
            <p:nvPr/>
          </p:nvSpPr>
          <p:spPr bwMode="auto">
            <a:xfrm>
              <a:off x="7439026" y="6351588"/>
              <a:ext cx="17463"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11"/>
            <p:cNvSpPr>
              <a:spLocks noChangeArrowheads="1"/>
            </p:cNvSpPr>
            <p:nvPr/>
          </p:nvSpPr>
          <p:spPr bwMode="auto">
            <a:xfrm>
              <a:off x="7477126" y="6351588"/>
              <a:ext cx="15875"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12"/>
            <p:cNvSpPr>
              <a:spLocks noChangeArrowheads="1"/>
            </p:cNvSpPr>
            <p:nvPr/>
          </p:nvSpPr>
          <p:spPr bwMode="auto">
            <a:xfrm>
              <a:off x="7513638" y="6351588"/>
              <a:ext cx="19050"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13"/>
            <p:cNvSpPr>
              <a:spLocks noChangeArrowheads="1"/>
            </p:cNvSpPr>
            <p:nvPr/>
          </p:nvSpPr>
          <p:spPr bwMode="auto">
            <a:xfrm>
              <a:off x="7399338" y="64023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14"/>
            <p:cNvSpPr>
              <a:spLocks noChangeArrowheads="1"/>
            </p:cNvSpPr>
            <p:nvPr/>
          </p:nvSpPr>
          <p:spPr bwMode="auto">
            <a:xfrm>
              <a:off x="7439026" y="64023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15"/>
            <p:cNvSpPr>
              <a:spLocks noChangeArrowheads="1"/>
            </p:cNvSpPr>
            <p:nvPr/>
          </p:nvSpPr>
          <p:spPr bwMode="auto">
            <a:xfrm>
              <a:off x="7477126" y="64023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16"/>
            <p:cNvSpPr>
              <a:spLocks noChangeArrowheads="1"/>
            </p:cNvSpPr>
            <p:nvPr/>
          </p:nvSpPr>
          <p:spPr bwMode="auto">
            <a:xfrm>
              <a:off x="7513638" y="64023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17"/>
            <p:cNvSpPr>
              <a:spLocks noChangeArrowheads="1"/>
            </p:cNvSpPr>
            <p:nvPr/>
          </p:nvSpPr>
          <p:spPr bwMode="auto">
            <a:xfrm>
              <a:off x="7399338" y="64531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18"/>
            <p:cNvSpPr>
              <a:spLocks noChangeArrowheads="1"/>
            </p:cNvSpPr>
            <p:nvPr/>
          </p:nvSpPr>
          <p:spPr bwMode="auto">
            <a:xfrm>
              <a:off x="7439026" y="64531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19"/>
            <p:cNvSpPr>
              <a:spLocks noChangeArrowheads="1"/>
            </p:cNvSpPr>
            <p:nvPr/>
          </p:nvSpPr>
          <p:spPr bwMode="auto">
            <a:xfrm>
              <a:off x="7477126" y="64531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20"/>
            <p:cNvSpPr>
              <a:spLocks noChangeArrowheads="1"/>
            </p:cNvSpPr>
            <p:nvPr/>
          </p:nvSpPr>
          <p:spPr bwMode="auto">
            <a:xfrm>
              <a:off x="7513638" y="64531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21"/>
            <p:cNvSpPr>
              <a:spLocks noChangeArrowheads="1"/>
            </p:cNvSpPr>
            <p:nvPr/>
          </p:nvSpPr>
          <p:spPr bwMode="auto">
            <a:xfrm>
              <a:off x="7399338" y="6503988"/>
              <a:ext cx="20638"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22"/>
            <p:cNvSpPr>
              <a:spLocks noChangeArrowheads="1"/>
            </p:cNvSpPr>
            <p:nvPr/>
          </p:nvSpPr>
          <p:spPr bwMode="auto">
            <a:xfrm>
              <a:off x="7439026" y="6503988"/>
              <a:ext cx="17463"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23"/>
            <p:cNvSpPr>
              <a:spLocks noChangeArrowheads="1"/>
            </p:cNvSpPr>
            <p:nvPr/>
          </p:nvSpPr>
          <p:spPr bwMode="auto">
            <a:xfrm>
              <a:off x="7477126" y="6503988"/>
              <a:ext cx="15875"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24"/>
            <p:cNvSpPr>
              <a:spLocks noChangeArrowheads="1"/>
            </p:cNvSpPr>
            <p:nvPr/>
          </p:nvSpPr>
          <p:spPr bwMode="auto">
            <a:xfrm>
              <a:off x="7513638" y="65039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25"/>
            <p:cNvSpPr>
              <a:spLocks noChangeArrowheads="1"/>
            </p:cNvSpPr>
            <p:nvPr/>
          </p:nvSpPr>
          <p:spPr bwMode="auto">
            <a:xfrm>
              <a:off x="7399338" y="65547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26"/>
            <p:cNvSpPr>
              <a:spLocks noChangeArrowheads="1"/>
            </p:cNvSpPr>
            <p:nvPr/>
          </p:nvSpPr>
          <p:spPr bwMode="auto">
            <a:xfrm>
              <a:off x="7439026" y="6554788"/>
              <a:ext cx="17463"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27"/>
            <p:cNvSpPr>
              <a:spLocks noChangeArrowheads="1"/>
            </p:cNvSpPr>
            <p:nvPr/>
          </p:nvSpPr>
          <p:spPr bwMode="auto">
            <a:xfrm>
              <a:off x="7477126" y="65547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28"/>
            <p:cNvSpPr>
              <a:spLocks noChangeArrowheads="1"/>
            </p:cNvSpPr>
            <p:nvPr/>
          </p:nvSpPr>
          <p:spPr bwMode="auto">
            <a:xfrm>
              <a:off x="7513638" y="65547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29"/>
            <p:cNvSpPr>
              <a:spLocks noChangeArrowheads="1"/>
            </p:cNvSpPr>
            <p:nvPr/>
          </p:nvSpPr>
          <p:spPr bwMode="auto">
            <a:xfrm>
              <a:off x="7399338" y="66055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30"/>
            <p:cNvSpPr>
              <a:spLocks noChangeArrowheads="1"/>
            </p:cNvSpPr>
            <p:nvPr/>
          </p:nvSpPr>
          <p:spPr bwMode="auto">
            <a:xfrm>
              <a:off x="7439026" y="66055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31"/>
            <p:cNvSpPr>
              <a:spLocks noChangeArrowheads="1"/>
            </p:cNvSpPr>
            <p:nvPr/>
          </p:nvSpPr>
          <p:spPr bwMode="auto">
            <a:xfrm>
              <a:off x="7477126" y="6605588"/>
              <a:ext cx="1587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32"/>
            <p:cNvSpPr>
              <a:spLocks noChangeArrowheads="1"/>
            </p:cNvSpPr>
            <p:nvPr/>
          </p:nvSpPr>
          <p:spPr bwMode="auto">
            <a:xfrm>
              <a:off x="7513638" y="6605588"/>
              <a:ext cx="19050"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33"/>
            <p:cNvSpPr>
              <a:spLocks noChangeArrowheads="1"/>
            </p:cNvSpPr>
            <p:nvPr/>
          </p:nvSpPr>
          <p:spPr bwMode="auto">
            <a:xfrm>
              <a:off x="7399338" y="6656388"/>
              <a:ext cx="20638"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34"/>
            <p:cNvSpPr>
              <a:spLocks noChangeArrowheads="1"/>
            </p:cNvSpPr>
            <p:nvPr/>
          </p:nvSpPr>
          <p:spPr bwMode="auto">
            <a:xfrm>
              <a:off x="7439026" y="6656388"/>
              <a:ext cx="17463"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35"/>
            <p:cNvSpPr>
              <a:spLocks noChangeArrowheads="1"/>
            </p:cNvSpPr>
            <p:nvPr/>
          </p:nvSpPr>
          <p:spPr bwMode="auto">
            <a:xfrm>
              <a:off x="7477126" y="6656388"/>
              <a:ext cx="15875"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36"/>
            <p:cNvSpPr>
              <a:spLocks noChangeArrowheads="1"/>
            </p:cNvSpPr>
            <p:nvPr/>
          </p:nvSpPr>
          <p:spPr bwMode="auto">
            <a:xfrm>
              <a:off x="7513638" y="66563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37"/>
            <p:cNvSpPr>
              <a:spLocks noChangeArrowheads="1"/>
            </p:cNvSpPr>
            <p:nvPr/>
          </p:nvSpPr>
          <p:spPr bwMode="auto">
            <a:xfrm>
              <a:off x="7399338" y="6708775"/>
              <a:ext cx="20638"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38"/>
            <p:cNvSpPr>
              <a:spLocks noChangeArrowheads="1"/>
            </p:cNvSpPr>
            <p:nvPr/>
          </p:nvSpPr>
          <p:spPr bwMode="auto">
            <a:xfrm>
              <a:off x="7439026" y="6708775"/>
              <a:ext cx="17463"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39"/>
            <p:cNvSpPr>
              <a:spLocks noChangeArrowheads="1"/>
            </p:cNvSpPr>
            <p:nvPr/>
          </p:nvSpPr>
          <p:spPr bwMode="auto">
            <a:xfrm>
              <a:off x="7477126" y="6708775"/>
              <a:ext cx="15875"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40"/>
            <p:cNvSpPr>
              <a:spLocks noChangeArrowheads="1"/>
            </p:cNvSpPr>
            <p:nvPr/>
          </p:nvSpPr>
          <p:spPr bwMode="auto">
            <a:xfrm>
              <a:off x="7513638" y="6708775"/>
              <a:ext cx="19050"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41"/>
            <p:cNvSpPr>
              <a:spLocks noChangeArrowheads="1"/>
            </p:cNvSpPr>
            <p:nvPr/>
          </p:nvSpPr>
          <p:spPr bwMode="auto">
            <a:xfrm>
              <a:off x="7399338" y="6759575"/>
              <a:ext cx="20638"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42"/>
            <p:cNvSpPr>
              <a:spLocks noChangeArrowheads="1"/>
            </p:cNvSpPr>
            <p:nvPr/>
          </p:nvSpPr>
          <p:spPr bwMode="auto">
            <a:xfrm>
              <a:off x="7439026" y="6759575"/>
              <a:ext cx="17463"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43"/>
            <p:cNvSpPr>
              <a:spLocks noChangeArrowheads="1"/>
            </p:cNvSpPr>
            <p:nvPr/>
          </p:nvSpPr>
          <p:spPr bwMode="auto">
            <a:xfrm>
              <a:off x="7477126" y="6759575"/>
              <a:ext cx="15875"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44"/>
            <p:cNvSpPr>
              <a:spLocks noChangeArrowheads="1"/>
            </p:cNvSpPr>
            <p:nvPr/>
          </p:nvSpPr>
          <p:spPr bwMode="auto">
            <a:xfrm>
              <a:off x="7513638" y="6759575"/>
              <a:ext cx="19050"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45"/>
            <p:cNvSpPr>
              <a:spLocks noChangeArrowheads="1"/>
            </p:cNvSpPr>
            <p:nvPr/>
          </p:nvSpPr>
          <p:spPr bwMode="auto">
            <a:xfrm>
              <a:off x="7123113" y="6489700"/>
              <a:ext cx="174625" cy="365125"/>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46"/>
            <p:cNvSpPr>
              <a:spLocks noChangeArrowheads="1"/>
            </p:cNvSpPr>
            <p:nvPr/>
          </p:nvSpPr>
          <p:spPr bwMode="auto">
            <a:xfrm>
              <a:off x="7148513" y="6535738"/>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47"/>
            <p:cNvSpPr>
              <a:spLocks noChangeArrowheads="1"/>
            </p:cNvSpPr>
            <p:nvPr/>
          </p:nvSpPr>
          <p:spPr bwMode="auto">
            <a:xfrm>
              <a:off x="7181851" y="6535738"/>
              <a:ext cx="20638"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48"/>
            <p:cNvSpPr>
              <a:spLocks noChangeArrowheads="1"/>
            </p:cNvSpPr>
            <p:nvPr/>
          </p:nvSpPr>
          <p:spPr bwMode="auto">
            <a:xfrm>
              <a:off x="7215188" y="6535738"/>
              <a:ext cx="20638"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49"/>
            <p:cNvSpPr>
              <a:spLocks noChangeArrowheads="1"/>
            </p:cNvSpPr>
            <p:nvPr/>
          </p:nvSpPr>
          <p:spPr bwMode="auto">
            <a:xfrm>
              <a:off x="7250113" y="6535738"/>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50"/>
            <p:cNvSpPr>
              <a:spLocks noChangeArrowheads="1"/>
            </p:cNvSpPr>
            <p:nvPr/>
          </p:nvSpPr>
          <p:spPr bwMode="auto">
            <a:xfrm>
              <a:off x="7654926" y="66881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51"/>
            <p:cNvSpPr>
              <a:spLocks noChangeArrowheads="1"/>
            </p:cNvSpPr>
            <p:nvPr/>
          </p:nvSpPr>
          <p:spPr bwMode="auto">
            <a:xfrm>
              <a:off x="7689851" y="66881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52"/>
            <p:cNvSpPr>
              <a:spLocks noChangeArrowheads="1"/>
            </p:cNvSpPr>
            <p:nvPr/>
          </p:nvSpPr>
          <p:spPr bwMode="auto">
            <a:xfrm>
              <a:off x="7723188" y="66881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53"/>
            <p:cNvSpPr>
              <a:spLocks noChangeArrowheads="1"/>
            </p:cNvSpPr>
            <p:nvPr/>
          </p:nvSpPr>
          <p:spPr bwMode="auto">
            <a:xfrm>
              <a:off x="7756526" y="66881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54"/>
            <p:cNvSpPr>
              <a:spLocks noChangeArrowheads="1"/>
            </p:cNvSpPr>
            <p:nvPr/>
          </p:nvSpPr>
          <p:spPr bwMode="auto">
            <a:xfrm>
              <a:off x="7654926" y="67389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55"/>
            <p:cNvSpPr>
              <a:spLocks noChangeArrowheads="1"/>
            </p:cNvSpPr>
            <p:nvPr/>
          </p:nvSpPr>
          <p:spPr bwMode="auto">
            <a:xfrm>
              <a:off x="7689851" y="67389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56"/>
            <p:cNvSpPr>
              <a:spLocks noChangeArrowheads="1"/>
            </p:cNvSpPr>
            <p:nvPr/>
          </p:nvSpPr>
          <p:spPr bwMode="auto">
            <a:xfrm>
              <a:off x="7723188" y="67389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57"/>
            <p:cNvSpPr>
              <a:spLocks noChangeArrowheads="1"/>
            </p:cNvSpPr>
            <p:nvPr/>
          </p:nvSpPr>
          <p:spPr bwMode="auto">
            <a:xfrm>
              <a:off x="7756526" y="67389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58"/>
            <p:cNvSpPr>
              <a:spLocks noChangeArrowheads="1"/>
            </p:cNvSpPr>
            <p:nvPr/>
          </p:nvSpPr>
          <p:spPr bwMode="auto">
            <a:xfrm>
              <a:off x="7654926" y="67897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59"/>
            <p:cNvSpPr>
              <a:spLocks noChangeArrowheads="1"/>
            </p:cNvSpPr>
            <p:nvPr/>
          </p:nvSpPr>
          <p:spPr bwMode="auto">
            <a:xfrm>
              <a:off x="7689851" y="67897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60"/>
            <p:cNvSpPr>
              <a:spLocks noChangeArrowheads="1"/>
            </p:cNvSpPr>
            <p:nvPr/>
          </p:nvSpPr>
          <p:spPr bwMode="auto">
            <a:xfrm>
              <a:off x="7723188" y="67897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61"/>
            <p:cNvSpPr>
              <a:spLocks noChangeArrowheads="1"/>
            </p:cNvSpPr>
            <p:nvPr/>
          </p:nvSpPr>
          <p:spPr bwMode="auto">
            <a:xfrm>
              <a:off x="7756526" y="67897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2"/>
            <p:cNvSpPr>
              <a:spLocks/>
            </p:cNvSpPr>
            <p:nvPr/>
          </p:nvSpPr>
          <p:spPr bwMode="auto">
            <a:xfrm>
              <a:off x="7204076" y="5972175"/>
              <a:ext cx="223838" cy="517525"/>
            </a:xfrm>
            <a:custGeom>
              <a:avLst/>
              <a:gdLst>
                <a:gd name="T0" fmla="*/ 3 w 79"/>
                <a:gd name="T1" fmla="*/ 183 h 183"/>
                <a:gd name="T2" fmla="*/ 0 w 79"/>
                <a:gd name="T3" fmla="*/ 183 h 183"/>
                <a:gd name="T4" fmla="*/ 0 w 79"/>
                <a:gd name="T5" fmla="*/ 92 h 183"/>
                <a:gd name="T6" fmla="*/ 32 w 79"/>
                <a:gd name="T7" fmla="*/ 60 h 183"/>
                <a:gd name="T8" fmla="*/ 48 w 79"/>
                <a:gd name="T9" fmla="*/ 60 h 183"/>
                <a:gd name="T10" fmla="*/ 76 w 79"/>
                <a:gd name="T11" fmla="*/ 32 h 183"/>
                <a:gd name="T12" fmla="*/ 76 w 79"/>
                <a:gd name="T13" fmla="*/ 0 h 183"/>
                <a:gd name="T14" fmla="*/ 79 w 79"/>
                <a:gd name="T15" fmla="*/ 0 h 183"/>
                <a:gd name="T16" fmla="*/ 79 w 79"/>
                <a:gd name="T17" fmla="*/ 32 h 183"/>
                <a:gd name="T18" fmla="*/ 48 w 79"/>
                <a:gd name="T19" fmla="*/ 63 h 183"/>
                <a:gd name="T20" fmla="*/ 32 w 79"/>
                <a:gd name="T21" fmla="*/ 63 h 183"/>
                <a:gd name="T22" fmla="*/ 3 w 79"/>
                <a:gd name="T23" fmla="*/ 92 h 183"/>
                <a:gd name="T24" fmla="*/ 3 w 79"/>
                <a:gd name="T2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83">
                  <a:moveTo>
                    <a:pt x="3" y="183"/>
                  </a:moveTo>
                  <a:cubicBezTo>
                    <a:pt x="0" y="183"/>
                    <a:pt x="0" y="183"/>
                    <a:pt x="0" y="183"/>
                  </a:cubicBezTo>
                  <a:cubicBezTo>
                    <a:pt x="0" y="92"/>
                    <a:pt x="0" y="92"/>
                    <a:pt x="0" y="92"/>
                  </a:cubicBezTo>
                  <a:cubicBezTo>
                    <a:pt x="0" y="74"/>
                    <a:pt x="14" y="60"/>
                    <a:pt x="32" y="60"/>
                  </a:cubicBezTo>
                  <a:cubicBezTo>
                    <a:pt x="48" y="60"/>
                    <a:pt x="48" y="60"/>
                    <a:pt x="48" y="60"/>
                  </a:cubicBezTo>
                  <a:cubicBezTo>
                    <a:pt x="63" y="60"/>
                    <a:pt x="76" y="48"/>
                    <a:pt x="76" y="32"/>
                  </a:cubicBezTo>
                  <a:cubicBezTo>
                    <a:pt x="76" y="0"/>
                    <a:pt x="76" y="0"/>
                    <a:pt x="76" y="0"/>
                  </a:cubicBezTo>
                  <a:cubicBezTo>
                    <a:pt x="79" y="0"/>
                    <a:pt x="79" y="0"/>
                    <a:pt x="79" y="0"/>
                  </a:cubicBezTo>
                  <a:cubicBezTo>
                    <a:pt x="79" y="32"/>
                    <a:pt x="79" y="32"/>
                    <a:pt x="79" y="32"/>
                  </a:cubicBezTo>
                  <a:cubicBezTo>
                    <a:pt x="79" y="49"/>
                    <a:pt x="65" y="63"/>
                    <a:pt x="48" y="63"/>
                  </a:cubicBezTo>
                  <a:cubicBezTo>
                    <a:pt x="32" y="63"/>
                    <a:pt x="32" y="63"/>
                    <a:pt x="32" y="63"/>
                  </a:cubicBezTo>
                  <a:cubicBezTo>
                    <a:pt x="16" y="63"/>
                    <a:pt x="3" y="76"/>
                    <a:pt x="3" y="92"/>
                  </a:cubicBezTo>
                  <a:lnTo>
                    <a:pt x="3" y="18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63"/>
            <p:cNvSpPr>
              <a:spLocks/>
            </p:cNvSpPr>
            <p:nvPr/>
          </p:nvSpPr>
          <p:spPr bwMode="auto">
            <a:xfrm>
              <a:off x="7618413" y="5972175"/>
              <a:ext cx="115888" cy="698500"/>
            </a:xfrm>
            <a:custGeom>
              <a:avLst/>
              <a:gdLst>
                <a:gd name="T0" fmla="*/ 41 w 41"/>
                <a:gd name="T1" fmla="*/ 247 h 247"/>
                <a:gd name="T2" fmla="*/ 38 w 41"/>
                <a:gd name="T3" fmla="*/ 247 h 247"/>
                <a:gd name="T4" fmla="*/ 38 w 41"/>
                <a:gd name="T5" fmla="*/ 123 h 247"/>
                <a:gd name="T6" fmla="*/ 21 w 41"/>
                <a:gd name="T7" fmla="*/ 106 h 247"/>
                <a:gd name="T8" fmla="*/ 20 w 41"/>
                <a:gd name="T9" fmla="*/ 106 h 247"/>
                <a:gd name="T10" fmla="*/ 0 w 41"/>
                <a:gd name="T11" fmla="*/ 86 h 247"/>
                <a:gd name="T12" fmla="*/ 0 w 41"/>
                <a:gd name="T13" fmla="*/ 0 h 247"/>
                <a:gd name="T14" fmla="*/ 3 w 41"/>
                <a:gd name="T15" fmla="*/ 0 h 247"/>
                <a:gd name="T16" fmla="*/ 3 w 41"/>
                <a:gd name="T17" fmla="*/ 86 h 247"/>
                <a:gd name="T18" fmla="*/ 20 w 41"/>
                <a:gd name="T19" fmla="*/ 103 h 247"/>
                <a:gd name="T20" fmla="*/ 21 w 41"/>
                <a:gd name="T21" fmla="*/ 103 h 247"/>
                <a:gd name="T22" fmla="*/ 41 w 41"/>
                <a:gd name="T23" fmla="*/ 123 h 247"/>
                <a:gd name="T24" fmla="*/ 41 w 41"/>
                <a:gd name="T2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47">
                  <a:moveTo>
                    <a:pt x="41" y="247"/>
                  </a:moveTo>
                  <a:cubicBezTo>
                    <a:pt x="38" y="247"/>
                    <a:pt x="38" y="247"/>
                    <a:pt x="38" y="247"/>
                  </a:cubicBezTo>
                  <a:cubicBezTo>
                    <a:pt x="38" y="123"/>
                    <a:pt x="38" y="123"/>
                    <a:pt x="38" y="123"/>
                  </a:cubicBezTo>
                  <a:cubicBezTo>
                    <a:pt x="38" y="113"/>
                    <a:pt x="31" y="106"/>
                    <a:pt x="21" y="106"/>
                  </a:cubicBezTo>
                  <a:cubicBezTo>
                    <a:pt x="20" y="106"/>
                    <a:pt x="20" y="106"/>
                    <a:pt x="20" y="106"/>
                  </a:cubicBezTo>
                  <a:cubicBezTo>
                    <a:pt x="9" y="106"/>
                    <a:pt x="0" y="97"/>
                    <a:pt x="0" y="86"/>
                  </a:cubicBezTo>
                  <a:cubicBezTo>
                    <a:pt x="0" y="0"/>
                    <a:pt x="0" y="0"/>
                    <a:pt x="0" y="0"/>
                  </a:cubicBezTo>
                  <a:cubicBezTo>
                    <a:pt x="3" y="0"/>
                    <a:pt x="3" y="0"/>
                    <a:pt x="3" y="0"/>
                  </a:cubicBezTo>
                  <a:cubicBezTo>
                    <a:pt x="3" y="86"/>
                    <a:pt x="3" y="86"/>
                    <a:pt x="3" y="86"/>
                  </a:cubicBezTo>
                  <a:cubicBezTo>
                    <a:pt x="3" y="95"/>
                    <a:pt x="11" y="103"/>
                    <a:pt x="20" y="103"/>
                  </a:cubicBezTo>
                  <a:cubicBezTo>
                    <a:pt x="21" y="103"/>
                    <a:pt x="21" y="103"/>
                    <a:pt x="21" y="103"/>
                  </a:cubicBezTo>
                  <a:cubicBezTo>
                    <a:pt x="32" y="103"/>
                    <a:pt x="41" y="112"/>
                    <a:pt x="41" y="123"/>
                  </a:cubicBezTo>
                  <a:lnTo>
                    <a:pt x="41" y="247"/>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64"/>
            <p:cNvSpPr>
              <a:spLocks noChangeArrowheads="1"/>
            </p:cNvSpPr>
            <p:nvPr/>
          </p:nvSpPr>
          <p:spPr bwMode="auto">
            <a:xfrm>
              <a:off x="7491413" y="5972175"/>
              <a:ext cx="7938" cy="3476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5" name="Rectangle 94"/>
          <p:cNvSpPr/>
          <p:nvPr/>
        </p:nvSpPr>
        <p:spPr bwMode="auto">
          <a:xfrm>
            <a:off x="457200"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0312" indent="-210312" defTabSz="932472" fontAlgn="base">
              <a:spcBef>
                <a:spcPts val="5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No compensation for partnering</a:t>
            </a:r>
          </a:p>
        </p:txBody>
      </p:sp>
      <p:sp>
        <p:nvSpPr>
          <p:cNvPr id="96" name="Rectangle 95"/>
          <p:cNvSpPr/>
          <p:nvPr/>
        </p:nvSpPr>
        <p:spPr bwMode="auto">
          <a:xfrm>
            <a:off x="3356913"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0312" indent="-210312" defTabSz="932472" fontAlgn="base">
              <a:spcBef>
                <a:spcPts val="5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Ad hoc compensation for </a:t>
            </a:r>
            <a:r>
              <a:rPr lang="en-US" dirty="0" smtClean="0">
                <a:solidFill>
                  <a:schemeClr val="tx1"/>
                </a:solidFill>
                <a:ea typeface="Segoe UI" pitchFamily="34" charset="0"/>
                <a:cs typeface="Segoe UI" pitchFamily="34" charset="0"/>
              </a:rPr>
              <a:t>partnering</a:t>
            </a:r>
            <a:endParaRPr lang="en-US" dirty="0">
              <a:solidFill>
                <a:schemeClr val="tx1"/>
              </a:solidFill>
              <a:ea typeface="Segoe UI" pitchFamily="34" charset="0"/>
              <a:cs typeface="Segoe UI" pitchFamily="34" charset="0"/>
            </a:endParaRPr>
          </a:p>
          <a:p>
            <a:pPr marL="210312" indent="-210312" defTabSz="932472" fontAlgn="base">
              <a:spcBef>
                <a:spcPts val="5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Possible deal-specific compensation plan done on an </a:t>
            </a:r>
            <a:r>
              <a:rPr lang="en-US" dirty="0" smtClean="0">
                <a:solidFill>
                  <a:schemeClr val="tx1"/>
                </a:solidFill>
                <a:ea typeface="Segoe UI" pitchFamily="34" charset="0"/>
                <a:cs typeface="Segoe UI" pitchFamily="34" charset="0"/>
              </a:rPr>
              <a:t>exception basis</a:t>
            </a:r>
            <a:endParaRPr lang="en-US" dirty="0">
              <a:solidFill>
                <a:schemeClr val="tx1"/>
              </a:solidFill>
              <a:ea typeface="Segoe UI" pitchFamily="34" charset="0"/>
              <a:cs typeface="Segoe UI" pitchFamily="34" charset="0"/>
            </a:endParaRPr>
          </a:p>
        </p:txBody>
      </p:sp>
      <p:sp>
        <p:nvSpPr>
          <p:cNvPr id="97" name="Rectangle 96"/>
          <p:cNvSpPr/>
          <p:nvPr/>
        </p:nvSpPr>
        <p:spPr bwMode="auto">
          <a:xfrm>
            <a:off x="6256627"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0312" indent="-210312" defTabSz="932472" fontAlgn="base">
              <a:spcBef>
                <a:spcPts val="5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Alignment of referral and project based compensation</a:t>
            </a:r>
          </a:p>
          <a:p>
            <a:pPr marL="210312" indent="-210312" defTabSz="932472" fontAlgn="base">
              <a:spcBef>
                <a:spcPts val="500"/>
              </a:spcBef>
              <a:spcAft>
                <a:spcPct val="0"/>
              </a:spcAft>
              <a:buFont typeface="Arial" panose="020B0604020202020204" pitchFamily="34" charset="0"/>
              <a:buChar char="•"/>
            </a:pPr>
            <a:r>
              <a:rPr lang="en-US" dirty="0" smtClean="0">
                <a:solidFill>
                  <a:schemeClr val="tx1"/>
                </a:solidFill>
                <a:ea typeface="Segoe UI" pitchFamily="34" charset="0"/>
                <a:cs typeface="Segoe UI" pitchFamily="34" charset="0"/>
              </a:rPr>
              <a:t>Compensation </a:t>
            </a:r>
            <a:r>
              <a:rPr lang="en-US" dirty="0">
                <a:solidFill>
                  <a:schemeClr val="tx1"/>
                </a:solidFill>
                <a:ea typeface="Segoe UI" pitchFamily="34" charset="0"/>
                <a:cs typeface="Segoe UI" pitchFamily="34" charset="0"/>
              </a:rPr>
              <a:t>is published, fair, and equal to the participants</a:t>
            </a:r>
          </a:p>
        </p:txBody>
      </p:sp>
      <p:sp>
        <p:nvSpPr>
          <p:cNvPr id="98" name="Rectangle 97"/>
          <p:cNvSpPr/>
          <p:nvPr/>
        </p:nvSpPr>
        <p:spPr bwMode="auto">
          <a:xfrm>
            <a:off x="9156340"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0312" indent="-210312" defTabSz="932472" fontAlgn="base">
              <a:spcBef>
                <a:spcPts val="5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Rationalized campaign-based </a:t>
            </a:r>
            <a:r>
              <a:rPr lang="en-US" dirty="0" smtClean="0">
                <a:solidFill>
                  <a:schemeClr val="tx1"/>
                </a:solidFill>
                <a:ea typeface="Segoe UI" pitchFamily="34" charset="0"/>
                <a:cs typeface="Segoe UI" pitchFamily="34" charset="0"/>
              </a:rPr>
              <a:t>compensation</a:t>
            </a:r>
            <a:endParaRPr lang="en-US" dirty="0">
              <a:solidFill>
                <a:schemeClr val="tx1"/>
              </a:solidFill>
              <a:ea typeface="Segoe UI" pitchFamily="34" charset="0"/>
              <a:cs typeface="Segoe UI" pitchFamily="34" charset="0"/>
            </a:endParaRPr>
          </a:p>
          <a:p>
            <a:pPr marL="210312" indent="-210312" defTabSz="932472" fontAlgn="base">
              <a:spcBef>
                <a:spcPts val="5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May be joint incentives that are shared equally across the </a:t>
            </a:r>
            <a:r>
              <a:rPr lang="en-US" dirty="0" smtClean="0">
                <a:solidFill>
                  <a:schemeClr val="tx1"/>
                </a:solidFill>
                <a:ea typeface="Segoe UI" pitchFamily="34" charset="0"/>
                <a:cs typeface="Segoe UI" pitchFamily="34" charset="0"/>
              </a:rPr>
              <a:t>teams</a:t>
            </a:r>
            <a:endParaRPr lang="en-US" dirty="0">
              <a:solidFill>
                <a:schemeClr val="tx1"/>
              </a:solidFill>
              <a:ea typeface="Segoe UI" pitchFamily="34" charset="0"/>
              <a:cs typeface="Segoe UI" pitchFamily="34" charset="0"/>
            </a:endParaRPr>
          </a:p>
        </p:txBody>
      </p:sp>
      <p:sp>
        <p:nvSpPr>
          <p:cNvPr id="119" name="Rectangle 118"/>
          <p:cNvSpPr/>
          <p:nvPr/>
        </p:nvSpPr>
        <p:spPr bwMode="auto">
          <a:xfrm>
            <a:off x="457200" y="2125663"/>
            <a:ext cx="2822935" cy="581678"/>
          </a:xfrm>
          <a:prstGeom prst="rect">
            <a:avLst/>
          </a:prstGeom>
          <a:solidFill>
            <a:schemeClr val="accent1">
              <a:lumMod val="60000"/>
              <a:lumOff val="40000"/>
            </a:schemeClr>
          </a:solidFill>
          <a:ln w="31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solidFill>
                  <a:schemeClr val="bg1"/>
                </a:solidFill>
                <a:latin typeface="+mj-lt"/>
                <a:ea typeface="Segoe UI" pitchFamily="34" charset="0"/>
                <a:cs typeface="Segoe UI" pitchFamily="34" charset="0"/>
              </a:rPr>
              <a:t>Basic</a:t>
            </a:r>
            <a:endParaRPr lang="en-US" sz="2400" dirty="0" smtClean="0">
              <a:solidFill>
                <a:schemeClr val="bg1"/>
              </a:solidFill>
              <a:latin typeface="+mj-lt"/>
              <a:ea typeface="Segoe UI" pitchFamily="34" charset="0"/>
              <a:cs typeface="Segoe UI" pitchFamily="34" charset="0"/>
            </a:endParaRPr>
          </a:p>
        </p:txBody>
      </p:sp>
      <p:sp>
        <p:nvSpPr>
          <p:cNvPr id="120" name="Rectangle 119"/>
          <p:cNvSpPr/>
          <p:nvPr/>
        </p:nvSpPr>
        <p:spPr bwMode="auto">
          <a:xfrm>
            <a:off x="3356913" y="2125663"/>
            <a:ext cx="2822935" cy="581678"/>
          </a:xfrm>
          <a:prstGeom prst="rect">
            <a:avLst/>
          </a:prstGeom>
          <a:solidFill>
            <a:schemeClr val="accent1"/>
          </a:solidFill>
          <a:ln w="31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a:solidFill>
                  <a:schemeClr val="bg1"/>
                </a:solidFill>
                <a:latin typeface="+mj-lt"/>
                <a:ea typeface="Segoe UI" pitchFamily="34" charset="0"/>
                <a:cs typeface="Segoe UI" pitchFamily="34" charset="0"/>
              </a:rPr>
              <a:t>Reactive</a:t>
            </a:r>
            <a:endParaRPr lang="en-US" sz="2400" dirty="0" err="1">
              <a:solidFill>
                <a:schemeClr val="bg1"/>
              </a:solidFill>
              <a:latin typeface="+mj-lt"/>
              <a:ea typeface="Segoe UI" pitchFamily="34" charset="0"/>
              <a:cs typeface="Segoe UI" pitchFamily="34" charset="0"/>
            </a:endParaRPr>
          </a:p>
        </p:txBody>
      </p:sp>
      <p:sp>
        <p:nvSpPr>
          <p:cNvPr id="121" name="Rectangle 120"/>
          <p:cNvSpPr/>
          <p:nvPr/>
        </p:nvSpPr>
        <p:spPr bwMode="auto">
          <a:xfrm>
            <a:off x="6256627" y="2125663"/>
            <a:ext cx="2822935" cy="581678"/>
          </a:xfrm>
          <a:prstGeom prst="rect">
            <a:avLst/>
          </a:prstGeom>
          <a:solidFill>
            <a:schemeClr val="accent1">
              <a:lumMod val="75000"/>
            </a:schemeClr>
          </a:solidFill>
          <a:ln w="3175">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a:solidFill>
                  <a:schemeClr val="bg1"/>
                </a:solidFill>
                <a:latin typeface="+mj-lt"/>
                <a:ea typeface="Segoe UI" pitchFamily="34" charset="0"/>
                <a:cs typeface="Segoe UI" pitchFamily="34" charset="0"/>
              </a:rPr>
              <a:t>Proactive</a:t>
            </a:r>
            <a:endParaRPr lang="en-US" sz="2400" dirty="0" err="1">
              <a:solidFill>
                <a:schemeClr val="bg1"/>
              </a:solidFill>
              <a:latin typeface="+mj-lt"/>
              <a:ea typeface="Segoe UI" pitchFamily="34" charset="0"/>
              <a:cs typeface="Segoe UI" pitchFamily="34" charset="0"/>
            </a:endParaRPr>
          </a:p>
        </p:txBody>
      </p:sp>
      <p:sp>
        <p:nvSpPr>
          <p:cNvPr id="122" name="Rectangle 121"/>
          <p:cNvSpPr/>
          <p:nvPr/>
        </p:nvSpPr>
        <p:spPr bwMode="auto">
          <a:xfrm>
            <a:off x="9156340" y="2125663"/>
            <a:ext cx="2822935" cy="581678"/>
          </a:xfrm>
          <a:prstGeom prst="rect">
            <a:avLst/>
          </a:prstGeom>
          <a:solidFill>
            <a:schemeClr val="accent1">
              <a:lumMod val="50000"/>
            </a:schemeClr>
          </a:solidFill>
          <a:ln w="3175">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solidFill>
                  <a:schemeClr val="bg1"/>
                </a:solidFill>
                <a:latin typeface="+mj-lt"/>
                <a:ea typeface="Segoe UI" pitchFamily="34" charset="0"/>
                <a:cs typeface="Segoe UI" pitchFamily="34" charset="0"/>
              </a:rPr>
              <a:t>Dynamic</a:t>
            </a:r>
          </a:p>
        </p:txBody>
      </p:sp>
      <p:grpSp>
        <p:nvGrpSpPr>
          <p:cNvPr id="123" name="Group 122"/>
          <p:cNvGrpSpPr/>
          <p:nvPr/>
        </p:nvGrpSpPr>
        <p:grpSpPr>
          <a:xfrm>
            <a:off x="11462501" y="2204270"/>
            <a:ext cx="442608" cy="433788"/>
            <a:chOff x="2853690" y="2183383"/>
            <a:chExt cx="3152775" cy="3089945"/>
          </a:xfrm>
          <a:solidFill>
            <a:schemeClr val="bg1"/>
          </a:solidFill>
        </p:grpSpPr>
        <p:sp>
          <p:nvSpPr>
            <p:cNvPr id="124" name="Freeform 123"/>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sp>
          <p:nvSpPr>
            <p:cNvPr id="125" name="Freeform 124"/>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grpSp>
      <p:sp>
        <p:nvSpPr>
          <p:cNvPr id="126" name="Freeform 125"/>
          <p:cNvSpPr/>
          <p:nvPr/>
        </p:nvSpPr>
        <p:spPr>
          <a:xfrm>
            <a:off x="5797779" y="2188906"/>
            <a:ext cx="325300" cy="450540"/>
          </a:xfrm>
          <a:custGeom>
            <a:avLst/>
            <a:gdLst/>
            <a:ahLst/>
            <a:cxnLst/>
            <a:rect l="l" t="t" r="r" b="b"/>
            <a:pathLst>
              <a:path w="1581153" h="2189881">
                <a:moveTo>
                  <a:pt x="883116" y="734711"/>
                </a:moveTo>
                <a:cubicBezTo>
                  <a:pt x="862725" y="734711"/>
                  <a:pt x="846194" y="751242"/>
                  <a:pt x="846194" y="771633"/>
                </a:cubicBezTo>
                <a:cubicBezTo>
                  <a:pt x="846194" y="792025"/>
                  <a:pt x="862725" y="808556"/>
                  <a:pt x="883116" y="808556"/>
                </a:cubicBezTo>
                <a:cubicBezTo>
                  <a:pt x="903508" y="808556"/>
                  <a:pt x="920038" y="792025"/>
                  <a:pt x="920038" y="771633"/>
                </a:cubicBezTo>
                <a:cubicBezTo>
                  <a:pt x="920038" y="751242"/>
                  <a:pt x="903508" y="734711"/>
                  <a:pt x="883116" y="734711"/>
                </a:cubicBezTo>
                <a:close/>
                <a:moveTo>
                  <a:pt x="883116" y="712635"/>
                </a:moveTo>
                <a:cubicBezTo>
                  <a:pt x="915700" y="712635"/>
                  <a:pt x="942115" y="739049"/>
                  <a:pt x="942115" y="771633"/>
                </a:cubicBezTo>
                <a:cubicBezTo>
                  <a:pt x="942115" y="804218"/>
                  <a:pt x="915700" y="830632"/>
                  <a:pt x="883116" y="830632"/>
                </a:cubicBezTo>
                <a:cubicBezTo>
                  <a:pt x="850532" y="830632"/>
                  <a:pt x="824118" y="804218"/>
                  <a:pt x="824118" y="771633"/>
                </a:cubicBezTo>
                <a:cubicBezTo>
                  <a:pt x="824118" y="739049"/>
                  <a:pt x="850532" y="712635"/>
                  <a:pt x="883116" y="712635"/>
                </a:cubicBezTo>
                <a:close/>
                <a:moveTo>
                  <a:pt x="883116" y="690117"/>
                </a:moveTo>
                <a:cubicBezTo>
                  <a:pt x="838096" y="690117"/>
                  <a:pt x="801600" y="726613"/>
                  <a:pt x="801600" y="771633"/>
                </a:cubicBezTo>
                <a:cubicBezTo>
                  <a:pt x="801600" y="816654"/>
                  <a:pt x="838096" y="853150"/>
                  <a:pt x="883116" y="853150"/>
                </a:cubicBezTo>
                <a:cubicBezTo>
                  <a:pt x="928136" y="853150"/>
                  <a:pt x="964633" y="816654"/>
                  <a:pt x="964633" y="771633"/>
                </a:cubicBezTo>
                <a:cubicBezTo>
                  <a:pt x="964633" y="726613"/>
                  <a:pt x="928136" y="690117"/>
                  <a:pt x="883116" y="690117"/>
                </a:cubicBezTo>
                <a:close/>
                <a:moveTo>
                  <a:pt x="846736" y="631719"/>
                </a:moveTo>
                <a:cubicBezTo>
                  <a:pt x="848495" y="650106"/>
                  <a:pt x="864156" y="664229"/>
                  <a:pt x="883116" y="664229"/>
                </a:cubicBezTo>
                <a:cubicBezTo>
                  <a:pt x="901966" y="664229"/>
                  <a:pt x="917556" y="650269"/>
                  <a:pt x="919434" y="632028"/>
                </a:cubicBezTo>
                <a:cubicBezTo>
                  <a:pt x="933117" y="635454"/>
                  <a:pt x="946010" y="640847"/>
                  <a:pt x="957618" y="648200"/>
                </a:cubicBezTo>
                <a:cubicBezTo>
                  <a:pt x="945923" y="662280"/>
                  <a:pt x="946837" y="683147"/>
                  <a:pt x="959984" y="696618"/>
                </a:cubicBezTo>
                <a:cubicBezTo>
                  <a:pt x="973231" y="710192"/>
                  <a:pt x="994288" y="711531"/>
                  <a:pt x="1008677" y="699936"/>
                </a:cubicBezTo>
                <a:cubicBezTo>
                  <a:pt x="1015043" y="710845"/>
                  <a:pt x="1019971" y="722688"/>
                  <a:pt x="1023068" y="735251"/>
                </a:cubicBezTo>
                <a:cubicBezTo>
                  <a:pt x="1004666" y="736998"/>
                  <a:pt x="990525" y="752666"/>
                  <a:pt x="990525" y="771638"/>
                </a:cubicBezTo>
                <a:cubicBezTo>
                  <a:pt x="990525" y="790600"/>
                  <a:pt x="1004652" y="806263"/>
                  <a:pt x="1023043" y="808020"/>
                </a:cubicBezTo>
                <a:cubicBezTo>
                  <a:pt x="1019907" y="820418"/>
                  <a:pt x="1014948" y="832089"/>
                  <a:pt x="1008471" y="842796"/>
                </a:cubicBezTo>
                <a:cubicBezTo>
                  <a:pt x="994085" y="831502"/>
                  <a:pt x="973270" y="832980"/>
                  <a:pt x="960164" y="846473"/>
                </a:cubicBezTo>
                <a:cubicBezTo>
                  <a:pt x="947023" y="860002"/>
                  <a:pt x="946182" y="880926"/>
                  <a:pt x="957974" y="894985"/>
                </a:cubicBezTo>
                <a:cubicBezTo>
                  <a:pt x="946242" y="902441"/>
                  <a:pt x="933311" y="908110"/>
                  <a:pt x="919495" y="911547"/>
                </a:cubicBezTo>
                <a:cubicBezTo>
                  <a:pt x="917732" y="893165"/>
                  <a:pt x="902073" y="879047"/>
                  <a:pt x="883116" y="879047"/>
                </a:cubicBezTo>
                <a:cubicBezTo>
                  <a:pt x="864266" y="879047"/>
                  <a:pt x="848676" y="893007"/>
                  <a:pt x="846798" y="911248"/>
                </a:cubicBezTo>
                <a:cubicBezTo>
                  <a:pt x="833115" y="907823"/>
                  <a:pt x="820222" y="902430"/>
                  <a:pt x="808614" y="895077"/>
                </a:cubicBezTo>
                <a:cubicBezTo>
                  <a:pt x="820310" y="880996"/>
                  <a:pt x="819396" y="860129"/>
                  <a:pt x="806249" y="846658"/>
                </a:cubicBezTo>
                <a:cubicBezTo>
                  <a:pt x="793001" y="833084"/>
                  <a:pt x="771944" y="831745"/>
                  <a:pt x="757555" y="843340"/>
                </a:cubicBezTo>
                <a:cubicBezTo>
                  <a:pt x="751189" y="832430"/>
                  <a:pt x="746262" y="820588"/>
                  <a:pt x="743164" y="808025"/>
                </a:cubicBezTo>
                <a:cubicBezTo>
                  <a:pt x="761566" y="806278"/>
                  <a:pt x="775707" y="790610"/>
                  <a:pt x="775707" y="771638"/>
                </a:cubicBezTo>
                <a:cubicBezTo>
                  <a:pt x="775707" y="752788"/>
                  <a:pt x="761747" y="737198"/>
                  <a:pt x="743506" y="735320"/>
                </a:cubicBezTo>
                <a:cubicBezTo>
                  <a:pt x="746610" y="722921"/>
                  <a:pt x="751330" y="711171"/>
                  <a:pt x="757839" y="700530"/>
                </a:cubicBezTo>
                <a:cubicBezTo>
                  <a:pt x="772219" y="711769"/>
                  <a:pt x="792985" y="710273"/>
                  <a:pt x="806069" y="696803"/>
                </a:cubicBezTo>
                <a:cubicBezTo>
                  <a:pt x="819234" y="683248"/>
                  <a:pt x="820054" y="662271"/>
                  <a:pt x="808200" y="648208"/>
                </a:cubicBezTo>
                <a:cubicBezTo>
                  <a:pt x="819957" y="640798"/>
                  <a:pt x="832906" y="635148"/>
                  <a:pt x="846736" y="631719"/>
                </a:cubicBezTo>
                <a:close/>
                <a:moveTo>
                  <a:pt x="1118281" y="421960"/>
                </a:moveTo>
                <a:cubicBezTo>
                  <a:pt x="1085277" y="421960"/>
                  <a:pt x="1058522" y="448715"/>
                  <a:pt x="1058522" y="481719"/>
                </a:cubicBezTo>
                <a:cubicBezTo>
                  <a:pt x="1058522" y="514722"/>
                  <a:pt x="1085277" y="541477"/>
                  <a:pt x="1118281" y="541477"/>
                </a:cubicBezTo>
                <a:cubicBezTo>
                  <a:pt x="1151285" y="541477"/>
                  <a:pt x="1178040" y="514722"/>
                  <a:pt x="1178040" y="481719"/>
                </a:cubicBezTo>
                <a:cubicBezTo>
                  <a:pt x="1178040" y="448715"/>
                  <a:pt x="1151285" y="421960"/>
                  <a:pt x="1118281" y="421960"/>
                </a:cubicBezTo>
                <a:close/>
                <a:moveTo>
                  <a:pt x="1118281" y="386229"/>
                </a:moveTo>
                <a:cubicBezTo>
                  <a:pt x="1171019" y="386229"/>
                  <a:pt x="1213770" y="428981"/>
                  <a:pt x="1213770" y="481719"/>
                </a:cubicBezTo>
                <a:cubicBezTo>
                  <a:pt x="1213770" y="534456"/>
                  <a:pt x="1171019" y="577208"/>
                  <a:pt x="1118281" y="577208"/>
                </a:cubicBezTo>
                <a:cubicBezTo>
                  <a:pt x="1065544" y="577208"/>
                  <a:pt x="1022792" y="534456"/>
                  <a:pt x="1022792" y="481719"/>
                </a:cubicBezTo>
                <a:cubicBezTo>
                  <a:pt x="1022792" y="428981"/>
                  <a:pt x="1065544" y="386229"/>
                  <a:pt x="1118281" y="386229"/>
                </a:cubicBezTo>
                <a:close/>
                <a:moveTo>
                  <a:pt x="1118281" y="349784"/>
                </a:moveTo>
                <a:cubicBezTo>
                  <a:pt x="1045416" y="349784"/>
                  <a:pt x="986346" y="408853"/>
                  <a:pt x="986346" y="481719"/>
                </a:cubicBezTo>
                <a:cubicBezTo>
                  <a:pt x="986346" y="554584"/>
                  <a:pt x="1045416" y="613653"/>
                  <a:pt x="1118281" y="613653"/>
                </a:cubicBezTo>
                <a:cubicBezTo>
                  <a:pt x="1191147" y="613653"/>
                  <a:pt x="1250216" y="554584"/>
                  <a:pt x="1250216" y="481719"/>
                </a:cubicBezTo>
                <a:cubicBezTo>
                  <a:pt x="1250216" y="408853"/>
                  <a:pt x="1191147" y="349784"/>
                  <a:pt x="1118281" y="349784"/>
                </a:cubicBezTo>
                <a:close/>
                <a:moveTo>
                  <a:pt x="714681" y="341812"/>
                </a:moveTo>
                <a:cubicBezTo>
                  <a:pt x="690196" y="341812"/>
                  <a:pt x="670347" y="361661"/>
                  <a:pt x="670347" y="386145"/>
                </a:cubicBezTo>
                <a:cubicBezTo>
                  <a:pt x="670347" y="410630"/>
                  <a:pt x="690196" y="430479"/>
                  <a:pt x="714681" y="430479"/>
                </a:cubicBezTo>
                <a:cubicBezTo>
                  <a:pt x="739166" y="430479"/>
                  <a:pt x="759014" y="410630"/>
                  <a:pt x="759014" y="386145"/>
                </a:cubicBezTo>
                <a:cubicBezTo>
                  <a:pt x="759014" y="361661"/>
                  <a:pt x="739166" y="341812"/>
                  <a:pt x="714681" y="341812"/>
                </a:cubicBezTo>
                <a:close/>
                <a:moveTo>
                  <a:pt x="714681" y="315304"/>
                </a:moveTo>
                <a:cubicBezTo>
                  <a:pt x="753806" y="315304"/>
                  <a:pt x="785522" y="347021"/>
                  <a:pt x="785522" y="386145"/>
                </a:cubicBezTo>
                <a:cubicBezTo>
                  <a:pt x="785522" y="425270"/>
                  <a:pt x="753806" y="456987"/>
                  <a:pt x="714681" y="456987"/>
                </a:cubicBezTo>
                <a:cubicBezTo>
                  <a:pt x="675556" y="456987"/>
                  <a:pt x="643839" y="425270"/>
                  <a:pt x="643839" y="386145"/>
                </a:cubicBezTo>
                <a:cubicBezTo>
                  <a:pt x="643839" y="347021"/>
                  <a:pt x="675556" y="315304"/>
                  <a:pt x="714681" y="315304"/>
                </a:cubicBezTo>
                <a:close/>
                <a:moveTo>
                  <a:pt x="714681" y="288265"/>
                </a:moveTo>
                <a:cubicBezTo>
                  <a:pt x="660623" y="288265"/>
                  <a:pt x="616801" y="332088"/>
                  <a:pt x="616801" y="386145"/>
                </a:cubicBezTo>
                <a:cubicBezTo>
                  <a:pt x="616801" y="440203"/>
                  <a:pt x="660623" y="484025"/>
                  <a:pt x="714681" y="484025"/>
                </a:cubicBezTo>
                <a:cubicBezTo>
                  <a:pt x="768738" y="484025"/>
                  <a:pt x="812561" y="440203"/>
                  <a:pt x="812561" y="386145"/>
                </a:cubicBezTo>
                <a:cubicBezTo>
                  <a:pt x="812561" y="332088"/>
                  <a:pt x="768738" y="288265"/>
                  <a:pt x="714681" y="288265"/>
                </a:cubicBezTo>
                <a:close/>
                <a:moveTo>
                  <a:pt x="1059399" y="255267"/>
                </a:moveTo>
                <a:cubicBezTo>
                  <a:pt x="1062247" y="285026"/>
                  <a:pt x="1087594" y="307885"/>
                  <a:pt x="1118281" y="307885"/>
                </a:cubicBezTo>
                <a:cubicBezTo>
                  <a:pt x="1148790" y="307885"/>
                  <a:pt x="1174022" y="285290"/>
                  <a:pt x="1177062" y="255767"/>
                </a:cubicBezTo>
                <a:cubicBezTo>
                  <a:pt x="1199208" y="261311"/>
                  <a:pt x="1220076" y="270040"/>
                  <a:pt x="1238863" y="281941"/>
                </a:cubicBezTo>
                <a:cubicBezTo>
                  <a:pt x="1219934" y="304731"/>
                  <a:pt x="1221414" y="338503"/>
                  <a:pt x="1242692" y="360306"/>
                </a:cubicBezTo>
                <a:cubicBezTo>
                  <a:pt x="1264133" y="382275"/>
                  <a:pt x="1298213" y="384443"/>
                  <a:pt x="1321502" y="365676"/>
                </a:cubicBezTo>
                <a:cubicBezTo>
                  <a:pt x="1331806" y="383333"/>
                  <a:pt x="1339781" y="402500"/>
                  <a:pt x="1344794" y="422833"/>
                </a:cubicBezTo>
                <a:cubicBezTo>
                  <a:pt x="1315010" y="425660"/>
                  <a:pt x="1292123" y="451020"/>
                  <a:pt x="1292123" y="481726"/>
                </a:cubicBezTo>
                <a:cubicBezTo>
                  <a:pt x="1292123" y="512417"/>
                  <a:pt x="1314988" y="537767"/>
                  <a:pt x="1344753" y="540610"/>
                </a:cubicBezTo>
                <a:cubicBezTo>
                  <a:pt x="1339677" y="560676"/>
                  <a:pt x="1331652" y="579566"/>
                  <a:pt x="1321169" y="596895"/>
                </a:cubicBezTo>
                <a:cubicBezTo>
                  <a:pt x="1297885" y="578615"/>
                  <a:pt x="1264195" y="581008"/>
                  <a:pt x="1242983" y="602847"/>
                </a:cubicBezTo>
                <a:cubicBezTo>
                  <a:pt x="1221716" y="624744"/>
                  <a:pt x="1220354" y="658609"/>
                  <a:pt x="1239440" y="681363"/>
                </a:cubicBezTo>
                <a:cubicBezTo>
                  <a:pt x="1220450" y="693430"/>
                  <a:pt x="1199521" y="702605"/>
                  <a:pt x="1177160" y="708169"/>
                </a:cubicBezTo>
                <a:cubicBezTo>
                  <a:pt x="1174306" y="678418"/>
                  <a:pt x="1148963" y="655567"/>
                  <a:pt x="1118281" y="655567"/>
                </a:cubicBezTo>
                <a:cubicBezTo>
                  <a:pt x="1087772" y="655567"/>
                  <a:pt x="1062540" y="678162"/>
                  <a:pt x="1059500" y="707686"/>
                </a:cubicBezTo>
                <a:cubicBezTo>
                  <a:pt x="1037355" y="702141"/>
                  <a:pt x="1016486" y="693413"/>
                  <a:pt x="997698" y="681511"/>
                </a:cubicBezTo>
                <a:cubicBezTo>
                  <a:pt x="1016628" y="658722"/>
                  <a:pt x="1015149" y="624949"/>
                  <a:pt x="993871" y="603146"/>
                </a:cubicBezTo>
                <a:cubicBezTo>
                  <a:pt x="972429" y="581176"/>
                  <a:pt x="938348" y="579009"/>
                  <a:pt x="915060" y="597776"/>
                </a:cubicBezTo>
                <a:cubicBezTo>
                  <a:pt x="904757" y="580119"/>
                  <a:pt x="896781" y="560951"/>
                  <a:pt x="891768" y="540619"/>
                </a:cubicBezTo>
                <a:cubicBezTo>
                  <a:pt x="921552" y="537791"/>
                  <a:pt x="944439" y="512432"/>
                  <a:pt x="944439" y="481726"/>
                </a:cubicBezTo>
                <a:cubicBezTo>
                  <a:pt x="944439" y="451217"/>
                  <a:pt x="921844" y="425985"/>
                  <a:pt x="892322" y="422945"/>
                </a:cubicBezTo>
                <a:cubicBezTo>
                  <a:pt x="897345" y="402878"/>
                  <a:pt x="904984" y="383860"/>
                  <a:pt x="915520" y="366638"/>
                </a:cubicBezTo>
                <a:cubicBezTo>
                  <a:pt x="938793" y="384828"/>
                  <a:pt x="972404" y="382406"/>
                  <a:pt x="993580" y="360605"/>
                </a:cubicBezTo>
                <a:cubicBezTo>
                  <a:pt x="1014887" y="338667"/>
                  <a:pt x="1016215" y="304716"/>
                  <a:pt x="997030" y="281954"/>
                </a:cubicBezTo>
                <a:cubicBezTo>
                  <a:pt x="1016058" y="269961"/>
                  <a:pt x="1037015" y="260817"/>
                  <a:pt x="1059399" y="255267"/>
                </a:cubicBezTo>
                <a:close/>
                <a:moveTo>
                  <a:pt x="670997" y="218145"/>
                </a:moveTo>
                <a:cubicBezTo>
                  <a:pt x="673110" y="240223"/>
                  <a:pt x="691915" y="257181"/>
                  <a:pt x="714681" y="257181"/>
                </a:cubicBezTo>
                <a:cubicBezTo>
                  <a:pt x="737315" y="257181"/>
                  <a:pt x="756034" y="240418"/>
                  <a:pt x="758289" y="218516"/>
                </a:cubicBezTo>
                <a:cubicBezTo>
                  <a:pt x="774718" y="222629"/>
                  <a:pt x="790200" y="229105"/>
                  <a:pt x="804138" y="237934"/>
                </a:cubicBezTo>
                <a:cubicBezTo>
                  <a:pt x="790095" y="254841"/>
                  <a:pt x="791193" y="279896"/>
                  <a:pt x="806978" y="296071"/>
                </a:cubicBezTo>
                <a:cubicBezTo>
                  <a:pt x="822885" y="312370"/>
                  <a:pt x="848169" y="313978"/>
                  <a:pt x="865446" y="300056"/>
                </a:cubicBezTo>
                <a:cubicBezTo>
                  <a:pt x="873090" y="313155"/>
                  <a:pt x="879007" y="327375"/>
                  <a:pt x="882726" y="342459"/>
                </a:cubicBezTo>
                <a:cubicBezTo>
                  <a:pt x="860630" y="344557"/>
                  <a:pt x="843650" y="363371"/>
                  <a:pt x="843650" y="386151"/>
                </a:cubicBezTo>
                <a:cubicBezTo>
                  <a:pt x="843650" y="408920"/>
                  <a:pt x="860614" y="427727"/>
                  <a:pt x="882696" y="429836"/>
                </a:cubicBezTo>
                <a:cubicBezTo>
                  <a:pt x="878930" y="444722"/>
                  <a:pt x="872976" y="458737"/>
                  <a:pt x="865199" y="471592"/>
                </a:cubicBezTo>
                <a:cubicBezTo>
                  <a:pt x="847926" y="458031"/>
                  <a:pt x="822932" y="459806"/>
                  <a:pt x="807195" y="476008"/>
                </a:cubicBezTo>
                <a:cubicBezTo>
                  <a:pt x="791417" y="492253"/>
                  <a:pt x="790406" y="517378"/>
                  <a:pt x="804566" y="534258"/>
                </a:cubicBezTo>
                <a:cubicBezTo>
                  <a:pt x="790478" y="543211"/>
                  <a:pt x="774951" y="550017"/>
                  <a:pt x="758362" y="554145"/>
                </a:cubicBezTo>
                <a:cubicBezTo>
                  <a:pt x="756245" y="532073"/>
                  <a:pt x="737443" y="515121"/>
                  <a:pt x="714681" y="515121"/>
                </a:cubicBezTo>
                <a:cubicBezTo>
                  <a:pt x="692046" y="515121"/>
                  <a:pt x="673328" y="531884"/>
                  <a:pt x="671072" y="553786"/>
                </a:cubicBezTo>
                <a:cubicBezTo>
                  <a:pt x="654643" y="549673"/>
                  <a:pt x="639161" y="543198"/>
                  <a:pt x="625223" y="534368"/>
                </a:cubicBezTo>
                <a:cubicBezTo>
                  <a:pt x="639266" y="517461"/>
                  <a:pt x="638169" y="492406"/>
                  <a:pt x="622383" y="476230"/>
                </a:cubicBezTo>
                <a:cubicBezTo>
                  <a:pt x="606476" y="459931"/>
                  <a:pt x="581192" y="458323"/>
                  <a:pt x="563915" y="472246"/>
                </a:cubicBezTo>
                <a:cubicBezTo>
                  <a:pt x="556271" y="459147"/>
                  <a:pt x="550354" y="444927"/>
                  <a:pt x="546635" y="429843"/>
                </a:cubicBezTo>
                <a:cubicBezTo>
                  <a:pt x="568731" y="427745"/>
                  <a:pt x="585711" y="408931"/>
                  <a:pt x="585711" y="386151"/>
                </a:cubicBezTo>
                <a:cubicBezTo>
                  <a:pt x="585711" y="363517"/>
                  <a:pt x="568948" y="344798"/>
                  <a:pt x="547046" y="342542"/>
                </a:cubicBezTo>
                <a:cubicBezTo>
                  <a:pt x="550773" y="327655"/>
                  <a:pt x="556440" y="313546"/>
                  <a:pt x="564256" y="300769"/>
                </a:cubicBezTo>
                <a:cubicBezTo>
                  <a:pt x="581522" y="314264"/>
                  <a:pt x="606457" y="312467"/>
                  <a:pt x="622167" y="296293"/>
                </a:cubicBezTo>
                <a:cubicBezTo>
                  <a:pt x="637975" y="280018"/>
                  <a:pt x="638959" y="254830"/>
                  <a:pt x="624727" y="237944"/>
                </a:cubicBezTo>
                <a:cubicBezTo>
                  <a:pt x="638843" y="229046"/>
                  <a:pt x="654391" y="222263"/>
                  <a:pt x="670997" y="218145"/>
                </a:cubicBezTo>
                <a:close/>
                <a:moveTo>
                  <a:pt x="888599" y="51"/>
                </a:moveTo>
                <a:cubicBezTo>
                  <a:pt x="549309" y="4932"/>
                  <a:pt x="279179" y="203462"/>
                  <a:pt x="214901" y="405245"/>
                </a:cubicBezTo>
                <a:cubicBezTo>
                  <a:pt x="150623" y="607028"/>
                  <a:pt x="216528" y="436977"/>
                  <a:pt x="122145" y="683511"/>
                </a:cubicBezTo>
                <a:cubicBezTo>
                  <a:pt x="110754" y="788471"/>
                  <a:pt x="186423" y="773825"/>
                  <a:pt x="166082" y="849494"/>
                </a:cubicBezTo>
                <a:cubicBezTo>
                  <a:pt x="145741" y="925163"/>
                  <a:pt x="4167" y="1076501"/>
                  <a:pt x="99" y="1137524"/>
                </a:cubicBezTo>
                <a:cubicBezTo>
                  <a:pt x="-3970" y="1198547"/>
                  <a:pt x="118891" y="1183088"/>
                  <a:pt x="141673" y="1215634"/>
                </a:cubicBezTo>
                <a:cubicBezTo>
                  <a:pt x="164455" y="1248179"/>
                  <a:pt x="132723" y="1307575"/>
                  <a:pt x="136791" y="1332798"/>
                </a:cubicBezTo>
                <a:cubicBezTo>
                  <a:pt x="140859" y="1358021"/>
                  <a:pt x="163641" y="1357207"/>
                  <a:pt x="166082" y="1366971"/>
                </a:cubicBezTo>
                <a:cubicBezTo>
                  <a:pt x="168523" y="1376735"/>
                  <a:pt x="140859" y="1375108"/>
                  <a:pt x="151436" y="1391380"/>
                </a:cubicBezTo>
                <a:cubicBezTo>
                  <a:pt x="162014" y="1407653"/>
                  <a:pt x="213274" y="1415790"/>
                  <a:pt x="229546" y="1464608"/>
                </a:cubicBezTo>
                <a:cubicBezTo>
                  <a:pt x="245819" y="1513427"/>
                  <a:pt x="113195" y="1633032"/>
                  <a:pt x="249074" y="1684292"/>
                </a:cubicBezTo>
                <a:cubicBezTo>
                  <a:pt x="384952" y="1735552"/>
                  <a:pt x="562327" y="1630592"/>
                  <a:pt x="605450" y="1713583"/>
                </a:cubicBezTo>
                <a:cubicBezTo>
                  <a:pt x="648573" y="1796575"/>
                  <a:pt x="702274" y="1941403"/>
                  <a:pt x="507813" y="2182242"/>
                </a:cubicBezTo>
                <a:cubicBezTo>
                  <a:pt x="786893" y="2178987"/>
                  <a:pt x="1326340" y="2200955"/>
                  <a:pt x="1562296" y="2182242"/>
                </a:cubicBezTo>
                <a:cubicBezTo>
                  <a:pt x="1505341" y="2007308"/>
                  <a:pt x="1320644" y="1838884"/>
                  <a:pt x="1323085" y="1601300"/>
                </a:cubicBezTo>
                <a:cubicBezTo>
                  <a:pt x="1325526" y="1363716"/>
                  <a:pt x="1527310" y="1165188"/>
                  <a:pt x="1576942" y="756739"/>
                </a:cubicBezTo>
                <a:cubicBezTo>
                  <a:pt x="1626574" y="348290"/>
                  <a:pt x="1227888" y="-4832"/>
                  <a:pt x="888599" y="51"/>
                </a:cubicBezTo>
                <a:close/>
              </a:path>
            </a:pathLst>
          </a:custGeom>
          <a:solidFill>
            <a:schemeClr val="bg1"/>
          </a:solidFill>
          <a:ln w="9525">
            <a:noFill/>
            <a:round/>
            <a:headEnd/>
            <a:tailEnd/>
          </a:ln>
        </p:spPr>
        <p:txBody>
          <a:bodyPr/>
          <a:lstStyle/>
          <a:p>
            <a:endParaRPr lang="en-US" dirty="0" err="1">
              <a:ln>
                <a:solidFill>
                  <a:schemeClr val="tx1">
                    <a:alpha val="0"/>
                  </a:schemeClr>
                </a:solidFill>
              </a:ln>
              <a:solidFill>
                <a:schemeClr val="tx1"/>
              </a:solidFill>
            </a:endParaRPr>
          </a:p>
        </p:txBody>
      </p:sp>
      <p:sp>
        <p:nvSpPr>
          <p:cNvPr id="127" name="Freeform 14"/>
          <p:cNvSpPr>
            <a:spLocks noEditPoints="1"/>
          </p:cNvSpPr>
          <p:nvPr/>
        </p:nvSpPr>
        <p:spPr bwMode="black">
          <a:xfrm>
            <a:off x="8620714" y="2210393"/>
            <a:ext cx="401851" cy="425274"/>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UI" panose="020B0502040204020203" pitchFamily="34" charset="0"/>
              <a:sym typeface="Segoe UI" panose="020B0502040204020203" pitchFamily="34" charset="0"/>
            </a:endParaRPr>
          </a:p>
        </p:txBody>
      </p:sp>
      <p:sp>
        <p:nvSpPr>
          <p:cNvPr id="128" name="Freeform 127"/>
          <p:cNvSpPr/>
          <p:nvPr/>
        </p:nvSpPr>
        <p:spPr bwMode="auto">
          <a:xfrm rot="5400000">
            <a:off x="2832395" y="2260917"/>
            <a:ext cx="402348" cy="342614"/>
          </a:xfrm>
          <a:custGeom>
            <a:avLst/>
            <a:gdLst>
              <a:gd name="connsiteX0" fmla="*/ 1519205 w 4448175"/>
              <a:gd name="connsiteY0" fmla="*/ 2108202 h 3787779"/>
              <a:gd name="connsiteX1" fmla="*/ 1519205 w 4448175"/>
              <a:gd name="connsiteY1" fmla="*/ 1679577 h 3787779"/>
              <a:gd name="connsiteX2" fmla="*/ 2814605 w 4448175"/>
              <a:gd name="connsiteY2" fmla="*/ 1679577 h 3787779"/>
              <a:gd name="connsiteX3" fmla="*/ 2814605 w 4448175"/>
              <a:gd name="connsiteY3" fmla="*/ 2108202 h 3787779"/>
              <a:gd name="connsiteX4" fmla="*/ 1079818 w 4448175"/>
              <a:gd name="connsiteY4" fmla="*/ 1893890 h 3787779"/>
              <a:gd name="connsiteX5" fmla="*/ 2554286 w 4448175"/>
              <a:gd name="connsiteY5" fmla="*/ 3368358 h 3787779"/>
              <a:gd name="connsiteX6" fmla="*/ 4028754 w 4448175"/>
              <a:gd name="connsiteY6" fmla="*/ 1893890 h 3787779"/>
              <a:gd name="connsiteX7" fmla="*/ 2554286 w 4448175"/>
              <a:gd name="connsiteY7" fmla="*/ 419421 h 3787779"/>
              <a:gd name="connsiteX8" fmla="*/ 1079818 w 4448175"/>
              <a:gd name="connsiteY8" fmla="*/ 1893890 h 3787779"/>
              <a:gd name="connsiteX9" fmla="*/ 660397 w 4448175"/>
              <a:gd name="connsiteY9" fmla="*/ 1893890 h 3787779"/>
              <a:gd name="connsiteX10" fmla="*/ 983843 w 4448175"/>
              <a:gd name="connsiteY10" fmla="*/ 834998 h 3787779"/>
              <a:gd name="connsiteX11" fmla="*/ 1071549 w 4448175"/>
              <a:gd name="connsiteY11" fmla="*/ 717711 h 3787779"/>
              <a:gd name="connsiteX12" fmla="*/ 748947 w 4448175"/>
              <a:gd name="connsiteY12" fmla="*/ 377793 h 3787779"/>
              <a:gd name="connsiteX13" fmla="*/ 1059846 w 4448175"/>
              <a:gd name="connsiteY13" fmla="*/ 82732 h 3787779"/>
              <a:gd name="connsiteX14" fmla="*/ 1374264 w 4448175"/>
              <a:gd name="connsiteY14" fmla="*/ 414027 h 3787779"/>
              <a:gd name="connsiteX15" fmla="*/ 1495394 w 4448175"/>
              <a:gd name="connsiteY15" fmla="*/ 323447 h 3787779"/>
              <a:gd name="connsiteX16" fmla="*/ 2554286 w 4448175"/>
              <a:gd name="connsiteY16" fmla="*/ 0 h 3787779"/>
              <a:gd name="connsiteX17" fmla="*/ 4448175 w 4448175"/>
              <a:gd name="connsiteY17" fmla="*/ 1893890 h 3787779"/>
              <a:gd name="connsiteX18" fmla="*/ 2554286 w 4448175"/>
              <a:gd name="connsiteY18" fmla="*/ 3787779 h 3787779"/>
              <a:gd name="connsiteX19" fmla="*/ 660397 w 4448175"/>
              <a:gd name="connsiteY19" fmla="*/ 1893890 h 3787779"/>
              <a:gd name="connsiteX20" fmla="*/ 0 w 4448175"/>
              <a:gd name="connsiteY20" fmla="*/ 2536315 h 3787779"/>
              <a:gd name="connsiteX21" fmla="*/ 0 w 4448175"/>
              <a:gd name="connsiteY21" fmla="*/ 1240914 h 3787779"/>
              <a:gd name="connsiteX22" fmla="*/ 428625 w 4448175"/>
              <a:gd name="connsiteY22" fmla="*/ 1240914 h 3787779"/>
              <a:gd name="connsiteX23" fmla="*/ 428625 w 4448175"/>
              <a:gd name="connsiteY23" fmla="*/ 2536315 h 37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8175" h="3787779">
                <a:moveTo>
                  <a:pt x="1519205" y="2108202"/>
                </a:moveTo>
                <a:lnTo>
                  <a:pt x="1519205" y="1679577"/>
                </a:lnTo>
                <a:lnTo>
                  <a:pt x="2814605" y="1679577"/>
                </a:lnTo>
                <a:lnTo>
                  <a:pt x="2814605" y="2108202"/>
                </a:lnTo>
                <a:close/>
                <a:moveTo>
                  <a:pt x="1079818" y="1893890"/>
                </a:moveTo>
                <a:cubicBezTo>
                  <a:pt x="1079818" y="2708216"/>
                  <a:pt x="1739960" y="3368358"/>
                  <a:pt x="2554286" y="3368358"/>
                </a:cubicBezTo>
                <a:cubicBezTo>
                  <a:pt x="3368612" y="3368358"/>
                  <a:pt x="4028754" y="2708216"/>
                  <a:pt x="4028754" y="1893890"/>
                </a:cubicBezTo>
                <a:cubicBezTo>
                  <a:pt x="4028754" y="1079563"/>
                  <a:pt x="3368612" y="419421"/>
                  <a:pt x="2554286" y="419421"/>
                </a:cubicBezTo>
                <a:cubicBezTo>
                  <a:pt x="1739960" y="419421"/>
                  <a:pt x="1079818" y="1079563"/>
                  <a:pt x="1079818" y="1893890"/>
                </a:cubicBezTo>
                <a:close/>
                <a:moveTo>
                  <a:pt x="660397" y="1893890"/>
                </a:moveTo>
                <a:cubicBezTo>
                  <a:pt x="660397" y="1501652"/>
                  <a:pt x="779636" y="1137265"/>
                  <a:pt x="983843" y="834998"/>
                </a:cubicBezTo>
                <a:lnTo>
                  <a:pt x="1071549" y="717711"/>
                </a:lnTo>
                <a:lnTo>
                  <a:pt x="748947" y="377793"/>
                </a:lnTo>
                <a:lnTo>
                  <a:pt x="1059846" y="82732"/>
                </a:lnTo>
                <a:lnTo>
                  <a:pt x="1374264" y="414027"/>
                </a:lnTo>
                <a:lnTo>
                  <a:pt x="1495394" y="323447"/>
                </a:lnTo>
                <a:cubicBezTo>
                  <a:pt x="1797661" y="119239"/>
                  <a:pt x="2162048" y="0"/>
                  <a:pt x="2554286" y="0"/>
                </a:cubicBezTo>
                <a:cubicBezTo>
                  <a:pt x="3600252" y="0"/>
                  <a:pt x="4448175" y="847923"/>
                  <a:pt x="4448175" y="1893890"/>
                </a:cubicBezTo>
                <a:cubicBezTo>
                  <a:pt x="4448175" y="2939856"/>
                  <a:pt x="3600252" y="3787779"/>
                  <a:pt x="2554286" y="3787779"/>
                </a:cubicBezTo>
                <a:cubicBezTo>
                  <a:pt x="1508320" y="3787779"/>
                  <a:pt x="660397" y="2939856"/>
                  <a:pt x="660397" y="1893890"/>
                </a:cubicBezTo>
                <a:close/>
                <a:moveTo>
                  <a:pt x="0" y="2536315"/>
                </a:moveTo>
                <a:lnTo>
                  <a:pt x="0" y="1240914"/>
                </a:lnTo>
                <a:lnTo>
                  <a:pt x="428625" y="1240914"/>
                </a:lnTo>
                <a:lnTo>
                  <a:pt x="428625" y="2536315"/>
                </a:ln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00225629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55"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3" name="Group 2"/>
          <p:cNvGrpSpPr/>
          <p:nvPr/>
        </p:nvGrpSpPr>
        <p:grpSpPr>
          <a:xfrm>
            <a:off x="9906157" y="6210707"/>
            <a:ext cx="2464532" cy="757490"/>
            <a:chOff x="9906157" y="6201183"/>
            <a:chExt cx="2464532" cy="757490"/>
          </a:xfrm>
        </p:grpSpPr>
        <p:grpSp>
          <p:nvGrpSpPr>
            <p:cNvPr id="23" name="Group 22"/>
            <p:cNvGrpSpPr/>
            <p:nvPr/>
          </p:nvGrpSpPr>
          <p:grpSpPr>
            <a:xfrm>
              <a:off x="10146397" y="6367201"/>
              <a:ext cx="980359" cy="591472"/>
              <a:chOff x="6670675" y="4275930"/>
              <a:chExt cx="1224064" cy="753270"/>
            </a:xfrm>
          </p:grpSpPr>
          <p:sp>
            <p:nvSpPr>
              <p:cNvPr id="24" name="Freeform 14"/>
              <p:cNvSpPr>
                <a:spLocks/>
              </p:cNvSpPr>
              <p:nvPr/>
            </p:nvSpPr>
            <p:spPr bwMode="auto">
              <a:xfrm>
                <a:off x="6670675" y="4534582"/>
                <a:ext cx="620540" cy="494617"/>
              </a:xfrm>
              <a:custGeom>
                <a:avLst/>
                <a:gdLst>
                  <a:gd name="T0" fmla="*/ 182 w 547"/>
                  <a:gd name="T1" fmla="*/ 47 h 436"/>
                  <a:gd name="T2" fmla="*/ 182 w 547"/>
                  <a:gd name="T3" fmla="*/ 0 h 436"/>
                  <a:gd name="T4" fmla="*/ 65 w 547"/>
                  <a:gd name="T5" fmla="*/ 0 h 436"/>
                  <a:gd name="T6" fmla="*/ 65 w 547"/>
                  <a:gd name="T7" fmla="*/ 47 h 436"/>
                  <a:gd name="T8" fmla="*/ 0 w 547"/>
                  <a:gd name="T9" fmla="*/ 47 h 436"/>
                  <a:gd name="T10" fmla="*/ 0 w 547"/>
                  <a:gd name="T11" fmla="*/ 59 h 436"/>
                  <a:gd name="T12" fmla="*/ 15 w 547"/>
                  <a:gd name="T13" fmla="*/ 59 h 436"/>
                  <a:gd name="T14" fmla="*/ 15 w 547"/>
                  <a:gd name="T15" fmla="*/ 436 h 436"/>
                  <a:gd name="T16" fmla="*/ 531 w 547"/>
                  <a:gd name="T17" fmla="*/ 436 h 436"/>
                  <a:gd name="T18" fmla="*/ 531 w 547"/>
                  <a:gd name="T19" fmla="*/ 59 h 436"/>
                  <a:gd name="T20" fmla="*/ 547 w 547"/>
                  <a:gd name="T21" fmla="*/ 59 h 436"/>
                  <a:gd name="T22" fmla="*/ 547 w 547"/>
                  <a:gd name="T23" fmla="*/ 47 h 436"/>
                  <a:gd name="T24" fmla="*/ 182 w 547"/>
                  <a:gd name="T25" fmla="*/ 47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436">
                    <a:moveTo>
                      <a:pt x="182" y="47"/>
                    </a:moveTo>
                    <a:lnTo>
                      <a:pt x="182" y="0"/>
                    </a:lnTo>
                    <a:lnTo>
                      <a:pt x="65" y="0"/>
                    </a:lnTo>
                    <a:lnTo>
                      <a:pt x="65" y="47"/>
                    </a:lnTo>
                    <a:lnTo>
                      <a:pt x="0" y="47"/>
                    </a:lnTo>
                    <a:lnTo>
                      <a:pt x="0" y="59"/>
                    </a:lnTo>
                    <a:lnTo>
                      <a:pt x="15" y="59"/>
                    </a:lnTo>
                    <a:lnTo>
                      <a:pt x="15" y="436"/>
                    </a:lnTo>
                    <a:lnTo>
                      <a:pt x="531" y="436"/>
                    </a:lnTo>
                    <a:lnTo>
                      <a:pt x="531" y="59"/>
                    </a:lnTo>
                    <a:lnTo>
                      <a:pt x="547" y="59"/>
                    </a:lnTo>
                    <a:lnTo>
                      <a:pt x="547" y="47"/>
                    </a:lnTo>
                    <a:lnTo>
                      <a:pt x="182" y="4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5" name="Freeform 15"/>
              <p:cNvSpPr>
                <a:spLocks/>
              </p:cNvSpPr>
              <p:nvPr/>
            </p:nvSpPr>
            <p:spPr bwMode="auto">
              <a:xfrm>
                <a:off x="7363820" y="4606053"/>
                <a:ext cx="530919" cy="423147"/>
              </a:xfrm>
              <a:custGeom>
                <a:avLst/>
                <a:gdLst>
                  <a:gd name="T0" fmla="*/ 155 w 468"/>
                  <a:gd name="T1" fmla="*/ 40 h 373"/>
                  <a:gd name="T2" fmla="*/ 155 w 468"/>
                  <a:gd name="T3" fmla="*/ 0 h 373"/>
                  <a:gd name="T4" fmla="*/ 56 w 468"/>
                  <a:gd name="T5" fmla="*/ 0 h 373"/>
                  <a:gd name="T6" fmla="*/ 56 w 468"/>
                  <a:gd name="T7" fmla="*/ 40 h 373"/>
                  <a:gd name="T8" fmla="*/ 0 w 468"/>
                  <a:gd name="T9" fmla="*/ 40 h 373"/>
                  <a:gd name="T10" fmla="*/ 0 w 468"/>
                  <a:gd name="T11" fmla="*/ 50 h 373"/>
                  <a:gd name="T12" fmla="*/ 13 w 468"/>
                  <a:gd name="T13" fmla="*/ 50 h 373"/>
                  <a:gd name="T14" fmla="*/ 13 w 468"/>
                  <a:gd name="T15" fmla="*/ 373 h 373"/>
                  <a:gd name="T16" fmla="*/ 456 w 468"/>
                  <a:gd name="T17" fmla="*/ 373 h 373"/>
                  <a:gd name="T18" fmla="*/ 456 w 468"/>
                  <a:gd name="T19" fmla="*/ 50 h 373"/>
                  <a:gd name="T20" fmla="*/ 468 w 468"/>
                  <a:gd name="T21" fmla="*/ 50 h 373"/>
                  <a:gd name="T22" fmla="*/ 468 w 468"/>
                  <a:gd name="T23" fmla="*/ 40 h 373"/>
                  <a:gd name="T24" fmla="*/ 155 w 468"/>
                  <a:gd name="T25" fmla="*/ 4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373">
                    <a:moveTo>
                      <a:pt x="155" y="40"/>
                    </a:moveTo>
                    <a:lnTo>
                      <a:pt x="155" y="0"/>
                    </a:lnTo>
                    <a:lnTo>
                      <a:pt x="56" y="0"/>
                    </a:lnTo>
                    <a:lnTo>
                      <a:pt x="56" y="40"/>
                    </a:lnTo>
                    <a:lnTo>
                      <a:pt x="0" y="40"/>
                    </a:lnTo>
                    <a:lnTo>
                      <a:pt x="0" y="50"/>
                    </a:lnTo>
                    <a:lnTo>
                      <a:pt x="13" y="50"/>
                    </a:lnTo>
                    <a:lnTo>
                      <a:pt x="13" y="373"/>
                    </a:lnTo>
                    <a:lnTo>
                      <a:pt x="456" y="373"/>
                    </a:lnTo>
                    <a:lnTo>
                      <a:pt x="456" y="50"/>
                    </a:lnTo>
                    <a:lnTo>
                      <a:pt x="468" y="50"/>
                    </a:lnTo>
                    <a:lnTo>
                      <a:pt x="468" y="40"/>
                    </a:lnTo>
                    <a:lnTo>
                      <a:pt x="155" y="4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6" name="Freeform 24"/>
              <p:cNvSpPr>
                <a:spLocks/>
              </p:cNvSpPr>
              <p:nvPr/>
            </p:nvSpPr>
            <p:spPr bwMode="auto">
              <a:xfrm>
                <a:off x="7016680" y="4275930"/>
                <a:ext cx="574028" cy="753270"/>
              </a:xfrm>
              <a:custGeom>
                <a:avLst/>
                <a:gdLst>
                  <a:gd name="T0" fmla="*/ 277 w 506"/>
                  <a:gd name="T1" fmla="*/ 71 h 664"/>
                  <a:gd name="T2" fmla="*/ 277 w 506"/>
                  <a:gd name="T3" fmla="*/ 0 h 664"/>
                  <a:gd name="T4" fmla="*/ 98 w 506"/>
                  <a:gd name="T5" fmla="*/ 0 h 664"/>
                  <a:gd name="T6" fmla="*/ 98 w 506"/>
                  <a:gd name="T7" fmla="*/ 71 h 664"/>
                  <a:gd name="T8" fmla="*/ 0 w 506"/>
                  <a:gd name="T9" fmla="*/ 71 h 664"/>
                  <a:gd name="T10" fmla="*/ 0 w 506"/>
                  <a:gd name="T11" fmla="*/ 89 h 664"/>
                  <a:gd name="T12" fmla="*/ 22 w 506"/>
                  <a:gd name="T13" fmla="*/ 89 h 664"/>
                  <a:gd name="T14" fmla="*/ 22 w 506"/>
                  <a:gd name="T15" fmla="*/ 664 h 664"/>
                  <a:gd name="T16" fmla="*/ 484 w 506"/>
                  <a:gd name="T17" fmla="*/ 664 h 664"/>
                  <a:gd name="T18" fmla="*/ 484 w 506"/>
                  <a:gd name="T19" fmla="*/ 89 h 664"/>
                  <a:gd name="T20" fmla="*/ 506 w 506"/>
                  <a:gd name="T21" fmla="*/ 89 h 664"/>
                  <a:gd name="T22" fmla="*/ 506 w 506"/>
                  <a:gd name="T23" fmla="*/ 71 h 664"/>
                  <a:gd name="T24" fmla="*/ 277 w 506"/>
                  <a:gd name="T25" fmla="*/ 7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6" h="664">
                    <a:moveTo>
                      <a:pt x="277" y="71"/>
                    </a:moveTo>
                    <a:lnTo>
                      <a:pt x="277" y="0"/>
                    </a:lnTo>
                    <a:lnTo>
                      <a:pt x="98" y="0"/>
                    </a:lnTo>
                    <a:lnTo>
                      <a:pt x="98" y="71"/>
                    </a:lnTo>
                    <a:lnTo>
                      <a:pt x="0" y="71"/>
                    </a:lnTo>
                    <a:lnTo>
                      <a:pt x="0" y="89"/>
                    </a:lnTo>
                    <a:lnTo>
                      <a:pt x="22" y="89"/>
                    </a:lnTo>
                    <a:lnTo>
                      <a:pt x="22" y="664"/>
                    </a:lnTo>
                    <a:lnTo>
                      <a:pt x="484" y="664"/>
                    </a:lnTo>
                    <a:lnTo>
                      <a:pt x="484" y="89"/>
                    </a:lnTo>
                    <a:lnTo>
                      <a:pt x="506" y="89"/>
                    </a:lnTo>
                    <a:lnTo>
                      <a:pt x="506" y="71"/>
                    </a:lnTo>
                    <a:lnTo>
                      <a:pt x="277" y="71"/>
                    </a:lnTo>
                    <a:close/>
                  </a:path>
                </a:pathLst>
              </a:custGeom>
              <a:solidFill>
                <a:srgbClr val="008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7" name="Rectangle 25"/>
              <p:cNvSpPr>
                <a:spLocks noChangeArrowheads="1"/>
              </p:cNvSpPr>
              <p:nvPr/>
            </p:nvSpPr>
            <p:spPr bwMode="auto">
              <a:xfrm>
                <a:off x="7330920"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8" name="Rectangle 26"/>
              <p:cNvSpPr>
                <a:spLocks noChangeArrowheads="1"/>
              </p:cNvSpPr>
              <p:nvPr/>
            </p:nvSpPr>
            <p:spPr bwMode="auto">
              <a:xfrm>
                <a:off x="7211804"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9" name="Rectangle 27"/>
              <p:cNvSpPr>
                <a:spLocks noChangeArrowheads="1"/>
              </p:cNvSpPr>
              <p:nvPr/>
            </p:nvSpPr>
            <p:spPr bwMode="auto">
              <a:xfrm>
                <a:off x="7093822" y="4435886"/>
                <a:ext cx="422013" cy="669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0" name="Rectangle 28"/>
              <p:cNvSpPr>
                <a:spLocks noChangeArrowheads="1"/>
              </p:cNvSpPr>
              <p:nvPr/>
            </p:nvSpPr>
            <p:spPr bwMode="auto">
              <a:xfrm>
                <a:off x="7093822" y="4553868"/>
                <a:ext cx="422013" cy="6579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1" name="Rectangle 29"/>
              <p:cNvSpPr>
                <a:spLocks noChangeArrowheads="1"/>
              </p:cNvSpPr>
              <p:nvPr/>
            </p:nvSpPr>
            <p:spPr bwMode="auto">
              <a:xfrm>
                <a:off x="7093822" y="4670716"/>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2" name="Rectangle 30"/>
              <p:cNvSpPr>
                <a:spLocks noChangeArrowheads="1"/>
              </p:cNvSpPr>
              <p:nvPr/>
            </p:nvSpPr>
            <p:spPr bwMode="auto">
              <a:xfrm>
                <a:off x="7093822" y="4788698"/>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33" name="Group 32"/>
            <p:cNvGrpSpPr/>
            <p:nvPr/>
          </p:nvGrpSpPr>
          <p:grpSpPr>
            <a:xfrm>
              <a:off x="10932286" y="6201183"/>
              <a:ext cx="956516" cy="738226"/>
              <a:chOff x="3994474" y="3851208"/>
              <a:chExt cx="1293813" cy="1018510"/>
            </a:xfrm>
          </p:grpSpPr>
          <p:sp>
            <p:nvSpPr>
              <p:cNvPr id="34" name="Freeform 62"/>
              <p:cNvSpPr>
                <a:spLocks/>
              </p:cNvSpPr>
              <p:nvPr/>
            </p:nvSpPr>
            <p:spPr bwMode="auto">
              <a:xfrm>
                <a:off x="4392937" y="4367146"/>
                <a:ext cx="587375" cy="495300"/>
              </a:xfrm>
              <a:custGeom>
                <a:avLst/>
                <a:gdLst>
                  <a:gd name="T0" fmla="*/ 167 w 370"/>
                  <a:gd name="T1" fmla="*/ 53 h 312"/>
                  <a:gd name="T2" fmla="*/ 167 w 370"/>
                  <a:gd name="T3" fmla="*/ 0 h 312"/>
                  <a:gd name="T4" fmla="*/ 126 w 370"/>
                  <a:gd name="T5" fmla="*/ 0 h 312"/>
                  <a:gd name="T6" fmla="*/ 126 w 370"/>
                  <a:gd name="T7" fmla="*/ 53 h 312"/>
                  <a:gd name="T8" fmla="*/ 112 w 370"/>
                  <a:gd name="T9" fmla="*/ 53 h 312"/>
                  <a:gd name="T10" fmla="*/ 112 w 370"/>
                  <a:gd name="T11" fmla="*/ 0 h 312"/>
                  <a:gd name="T12" fmla="*/ 72 w 370"/>
                  <a:gd name="T13" fmla="*/ 0 h 312"/>
                  <a:gd name="T14" fmla="*/ 72 w 370"/>
                  <a:gd name="T15" fmla="*/ 53 h 312"/>
                  <a:gd name="T16" fmla="*/ 0 w 370"/>
                  <a:gd name="T17" fmla="*/ 53 h 312"/>
                  <a:gd name="T18" fmla="*/ 0 w 370"/>
                  <a:gd name="T19" fmla="*/ 65 h 312"/>
                  <a:gd name="T20" fmla="*/ 17 w 370"/>
                  <a:gd name="T21" fmla="*/ 65 h 312"/>
                  <a:gd name="T22" fmla="*/ 17 w 370"/>
                  <a:gd name="T23" fmla="*/ 312 h 312"/>
                  <a:gd name="T24" fmla="*/ 353 w 370"/>
                  <a:gd name="T25" fmla="*/ 312 h 312"/>
                  <a:gd name="T26" fmla="*/ 353 w 370"/>
                  <a:gd name="T27" fmla="*/ 65 h 312"/>
                  <a:gd name="T28" fmla="*/ 370 w 370"/>
                  <a:gd name="T29" fmla="*/ 65 h 312"/>
                  <a:gd name="T30" fmla="*/ 370 w 370"/>
                  <a:gd name="T31" fmla="*/ 53 h 312"/>
                  <a:gd name="T32" fmla="*/ 167 w 370"/>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312">
                    <a:moveTo>
                      <a:pt x="167" y="53"/>
                    </a:moveTo>
                    <a:lnTo>
                      <a:pt x="167" y="0"/>
                    </a:lnTo>
                    <a:lnTo>
                      <a:pt x="126" y="0"/>
                    </a:lnTo>
                    <a:lnTo>
                      <a:pt x="126" y="53"/>
                    </a:lnTo>
                    <a:lnTo>
                      <a:pt x="112" y="53"/>
                    </a:lnTo>
                    <a:lnTo>
                      <a:pt x="112" y="0"/>
                    </a:lnTo>
                    <a:lnTo>
                      <a:pt x="72" y="0"/>
                    </a:lnTo>
                    <a:lnTo>
                      <a:pt x="72" y="53"/>
                    </a:lnTo>
                    <a:lnTo>
                      <a:pt x="0" y="53"/>
                    </a:lnTo>
                    <a:lnTo>
                      <a:pt x="0" y="65"/>
                    </a:lnTo>
                    <a:lnTo>
                      <a:pt x="17" y="65"/>
                    </a:lnTo>
                    <a:lnTo>
                      <a:pt x="17" y="312"/>
                    </a:lnTo>
                    <a:lnTo>
                      <a:pt x="353" y="312"/>
                    </a:lnTo>
                    <a:lnTo>
                      <a:pt x="353" y="65"/>
                    </a:lnTo>
                    <a:lnTo>
                      <a:pt x="370" y="65"/>
                    </a:lnTo>
                    <a:lnTo>
                      <a:pt x="370" y="53"/>
                    </a:lnTo>
                    <a:lnTo>
                      <a:pt x="167"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5" name="Freeform 63"/>
              <p:cNvSpPr>
                <a:spLocks/>
              </p:cNvSpPr>
              <p:nvPr/>
            </p:nvSpPr>
            <p:spPr bwMode="auto">
              <a:xfrm>
                <a:off x="4702499" y="4367146"/>
                <a:ext cx="585788" cy="495300"/>
              </a:xfrm>
              <a:custGeom>
                <a:avLst/>
                <a:gdLst>
                  <a:gd name="T0" fmla="*/ 166 w 369"/>
                  <a:gd name="T1" fmla="*/ 53 h 312"/>
                  <a:gd name="T2" fmla="*/ 166 w 369"/>
                  <a:gd name="T3" fmla="*/ 0 h 312"/>
                  <a:gd name="T4" fmla="*/ 126 w 369"/>
                  <a:gd name="T5" fmla="*/ 0 h 312"/>
                  <a:gd name="T6" fmla="*/ 126 w 369"/>
                  <a:gd name="T7" fmla="*/ 53 h 312"/>
                  <a:gd name="T8" fmla="*/ 112 w 369"/>
                  <a:gd name="T9" fmla="*/ 53 h 312"/>
                  <a:gd name="T10" fmla="*/ 112 w 369"/>
                  <a:gd name="T11" fmla="*/ 0 h 312"/>
                  <a:gd name="T12" fmla="*/ 73 w 369"/>
                  <a:gd name="T13" fmla="*/ 0 h 312"/>
                  <a:gd name="T14" fmla="*/ 73 w 369"/>
                  <a:gd name="T15" fmla="*/ 53 h 312"/>
                  <a:gd name="T16" fmla="*/ 0 w 369"/>
                  <a:gd name="T17" fmla="*/ 53 h 312"/>
                  <a:gd name="T18" fmla="*/ 0 w 369"/>
                  <a:gd name="T19" fmla="*/ 65 h 312"/>
                  <a:gd name="T20" fmla="*/ 17 w 369"/>
                  <a:gd name="T21" fmla="*/ 65 h 312"/>
                  <a:gd name="T22" fmla="*/ 17 w 369"/>
                  <a:gd name="T23" fmla="*/ 312 h 312"/>
                  <a:gd name="T24" fmla="*/ 353 w 369"/>
                  <a:gd name="T25" fmla="*/ 312 h 312"/>
                  <a:gd name="T26" fmla="*/ 353 w 369"/>
                  <a:gd name="T27" fmla="*/ 65 h 312"/>
                  <a:gd name="T28" fmla="*/ 369 w 369"/>
                  <a:gd name="T29" fmla="*/ 65 h 312"/>
                  <a:gd name="T30" fmla="*/ 369 w 369"/>
                  <a:gd name="T31" fmla="*/ 53 h 312"/>
                  <a:gd name="T32" fmla="*/ 166 w 369"/>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12">
                    <a:moveTo>
                      <a:pt x="166" y="53"/>
                    </a:moveTo>
                    <a:lnTo>
                      <a:pt x="166" y="0"/>
                    </a:lnTo>
                    <a:lnTo>
                      <a:pt x="126" y="0"/>
                    </a:lnTo>
                    <a:lnTo>
                      <a:pt x="126" y="53"/>
                    </a:lnTo>
                    <a:lnTo>
                      <a:pt x="112" y="53"/>
                    </a:lnTo>
                    <a:lnTo>
                      <a:pt x="112" y="0"/>
                    </a:lnTo>
                    <a:lnTo>
                      <a:pt x="73" y="0"/>
                    </a:lnTo>
                    <a:lnTo>
                      <a:pt x="73" y="53"/>
                    </a:lnTo>
                    <a:lnTo>
                      <a:pt x="0" y="53"/>
                    </a:lnTo>
                    <a:lnTo>
                      <a:pt x="0" y="65"/>
                    </a:lnTo>
                    <a:lnTo>
                      <a:pt x="17" y="65"/>
                    </a:lnTo>
                    <a:lnTo>
                      <a:pt x="17" y="312"/>
                    </a:lnTo>
                    <a:lnTo>
                      <a:pt x="353" y="312"/>
                    </a:lnTo>
                    <a:lnTo>
                      <a:pt x="353" y="65"/>
                    </a:lnTo>
                    <a:lnTo>
                      <a:pt x="369" y="65"/>
                    </a:lnTo>
                    <a:lnTo>
                      <a:pt x="369" y="53"/>
                    </a:lnTo>
                    <a:lnTo>
                      <a:pt x="166"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6" name="Rectangle 65"/>
              <p:cNvSpPr>
                <a:spLocks noChangeArrowheads="1"/>
              </p:cNvSpPr>
              <p:nvPr/>
            </p:nvSpPr>
            <p:spPr bwMode="auto">
              <a:xfrm>
                <a:off x="4019874" y="4192521"/>
                <a:ext cx="531813" cy="669925"/>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7" name="Rectangle 66"/>
              <p:cNvSpPr>
                <a:spLocks noChangeArrowheads="1"/>
              </p:cNvSpPr>
              <p:nvPr/>
            </p:nvSpPr>
            <p:spPr bwMode="auto">
              <a:xfrm>
                <a:off x="3994474" y="4173471"/>
                <a:ext cx="584200" cy="190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8" name="Rectangle 67"/>
              <p:cNvSpPr>
                <a:spLocks noChangeArrowheads="1"/>
              </p:cNvSpPr>
              <p:nvPr/>
            </p:nvSpPr>
            <p:spPr bwMode="auto">
              <a:xfrm>
                <a:off x="4069087"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9" name="Rectangle 68"/>
              <p:cNvSpPr>
                <a:spLocks noChangeArrowheads="1"/>
              </p:cNvSpPr>
              <p:nvPr/>
            </p:nvSpPr>
            <p:spPr bwMode="auto">
              <a:xfrm>
                <a:off x="4069087" y="4252846"/>
                <a:ext cx="69850" cy="3651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0" name="Rectangle 69"/>
              <p:cNvSpPr>
                <a:spLocks noChangeArrowheads="1"/>
              </p:cNvSpPr>
              <p:nvPr/>
            </p:nvSpPr>
            <p:spPr bwMode="auto">
              <a:xfrm>
                <a:off x="4189737" y="425284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1" name="Rectangle 70"/>
              <p:cNvSpPr>
                <a:spLocks noChangeArrowheads="1"/>
              </p:cNvSpPr>
              <p:nvPr/>
            </p:nvSpPr>
            <p:spPr bwMode="auto">
              <a:xfrm>
                <a:off x="4308799"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2" name="Rectangle 71"/>
              <p:cNvSpPr>
                <a:spLocks noChangeArrowheads="1"/>
              </p:cNvSpPr>
              <p:nvPr/>
            </p:nvSpPr>
            <p:spPr bwMode="auto">
              <a:xfrm>
                <a:off x="4189737" y="4725921"/>
                <a:ext cx="68263"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3" name="Rectangle 72"/>
              <p:cNvSpPr>
                <a:spLocks noChangeArrowheads="1"/>
              </p:cNvSpPr>
              <p:nvPr/>
            </p:nvSpPr>
            <p:spPr bwMode="auto">
              <a:xfrm>
                <a:off x="4308799" y="4725921"/>
                <a:ext cx="71438"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4" name="Rectangle 73"/>
              <p:cNvSpPr>
                <a:spLocks noChangeArrowheads="1"/>
              </p:cNvSpPr>
              <p:nvPr/>
            </p:nvSpPr>
            <p:spPr bwMode="auto">
              <a:xfrm>
                <a:off x="4431037" y="4252846"/>
                <a:ext cx="69850"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5" name="Rectangle 74"/>
              <p:cNvSpPr>
                <a:spLocks noChangeArrowheads="1"/>
              </p:cNvSpPr>
              <p:nvPr/>
            </p:nvSpPr>
            <p:spPr bwMode="auto">
              <a:xfrm>
                <a:off x="4069087"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6" name="Rectangle 75"/>
              <p:cNvSpPr>
                <a:spLocks noChangeArrowheads="1"/>
              </p:cNvSpPr>
              <p:nvPr/>
            </p:nvSpPr>
            <p:spPr bwMode="auto">
              <a:xfrm>
                <a:off x="4189737" y="437349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7" name="Rectangle 76"/>
              <p:cNvSpPr>
                <a:spLocks noChangeArrowheads="1"/>
              </p:cNvSpPr>
              <p:nvPr/>
            </p:nvSpPr>
            <p:spPr bwMode="auto">
              <a:xfrm>
                <a:off x="4308799" y="4373496"/>
                <a:ext cx="71438"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8" name="Rectangle 77"/>
              <p:cNvSpPr>
                <a:spLocks noChangeArrowheads="1"/>
              </p:cNvSpPr>
              <p:nvPr/>
            </p:nvSpPr>
            <p:spPr bwMode="auto">
              <a:xfrm>
                <a:off x="4431037"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9" name="Rectangle 78"/>
              <p:cNvSpPr>
                <a:spLocks noChangeArrowheads="1"/>
              </p:cNvSpPr>
              <p:nvPr/>
            </p:nvSpPr>
            <p:spPr bwMode="auto">
              <a:xfrm>
                <a:off x="406908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0" name="Rectangle 79"/>
              <p:cNvSpPr>
                <a:spLocks noChangeArrowheads="1"/>
              </p:cNvSpPr>
              <p:nvPr/>
            </p:nvSpPr>
            <p:spPr bwMode="auto">
              <a:xfrm>
                <a:off x="4189737"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1" name="Rectangle 80"/>
              <p:cNvSpPr>
                <a:spLocks noChangeArrowheads="1"/>
              </p:cNvSpPr>
              <p:nvPr/>
            </p:nvSpPr>
            <p:spPr bwMode="auto">
              <a:xfrm>
                <a:off x="4308799" y="4495733"/>
                <a:ext cx="71438" cy="6826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2" name="Rectangle 81"/>
              <p:cNvSpPr>
                <a:spLocks noChangeArrowheads="1"/>
              </p:cNvSpPr>
              <p:nvPr/>
            </p:nvSpPr>
            <p:spPr bwMode="auto">
              <a:xfrm>
                <a:off x="443103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3" name="Rectangle 82"/>
              <p:cNvSpPr>
                <a:spLocks noChangeArrowheads="1"/>
              </p:cNvSpPr>
              <p:nvPr/>
            </p:nvSpPr>
            <p:spPr bwMode="auto">
              <a:xfrm>
                <a:off x="406908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4" name="Rectangle 83"/>
              <p:cNvSpPr>
                <a:spLocks noChangeArrowheads="1"/>
              </p:cNvSpPr>
              <p:nvPr/>
            </p:nvSpPr>
            <p:spPr bwMode="auto">
              <a:xfrm>
                <a:off x="4189737" y="4614796"/>
                <a:ext cx="68263"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5" name="Rectangle 84"/>
              <p:cNvSpPr>
                <a:spLocks noChangeArrowheads="1"/>
              </p:cNvSpPr>
              <p:nvPr/>
            </p:nvSpPr>
            <p:spPr bwMode="auto">
              <a:xfrm>
                <a:off x="4308799"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6" name="Rectangle 85"/>
              <p:cNvSpPr>
                <a:spLocks noChangeArrowheads="1"/>
              </p:cNvSpPr>
              <p:nvPr/>
            </p:nvSpPr>
            <p:spPr bwMode="auto">
              <a:xfrm>
                <a:off x="443103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7" name="Rectangle 86"/>
              <p:cNvSpPr>
                <a:spLocks noChangeArrowheads="1"/>
              </p:cNvSpPr>
              <p:nvPr/>
            </p:nvSpPr>
            <p:spPr bwMode="auto">
              <a:xfrm>
                <a:off x="406908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8" name="Rectangle 87"/>
              <p:cNvSpPr>
                <a:spLocks noChangeArrowheads="1"/>
              </p:cNvSpPr>
              <p:nvPr/>
            </p:nvSpPr>
            <p:spPr bwMode="auto">
              <a:xfrm>
                <a:off x="443103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9" name="Rectangle 88"/>
              <p:cNvSpPr>
                <a:spLocks noChangeArrowheads="1"/>
              </p:cNvSpPr>
              <p:nvPr/>
            </p:nvSpPr>
            <p:spPr bwMode="auto">
              <a:xfrm>
                <a:off x="4431037" y="4373496"/>
                <a:ext cx="69850" cy="349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0" name="Rectangle 96"/>
              <p:cNvSpPr>
                <a:spLocks noChangeArrowheads="1"/>
              </p:cNvSpPr>
              <p:nvPr/>
            </p:nvSpPr>
            <p:spPr bwMode="auto">
              <a:xfrm>
                <a:off x="4257999" y="4089333"/>
                <a:ext cx="206375" cy="841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1" name="Rectangle 112"/>
              <p:cNvSpPr>
                <a:spLocks noChangeArrowheads="1"/>
              </p:cNvSpPr>
              <p:nvPr/>
            </p:nvSpPr>
            <p:spPr bwMode="auto">
              <a:xfrm>
                <a:off x="4639861" y="3963256"/>
                <a:ext cx="531813" cy="906462"/>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2" name="Rectangle 113"/>
              <p:cNvSpPr>
                <a:spLocks noChangeArrowheads="1"/>
              </p:cNvSpPr>
              <p:nvPr/>
            </p:nvSpPr>
            <p:spPr bwMode="auto">
              <a:xfrm>
                <a:off x="4645349" y="3933758"/>
                <a:ext cx="584200" cy="222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3" name="Rectangle 114"/>
              <p:cNvSpPr>
                <a:spLocks noChangeArrowheads="1"/>
              </p:cNvSpPr>
              <p:nvPr/>
            </p:nvSpPr>
            <p:spPr bwMode="auto">
              <a:xfrm>
                <a:off x="4719962"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4" name="Rectangle 115"/>
              <p:cNvSpPr>
                <a:spLocks noChangeArrowheads="1"/>
              </p:cNvSpPr>
              <p:nvPr/>
            </p:nvSpPr>
            <p:spPr bwMode="auto">
              <a:xfrm>
                <a:off x="4719962" y="4252846"/>
                <a:ext cx="69850" cy="3651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5" name="Rectangle 116"/>
              <p:cNvSpPr>
                <a:spLocks noChangeArrowheads="1"/>
              </p:cNvSpPr>
              <p:nvPr/>
            </p:nvSpPr>
            <p:spPr bwMode="auto">
              <a:xfrm>
                <a:off x="4840612" y="425284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6" name="Rectangle 117"/>
              <p:cNvSpPr>
                <a:spLocks noChangeArrowheads="1"/>
              </p:cNvSpPr>
              <p:nvPr/>
            </p:nvSpPr>
            <p:spPr bwMode="auto">
              <a:xfrm>
                <a:off x="4959674"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7" name="Rectangle 118"/>
              <p:cNvSpPr>
                <a:spLocks noChangeArrowheads="1"/>
              </p:cNvSpPr>
              <p:nvPr/>
            </p:nvSpPr>
            <p:spPr bwMode="auto">
              <a:xfrm>
                <a:off x="4840612" y="4725921"/>
                <a:ext cx="68263"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8" name="Rectangle 119"/>
              <p:cNvSpPr>
                <a:spLocks noChangeArrowheads="1"/>
              </p:cNvSpPr>
              <p:nvPr/>
            </p:nvSpPr>
            <p:spPr bwMode="auto">
              <a:xfrm>
                <a:off x="4959674" y="4725921"/>
                <a:ext cx="71438"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9" name="Rectangle 120"/>
              <p:cNvSpPr>
                <a:spLocks noChangeArrowheads="1"/>
              </p:cNvSpPr>
              <p:nvPr/>
            </p:nvSpPr>
            <p:spPr bwMode="auto">
              <a:xfrm>
                <a:off x="5081912" y="4252846"/>
                <a:ext cx="69850"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0" name="Rectangle 121"/>
              <p:cNvSpPr>
                <a:spLocks noChangeArrowheads="1"/>
              </p:cNvSpPr>
              <p:nvPr/>
            </p:nvSpPr>
            <p:spPr bwMode="auto">
              <a:xfrm>
                <a:off x="4719962"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1" name="Rectangle 122"/>
              <p:cNvSpPr>
                <a:spLocks noChangeArrowheads="1"/>
              </p:cNvSpPr>
              <p:nvPr/>
            </p:nvSpPr>
            <p:spPr bwMode="auto">
              <a:xfrm>
                <a:off x="4840612" y="437349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2" name="Rectangle 123"/>
              <p:cNvSpPr>
                <a:spLocks noChangeArrowheads="1"/>
              </p:cNvSpPr>
              <p:nvPr/>
            </p:nvSpPr>
            <p:spPr bwMode="auto">
              <a:xfrm>
                <a:off x="4959674" y="4373496"/>
                <a:ext cx="71438"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3" name="Rectangle 124"/>
              <p:cNvSpPr>
                <a:spLocks noChangeArrowheads="1"/>
              </p:cNvSpPr>
              <p:nvPr/>
            </p:nvSpPr>
            <p:spPr bwMode="auto">
              <a:xfrm>
                <a:off x="5081912"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4" name="Rectangle 125"/>
              <p:cNvSpPr>
                <a:spLocks noChangeArrowheads="1"/>
              </p:cNvSpPr>
              <p:nvPr/>
            </p:nvSpPr>
            <p:spPr bwMode="auto">
              <a:xfrm>
                <a:off x="471996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5" name="Rectangle 126"/>
              <p:cNvSpPr>
                <a:spLocks noChangeArrowheads="1"/>
              </p:cNvSpPr>
              <p:nvPr/>
            </p:nvSpPr>
            <p:spPr bwMode="auto">
              <a:xfrm>
                <a:off x="4840612"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6" name="Rectangle 127"/>
              <p:cNvSpPr>
                <a:spLocks noChangeArrowheads="1"/>
              </p:cNvSpPr>
              <p:nvPr/>
            </p:nvSpPr>
            <p:spPr bwMode="auto">
              <a:xfrm>
                <a:off x="4959674" y="449573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7" name="Rectangle 128"/>
              <p:cNvSpPr>
                <a:spLocks noChangeArrowheads="1"/>
              </p:cNvSpPr>
              <p:nvPr/>
            </p:nvSpPr>
            <p:spPr bwMode="auto">
              <a:xfrm>
                <a:off x="508191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8" name="Rectangle 129"/>
              <p:cNvSpPr>
                <a:spLocks noChangeArrowheads="1"/>
              </p:cNvSpPr>
              <p:nvPr/>
            </p:nvSpPr>
            <p:spPr bwMode="auto">
              <a:xfrm>
                <a:off x="471996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9" name="Rectangle 130"/>
              <p:cNvSpPr>
                <a:spLocks noChangeArrowheads="1"/>
              </p:cNvSpPr>
              <p:nvPr/>
            </p:nvSpPr>
            <p:spPr bwMode="auto">
              <a:xfrm>
                <a:off x="4840612" y="4614796"/>
                <a:ext cx="68263"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0" name="Rectangle 131"/>
              <p:cNvSpPr>
                <a:spLocks noChangeArrowheads="1"/>
              </p:cNvSpPr>
              <p:nvPr/>
            </p:nvSpPr>
            <p:spPr bwMode="auto">
              <a:xfrm>
                <a:off x="4959674"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1" name="Rectangle 132"/>
              <p:cNvSpPr>
                <a:spLocks noChangeArrowheads="1"/>
              </p:cNvSpPr>
              <p:nvPr/>
            </p:nvSpPr>
            <p:spPr bwMode="auto">
              <a:xfrm>
                <a:off x="508191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2" name="Rectangle 133"/>
              <p:cNvSpPr>
                <a:spLocks noChangeArrowheads="1"/>
              </p:cNvSpPr>
              <p:nvPr/>
            </p:nvSpPr>
            <p:spPr bwMode="auto">
              <a:xfrm>
                <a:off x="471996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3" name="Rectangle 134"/>
              <p:cNvSpPr>
                <a:spLocks noChangeArrowheads="1"/>
              </p:cNvSpPr>
              <p:nvPr/>
            </p:nvSpPr>
            <p:spPr bwMode="auto">
              <a:xfrm>
                <a:off x="508191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4" name="Rectangle 135"/>
              <p:cNvSpPr>
                <a:spLocks noChangeArrowheads="1"/>
              </p:cNvSpPr>
              <p:nvPr/>
            </p:nvSpPr>
            <p:spPr bwMode="auto">
              <a:xfrm>
                <a:off x="5081912" y="4373496"/>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5" name="Rectangle 136"/>
              <p:cNvSpPr>
                <a:spLocks noChangeArrowheads="1"/>
              </p:cNvSpPr>
              <p:nvPr/>
            </p:nvSpPr>
            <p:spPr bwMode="auto">
              <a:xfrm>
                <a:off x="4719962" y="40131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6" name="Rectangle 137"/>
              <p:cNvSpPr>
                <a:spLocks noChangeArrowheads="1"/>
              </p:cNvSpPr>
              <p:nvPr/>
            </p:nvSpPr>
            <p:spPr bwMode="auto">
              <a:xfrm>
                <a:off x="4719962" y="401313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7" name="Rectangle 138"/>
              <p:cNvSpPr>
                <a:spLocks noChangeArrowheads="1"/>
              </p:cNvSpPr>
              <p:nvPr/>
            </p:nvSpPr>
            <p:spPr bwMode="auto">
              <a:xfrm>
                <a:off x="4840612" y="401313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8" name="Rectangle 139"/>
              <p:cNvSpPr>
                <a:spLocks noChangeArrowheads="1"/>
              </p:cNvSpPr>
              <p:nvPr/>
            </p:nvSpPr>
            <p:spPr bwMode="auto">
              <a:xfrm>
                <a:off x="4959674" y="4013133"/>
                <a:ext cx="71438"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9" name="Rectangle 140"/>
              <p:cNvSpPr>
                <a:spLocks noChangeArrowheads="1"/>
              </p:cNvSpPr>
              <p:nvPr/>
            </p:nvSpPr>
            <p:spPr bwMode="auto">
              <a:xfrm>
                <a:off x="5081912" y="4013133"/>
                <a:ext cx="69850"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0" name="Rectangle 141"/>
              <p:cNvSpPr>
                <a:spLocks noChangeArrowheads="1"/>
              </p:cNvSpPr>
              <p:nvPr/>
            </p:nvSpPr>
            <p:spPr bwMode="auto">
              <a:xfrm>
                <a:off x="4719962" y="4133783"/>
                <a:ext cx="69850"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1" name="Rectangle 142"/>
              <p:cNvSpPr>
                <a:spLocks noChangeArrowheads="1"/>
              </p:cNvSpPr>
              <p:nvPr/>
            </p:nvSpPr>
            <p:spPr bwMode="auto">
              <a:xfrm>
                <a:off x="4840612" y="413378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2" name="Rectangle 143"/>
              <p:cNvSpPr>
                <a:spLocks noChangeArrowheads="1"/>
              </p:cNvSpPr>
              <p:nvPr/>
            </p:nvSpPr>
            <p:spPr bwMode="auto">
              <a:xfrm>
                <a:off x="4959674" y="413378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3" name="Rectangle 144"/>
              <p:cNvSpPr>
                <a:spLocks noChangeArrowheads="1"/>
              </p:cNvSpPr>
              <p:nvPr/>
            </p:nvSpPr>
            <p:spPr bwMode="auto">
              <a:xfrm>
                <a:off x="5081912" y="413378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4" name="Rectangle 145"/>
              <p:cNvSpPr>
                <a:spLocks noChangeArrowheads="1"/>
              </p:cNvSpPr>
              <p:nvPr/>
            </p:nvSpPr>
            <p:spPr bwMode="auto">
              <a:xfrm>
                <a:off x="5081912" y="413378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5" name="Rectangle 146"/>
              <p:cNvSpPr>
                <a:spLocks noChangeArrowheads="1"/>
              </p:cNvSpPr>
              <p:nvPr/>
            </p:nvSpPr>
            <p:spPr bwMode="auto">
              <a:xfrm>
                <a:off x="4758062"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6" name="Rectangle 147"/>
              <p:cNvSpPr>
                <a:spLocks noChangeArrowheads="1"/>
              </p:cNvSpPr>
              <p:nvPr/>
            </p:nvSpPr>
            <p:spPr bwMode="auto">
              <a:xfrm>
                <a:off x="4843787"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97" name="Group 96"/>
            <p:cNvGrpSpPr/>
            <p:nvPr/>
          </p:nvGrpSpPr>
          <p:grpSpPr>
            <a:xfrm>
              <a:off x="9906157" y="6719086"/>
              <a:ext cx="261721" cy="214019"/>
              <a:chOff x="7363193" y="4665889"/>
              <a:chExt cx="354013" cy="295275"/>
            </a:xfrm>
          </p:grpSpPr>
          <p:sp>
            <p:nvSpPr>
              <p:cNvPr id="118"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19"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0"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1"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2"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3"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124" name="Group 123"/>
            <p:cNvGrpSpPr/>
            <p:nvPr/>
          </p:nvGrpSpPr>
          <p:grpSpPr>
            <a:xfrm>
              <a:off x="12108968" y="6722215"/>
              <a:ext cx="261721" cy="214019"/>
              <a:chOff x="7363193" y="4665889"/>
              <a:chExt cx="354013" cy="295275"/>
            </a:xfrm>
          </p:grpSpPr>
          <p:sp>
            <p:nvSpPr>
              <p:cNvPr id="125"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6"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7"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8"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9"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30"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sp>
        <p:nvSpPr>
          <p:cNvPr id="2" name="Title 1"/>
          <p:cNvSpPr>
            <a:spLocks noGrp="1"/>
          </p:cNvSpPr>
          <p:nvPr>
            <p:ph type="title"/>
          </p:nvPr>
        </p:nvSpPr>
        <p:spPr/>
        <p:txBody>
          <a:bodyPr/>
          <a:lstStyle/>
          <a:p>
            <a:r>
              <a:rPr lang="en-US" dirty="0">
                <a:solidFill>
                  <a:srgbClr val="505050"/>
                </a:solidFill>
              </a:rPr>
              <a:t>Sales Compensation</a:t>
            </a:r>
            <a:br>
              <a:rPr lang="en-US" dirty="0">
                <a:solidFill>
                  <a:srgbClr val="505050"/>
                </a:solidFill>
              </a:rPr>
            </a:br>
            <a:r>
              <a:rPr lang="en-IN" sz="3200" dirty="0">
                <a:solidFill>
                  <a:srgbClr val="505050"/>
                </a:solidFill>
              </a:rPr>
              <a:t>Which Maturity Model do you fit in?</a:t>
            </a:r>
            <a:endParaRPr lang="en-US" sz="2400" dirty="0"/>
          </a:p>
        </p:txBody>
      </p:sp>
      <p:grpSp>
        <p:nvGrpSpPr>
          <p:cNvPr id="106" name="Group 105"/>
          <p:cNvGrpSpPr/>
          <p:nvPr/>
        </p:nvGrpSpPr>
        <p:grpSpPr>
          <a:xfrm>
            <a:off x="78139" y="6547743"/>
            <a:ext cx="471899" cy="393602"/>
            <a:chOff x="7363193" y="4665889"/>
            <a:chExt cx="354013" cy="295275"/>
          </a:xfrm>
        </p:grpSpPr>
        <p:sp>
          <p:nvSpPr>
            <p:cNvPr id="107"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8"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9"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0"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1"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2"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113" name="Rectangle 112"/>
          <p:cNvSpPr/>
          <p:nvPr/>
        </p:nvSpPr>
        <p:spPr bwMode="auto">
          <a:xfrm>
            <a:off x="-1" y="6939661"/>
            <a:ext cx="12436475" cy="5486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4" name="Rectangle 113"/>
          <p:cNvSpPr/>
          <p:nvPr/>
        </p:nvSpPr>
        <p:spPr bwMode="auto">
          <a:xfrm>
            <a:off x="457200" y="4868162"/>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15" name="Rectangle 114"/>
          <p:cNvSpPr/>
          <p:nvPr/>
        </p:nvSpPr>
        <p:spPr bwMode="auto">
          <a:xfrm>
            <a:off x="3366789" y="4868162"/>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16" name="Rectangle 115"/>
          <p:cNvSpPr/>
          <p:nvPr/>
        </p:nvSpPr>
        <p:spPr bwMode="auto">
          <a:xfrm>
            <a:off x="6276378" y="4868162"/>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17" name="Rectangle 116"/>
          <p:cNvSpPr/>
          <p:nvPr/>
        </p:nvSpPr>
        <p:spPr bwMode="auto">
          <a:xfrm>
            <a:off x="9185966" y="4868162"/>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31" name="Rectangle 130"/>
          <p:cNvSpPr/>
          <p:nvPr/>
        </p:nvSpPr>
        <p:spPr bwMode="auto">
          <a:xfrm>
            <a:off x="457200" y="4874573"/>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32" name="Rectangle 131"/>
          <p:cNvSpPr/>
          <p:nvPr/>
        </p:nvSpPr>
        <p:spPr bwMode="auto">
          <a:xfrm>
            <a:off x="3366789" y="4874573"/>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33" name="Rectangle 132"/>
          <p:cNvSpPr/>
          <p:nvPr/>
        </p:nvSpPr>
        <p:spPr bwMode="auto">
          <a:xfrm>
            <a:off x="6276378" y="4874573"/>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34" name="Rectangle 133"/>
          <p:cNvSpPr/>
          <p:nvPr/>
        </p:nvSpPr>
        <p:spPr bwMode="auto">
          <a:xfrm>
            <a:off x="9185966" y="4874573"/>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35" name="Rectangle 134"/>
          <p:cNvSpPr/>
          <p:nvPr/>
        </p:nvSpPr>
        <p:spPr bwMode="auto">
          <a:xfrm>
            <a:off x="457200" y="4868070"/>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36" name="Rectangle 135"/>
          <p:cNvSpPr/>
          <p:nvPr/>
        </p:nvSpPr>
        <p:spPr bwMode="auto">
          <a:xfrm>
            <a:off x="3366789" y="4868070"/>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37" name="Rectangle 136"/>
          <p:cNvSpPr/>
          <p:nvPr/>
        </p:nvSpPr>
        <p:spPr bwMode="auto">
          <a:xfrm>
            <a:off x="6276378" y="4868070"/>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38" name="Rectangle 137"/>
          <p:cNvSpPr/>
          <p:nvPr/>
        </p:nvSpPr>
        <p:spPr bwMode="auto">
          <a:xfrm>
            <a:off x="9185966" y="4868070"/>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39" name="Rectangle 138"/>
          <p:cNvSpPr/>
          <p:nvPr/>
        </p:nvSpPr>
        <p:spPr bwMode="auto">
          <a:xfrm>
            <a:off x="457200" y="4868863"/>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0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Basic Maturity Model</a:t>
            </a:r>
          </a:p>
        </p:txBody>
      </p:sp>
      <p:sp>
        <p:nvSpPr>
          <p:cNvPr id="140" name="Rectangle 139"/>
          <p:cNvSpPr/>
          <p:nvPr/>
        </p:nvSpPr>
        <p:spPr bwMode="auto">
          <a:xfrm>
            <a:off x="3366789" y="4868863"/>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0-3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Reactive Maturity Model</a:t>
            </a:r>
          </a:p>
        </p:txBody>
      </p:sp>
      <p:sp>
        <p:nvSpPr>
          <p:cNvPr id="141" name="Rectangle 140"/>
          <p:cNvSpPr/>
          <p:nvPr/>
        </p:nvSpPr>
        <p:spPr bwMode="auto">
          <a:xfrm>
            <a:off x="6276378" y="4868863"/>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3-5 Yes=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Proactive Maturity </a:t>
            </a:r>
            <a:r>
              <a:rPr lang="en-US" sz="1600" dirty="0">
                <a:solidFill>
                  <a:schemeClr val="bg1"/>
                </a:solidFill>
                <a:ea typeface="Segoe UI" pitchFamily="34" charset="0"/>
                <a:cs typeface="Segoe UI" pitchFamily="34" charset="0"/>
              </a:rPr>
              <a:t>Model</a:t>
            </a:r>
          </a:p>
        </p:txBody>
      </p:sp>
      <p:sp>
        <p:nvSpPr>
          <p:cNvPr id="142" name="Rectangle 141"/>
          <p:cNvSpPr/>
          <p:nvPr/>
        </p:nvSpPr>
        <p:spPr bwMode="auto">
          <a:xfrm>
            <a:off x="9185966" y="4868863"/>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8+ Yes=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Dynamic </a:t>
            </a:r>
            <a:r>
              <a:rPr lang="en-US" sz="1600" dirty="0">
                <a:solidFill>
                  <a:schemeClr val="bg1"/>
                </a:solidFill>
                <a:ea typeface="Segoe UI" pitchFamily="34" charset="0"/>
                <a:cs typeface="Segoe UI" pitchFamily="34" charset="0"/>
              </a:rPr>
              <a:t>Maturity Model</a:t>
            </a:r>
          </a:p>
        </p:txBody>
      </p:sp>
      <p:sp>
        <p:nvSpPr>
          <p:cNvPr id="143" name="Rectangle 142"/>
          <p:cNvSpPr/>
          <p:nvPr/>
        </p:nvSpPr>
        <p:spPr bwMode="auto">
          <a:xfrm>
            <a:off x="3366789" y="4868863"/>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1</a:t>
            </a:r>
            <a:r>
              <a:rPr lang="en-US" sz="1600" dirty="0" smtClean="0">
                <a:solidFill>
                  <a:schemeClr val="bg1"/>
                </a:solidFill>
                <a:ea typeface="Segoe UI" pitchFamily="34" charset="0"/>
                <a:cs typeface="Segoe UI" pitchFamily="34" charset="0"/>
              </a:rPr>
              <a:t>-3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Reactive Maturity Model</a:t>
            </a:r>
          </a:p>
        </p:txBody>
      </p:sp>
      <p:graphicFrame>
        <p:nvGraphicFramePr>
          <p:cNvPr id="144" name="Table 143"/>
          <p:cNvGraphicFramePr>
            <a:graphicFrameLocks noGrp="1"/>
          </p:cNvGraphicFramePr>
          <p:nvPr>
            <p:extLst>
              <p:ext uri="{D42A27DB-BD31-4B8C-83A1-F6EECF244321}">
                <p14:modId xmlns:p14="http://schemas.microsoft.com/office/powerpoint/2010/main" val="4282925201"/>
              </p:ext>
            </p:extLst>
          </p:nvPr>
        </p:nvGraphicFramePr>
        <p:xfrm>
          <a:off x="457200" y="1620926"/>
          <a:ext cx="11532450" cy="3249168"/>
        </p:xfrm>
        <a:graphic>
          <a:graphicData uri="http://schemas.openxmlformats.org/drawingml/2006/table">
            <a:tbl>
              <a:tblPr/>
              <a:tblGrid>
                <a:gridCol w="8921328">
                  <a:extLst>
                    <a:ext uri="{9D8B030D-6E8A-4147-A177-3AD203B41FA5}">
                      <a16:colId xmlns:a16="http://schemas.microsoft.com/office/drawing/2014/main" val="20000"/>
                    </a:ext>
                  </a:extLst>
                </a:gridCol>
                <a:gridCol w="1305561">
                  <a:extLst>
                    <a:ext uri="{9D8B030D-6E8A-4147-A177-3AD203B41FA5}">
                      <a16:colId xmlns:a16="http://schemas.microsoft.com/office/drawing/2014/main" val="20001"/>
                    </a:ext>
                  </a:extLst>
                </a:gridCol>
                <a:gridCol w="1305561">
                  <a:extLst>
                    <a:ext uri="{9D8B030D-6E8A-4147-A177-3AD203B41FA5}">
                      <a16:colId xmlns:a16="http://schemas.microsoft.com/office/drawing/2014/main" val="20002"/>
                    </a:ext>
                  </a:extLst>
                </a:gridCol>
              </a:tblGrid>
              <a:tr h="0">
                <a:tc>
                  <a:txBody>
                    <a:bodyPr/>
                    <a:lstStyle/>
                    <a:p>
                      <a:pPr algn="l" fontAlgn="b"/>
                      <a:r>
                        <a:rPr lang="en-US" sz="1600" b="0" i="0" u="none" strike="noStrike" dirty="0" smtClean="0">
                          <a:solidFill>
                            <a:schemeClr val="accent1"/>
                          </a:solidFill>
                          <a:effectLst/>
                          <a:latin typeface="Segoe UI Semibold" panose="020B0702040204020203" pitchFamily="34" charset="0"/>
                          <a:cs typeface="Segoe UI Semibold" panose="020B0702040204020203" pitchFamily="34" charset="0"/>
                        </a:rPr>
                        <a:t>Sales Compensation</a:t>
                      </a:r>
                      <a:endParaRPr lang="en-US" sz="1600" b="0" i="0" u="none" strike="noStrike" dirty="0">
                        <a:solidFill>
                          <a:schemeClr val="accent1"/>
                        </a:solidFill>
                        <a:effectLst/>
                        <a:latin typeface="Segoe UI Semibold" panose="020B0702040204020203" pitchFamily="34" charset="0"/>
                        <a:cs typeface="Segoe UI Semibold" panose="020B0702040204020203" pitchFamily="34" charset="0"/>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US" sz="1600" b="0" i="0" u="none" strike="noStrike" dirty="0">
                          <a:solidFill>
                            <a:schemeClr val="bg1"/>
                          </a:solidFill>
                          <a:effectLst/>
                          <a:latin typeface="Segoe UI Semibold" panose="020B0702040204020203" pitchFamily="34" charset="0"/>
                          <a:cs typeface="Segoe UI Semibold" panose="020B0702040204020203" pitchFamily="34" charset="0"/>
                        </a:rPr>
                        <a:t>Yes</a:t>
                      </a: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B050"/>
                    </a:solidFill>
                  </a:tcPr>
                </a:tc>
                <a:tc>
                  <a:txBody>
                    <a:bodyPr/>
                    <a:lstStyle/>
                    <a:p>
                      <a:pPr algn="ctr" fontAlgn="b"/>
                      <a:r>
                        <a:rPr lang="en-US" sz="1600" b="0" i="0" u="none" strike="noStrike" dirty="0">
                          <a:solidFill>
                            <a:schemeClr val="bg1"/>
                          </a:solidFill>
                          <a:effectLst/>
                          <a:latin typeface="Segoe UI Semibold" panose="020B0702040204020203" pitchFamily="34" charset="0"/>
                          <a:cs typeface="Segoe UI Semibold" panose="020B0702040204020203" pitchFamily="34" charset="0"/>
                        </a:rPr>
                        <a:t>No</a:t>
                      </a: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0">
                <a:tc>
                  <a:txBody>
                    <a:bodyPr/>
                    <a:lstStyle/>
                    <a:p>
                      <a:pPr algn="l" fontAlgn="b"/>
                      <a:r>
                        <a:rPr lang="en-US" sz="1400" b="0" i="0" u="none" strike="noStrike" dirty="0" smtClean="0">
                          <a:solidFill>
                            <a:schemeClr val="tx1"/>
                          </a:solidFill>
                          <a:effectLst/>
                          <a:latin typeface="+mn-lt"/>
                        </a:rPr>
                        <a:t>Does your sales plan drive a partner joint selling environment?</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0">
                <a:tc>
                  <a:txBody>
                    <a:bodyPr/>
                    <a:lstStyle/>
                    <a:p>
                      <a:pPr algn="l" fontAlgn="b"/>
                      <a:r>
                        <a:rPr lang="en-US" sz="1400" b="0" i="0" u="none" strike="noStrike" dirty="0" smtClean="0">
                          <a:solidFill>
                            <a:schemeClr val="tx1"/>
                          </a:solidFill>
                          <a:effectLst/>
                          <a:latin typeface="+mn-lt"/>
                        </a:rPr>
                        <a:t>Do your sales people understand how they can get paid for partnering? </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0">
                <a:tc>
                  <a:txBody>
                    <a:bodyPr/>
                    <a:lstStyle/>
                    <a:p>
                      <a:pPr marL="0" marR="0" indent="0" algn="l" defTabSz="932742"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n-lt"/>
                        </a:rPr>
                        <a:t>Are they paid well also for P2P?</a:t>
                      </a:r>
                      <a:endParaRPr lang="en-US" sz="14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0">
                <a:tc>
                  <a:txBody>
                    <a:bodyPr/>
                    <a:lstStyle/>
                    <a:p>
                      <a:pPr algn="l" fontAlgn="b"/>
                      <a:r>
                        <a:rPr lang="en-US" sz="1400" b="0" i="0" u="none" strike="noStrike" dirty="0" smtClean="0">
                          <a:solidFill>
                            <a:schemeClr val="tx1"/>
                          </a:solidFill>
                          <a:effectLst/>
                          <a:latin typeface="+mn-lt"/>
                        </a:rPr>
                        <a:t>Is there a clear compensation plan developed to drive joint selling activities? </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0">
                <a:tc>
                  <a:txBody>
                    <a:bodyPr/>
                    <a:lstStyle/>
                    <a:p>
                      <a:pPr marL="0" marR="0" indent="0" algn="l" defTabSz="932742"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n-lt"/>
                        </a:rPr>
                        <a:t>Is it aligned with your partners?</a:t>
                      </a:r>
                      <a:endParaRPr lang="en-US" sz="14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0">
                <a:tc>
                  <a:txBody>
                    <a:bodyPr/>
                    <a:lstStyle/>
                    <a:p>
                      <a:pPr algn="l" fontAlgn="b"/>
                      <a:r>
                        <a:rPr lang="en-US" sz="1400" b="0" i="0" u="none" strike="noStrike" dirty="0" smtClean="0">
                          <a:solidFill>
                            <a:schemeClr val="tx1"/>
                          </a:solidFill>
                          <a:effectLst/>
                          <a:latin typeface="+mn-lt"/>
                        </a:rPr>
                        <a:t>Have you "monetized" an average deal compensation?</a:t>
                      </a:r>
                      <a:endParaRPr lang="en-US" sz="14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0">
                <a:tc>
                  <a:txBody>
                    <a:bodyPr/>
                    <a:lstStyle/>
                    <a:p>
                      <a:pPr algn="l" fontAlgn="b"/>
                      <a:r>
                        <a:rPr lang="en-US" sz="1400" b="0" i="0" u="none" strike="noStrike" dirty="0" smtClean="0">
                          <a:solidFill>
                            <a:schemeClr val="tx1"/>
                          </a:solidFill>
                          <a:effectLst/>
                          <a:latin typeface="+mn-lt"/>
                        </a:rPr>
                        <a:t>Can your sales team earn money through selling: software, hardware, services?</a:t>
                      </a:r>
                      <a:endParaRPr lang="en-US" sz="14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0">
                <a:tc>
                  <a:txBody>
                    <a:bodyPr/>
                    <a:lstStyle/>
                    <a:p>
                      <a:pPr algn="l" fontAlgn="b"/>
                      <a:r>
                        <a:rPr lang="en-US" sz="1400" b="0" i="0" u="none" strike="noStrike" dirty="0" smtClean="0">
                          <a:solidFill>
                            <a:schemeClr val="tx1"/>
                          </a:solidFill>
                          <a:effectLst/>
                          <a:latin typeface="+mn-lt"/>
                        </a:rPr>
                        <a:t>Have you automated your partner sales compensation into your CRM?</a:t>
                      </a:r>
                      <a:endParaRPr lang="en-US" sz="14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0">
                <a:tc>
                  <a:txBody>
                    <a:bodyPr/>
                    <a:lstStyle/>
                    <a:p>
                      <a:pPr algn="l" fontAlgn="b"/>
                      <a:r>
                        <a:rPr lang="en-US" sz="1400" b="0" i="0" u="none" strike="noStrike" dirty="0" smtClean="0">
                          <a:solidFill>
                            <a:schemeClr val="tx1"/>
                          </a:solidFill>
                          <a:effectLst/>
                          <a:latin typeface="+mn-lt"/>
                        </a:rPr>
                        <a:t>Do you offer Sales Performance Incentive Funding (SPIF)?</a:t>
                      </a:r>
                      <a:endParaRPr lang="en-US" sz="14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0">
                <a:tc>
                  <a:txBody>
                    <a:bodyPr/>
                    <a:lstStyle/>
                    <a:p>
                      <a:pPr algn="l" fontAlgn="b"/>
                      <a:r>
                        <a:rPr lang="en-US" sz="1400" b="0" i="0" u="none" strike="noStrike" dirty="0" smtClean="0">
                          <a:solidFill>
                            <a:schemeClr val="tx1"/>
                          </a:solidFill>
                          <a:effectLst/>
                          <a:latin typeface="+mn-lt"/>
                        </a:rPr>
                        <a:t>Do you provide a P2P revenue tool?</a:t>
                      </a:r>
                      <a:endParaRPr lang="en-US" sz="14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0">
                <a:tc>
                  <a:txBody>
                    <a:bodyPr/>
                    <a:lstStyle/>
                    <a:p>
                      <a:pPr algn="l" fontAlgn="b"/>
                      <a:r>
                        <a:rPr lang="en-US" sz="1400" b="0" i="0" u="none" strike="noStrike" dirty="0" smtClean="0">
                          <a:solidFill>
                            <a:schemeClr val="tx1"/>
                          </a:solidFill>
                          <a:effectLst/>
                          <a:latin typeface="+mn-lt"/>
                        </a:rPr>
                        <a:t>Have you developed an internal award process?</a:t>
                      </a:r>
                      <a:endParaRPr lang="en-US" sz="14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903737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2578141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091"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p>
            <a:r>
              <a:rPr lang="en-US" dirty="0" smtClean="0"/>
              <a:t>How are you managing Sales Compensation?</a:t>
            </a:r>
            <a:endParaRPr lang="en-US" dirty="0"/>
          </a:p>
        </p:txBody>
      </p:sp>
      <p:sp>
        <p:nvSpPr>
          <p:cNvPr id="47" name="Rectangle 46"/>
          <p:cNvSpPr/>
          <p:nvPr/>
        </p:nvSpPr>
        <p:spPr bwMode="auto">
          <a:xfrm>
            <a:off x="8118833" y="1718248"/>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hlinkClick r:id="rId7"/>
              </a:rPr>
              <a:t>Microsoft Incentives</a:t>
            </a:r>
            <a:endParaRPr lang="en-US" sz="1600" dirty="0">
              <a:solidFill>
                <a:schemeClr val="tx1"/>
              </a:solidFill>
            </a:endParaRPr>
          </a:p>
        </p:txBody>
      </p:sp>
      <p:sp>
        <p:nvSpPr>
          <p:cNvPr id="49" name="Rectangle 48"/>
          <p:cNvSpPr/>
          <p:nvPr/>
        </p:nvSpPr>
        <p:spPr bwMode="auto">
          <a:xfrm>
            <a:off x="8118833" y="2653742"/>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hlinkClick r:id="rId8"/>
              </a:rPr>
              <a:t>Driving Profitability with an Optimal Sales Model</a:t>
            </a:r>
            <a:endParaRPr lang="en-US" sz="1600" dirty="0">
              <a:solidFill>
                <a:schemeClr val="tx1"/>
              </a:solidFill>
            </a:endParaRPr>
          </a:p>
        </p:txBody>
      </p:sp>
      <p:sp>
        <p:nvSpPr>
          <p:cNvPr id="50" name="Rectangle 49"/>
          <p:cNvSpPr/>
          <p:nvPr/>
        </p:nvSpPr>
        <p:spPr bwMode="auto">
          <a:xfrm>
            <a:off x="8118833" y="3589236"/>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hlinkClick r:id="rId9"/>
              </a:rPr>
              <a:t>Cloud SureStep: path to maximizing profitability</a:t>
            </a:r>
            <a:endParaRPr lang="en-US" sz="1600" dirty="0">
              <a:solidFill>
                <a:schemeClr val="tx1"/>
              </a:solidFill>
            </a:endParaRPr>
          </a:p>
        </p:txBody>
      </p:sp>
      <p:sp>
        <p:nvSpPr>
          <p:cNvPr id="52" name="Pentagon 51"/>
          <p:cNvSpPr/>
          <p:nvPr/>
        </p:nvSpPr>
        <p:spPr bwMode="auto">
          <a:xfrm>
            <a:off x="4224676" y="1211263"/>
            <a:ext cx="3938249" cy="456382"/>
          </a:xfrm>
          <a:prstGeom prst="homePlate">
            <a:avLst>
              <a:gd name="adj" fmla="val 20749"/>
            </a:avLst>
          </a:prstGeom>
          <a:solidFill>
            <a:schemeClr val="accent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000">
                <a:solidFill>
                  <a:schemeClr val="bg1"/>
                </a:solidFill>
                <a:latin typeface="Segoe UI Semibold" panose="020B0702040204020203" pitchFamily="34" charset="0"/>
                <a:cs typeface="Segoe UI Semibold" panose="020B0702040204020203" pitchFamily="34" charset="0"/>
              </a:rPr>
              <a:t>Take Actions</a:t>
            </a:r>
            <a:endParaRPr lang="en-US" sz="2000" dirty="0">
              <a:solidFill>
                <a:schemeClr val="bg1"/>
              </a:solidFill>
              <a:latin typeface="Segoe UI Semibold" panose="020B0702040204020203" pitchFamily="34" charset="0"/>
              <a:cs typeface="Segoe UI Semibold" panose="020B0702040204020203" pitchFamily="34" charset="0"/>
            </a:endParaRPr>
          </a:p>
        </p:txBody>
      </p:sp>
      <p:sp>
        <p:nvSpPr>
          <p:cNvPr id="53" name="Chevron 52"/>
          <p:cNvSpPr/>
          <p:nvPr/>
        </p:nvSpPr>
        <p:spPr bwMode="auto">
          <a:xfrm>
            <a:off x="8118833" y="1211263"/>
            <a:ext cx="3975059" cy="456382"/>
          </a:xfrm>
          <a:prstGeom prst="chevron">
            <a:avLst>
              <a:gd name="adj" fmla="val 18593"/>
            </a:avLst>
          </a:prstGeom>
          <a:solidFill>
            <a:schemeClr val="accent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000">
                <a:solidFill>
                  <a:schemeClr val="bg1"/>
                </a:solidFill>
                <a:latin typeface="Segoe UI Semibold" panose="020B0702040204020203" pitchFamily="34" charset="0"/>
                <a:cs typeface="Segoe UI Semibold" panose="020B0702040204020203" pitchFamily="34" charset="0"/>
              </a:rPr>
              <a:t>Leverage These Resources</a:t>
            </a:r>
            <a:endParaRPr lang="en-US" sz="2000" dirty="0">
              <a:solidFill>
                <a:schemeClr val="bg1"/>
              </a:solidFill>
              <a:latin typeface="Segoe UI Semibold" panose="020B0702040204020203" pitchFamily="34" charset="0"/>
              <a:cs typeface="Segoe UI Semibold" panose="020B0702040204020203" pitchFamily="34" charset="0"/>
            </a:endParaRPr>
          </a:p>
        </p:txBody>
      </p:sp>
      <p:sp>
        <p:nvSpPr>
          <p:cNvPr id="54" name="TextBox 53"/>
          <p:cNvSpPr txBox="1"/>
          <p:nvPr/>
        </p:nvSpPr>
        <p:spPr>
          <a:xfrm>
            <a:off x="934917" y="5217960"/>
            <a:ext cx="3289759" cy="369332"/>
          </a:xfrm>
          <a:prstGeom prst="rect">
            <a:avLst/>
          </a:prstGeom>
          <a:noFill/>
        </p:spPr>
        <p:txBody>
          <a:bodyPr wrap="square" lIns="0" tIns="0" rIns="0" bIns="0" rtlCol="0">
            <a:spAutoFit/>
          </a:bodyPr>
          <a:lstStyle/>
          <a:p>
            <a:r>
              <a:rPr lang="en-US" sz="1200" dirty="0"/>
              <a:t>EXCELLENT! Ensure you have all of the above documents current and easy to access </a:t>
            </a:r>
          </a:p>
        </p:txBody>
      </p:sp>
      <p:cxnSp>
        <p:nvCxnSpPr>
          <p:cNvPr id="57" name="Elbow Connector 56"/>
          <p:cNvCxnSpPr/>
          <p:nvPr/>
        </p:nvCxnSpPr>
        <p:spPr>
          <a:xfrm>
            <a:off x="580649" y="2670014"/>
            <a:ext cx="3393898" cy="2407957"/>
          </a:xfrm>
          <a:prstGeom prst="bentConnector3">
            <a:avLst>
              <a:gd name="adj1" fmla="val 789"/>
            </a:avLst>
          </a:prstGeom>
          <a:ln w="15875">
            <a:solidFill>
              <a:srgbClr val="00B05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bwMode="auto">
          <a:xfrm>
            <a:off x="4224677" y="3589236"/>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rPr>
              <a:t>Leverage </a:t>
            </a:r>
            <a:r>
              <a:rPr lang="en-US" sz="1600" dirty="0" smtClean="0">
                <a:solidFill>
                  <a:schemeClr val="tx1"/>
                </a:solidFill>
              </a:rPr>
              <a:t>training webinar “Cloud </a:t>
            </a:r>
            <a:r>
              <a:rPr lang="en-US" sz="1600" dirty="0">
                <a:solidFill>
                  <a:schemeClr val="tx1"/>
                </a:solidFill>
              </a:rPr>
              <a:t>SureStep: Path to Maximizing </a:t>
            </a:r>
            <a:r>
              <a:rPr lang="en-US" sz="1600" dirty="0" smtClean="0">
                <a:solidFill>
                  <a:schemeClr val="tx1"/>
                </a:solidFill>
              </a:rPr>
              <a:t>Profitability”</a:t>
            </a:r>
            <a:endParaRPr lang="en-IN" sz="1600" dirty="0">
              <a:solidFill>
                <a:schemeClr val="tx1"/>
              </a:solidFill>
            </a:endParaRPr>
          </a:p>
        </p:txBody>
      </p:sp>
      <p:sp>
        <p:nvSpPr>
          <p:cNvPr id="63" name="Rectangle 62"/>
          <p:cNvSpPr/>
          <p:nvPr/>
        </p:nvSpPr>
        <p:spPr bwMode="auto">
          <a:xfrm>
            <a:off x="4224677" y="2653742"/>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rPr>
              <a:t>Leverage training "Driving Profitability with an Optimal Sales Model"</a:t>
            </a:r>
            <a:endParaRPr lang="en-IN" sz="1600" dirty="0">
              <a:solidFill>
                <a:schemeClr val="tx1"/>
              </a:solidFill>
            </a:endParaRPr>
          </a:p>
        </p:txBody>
      </p:sp>
      <p:sp>
        <p:nvSpPr>
          <p:cNvPr id="64" name="Rectangle 63"/>
          <p:cNvSpPr/>
          <p:nvPr/>
        </p:nvSpPr>
        <p:spPr bwMode="auto">
          <a:xfrm>
            <a:off x="4224677" y="1718248"/>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rPr>
              <a:t>Explore how Microsoft provides incentives to partners on MPN</a:t>
            </a:r>
            <a:endParaRPr lang="en-IN" sz="1600" dirty="0">
              <a:solidFill>
                <a:schemeClr val="tx1"/>
              </a:solidFill>
            </a:endParaRPr>
          </a:p>
        </p:txBody>
      </p:sp>
      <p:cxnSp>
        <p:nvCxnSpPr>
          <p:cNvPr id="65" name="Elbow Connector 64"/>
          <p:cNvCxnSpPr>
            <a:endCxn id="64" idx="1"/>
          </p:cNvCxnSpPr>
          <p:nvPr/>
        </p:nvCxnSpPr>
        <p:spPr>
          <a:xfrm rot="16200000" flipH="1">
            <a:off x="2808541" y="744557"/>
            <a:ext cx="533695" cy="2298577"/>
          </a:xfrm>
          <a:prstGeom prst="bentConnector2">
            <a:avLst/>
          </a:prstGeom>
          <a:ln w="15875">
            <a:solidFill>
              <a:schemeClr val="accent6"/>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4407" y="1211263"/>
            <a:ext cx="732744" cy="457200"/>
          </a:xfrm>
          <a:prstGeom prst="rect">
            <a:avLst/>
          </a:prstGeom>
          <a:solidFill>
            <a:srgbClr val="00B050"/>
          </a:solidFill>
          <a:ln>
            <a:noFill/>
          </a:ln>
        </p:spPr>
        <p:txBody>
          <a:bodyPr wrap="square" rtlCol="0" anchor="ctr">
            <a:noAutofit/>
          </a:bodyPr>
          <a:lstStyle/>
          <a:p>
            <a:pPr algn="ctr"/>
            <a:r>
              <a:rPr lang="en-US" sz="1600" dirty="0">
                <a:solidFill>
                  <a:schemeClr val="bg1"/>
                </a:solidFill>
                <a:latin typeface="Segoe UI Semibold" panose="020B0702040204020203" pitchFamily="34" charset="0"/>
                <a:cs typeface="Segoe UI Semibold" panose="020B0702040204020203" pitchFamily="34" charset="0"/>
              </a:rPr>
              <a:t>YES</a:t>
            </a:r>
          </a:p>
        </p:txBody>
      </p:sp>
      <p:sp>
        <p:nvSpPr>
          <p:cNvPr id="20" name="TextBox 19"/>
          <p:cNvSpPr txBox="1"/>
          <p:nvPr/>
        </p:nvSpPr>
        <p:spPr>
          <a:xfrm>
            <a:off x="1559728" y="1211263"/>
            <a:ext cx="732744" cy="457200"/>
          </a:xfrm>
          <a:prstGeom prst="rect">
            <a:avLst/>
          </a:prstGeom>
          <a:solidFill>
            <a:schemeClr val="accent6"/>
          </a:solidFill>
          <a:ln>
            <a:noFill/>
          </a:ln>
        </p:spPr>
        <p:txBody>
          <a:bodyPr wrap="square" rtlCol="0" anchor="ctr">
            <a:noAutofit/>
          </a:bodyPr>
          <a:lstStyle/>
          <a:p>
            <a:pPr algn="ctr"/>
            <a:r>
              <a:rPr lang="en-US" sz="1600" dirty="0" smtClean="0">
                <a:solidFill>
                  <a:schemeClr val="bg1"/>
                </a:solidFill>
                <a:latin typeface="Segoe UI Semibold" panose="020B0702040204020203" pitchFamily="34" charset="0"/>
                <a:cs typeface="Segoe UI Semibold" panose="020B0702040204020203" pitchFamily="34" charset="0"/>
              </a:rPr>
              <a:t>NO</a:t>
            </a:r>
            <a:endParaRPr lang="en-US" sz="1600" dirty="0">
              <a:solidFill>
                <a:schemeClr val="bg1"/>
              </a:solidFill>
              <a:latin typeface="Segoe UI Semibold" panose="020B0702040204020203" pitchFamily="34" charset="0"/>
              <a:cs typeface="Segoe UI Semibold" panose="020B0702040204020203" pitchFamily="34" charset="0"/>
            </a:endParaRPr>
          </a:p>
        </p:txBody>
      </p:sp>
      <p:sp>
        <p:nvSpPr>
          <p:cNvPr id="18" name="Rectangle 17"/>
          <p:cNvSpPr/>
          <p:nvPr/>
        </p:nvSpPr>
        <p:spPr bwMode="auto">
          <a:xfrm>
            <a:off x="8118833" y="4537321"/>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hlinkClick r:id="rId10"/>
              </a:rPr>
              <a:t>The-Keys-to-a-Successful-Cloud-Channel-Program</a:t>
            </a:r>
            <a:endParaRPr lang="en-US" sz="1600" dirty="0">
              <a:solidFill>
                <a:schemeClr val="tx1"/>
              </a:solidFill>
            </a:endParaRPr>
          </a:p>
        </p:txBody>
      </p:sp>
      <p:sp>
        <p:nvSpPr>
          <p:cNvPr id="22" name="Rectangle 21"/>
          <p:cNvSpPr/>
          <p:nvPr/>
        </p:nvSpPr>
        <p:spPr bwMode="auto">
          <a:xfrm>
            <a:off x="4224676" y="4537321"/>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rPr>
              <a:t>Gain insights and start </a:t>
            </a:r>
            <a:r>
              <a:rPr lang="en-US" sz="1600" dirty="0">
                <a:solidFill>
                  <a:schemeClr val="tx1"/>
                </a:solidFill>
              </a:rPr>
              <a:t>today to create your partner incentive programs</a:t>
            </a:r>
          </a:p>
        </p:txBody>
      </p:sp>
    </p:spTree>
    <p:extLst>
      <p:ext uri="{BB962C8B-B14F-4D97-AF65-F5344CB8AC3E}">
        <p14:creationId xmlns:p14="http://schemas.microsoft.com/office/powerpoint/2010/main" val="227377103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10163579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31"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12" name="Group 11"/>
          <p:cNvGrpSpPr/>
          <p:nvPr/>
        </p:nvGrpSpPr>
        <p:grpSpPr>
          <a:xfrm>
            <a:off x="10704869" y="6129872"/>
            <a:ext cx="1731606" cy="823378"/>
            <a:chOff x="3175" y="4311650"/>
            <a:chExt cx="1749425" cy="831851"/>
          </a:xfrm>
        </p:grpSpPr>
        <p:sp>
          <p:nvSpPr>
            <p:cNvPr id="13" name="Freeform 5"/>
            <p:cNvSpPr>
              <a:spLocks/>
            </p:cNvSpPr>
            <p:nvPr/>
          </p:nvSpPr>
          <p:spPr bwMode="auto">
            <a:xfrm>
              <a:off x="3175" y="4694238"/>
              <a:ext cx="1749425" cy="449263"/>
            </a:xfrm>
            <a:custGeom>
              <a:avLst/>
              <a:gdLst>
                <a:gd name="T0" fmla="*/ 479 w 479"/>
                <a:gd name="T1" fmla="*/ 134 h 134"/>
                <a:gd name="T2" fmla="*/ 240 w 479"/>
                <a:gd name="T3" fmla="*/ 0 h 134"/>
                <a:gd name="T4" fmla="*/ 0 w 479"/>
                <a:gd name="T5" fmla="*/ 134 h 134"/>
                <a:gd name="T6" fmla="*/ 479 w 479"/>
                <a:gd name="T7" fmla="*/ 134 h 134"/>
              </a:gdLst>
              <a:ahLst/>
              <a:cxnLst>
                <a:cxn ang="0">
                  <a:pos x="T0" y="T1"/>
                </a:cxn>
                <a:cxn ang="0">
                  <a:pos x="T2" y="T3"/>
                </a:cxn>
                <a:cxn ang="0">
                  <a:pos x="T4" y="T5"/>
                </a:cxn>
                <a:cxn ang="0">
                  <a:pos x="T6" y="T7"/>
                </a:cxn>
              </a:cxnLst>
              <a:rect l="0" t="0" r="r" b="b"/>
              <a:pathLst>
                <a:path w="479" h="134">
                  <a:moveTo>
                    <a:pt x="479" y="134"/>
                  </a:moveTo>
                  <a:cubicBezTo>
                    <a:pt x="430" y="54"/>
                    <a:pt x="341" y="0"/>
                    <a:pt x="240" y="0"/>
                  </a:cubicBezTo>
                  <a:cubicBezTo>
                    <a:pt x="138" y="0"/>
                    <a:pt x="50" y="54"/>
                    <a:pt x="0" y="134"/>
                  </a:cubicBezTo>
                  <a:lnTo>
                    <a:pt x="479" y="134"/>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4" name="Freeform 6"/>
            <p:cNvSpPr>
              <a:spLocks/>
            </p:cNvSpPr>
            <p:nvPr/>
          </p:nvSpPr>
          <p:spPr bwMode="auto">
            <a:xfrm>
              <a:off x="846138" y="4311650"/>
              <a:ext cx="404813" cy="750888"/>
            </a:xfrm>
            <a:custGeom>
              <a:avLst/>
              <a:gdLst>
                <a:gd name="T0" fmla="*/ 129 w 255"/>
                <a:gd name="T1" fmla="*/ 0 h 473"/>
                <a:gd name="T2" fmla="*/ 0 w 255"/>
                <a:gd name="T3" fmla="*/ 473 h 473"/>
                <a:gd name="T4" fmla="*/ 255 w 255"/>
                <a:gd name="T5" fmla="*/ 473 h 473"/>
                <a:gd name="T6" fmla="*/ 129 w 255"/>
                <a:gd name="T7" fmla="*/ 0 h 473"/>
              </a:gdLst>
              <a:ahLst/>
              <a:cxnLst>
                <a:cxn ang="0">
                  <a:pos x="T0" y="T1"/>
                </a:cxn>
                <a:cxn ang="0">
                  <a:pos x="T2" y="T3"/>
                </a:cxn>
                <a:cxn ang="0">
                  <a:pos x="T4" y="T5"/>
                </a:cxn>
                <a:cxn ang="0">
                  <a:pos x="T6" y="T7"/>
                </a:cxn>
              </a:cxnLst>
              <a:rect l="0" t="0" r="r" b="b"/>
              <a:pathLst>
                <a:path w="255" h="473">
                  <a:moveTo>
                    <a:pt x="129" y="0"/>
                  </a:moveTo>
                  <a:lnTo>
                    <a:pt x="0" y="473"/>
                  </a:lnTo>
                  <a:lnTo>
                    <a:pt x="255" y="473"/>
                  </a:lnTo>
                  <a:lnTo>
                    <a:pt x="12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5" name="Freeform 7"/>
            <p:cNvSpPr>
              <a:spLocks/>
            </p:cNvSpPr>
            <p:nvPr/>
          </p:nvSpPr>
          <p:spPr bwMode="auto">
            <a:xfrm>
              <a:off x="333375" y="4633913"/>
              <a:ext cx="179388" cy="331788"/>
            </a:xfrm>
            <a:custGeom>
              <a:avLst/>
              <a:gdLst>
                <a:gd name="T0" fmla="*/ 57 w 113"/>
                <a:gd name="T1" fmla="*/ 0 h 209"/>
                <a:gd name="T2" fmla="*/ 0 w 113"/>
                <a:gd name="T3" fmla="*/ 209 h 209"/>
                <a:gd name="T4" fmla="*/ 113 w 113"/>
                <a:gd name="T5" fmla="*/ 209 h 209"/>
                <a:gd name="T6" fmla="*/ 57 w 113"/>
                <a:gd name="T7" fmla="*/ 0 h 209"/>
              </a:gdLst>
              <a:ahLst/>
              <a:cxnLst>
                <a:cxn ang="0">
                  <a:pos x="T0" y="T1"/>
                </a:cxn>
                <a:cxn ang="0">
                  <a:pos x="T2" y="T3"/>
                </a:cxn>
                <a:cxn ang="0">
                  <a:pos x="T4" y="T5"/>
                </a:cxn>
                <a:cxn ang="0">
                  <a:pos x="T6" y="T7"/>
                </a:cxn>
              </a:cxnLst>
              <a:rect l="0" t="0" r="r" b="b"/>
              <a:pathLst>
                <a:path w="113" h="209">
                  <a:moveTo>
                    <a:pt x="57" y="0"/>
                  </a:moveTo>
                  <a:lnTo>
                    <a:pt x="0" y="209"/>
                  </a:lnTo>
                  <a:lnTo>
                    <a:pt x="113" y="209"/>
                  </a:lnTo>
                  <a:lnTo>
                    <a:pt x="57" y="0"/>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6" name="Freeform 8"/>
            <p:cNvSpPr>
              <a:spLocks/>
            </p:cNvSpPr>
            <p:nvPr/>
          </p:nvSpPr>
          <p:spPr bwMode="auto">
            <a:xfrm>
              <a:off x="660400" y="4559300"/>
              <a:ext cx="185738" cy="295275"/>
            </a:xfrm>
            <a:custGeom>
              <a:avLst/>
              <a:gdLst>
                <a:gd name="T0" fmla="*/ 59 w 117"/>
                <a:gd name="T1" fmla="*/ 0 h 186"/>
                <a:gd name="T2" fmla="*/ 0 w 117"/>
                <a:gd name="T3" fmla="*/ 186 h 186"/>
                <a:gd name="T4" fmla="*/ 117 w 117"/>
                <a:gd name="T5" fmla="*/ 186 h 186"/>
                <a:gd name="T6" fmla="*/ 59 w 117"/>
                <a:gd name="T7" fmla="*/ 0 h 186"/>
              </a:gdLst>
              <a:ahLst/>
              <a:cxnLst>
                <a:cxn ang="0">
                  <a:pos x="T0" y="T1"/>
                </a:cxn>
                <a:cxn ang="0">
                  <a:pos x="T2" y="T3"/>
                </a:cxn>
                <a:cxn ang="0">
                  <a:pos x="T4" y="T5"/>
                </a:cxn>
                <a:cxn ang="0">
                  <a:pos x="T6" y="T7"/>
                </a:cxn>
              </a:cxnLst>
              <a:rect l="0" t="0" r="r" b="b"/>
              <a:pathLst>
                <a:path w="117" h="186">
                  <a:moveTo>
                    <a:pt x="59" y="0"/>
                  </a:moveTo>
                  <a:lnTo>
                    <a:pt x="0" y="186"/>
                  </a:lnTo>
                  <a:lnTo>
                    <a:pt x="117" y="186"/>
                  </a:lnTo>
                  <a:lnTo>
                    <a:pt x="5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7" name="Freeform 9"/>
            <p:cNvSpPr>
              <a:spLocks/>
            </p:cNvSpPr>
            <p:nvPr/>
          </p:nvSpPr>
          <p:spPr bwMode="auto">
            <a:xfrm>
              <a:off x="676275" y="4449763"/>
              <a:ext cx="153988" cy="241300"/>
            </a:xfrm>
            <a:custGeom>
              <a:avLst/>
              <a:gdLst>
                <a:gd name="T0" fmla="*/ 49 w 97"/>
                <a:gd name="T1" fmla="*/ 0 h 152"/>
                <a:gd name="T2" fmla="*/ 0 w 97"/>
                <a:gd name="T3" fmla="*/ 152 h 152"/>
                <a:gd name="T4" fmla="*/ 97 w 97"/>
                <a:gd name="T5" fmla="*/ 152 h 152"/>
                <a:gd name="T6" fmla="*/ 49 w 97"/>
                <a:gd name="T7" fmla="*/ 0 h 152"/>
              </a:gdLst>
              <a:ahLst/>
              <a:cxnLst>
                <a:cxn ang="0">
                  <a:pos x="T0" y="T1"/>
                </a:cxn>
                <a:cxn ang="0">
                  <a:pos x="T2" y="T3"/>
                </a:cxn>
                <a:cxn ang="0">
                  <a:pos x="T4" y="T5"/>
                </a:cxn>
                <a:cxn ang="0">
                  <a:pos x="T6" y="T7"/>
                </a:cxn>
              </a:cxnLst>
              <a:rect l="0" t="0" r="r" b="b"/>
              <a:pathLst>
                <a:path w="97" h="152">
                  <a:moveTo>
                    <a:pt x="49" y="0"/>
                  </a:moveTo>
                  <a:lnTo>
                    <a:pt x="0" y="152"/>
                  </a:lnTo>
                  <a:lnTo>
                    <a:pt x="97" y="152"/>
                  </a:lnTo>
                  <a:lnTo>
                    <a:pt x="4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8" name="Freeform 10"/>
            <p:cNvSpPr>
              <a:spLocks/>
            </p:cNvSpPr>
            <p:nvPr/>
          </p:nvSpPr>
          <p:spPr bwMode="auto">
            <a:xfrm>
              <a:off x="709613" y="4381500"/>
              <a:ext cx="90488" cy="144463"/>
            </a:xfrm>
            <a:custGeom>
              <a:avLst/>
              <a:gdLst>
                <a:gd name="T0" fmla="*/ 28 w 57"/>
                <a:gd name="T1" fmla="*/ 0 h 91"/>
                <a:gd name="T2" fmla="*/ 0 w 57"/>
                <a:gd name="T3" fmla="*/ 91 h 91"/>
                <a:gd name="T4" fmla="*/ 57 w 57"/>
                <a:gd name="T5" fmla="*/ 91 h 91"/>
                <a:gd name="T6" fmla="*/ 28 w 57"/>
                <a:gd name="T7" fmla="*/ 0 h 91"/>
              </a:gdLst>
              <a:ahLst/>
              <a:cxnLst>
                <a:cxn ang="0">
                  <a:pos x="T0" y="T1"/>
                </a:cxn>
                <a:cxn ang="0">
                  <a:pos x="T2" y="T3"/>
                </a:cxn>
                <a:cxn ang="0">
                  <a:pos x="T4" y="T5"/>
                </a:cxn>
                <a:cxn ang="0">
                  <a:pos x="T6" y="T7"/>
                </a:cxn>
              </a:cxnLst>
              <a:rect l="0" t="0" r="r" b="b"/>
              <a:pathLst>
                <a:path w="57" h="91">
                  <a:moveTo>
                    <a:pt x="28" y="0"/>
                  </a:moveTo>
                  <a:lnTo>
                    <a:pt x="0" y="91"/>
                  </a:lnTo>
                  <a:lnTo>
                    <a:pt x="57" y="91"/>
                  </a:lnTo>
                  <a:lnTo>
                    <a:pt x="28"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2" name="Title 1"/>
          <p:cNvSpPr>
            <a:spLocks noGrp="1"/>
          </p:cNvSpPr>
          <p:nvPr>
            <p:ph type="title"/>
          </p:nvPr>
        </p:nvSpPr>
        <p:spPr/>
        <p:txBody>
          <a:bodyPr/>
          <a:lstStyle/>
          <a:p>
            <a:r>
              <a:rPr lang="en-US" dirty="0"/>
              <a:t>P2P Maturity </a:t>
            </a:r>
            <a:r>
              <a:rPr lang="en-US" dirty="0" smtClean="0"/>
              <a:t>Model Framework</a:t>
            </a:r>
            <a:endParaRPr lang="en-US" dirty="0"/>
          </a:p>
        </p:txBody>
      </p:sp>
      <p:grpSp>
        <p:nvGrpSpPr>
          <p:cNvPr id="4" name="Group 3"/>
          <p:cNvGrpSpPr/>
          <p:nvPr/>
        </p:nvGrpSpPr>
        <p:grpSpPr>
          <a:xfrm>
            <a:off x="78139" y="6547743"/>
            <a:ext cx="471899" cy="393602"/>
            <a:chOff x="7363193" y="4665889"/>
            <a:chExt cx="354013" cy="295275"/>
          </a:xfrm>
        </p:grpSpPr>
        <p:sp>
          <p:nvSpPr>
            <p:cNvPr id="5"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6"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7"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9"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11" name="Rectangle 10"/>
          <p:cNvSpPr/>
          <p:nvPr/>
        </p:nvSpPr>
        <p:spPr bwMode="auto">
          <a:xfrm>
            <a:off x="-1" y="6939661"/>
            <a:ext cx="12436475" cy="5486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aphicFrame>
        <p:nvGraphicFramePr>
          <p:cNvPr id="21" name="Content Placeholder 6"/>
          <p:cNvGraphicFramePr>
            <a:graphicFrameLocks/>
          </p:cNvGraphicFramePr>
          <p:nvPr>
            <p:extLst>
              <p:ext uri="{D42A27DB-BD31-4B8C-83A1-F6EECF244321}">
                <p14:modId xmlns:p14="http://schemas.microsoft.com/office/powerpoint/2010/main" val="2276392928"/>
              </p:ext>
            </p:extLst>
          </p:nvPr>
        </p:nvGraphicFramePr>
        <p:xfrm>
          <a:off x="457198" y="1212849"/>
          <a:ext cx="11522074" cy="4843272"/>
        </p:xfrm>
        <a:graphic>
          <a:graphicData uri="http://schemas.openxmlformats.org/drawingml/2006/table">
            <a:tbl>
              <a:tblPr firstRow="1" bandRow="1">
                <a:tableStyleId>{5C22544A-7EE6-4342-B048-85BDC9FD1C3A}</a:tableStyleId>
              </a:tblPr>
              <a:tblGrid>
                <a:gridCol w="1917702">
                  <a:extLst>
                    <a:ext uri="{9D8B030D-6E8A-4147-A177-3AD203B41FA5}">
                      <a16:colId xmlns:a16="http://schemas.microsoft.com/office/drawing/2014/main" val="20000"/>
                    </a:ext>
                  </a:extLst>
                </a:gridCol>
                <a:gridCol w="1506436">
                  <a:extLst>
                    <a:ext uri="{9D8B030D-6E8A-4147-A177-3AD203B41FA5}">
                      <a16:colId xmlns:a16="http://schemas.microsoft.com/office/drawing/2014/main" val="20001"/>
                    </a:ext>
                  </a:extLst>
                </a:gridCol>
                <a:gridCol w="2757678">
                  <a:extLst>
                    <a:ext uri="{9D8B030D-6E8A-4147-A177-3AD203B41FA5}">
                      <a16:colId xmlns:a16="http://schemas.microsoft.com/office/drawing/2014/main" val="20002"/>
                    </a:ext>
                  </a:extLst>
                </a:gridCol>
                <a:gridCol w="2670129">
                  <a:extLst>
                    <a:ext uri="{9D8B030D-6E8A-4147-A177-3AD203B41FA5}">
                      <a16:colId xmlns:a16="http://schemas.microsoft.com/office/drawing/2014/main" val="20003"/>
                    </a:ext>
                  </a:extLst>
                </a:gridCol>
                <a:gridCol w="2670129">
                  <a:extLst>
                    <a:ext uri="{9D8B030D-6E8A-4147-A177-3AD203B41FA5}">
                      <a16:colId xmlns:a16="http://schemas.microsoft.com/office/drawing/2014/main" val="20004"/>
                    </a:ext>
                  </a:extLst>
                </a:gridCol>
              </a:tblGrid>
              <a:tr h="0">
                <a:tc>
                  <a:txBody>
                    <a:bodyPr/>
                    <a:lstStyle/>
                    <a:p>
                      <a:endParaRPr lang="sv-SE" sz="2000" dirty="0">
                        <a:solidFill>
                          <a:schemeClr val="bg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Basic</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60000"/>
                        <a:lumOff val="40000"/>
                      </a:schemeClr>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Reactive</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Proactive</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75000"/>
                      </a:schemeClr>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Dynamic</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Joint</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b</a:t>
                      </a: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usiness</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planning</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Activity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Annual plan with regular follow-up</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Leads and pipeline</a:t>
                      </a: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sharing</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 no structure</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 specific campaigns, some</a:t>
                      </a:r>
                    </a:p>
                    <a:p>
                      <a:pPr marL="0" algn="l" defTabSz="932742" rtl="0" eaLnBrk="1" latinLnBrk="0" hangingPunct="1"/>
                      <a:r>
                        <a:rPr lang="en-US" sz="1100" kern="1200" dirty="0" smtClean="0">
                          <a:solidFill>
                            <a:schemeClr val="bg1">
                              <a:lumMod val="75000"/>
                            </a:schemeClr>
                          </a:solidFill>
                          <a:latin typeface="+mn-lt"/>
                          <a:ea typeface="+mn-ea"/>
                          <a:cs typeface="+mn-cs"/>
                        </a:rPr>
                        <a:t>structure but outcome not measured</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Shared process to generate leads,</a:t>
                      </a:r>
                    </a:p>
                    <a:p>
                      <a:pPr marL="0" algn="l" defTabSz="932742" rtl="0" eaLnBrk="1" latinLnBrk="0" hangingPunct="1"/>
                      <a:r>
                        <a:rPr lang="en-US" sz="1100" kern="1200" dirty="0" smtClean="0">
                          <a:solidFill>
                            <a:schemeClr val="bg1">
                              <a:lumMod val="75000"/>
                            </a:schemeClr>
                          </a:solidFill>
                          <a:latin typeface="+mn-lt"/>
                          <a:ea typeface="+mn-ea"/>
                          <a:cs typeface="+mn-cs"/>
                        </a:rPr>
                        <a:t>scheduled pipeline reviews,</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 in-person meetings</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Agreement</a:t>
                      </a: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template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Rely on handshake or deal-specific contract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Letter of intent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Formal contract that defines all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aspects of the relationship</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Sales</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compensation</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compensation for partnering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 compensation for partnering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Alignment of referral and project-based compensation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Rationalized campaign-based</a:t>
                      </a:r>
                    </a:p>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compensation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sv-SE" sz="1200" b="0" dirty="0" smtClean="0">
                          <a:solidFill>
                            <a:schemeClr val="tx1"/>
                          </a:solidFill>
                          <a:latin typeface="Segoe UI Semibold" panose="020B0702040204020203" pitchFamily="34" charset="0"/>
                          <a:cs typeface="Segoe UI Semibold" panose="020B0702040204020203" pitchFamily="34" charset="0"/>
                        </a:rPr>
                        <a:t>Market messaging</a:t>
                      </a:r>
                      <a:endParaRPr lang="sv-SE" sz="1200" b="0" dirty="0">
                        <a:solidFill>
                          <a:schemeClr val="tx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tx1"/>
                          </a:solidFill>
                          <a:latin typeface="Segoe UI Semibold" panose="020B0702040204020203" pitchFamily="34" charset="0"/>
                          <a:ea typeface="+mn-ea"/>
                          <a:cs typeface="Segoe UI Semibold" panose="020B0702040204020203" pitchFamily="34" charset="0"/>
                        </a:rPr>
                        <a:t>None</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Segoe UI Semibold" panose="020B0702040204020203" pitchFamily="34" charset="0"/>
                          <a:ea typeface="+mn-ea"/>
                          <a:cs typeface="Segoe UI Semibold" panose="020B0702040204020203" pitchFamily="34" charset="0"/>
                        </a:rPr>
                        <a:t>Only when asked or in response </a:t>
                      </a:r>
                      <a:br>
                        <a:rPr lang="en-US" sz="1100" kern="1200" dirty="0" smtClean="0">
                          <a:solidFill>
                            <a:schemeClr val="tx1"/>
                          </a:solidFill>
                          <a:latin typeface="Segoe UI Semibold" panose="020B0702040204020203" pitchFamily="34" charset="0"/>
                          <a:ea typeface="+mn-ea"/>
                          <a:cs typeface="Segoe UI Semibold" panose="020B0702040204020203" pitchFamily="34" charset="0"/>
                        </a:rPr>
                      </a:br>
                      <a:r>
                        <a:rPr lang="en-US" sz="1100" kern="1200" dirty="0" smtClean="0">
                          <a:solidFill>
                            <a:schemeClr val="tx1"/>
                          </a:solidFill>
                          <a:latin typeface="Segoe UI Semibold" panose="020B0702040204020203" pitchFamily="34" charset="0"/>
                          <a:ea typeface="+mn-ea"/>
                          <a:cs typeface="Segoe UI Semibold" panose="020B0702040204020203" pitchFamily="34" charset="0"/>
                        </a:rPr>
                        <a:t>to an opportunity</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Segoe UI Semibold" panose="020B0702040204020203" pitchFamily="34" charset="0"/>
                          <a:ea typeface="+mn-ea"/>
                          <a:cs typeface="Segoe UI Semibold" panose="020B0702040204020203" pitchFamily="34" charset="0"/>
                        </a:rPr>
                        <a:t>Ad hoc messaging; recognition of</a:t>
                      </a:r>
                    </a:p>
                    <a:p>
                      <a:pPr marL="0" algn="l" defTabSz="932742" rtl="0" eaLnBrk="1" latinLnBrk="0" hangingPunct="1"/>
                      <a:r>
                        <a:rPr lang="en-US" sz="1100" kern="1200" dirty="0" smtClean="0">
                          <a:solidFill>
                            <a:schemeClr val="tx1"/>
                          </a:solidFill>
                          <a:latin typeface="Segoe UI Semibold" panose="020B0702040204020203" pitchFamily="34" charset="0"/>
                          <a:ea typeface="+mn-ea"/>
                          <a:cs typeface="Segoe UI Semibold" panose="020B0702040204020203" pitchFamily="34" charset="0"/>
                        </a:rPr>
                        <a:t>partners and capabilities</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tx1"/>
                          </a:solidFill>
                          <a:latin typeface="Segoe UI Semibold" panose="020B0702040204020203" pitchFamily="34" charset="0"/>
                          <a:ea typeface="+mn-ea"/>
                          <a:cs typeface="Segoe UI Semibold" panose="020B0702040204020203" pitchFamily="34" charset="0"/>
                        </a:rPr>
                        <a:t>Fully integrated marketing</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Geography</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Locally only</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Locally only</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Gain access to markets in other</a:t>
                      </a:r>
                    </a:p>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geographies</a:t>
                      </a:r>
                      <a:endParaRPr lang="sv-SE" sz="1100" kern="1200" dirty="0" smtClean="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Strategically use partnering for broader geographical coverage</a:t>
                      </a:r>
                      <a:endParaRPr lang="sv-SE" sz="1100" kern="1200" dirty="0" smtClean="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Resource</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utilization </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Subcontractor</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Opportunity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Predefined rates for shared resources; access to architects for sales activities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Integrated resource planning covering multiple competencies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Readiness and certification</a:t>
                      </a:r>
                      <a:endParaRPr lang="sv-SE" sz="1200" b="0" i="1" dirty="0" smtClean="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plan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Ad hoc, opportunity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Joint partner training in overlapping areas, joint planning to reduce overlaps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Formal plan to earn certifications, use strength in combined advanced certifications to win customers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Product and </a:t>
                      </a:r>
                      <a:b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b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customer support</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as customers report problems; may have spreadsheet tracking system</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Single point of contact (SPOC) for</a:t>
                      </a:r>
                    </a:p>
                    <a:p>
                      <a:pPr marL="0" algn="l" defTabSz="932742" rtl="0" eaLnBrk="1" latinLnBrk="0" hangingPunct="1"/>
                      <a:r>
                        <a:rPr lang="en-US" sz="1100" kern="1200" dirty="0" smtClean="0">
                          <a:solidFill>
                            <a:schemeClr val="bg1">
                              <a:lumMod val="75000"/>
                            </a:schemeClr>
                          </a:solidFill>
                          <a:latin typeface="+mn-lt"/>
                          <a:ea typeface="+mn-ea"/>
                          <a:cs typeface="+mn-cs"/>
                        </a:rPr>
                        <a:t>support; scheduled meetings to review customer and product issues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SPOC for support with shared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CRM to proactively resolve and track customers and product issues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Customer relationships</a:t>
                      </a:r>
                    </a:p>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and satisfaction</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some 1:1 customer meetings to understand experience with each Partner</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Proactive management of customer satisfaction; shared references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Shared responsibility and action for customer service regardless of fault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grpSp>
        <p:nvGrpSpPr>
          <p:cNvPr id="28" name="Group 27"/>
          <p:cNvGrpSpPr/>
          <p:nvPr/>
        </p:nvGrpSpPr>
        <p:grpSpPr>
          <a:xfrm>
            <a:off x="11685613" y="1289759"/>
            <a:ext cx="223706" cy="219248"/>
            <a:chOff x="2853690" y="2183383"/>
            <a:chExt cx="3152775" cy="3089945"/>
          </a:xfrm>
          <a:solidFill>
            <a:schemeClr val="bg1"/>
          </a:solidFill>
        </p:grpSpPr>
        <p:sp>
          <p:nvSpPr>
            <p:cNvPr id="29" name="Freeform 28"/>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endParaRPr>
            </a:p>
          </p:txBody>
        </p:sp>
        <p:sp>
          <p:nvSpPr>
            <p:cNvPr id="30" name="Freeform 29"/>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endParaRPr>
            </a:p>
          </p:txBody>
        </p:sp>
      </p:grpSp>
      <p:sp>
        <p:nvSpPr>
          <p:cNvPr id="31" name="Freeform 30"/>
          <p:cNvSpPr/>
          <p:nvPr/>
        </p:nvSpPr>
        <p:spPr>
          <a:xfrm>
            <a:off x="6405896" y="1264912"/>
            <a:ext cx="193040" cy="267360"/>
          </a:xfrm>
          <a:custGeom>
            <a:avLst/>
            <a:gdLst/>
            <a:ahLst/>
            <a:cxnLst/>
            <a:rect l="l" t="t" r="r" b="b"/>
            <a:pathLst>
              <a:path w="1581153" h="2189881">
                <a:moveTo>
                  <a:pt x="883116" y="734711"/>
                </a:moveTo>
                <a:cubicBezTo>
                  <a:pt x="862725" y="734711"/>
                  <a:pt x="846194" y="751242"/>
                  <a:pt x="846194" y="771633"/>
                </a:cubicBezTo>
                <a:cubicBezTo>
                  <a:pt x="846194" y="792025"/>
                  <a:pt x="862725" y="808556"/>
                  <a:pt x="883116" y="808556"/>
                </a:cubicBezTo>
                <a:cubicBezTo>
                  <a:pt x="903508" y="808556"/>
                  <a:pt x="920038" y="792025"/>
                  <a:pt x="920038" y="771633"/>
                </a:cubicBezTo>
                <a:cubicBezTo>
                  <a:pt x="920038" y="751242"/>
                  <a:pt x="903508" y="734711"/>
                  <a:pt x="883116" y="734711"/>
                </a:cubicBezTo>
                <a:close/>
                <a:moveTo>
                  <a:pt x="883116" y="712635"/>
                </a:moveTo>
                <a:cubicBezTo>
                  <a:pt x="915700" y="712635"/>
                  <a:pt x="942115" y="739049"/>
                  <a:pt x="942115" y="771633"/>
                </a:cubicBezTo>
                <a:cubicBezTo>
                  <a:pt x="942115" y="804218"/>
                  <a:pt x="915700" y="830632"/>
                  <a:pt x="883116" y="830632"/>
                </a:cubicBezTo>
                <a:cubicBezTo>
                  <a:pt x="850532" y="830632"/>
                  <a:pt x="824118" y="804218"/>
                  <a:pt x="824118" y="771633"/>
                </a:cubicBezTo>
                <a:cubicBezTo>
                  <a:pt x="824118" y="739049"/>
                  <a:pt x="850532" y="712635"/>
                  <a:pt x="883116" y="712635"/>
                </a:cubicBezTo>
                <a:close/>
                <a:moveTo>
                  <a:pt x="883116" y="690117"/>
                </a:moveTo>
                <a:cubicBezTo>
                  <a:pt x="838096" y="690117"/>
                  <a:pt x="801600" y="726613"/>
                  <a:pt x="801600" y="771633"/>
                </a:cubicBezTo>
                <a:cubicBezTo>
                  <a:pt x="801600" y="816654"/>
                  <a:pt x="838096" y="853150"/>
                  <a:pt x="883116" y="853150"/>
                </a:cubicBezTo>
                <a:cubicBezTo>
                  <a:pt x="928136" y="853150"/>
                  <a:pt x="964633" y="816654"/>
                  <a:pt x="964633" y="771633"/>
                </a:cubicBezTo>
                <a:cubicBezTo>
                  <a:pt x="964633" y="726613"/>
                  <a:pt x="928136" y="690117"/>
                  <a:pt x="883116" y="690117"/>
                </a:cubicBezTo>
                <a:close/>
                <a:moveTo>
                  <a:pt x="846736" y="631719"/>
                </a:moveTo>
                <a:cubicBezTo>
                  <a:pt x="848495" y="650106"/>
                  <a:pt x="864156" y="664229"/>
                  <a:pt x="883116" y="664229"/>
                </a:cubicBezTo>
                <a:cubicBezTo>
                  <a:pt x="901966" y="664229"/>
                  <a:pt x="917556" y="650269"/>
                  <a:pt x="919434" y="632028"/>
                </a:cubicBezTo>
                <a:cubicBezTo>
                  <a:pt x="933117" y="635454"/>
                  <a:pt x="946010" y="640847"/>
                  <a:pt x="957618" y="648200"/>
                </a:cubicBezTo>
                <a:cubicBezTo>
                  <a:pt x="945923" y="662280"/>
                  <a:pt x="946837" y="683147"/>
                  <a:pt x="959984" y="696618"/>
                </a:cubicBezTo>
                <a:cubicBezTo>
                  <a:pt x="973231" y="710192"/>
                  <a:pt x="994288" y="711531"/>
                  <a:pt x="1008677" y="699936"/>
                </a:cubicBezTo>
                <a:cubicBezTo>
                  <a:pt x="1015043" y="710845"/>
                  <a:pt x="1019971" y="722688"/>
                  <a:pt x="1023068" y="735251"/>
                </a:cubicBezTo>
                <a:cubicBezTo>
                  <a:pt x="1004666" y="736998"/>
                  <a:pt x="990525" y="752666"/>
                  <a:pt x="990525" y="771638"/>
                </a:cubicBezTo>
                <a:cubicBezTo>
                  <a:pt x="990525" y="790600"/>
                  <a:pt x="1004652" y="806263"/>
                  <a:pt x="1023043" y="808020"/>
                </a:cubicBezTo>
                <a:cubicBezTo>
                  <a:pt x="1019907" y="820418"/>
                  <a:pt x="1014948" y="832089"/>
                  <a:pt x="1008471" y="842796"/>
                </a:cubicBezTo>
                <a:cubicBezTo>
                  <a:pt x="994085" y="831502"/>
                  <a:pt x="973270" y="832980"/>
                  <a:pt x="960164" y="846473"/>
                </a:cubicBezTo>
                <a:cubicBezTo>
                  <a:pt x="947023" y="860002"/>
                  <a:pt x="946182" y="880926"/>
                  <a:pt x="957974" y="894985"/>
                </a:cubicBezTo>
                <a:cubicBezTo>
                  <a:pt x="946242" y="902441"/>
                  <a:pt x="933311" y="908110"/>
                  <a:pt x="919495" y="911547"/>
                </a:cubicBezTo>
                <a:cubicBezTo>
                  <a:pt x="917732" y="893165"/>
                  <a:pt x="902073" y="879047"/>
                  <a:pt x="883116" y="879047"/>
                </a:cubicBezTo>
                <a:cubicBezTo>
                  <a:pt x="864266" y="879047"/>
                  <a:pt x="848676" y="893007"/>
                  <a:pt x="846798" y="911248"/>
                </a:cubicBezTo>
                <a:cubicBezTo>
                  <a:pt x="833115" y="907823"/>
                  <a:pt x="820222" y="902430"/>
                  <a:pt x="808614" y="895077"/>
                </a:cubicBezTo>
                <a:cubicBezTo>
                  <a:pt x="820310" y="880996"/>
                  <a:pt x="819396" y="860129"/>
                  <a:pt x="806249" y="846658"/>
                </a:cubicBezTo>
                <a:cubicBezTo>
                  <a:pt x="793001" y="833084"/>
                  <a:pt x="771944" y="831745"/>
                  <a:pt x="757555" y="843340"/>
                </a:cubicBezTo>
                <a:cubicBezTo>
                  <a:pt x="751189" y="832430"/>
                  <a:pt x="746262" y="820588"/>
                  <a:pt x="743164" y="808025"/>
                </a:cubicBezTo>
                <a:cubicBezTo>
                  <a:pt x="761566" y="806278"/>
                  <a:pt x="775707" y="790610"/>
                  <a:pt x="775707" y="771638"/>
                </a:cubicBezTo>
                <a:cubicBezTo>
                  <a:pt x="775707" y="752788"/>
                  <a:pt x="761747" y="737198"/>
                  <a:pt x="743506" y="735320"/>
                </a:cubicBezTo>
                <a:cubicBezTo>
                  <a:pt x="746610" y="722921"/>
                  <a:pt x="751330" y="711171"/>
                  <a:pt x="757839" y="700530"/>
                </a:cubicBezTo>
                <a:cubicBezTo>
                  <a:pt x="772219" y="711769"/>
                  <a:pt x="792985" y="710273"/>
                  <a:pt x="806069" y="696803"/>
                </a:cubicBezTo>
                <a:cubicBezTo>
                  <a:pt x="819234" y="683248"/>
                  <a:pt x="820054" y="662271"/>
                  <a:pt x="808200" y="648208"/>
                </a:cubicBezTo>
                <a:cubicBezTo>
                  <a:pt x="819957" y="640798"/>
                  <a:pt x="832906" y="635148"/>
                  <a:pt x="846736" y="631719"/>
                </a:cubicBezTo>
                <a:close/>
                <a:moveTo>
                  <a:pt x="1118281" y="421960"/>
                </a:moveTo>
                <a:cubicBezTo>
                  <a:pt x="1085277" y="421960"/>
                  <a:pt x="1058522" y="448715"/>
                  <a:pt x="1058522" y="481719"/>
                </a:cubicBezTo>
                <a:cubicBezTo>
                  <a:pt x="1058522" y="514722"/>
                  <a:pt x="1085277" y="541477"/>
                  <a:pt x="1118281" y="541477"/>
                </a:cubicBezTo>
                <a:cubicBezTo>
                  <a:pt x="1151285" y="541477"/>
                  <a:pt x="1178040" y="514722"/>
                  <a:pt x="1178040" y="481719"/>
                </a:cubicBezTo>
                <a:cubicBezTo>
                  <a:pt x="1178040" y="448715"/>
                  <a:pt x="1151285" y="421960"/>
                  <a:pt x="1118281" y="421960"/>
                </a:cubicBezTo>
                <a:close/>
                <a:moveTo>
                  <a:pt x="1118281" y="386229"/>
                </a:moveTo>
                <a:cubicBezTo>
                  <a:pt x="1171019" y="386229"/>
                  <a:pt x="1213770" y="428981"/>
                  <a:pt x="1213770" y="481719"/>
                </a:cubicBezTo>
                <a:cubicBezTo>
                  <a:pt x="1213770" y="534456"/>
                  <a:pt x="1171019" y="577208"/>
                  <a:pt x="1118281" y="577208"/>
                </a:cubicBezTo>
                <a:cubicBezTo>
                  <a:pt x="1065544" y="577208"/>
                  <a:pt x="1022792" y="534456"/>
                  <a:pt x="1022792" y="481719"/>
                </a:cubicBezTo>
                <a:cubicBezTo>
                  <a:pt x="1022792" y="428981"/>
                  <a:pt x="1065544" y="386229"/>
                  <a:pt x="1118281" y="386229"/>
                </a:cubicBezTo>
                <a:close/>
                <a:moveTo>
                  <a:pt x="1118281" y="349784"/>
                </a:moveTo>
                <a:cubicBezTo>
                  <a:pt x="1045416" y="349784"/>
                  <a:pt x="986346" y="408853"/>
                  <a:pt x="986346" y="481719"/>
                </a:cubicBezTo>
                <a:cubicBezTo>
                  <a:pt x="986346" y="554584"/>
                  <a:pt x="1045416" y="613653"/>
                  <a:pt x="1118281" y="613653"/>
                </a:cubicBezTo>
                <a:cubicBezTo>
                  <a:pt x="1191147" y="613653"/>
                  <a:pt x="1250216" y="554584"/>
                  <a:pt x="1250216" y="481719"/>
                </a:cubicBezTo>
                <a:cubicBezTo>
                  <a:pt x="1250216" y="408853"/>
                  <a:pt x="1191147" y="349784"/>
                  <a:pt x="1118281" y="349784"/>
                </a:cubicBezTo>
                <a:close/>
                <a:moveTo>
                  <a:pt x="714681" y="341812"/>
                </a:moveTo>
                <a:cubicBezTo>
                  <a:pt x="690196" y="341812"/>
                  <a:pt x="670347" y="361661"/>
                  <a:pt x="670347" y="386145"/>
                </a:cubicBezTo>
                <a:cubicBezTo>
                  <a:pt x="670347" y="410630"/>
                  <a:pt x="690196" y="430479"/>
                  <a:pt x="714681" y="430479"/>
                </a:cubicBezTo>
                <a:cubicBezTo>
                  <a:pt x="739166" y="430479"/>
                  <a:pt x="759014" y="410630"/>
                  <a:pt x="759014" y="386145"/>
                </a:cubicBezTo>
                <a:cubicBezTo>
                  <a:pt x="759014" y="361661"/>
                  <a:pt x="739166" y="341812"/>
                  <a:pt x="714681" y="341812"/>
                </a:cubicBezTo>
                <a:close/>
                <a:moveTo>
                  <a:pt x="714681" y="315304"/>
                </a:moveTo>
                <a:cubicBezTo>
                  <a:pt x="753806" y="315304"/>
                  <a:pt x="785522" y="347021"/>
                  <a:pt x="785522" y="386145"/>
                </a:cubicBezTo>
                <a:cubicBezTo>
                  <a:pt x="785522" y="425270"/>
                  <a:pt x="753806" y="456987"/>
                  <a:pt x="714681" y="456987"/>
                </a:cubicBezTo>
                <a:cubicBezTo>
                  <a:pt x="675556" y="456987"/>
                  <a:pt x="643839" y="425270"/>
                  <a:pt x="643839" y="386145"/>
                </a:cubicBezTo>
                <a:cubicBezTo>
                  <a:pt x="643839" y="347021"/>
                  <a:pt x="675556" y="315304"/>
                  <a:pt x="714681" y="315304"/>
                </a:cubicBezTo>
                <a:close/>
                <a:moveTo>
                  <a:pt x="714681" y="288265"/>
                </a:moveTo>
                <a:cubicBezTo>
                  <a:pt x="660623" y="288265"/>
                  <a:pt x="616801" y="332088"/>
                  <a:pt x="616801" y="386145"/>
                </a:cubicBezTo>
                <a:cubicBezTo>
                  <a:pt x="616801" y="440203"/>
                  <a:pt x="660623" y="484025"/>
                  <a:pt x="714681" y="484025"/>
                </a:cubicBezTo>
                <a:cubicBezTo>
                  <a:pt x="768738" y="484025"/>
                  <a:pt x="812561" y="440203"/>
                  <a:pt x="812561" y="386145"/>
                </a:cubicBezTo>
                <a:cubicBezTo>
                  <a:pt x="812561" y="332088"/>
                  <a:pt x="768738" y="288265"/>
                  <a:pt x="714681" y="288265"/>
                </a:cubicBezTo>
                <a:close/>
                <a:moveTo>
                  <a:pt x="1059399" y="255267"/>
                </a:moveTo>
                <a:cubicBezTo>
                  <a:pt x="1062247" y="285026"/>
                  <a:pt x="1087594" y="307885"/>
                  <a:pt x="1118281" y="307885"/>
                </a:cubicBezTo>
                <a:cubicBezTo>
                  <a:pt x="1148790" y="307885"/>
                  <a:pt x="1174022" y="285290"/>
                  <a:pt x="1177062" y="255767"/>
                </a:cubicBezTo>
                <a:cubicBezTo>
                  <a:pt x="1199208" y="261311"/>
                  <a:pt x="1220076" y="270040"/>
                  <a:pt x="1238863" y="281941"/>
                </a:cubicBezTo>
                <a:cubicBezTo>
                  <a:pt x="1219934" y="304731"/>
                  <a:pt x="1221414" y="338503"/>
                  <a:pt x="1242692" y="360306"/>
                </a:cubicBezTo>
                <a:cubicBezTo>
                  <a:pt x="1264133" y="382275"/>
                  <a:pt x="1298213" y="384443"/>
                  <a:pt x="1321502" y="365676"/>
                </a:cubicBezTo>
                <a:cubicBezTo>
                  <a:pt x="1331806" y="383333"/>
                  <a:pt x="1339781" y="402500"/>
                  <a:pt x="1344794" y="422833"/>
                </a:cubicBezTo>
                <a:cubicBezTo>
                  <a:pt x="1315010" y="425660"/>
                  <a:pt x="1292123" y="451020"/>
                  <a:pt x="1292123" y="481726"/>
                </a:cubicBezTo>
                <a:cubicBezTo>
                  <a:pt x="1292123" y="512417"/>
                  <a:pt x="1314988" y="537767"/>
                  <a:pt x="1344753" y="540610"/>
                </a:cubicBezTo>
                <a:cubicBezTo>
                  <a:pt x="1339677" y="560676"/>
                  <a:pt x="1331652" y="579566"/>
                  <a:pt x="1321169" y="596895"/>
                </a:cubicBezTo>
                <a:cubicBezTo>
                  <a:pt x="1297885" y="578615"/>
                  <a:pt x="1264195" y="581008"/>
                  <a:pt x="1242983" y="602847"/>
                </a:cubicBezTo>
                <a:cubicBezTo>
                  <a:pt x="1221716" y="624744"/>
                  <a:pt x="1220354" y="658609"/>
                  <a:pt x="1239440" y="681363"/>
                </a:cubicBezTo>
                <a:cubicBezTo>
                  <a:pt x="1220450" y="693430"/>
                  <a:pt x="1199521" y="702605"/>
                  <a:pt x="1177160" y="708169"/>
                </a:cubicBezTo>
                <a:cubicBezTo>
                  <a:pt x="1174306" y="678418"/>
                  <a:pt x="1148963" y="655567"/>
                  <a:pt x="1118281" y="655567"/>
                </a:cubicBezTo>
                <a:cubicBezTo>
                  <a:pt x="1087772" y="655567"/>
                  <a:pt x="1062540" y="678162"/>
                  <a:pt x="1059500" y="707686"/>
                </a:cubicBezTo>
                <a:cubicBezTo>
                  <a:pt x="1037355" y="702141"/>
                  <a:pt x="1016486" y="693413"/>
                  <a:pt x="997698" y="681511"/>
                </a:cubicBezTo>
                <a:cubicBezTo>
                  <a:pt x="1016628" y="658722"/>
                  <a:pt x="1015149" y="624949"/>
                  <a:pt x="993871" y="603146"/>
                </a:cubicBezTo>
                <a:cubicBezTo>
                  <a:pt x="972429" y="581176"/>
                  <a:pt x="938348" y="579009"/>
                  <a:pt x="915060" y="597776"/>
                </a:cubicBezTo>
                <a:cubicBezTo>
                  <a:pt x="904757" y="580119"/>
                  <a:pt x="896781" y="560951"/>
                  <a:pt x="891768" y="540619"/>
                </a:cubicBezTo>
                <a:cubicBezTo>
                  <a:pt x="921552" y="537791"/>
                  <a:pt x="944439" y="512432"/>
                  <a:pt x="944439" y="481726"/>
                </a:cubicBezTo>
                <a:cubicBezTo>
                  <a:pt x="944439" y="451217"/>
                  <a:pt x="921844" y="425985"/>
                  <a:pt x="892322" y="422945"/>
                </a:cubicBezTo>
                <a:cubicBezTo>
                  <a:pt x="897345" y="402878"/>
                  <a:pt x="904984" y="383860"/>
                  <a:pt x="915520" y="366638"/>
                </a:cubicBezTo>
                <a:cubicBezTo>
                  <a:pt x="938793" y="384828"/>
                  <a:pt x="972404" y="382406"/>
                  <a:pt x="993580" y="360605"/>
                </a:cubicBezTo>
                <a:cubicBezTo>
                  <a:pt x="1014887" y="338667"/>
                  <a:pt x="1016215" y="304716"/>
                  <a:pt x="997030" y="281954"/>
                </a:cubicBezTo>
                <a:cubicBezTo>
                  <a:pt x="1016058" y="269961"/>
                  <a:pt x="1037015" y="260817"/>
                  <a:pt x="1059399" y="255267"/>
                </a:cubicBezTo>
                <a:close/>
                <a:moveTo>
                  <a:pt x="670997" y="218145"/>
                </a:moveTo>
                <a:cubicBezTo>
                  <a:pt x="673110" y="240223"/>
                  <a:pt x="691915" y="257181"/>
                  <a:pt x="714681" y="257181"/>
                </a:cubicBezTo>
                <a:cubicBezTo>
                  <a:pt x="737315" y="257181"/>
                  <a:pt x="756034" y="240418"/>
                  <a:pt x="758289" y="218516"/>
                </a:cubicBezTo>
                <a:cubicBezTo>
                  <a:pt x="774718" y="222629"/>
                  <a:pt x="790200" y="229105"/>
                  <a:pt x="804138" y="237934"/>
                </a:cubicBezTo>
                <a:cubicBezTo>
                  <a:pt x="790095" y="254841"/>
                  <a:pt x="791193" y="279896"/>
                  <a:pt x="806978" y="296071"/>
                </a:cubicBezTo>
                <a:cubicBezTo>
                  <a:pt x="822885" y="312370"/>
                  <a:pt x="848169" y="313978"/>
                  <a:pt x="865446" y="300056"/>
                </a:cubicBezTo>
                <a:cubicBezTo>
                  <a:pt x="873090" y="313155"/>
                  <a:pt x="879007" y="327375"/>
                  <a:pt x="882726" y="342459"/>
                </a:cubicBezTo>
                <a:cubicBezTo>
                  <a:pt x="860630" y="344557"/>
                  <a:pt x="843650" y="363371"/>
                  <a:pt x="843650" y="386151"/>
                </a:cubicBezTo>
                <a:cubicBezTo>
                  <a:pt x="843650" y="408920"/>
                  <a:pt x="860614" y="427727"/>
                  <a:pt x="882696" y="429836"/>
                </a:cubicBezTo>
                <a:cubicBezTo>
                  <a:pt x="878930" y="444722"/>
                  <a:pt x="872976" y="458737"/>
                  <a:pt x="865199" y="471592"/>
                </a:cubicBezTo>
                <a:cubicBezTo>
                  <a:pt x="847926" y="458031"/>
                  <a:pt x="822932" y="459806"/>
                  <a:pt x="807195" y="476008"/>
                </a:cubicBezTo>
                <a:cubicBezTo>
                  <a:pt x="791417" y="492253"/>
                  <a:pt x="790406" y="517378"/>
                  <a:pt x="804566" y="534258"/>
                </a:cubicBezTo>
                <a:cubicBezTo>
                  <a:pt x="790478" y="543211"/>
                  <a:pt x="774951" y="550017"/>
                  <a:pt x="758362" y="554145"/>
                </a:cubicBezTo>
                <a:cubicBezTo>
                  <a:pt x="756245" y="532073"/>
                  <a:pt x="737443" y="515121"/>
                  <a:pt x="714681" y="515121"/>
                </a:cubicBezTo>
                <a:cubicBezTo>
                  <a:pt x="692046" y="515121"/>
                  <a:pt x="673328" y="531884"/>
                  <a:pt x="671072" y="553786"/>
                </a:cubicBezTo>
                <a:cubicBezTo>
                  <a:pt x="654643" y="549673"/>
                  <a:pt x="639161" y="543198"/>
                  <a:pt x="625223" y="534368"/>
                </a:cubicBezTo>
                <a:cubicBezTo>
                  <a:pt x="639266" y="517461"/>
                  <a:pt x="638169" y="492406"/>
                  <a:pt x="622383" y="476230"/>
                </a:cubicBezTo>
                <a:cubicBezTo>
                  <a:pt x="606476" y="459931"/>
                  <a:pt x="581192" y="458323"/>
                  <a:pt x="563915" y="472246"/>
                </a:cubicBezTo>
                <a:cubicBezTo>
                  <a:pt x="556271" y="459147"/>
                  <a:pt x="550354" y="444927"/>
                  <a:pt x="546635" y="429843"/>
                </a:cubicBezTo>
                <a:cubicBezTo>
                  <a:pt x="568731" y="427745"/>
                  <a:pt x="585711" y="408931"/>
                  <a:pt x="585711" y="386151"/>
                </a:cubicBezTo>
                <a:cubicBezTo>
                  <a:pt x="585711" y="363517"/>
                  <a:pt x="568948" y="344798"/>
                  <a:pt x="547046" y="342542"/>
                </a:cubicBezTo>
                <a:cubicBezTo>
                  <a:pt x="550773" y="327655"/>
                  <a:pt x="556440" y="313546"/>
                  <a:pt x="564256" y="300769"/>
                </a:cubicBezTo>
                <a:cubicBezTo>
                  <a:pt x="581522" y="314264"/>
                  <a:pt x="606457" y="312467"/>
                  <a:pt x="622167" y="296293"/>
                </a:cubicBezTo>
                <a:cubicBezTo>
                  <a:pt x="637975" y="280018"/>
                  <a:pt x="638959" y="254830"/>
                  <a:pt x="624727" y="237944"/>
                </a:cubicBezTo>
                <a:cubicBezTo>
                  <a:pt x="638843" y="229046"/>
                  <a:pt x="654391" y="222263"/>
                  <a:pt x="670997" y="218145"/>
                </a:cubicBezTo>
                <a:close/>
                <a:moveTo>
                  <a:pt x="888599" y="51"/>
                </a:moveTo>
                <a:cubicBezTo>
                  <a:pt x="549309" y="4932"/>
                  <a:pt x="279179" y="203462"/>
                  <a:pt x="214901" y="405245"/>
                </a:cubicBezTo>
                <a:cubicBezTo>
                  <a:pt x="150623" y="607028"/>
                  <a:pt x="216528" y="436977"/>
                  <a:pt x="122145" y="683511"/>
                </a:cubicBezTo>
                <a:cubicBezTo>
                  <a:pt x="110754" y="788471"/>
                  <a:pt x="186423" y="773825"/>
                  <a:pt x="166082" y="849494"/>
                </a:cubicBezTo>
                <a:cubicBezTo>
                  <a:pt x="145741" y="925163"/>
                  <a:pt x="4167" y="1076501"/>
                  <a:pt x="99" y="1137524"/>
                </a:cubicBezTo>
                <a:cubicBezTo>
                  <a:pt x="-3970" y="1198547"/>
                  <a:pt x="118891" y="1183088"/>
                  <a:pt x="141673" y="1215634"/>
                </a:cubicBezTo>
                <a:cubicBezTo>
                  <a:pt x="164455" y="1248179"/>
                  <a:pt x="132723" y="1307575"/>
                  <a:pt x="136791" y="1332798"/>
                </a:cubicBezTo>
                <a:cubicBezTo>
                  <a:pt x="140859" y="1358021"/>
                  <a:pt x="163641" y="1357207"/>
                  <a:pt x="166082" y="1366971"/>
                </a:cubicBezTo>
                <a:cubicBezTo>
                  <a:pt x="168523" y="1376735"/>
                  <a:pt x="140859" y="1375108"/>
                  <a:pt x="151436" y="1391380"/>
                </a:cubicBezTo>
                <a:cubicBezTo>
                  <a:pt x="162014" y="1407653"/>
                  <a:pt x="213274" y="1415790"/>
                  <a:pt x="229546" y="1464608"/>
                </a:cubicBezTo>
                <a:cubicBezTo>
                  <a:pt x="245819" y="1513427"/>
                  <a:pt x="113195" y="1633032"/>
                  <a:pt x="249074" y="1684292"/>
                </a:cubicBezTo>
                <a:cubicBezTo>
                  <a:pt x="384952" y="1735552"/>
                  <a:pt x="562327" y="1630592"/>
                  <a:pt x="605450" y="1713583"/>
                </a:cubicBezTo>
                <a:cubicBezTo>
                  <a:pt x="648573" y="1796575"/>
                  <a:pt x="702274" y="1941403"/>
                  <a:pt x="507813" y="2182242"/>
                </a:cubicBezTo>
                <a:cubicBezTo>
                  <a:pt x="786893" y="2178987"/>
                  <a:pt x="1326340" y="2200955"/>
                  <a:pt x="1562296" y="2182242"/>
                </a:cubicBezTo>
                <a:cubicBezTo>
                  <a:pt x="1505341" y="2007308"/>
                  <a:pt x="1320644" y="1838884"/>
                  <a:pt x="1323085" y="1601300"/>
                </a:cubicBezTo>
                <a:cubicBezTo>
                  <a:pt x="1325526" y="1363716"/>
                  <a:pt x="1527310" y="1165188"/>
                  <a:pt x="1576942" y="756739"/>
                </a:cubicBezTo>
                <a:cubicBezTo>
                  <a:pt x="1626574" y="348290"/>
                  <a:pt x="1227888" y="-4832"/>
                  <a:pt x="888599" y="51"/>
                </a:cubicBezTo>
                <a:close/>
              </a:path>
            </a:pathLst>
          </a:custGeom>
          <a:solidFill>
            <a:schemeClr val="bg1"/>
          </a:solidFill>
          <a:ln w="9525">
            <a:noFill/>
            <a:round/>
            <a:headEnd/>
            <a:tailEnd/>
          </a:ln>
        </p:spPr>
        <p:txBody>
          <a:bodyPr/>
          <a:lstStyle/>
          <a:p>
            <a:endParaRPr lang="en-US" dirty="0" err="1">
              <a:ln>
                <a:solidFill>
                  <a:schemeClr val="tx1">
                    <a:alpha val="0"/>
                  </a:schemeClr>
                </a:solidFill>
              </a:ln>
              <a:solidFill>
                <a:schemeClr val="tx1"/>
              </a:solidFill>
            </a:endParaRPr>
          </a:p>
        </p:txBody>
      </p:sp>
      <p:sp>
        <p:nvSpPr>
          <p:cNvPr id="32" name="Freeform 14"/>
          <p:cNvSpPr>
            <a:spLocks noEditPoints="1"/>
          </p:cNvSpPr>
          <p:nvPr/>
        </p:nvSpPr>
        <p:spPr bwMode="black">
          <a:xfrm>
            <a:off x="9004025" y="1256526"/>
            <a:ext cx="266975" cy="282536"/>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UI" panose="020B0502040204020203" pitchFamily="34" charset="0"/>
              <a:sym typeface="Segoe UI" panose="020B0502040204020203" pitchFamily="34" charset="0"/>
            </a:endParaRPr>
          </a:p>
        </p:txBody>
      </p:sp>
      <p:sp>
        <p:nvSpPr>
          <p:cNvPr id="33" name="Freeform 32"/>
          <p:cNvSpPr/>
          <p:nvPr/>
        </p:nvSpPr>
        <p:spPr bwMode="auto">
          <a:xfrm rot="5400000">
            <a:off x="3593042" y="1291917"/>
            <a:ext cx="260217" cy="221584"/>
          </a:xfrm>
          <a:custGeom>
            <a:avLst/>
            <a:gdLst>
              <a:gd name="connsiteX0" fmla="*/ 1519205 w 4448175"/>
              <a:gd name="connsiteY0" fmla="*/ 2108202 h 3787779"/>
              <a:gd name="connsiteX1" fmla="*/ 1519205 w 4448175"/>
              <a:gd name="connsiteY1" fmla="*/ 1679577 h 3787779"/>
              <a:gd name="connsiteX2" fmla="*/ 2814605 w 4448175"/>
              <a:gd name="connsiteY2" fmla="*/ 1679577 h 3787779"/>
              <a:gd name="connsiteX3" fmla="*/ 2814605 w 4448175"/>
              <a:gd name="connsiteY3" fmla="*/ 2108202 h 3787779"/>
              <a:gd name="connsiteX4" fmla="*/ 1079818 w 4448175"/>
              <a:gd name="connsiteY4" fmla="*/ 1893890 h 3787779"/>
              <a:gd name="connsiteX5" fmla="*/ 2554286 w 4448175"/>
              <a:gd name="connsiteY5" fmla="*/ 3368358 h 3787779"/>
              <a:gd name="connsiteX6" fmla="*/ 4028754 w 4448175"/>
              <a:gd name="connsiteY6" fmla="*/ 1893890 h 3787779"/>
              <a:gd name="connsiteX7" fmla="*/ 2554286 w 4448175"/>
              <a:gd name="connsiteY7" fmla="*/ 419421 h 3787779"/>
              <a:gd name="connsiteX8" fmla="*/ 1079818 w 4448175"/>
              <a:gd name="connsiteY8" fmla="*/ 1893890 h 3787779"/>
              <a:gd name="connsiteX9" fmla="*/ 660397 w 4448175"/>
              <a:gd name="connsiteY9" fmla="*/ 1893890 h 3787779"/>
              <a:gd name="connsiteX10" fmla="*/ 983843 w 4448175"/>
              <a:gd name="connsiteY10" fmla="*/ 834998 h 3787779"/>
              <a:gd name="connsiteX11" fmla="*/ 1071549 w 4448175"/>
              <a:gd name="connsiteY11" fmla="*/ 717711 h 3787779"/>
              <a:gd name="connsiteX12" fmla="*/ 748947 w 4448175"/>
              <a:gd name="connsiteY12" fmla="*/ 377793 h 3787779"/>
              <a:gd name="connsiteX13" fmla="*/ 1059846 w 4448175"/>
              <a:gd name="connsiteY13" fmla="*/ 82732 h 3787779"/>
              <a:gd name="connsiteX14" fmla="*/ 1374264 w 4448175"/>
              <a:gd name="connsiteY14" fmla="*/ 414027 h 3787779"/>
              <a:gd name="connsiteX15" fmla="*/ 1495394 w 4448175"/>
              <a:gd name="connsiteY15" fmla="*/ 323447 h 3787779"/>
              <a:gd name="connsiteX16" fmla="*/ 2554286 w 4448175"/>
              <a:gd name="connsiteY16" fmla="*/ 0 h 3787779"/>
              <a:gd name="connsiteX17" fmla="*/ 4448175 w 4448175"/>
              <a:gd name="connsiteY17" fmla="*/ 1893890 h 3787779"/>
              <a:gd name="connsiteX18" fmla="*/ 2554286 w 4448175"/>
              <a:gd name="connsiteY18" fmla="*/ 3787779 h 3787779"/>
              <a:gd name="connsiteX19" fmla="*/ 660397 w 4448175"/>
              <a:gd name="connsiteY19" fmla="*/ 1893890 h 3787779"/>
              <a:gd name="connsiteX20" fmla="*/ 0 w 4448175"/>
              <a:gd name="connsiteY20" fmla="*/ 2536315 h 3787779"/>
              <a:gd name="connsiteX21" fmla="*/ 0 w 4448175"/>
              <a:gd name="connsiteY21" fmla="*/ 1240914 h 3787779"/>
              <a:gd name="connsiteX22" fmla="*/ 428625 w 4448175"/>
              <a:gd name="connsiteY22" fmla="*/ 1240914 h 3787779"/>
              <a:gd name="connsiteX23" fmla="*/ 428625 w 4448175"/>
              <a:gd name="connsiteY23" fmla="*/ 2536315 h 37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8175" h="3787779">
                <a:moveTo>
                  <a:pt x="1519205" y="2108202"/>
                </a:moveTo>
                <a:lnTo>
                  <a:pt x="1519205" y="1679577"/>
                </a:lnTo>
                <a:lnTo>
                  <a:pt x="2814605" y="1679577"/>
                </a:lnTo>
                <a:lnTo>
                  <a:pt x="2814605" y="2108202"/>
                </a:lnTo>
                <a:close/>
                <a:moveTo>
                  <a:pt x="1079818" y="1893890"/>
                </a:moveTo>
                <a:cubicBezTo>
                  <a:pt x="1079818" y="2708216"/>
                  <a:pt x="1739960" y="3368358"/>
                  <a:pt x="2554286" y="3368358"/>
                </a:cubicBezTo>
                <a:cubicBezTo>
                  <a:pt x="3368612" y="3368358"/>
                  <a:pt x="4028754" y="2708216"/>
                  <a:pt x="4028754" y="1893890"/>
                </a:cubicBezTo>
                <a:cubicBezTo>
                  <a:pt x="4028754" y="1079563"/>
                  <a:pt x="3368612" y="419421"/>
                  <a:pt x="2554286" y="419421"/>
                </a:cubicBezTo>
                <a:cubicBezTo>
                  <a:pt x="1739960" y="419421"/>
                  <a:pt x="1079818" y="1079563"/>
                  <a:pt x="1079818" y="1893890"/>
                </a:cubicBezTo>
                <a:close/>
                <a:moveTo>
                  <a:pt x="660397" y="1893890"/>
                </a:moveTo>
                <a:cubicBezTo>
                  <a:pt x="660397" y="1501652"/>
                  <a:pt x="779636" y="1137265"/>
                  <a:pt x="983843" y="834998"/>
                </a:cubicBezTo>
                <a:lnTo>
                  <a:pt x="1071549" y="717711"/>
                </a:lnTo>
                <a:lnTo>
                  <a:pt x="748947" y="377793"/>
                </a:lnTo>
                <a:lnTo>
                  <a:pt x="1059846" y="82732"/>
                </a:lnTo>
                <a:lnTo>
                  <a:pt x="1374264" y="414027"/>
                </a:lnTo>
                <a:lnTo>
                  <a:pt x="1495394" y="323447"/>
                </a:lnTo>
                <a:cubicBezTo>
                  <a:pt x="1797661" y="119239"/>
                  <a:pt x="2162048" y="0"/>
                  <a:pt x="2554286" y="0"/>
                </a:cubicBezTo>
                <a:cubicBezTo>
                  <a:pt x="3600252" y="0"/>
                  <a:pt x="4448175" y="847923"/>
                  <a:pt x="4448175" y="1893890"/>
                </a:cubicBezTo>
                <a:cubicBezTo>
                  <a:pt x="4448175" y="2939856"/>
                  <a:pt x="3600252" y="3787779"/>
                  <a:pt x="2554286" y="3787779"/>
                </a:cubicBezTo>
                <a:cubicBezTo>
                  <a:pt x="1508320" y="3787779"/>
                  <a:pt x="660397" y="2939856"/>
                  <a:pt x="660397" y="1893890"/>
                </a:cubicBezTo>
                <a:close/>
                <a:moveTo>
                  <a:pt x="0" y="2536315"/>
                </a:moveTo>
                <a:lnTo>
                  <a:pt x="0" y="1240914"/>
                </a:lnTo>
                <a:lnTo>
                  <a:pt x="428625" y="1240914"/>
                </a:lnTo>
                <a:lnTo>
                  <a:pt x="428625" y="2536315"/>
                </a:ln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40789987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9471788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67" name="think-cell Slide" r:id="rId5" imgW="378" imgH="379" progId="TCLayout.ActiveDocument.1">
                  <p:embed/>
                </p:oleObj>
              </mc:Choice>
              <mc:Fallback>
                <p:oleObj name="think-cell Slide" r:id="rId5" imgW="378" imgH="37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Market Messaging</a:t>
            </a:r>
          </a:p>
        </p:txBody>
      </p:sp>
      <p:sp>
        <p:nvSpPr>
          <p:cNvPr id="6" name="Rectangle 5"/>
          <p:cNvSpPr/>
          <p:nvPr/>
        </p:nvSpPr>
        <p:spPr bwMode="auto">
          <a:xfrm>
            <a:off x="0" y="6948805"/>
            <a:ext cx="12436475" cy="4572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 name="Group 2"/>
          <p:cNvGrpSpPr/>
          <p:nvPr/>
        </p:nvGrpSpPr>
        <p:grpSpPr>
          <a:xfrm>
            <a:off x="10095981" y="5460547"/>
            <a:ext cx="2382642" cy="1533978"/>
            <a:chOff x="9782428" y="5258677"/>
            <a:chExt cx="2696195" cy="1735848"/>
          </a:xfrm>
        </p:grpSpPr>
        <p:pic>
          <p:nvPicPr>
            <p:cNvPr id="206" name="Picture 205"/>
            <p:cNvPicPr>
              <a:picLocks noChangeAspect="1"/>
            </p:cNvPicPr>
            <p:nvPr/>
          </p:nvPicPr>
          <p:blipFill>
            <a:blip r:embed="rId7"/>
            <a:stretch>
              <a:fillRect/>
            </a:stretch>
          </p:blipFill>
          <p:spPr>
            <a:xfrm>
              <a:off x="9782428" y="5258677"/>
              <a:ext cx="965395" cy="1712988"/>
            </a:xfrm>
            <a:prstGeom prst="rect">
              <a:avLst/>
            </a:prstGeom>
          </p:spPr>
        </p:pic>
        <p:pic>
          <p:nvPicPr>
            <p:cNvPr id="209" name="Picture 208"/>
            <p:cNvPicPr>
              <a:picLocks noChangeAspect="1"/>
            </p:cNvPicPr>
            <p:nvPr/>
          </p:nvPicPr>
          <p:blipFill>
            <a:blip r:embed="rId8"/>
            <a:stretch>
              <a:fillRect/>
            </a:stretch>
          </p:blipFill>
          <p:spPr>
            <a:xfrm>
              <a:off x="10581541" y="6049384"/>
              <a:ext cx="1648746" cy="945141"/>
            </a:xfrm>
            <a:prstGeom prst="rect">
              <a:avLst/>
            </a:prstGeom>
          </p:spPr>
        </p:pic>
        <p:pic>
          <p:nvPicPr>
            <p:cNvPr id="208" name="Picture 207"/>
            <p:cNvPicPr>
              <a:picLocks noChangeAspect="1"/>
            </p:cNvPicPr>
            <p:nvPr/>
          </p:nvPicPr>
          <p:blipFill>
            <a:blip r:embed="rId9"/>
            <a:stretch>
              <a:fillRect/>
            </a:stretch>
          </p:blipFill>
          <p:spPr>
            <a:xfrm>
              <a:off x="11845052" y="5258677"/>
              <a:ext cx="633571" cy="1712988"/>
            </a:xfrm>
            <a:prstGeom prst="rect">
              <a:avLst/>
            </a:prstGeom>
          </p:spPr>
        </p:pic>
      </p:grpSp>
      <p:sp>
        <p:nvSpPr>
          <p:cNvPr id="13" name="Rectangle 12"/>
          <p:cNvSpPr/>
          <p:nvPr/>
        </p:nvSpPr>
        <p:spPr bwMode="auto">
          <a:xfrm>
            <a:off x="458383" y="1212849"/>
            <a:ext cx="3764610" cy="333012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73152" rIns="137160" bIns="73152" numCol="1" spcCol="0" rtlCol="0" fromWordArt="0" anchor="t" anchorCtr="0" forceAA="0" compatLnSpc="1">
            <a:prstTxWarp prst="textNoShape">
              <a:avLst/>
            </a:prstTxWarp>
            <a:noAutofit/>
          </a:bodyPr>
          <a:lstStyle/>
          <a:p>
            <a:pPr defTabSz="932472" fontAlgn="base">
              <a:spcBef>
                <a:spcPct val="0"/>
              </a:spcBef>
              <a:spcAft>
                <a:spcPct val="0"/>
              </a:spcAft>
            </a:pPr>
            <a:r>
              <a:rPr lang="en-US" sz="2000" dirty="0">
                <a:solidFill>
                  <a:schemeClr val="bg1"/>
                </a:solidFill>
                <a:latin typeface="+mj-lt"/>
              </a:rPr>
              <a:t>Market messaging </a:t>
            </a:r>
            <a:r>
              <a:rPr lang="en-US" sz="2000" dirty="0" smtClean="0">
                <a:solidFill>
                  <a:schemeClr val="bg1"/>
                </a:solidFill>
                <a:latin typeface="+mj-lt"/>
              </a:rPr>
              <a:t>defines the public identity of the partnership. Declare </a:t>
            </a:r>
            <a:r>
              <a:rPr lang="en-US" sz="2000" dirty="0">
                <a:solidFill>
                  <a:schemeClr val="bg1"/>
                </a:solidFill>
                <a:latin typeface="+mj-lt"/>
              </a:rPr>
              <a:t>allegiance to the partnership by including a </a:t>
            </a:r>
            <a:r>
              <a:rPr lang="en-US" sz="2000" dirty="0" smtClean="0">
                <a:solidFill>
                  <a:schemeClr val="bg1"/>
                </a:solidFill>
                <a:latin typeface="+mj-lt"/>
              </a:rPr>
              <a:t>logo on </a:t>
            </a:r>
            <a:r>
              <a:rPr lang="en-US" sz="2000" dirty="0">
                <a:solidFill>
                  <a:schemeClr val="bg1"/>
                </a:solidFill>
                <a:latin typeface="+mj-lt"/>
              </a:rPr>
              <a:t>business cards, web sites, and </a:t>
            </a:r>
            <a:r>
              <a:rPr lang="en-US" sz="2000" dirty="0" smtClean="0">
                <a:solidFill>
                  <a:schemeClr val="bg1"/>
                </a:solidFill>
                <a:latin typeface="+mj-lt"/>
              </a:rPr>
              <a:t>collateral.</a:t>
            </a:r>
            <a:endParaRPr lang="en-US" sz="2000" dirty="0">
              <a:solidFill>
                <a:schemeClr val="bg1"/>
              </a:solidFill>
              <a:latin typeface="+mj-lt"/>
            </a:endParaRPr>
          </a:p>
        </p:txBody>
      </p:sp>
      <p:sp>
        <p:nvSpPr>
          <p:cNvPr id="14" name="Rectangle 13"/>
          <p:cNvSpPr/>
          <p:nvPr/>
        </p:nvSpPr>
        <p:spPr bwMode="auto">
          <a:xfrm>
            <a:off x="4336524" y="1212849"/>
            <a:ext cx="3764610" cy="333012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73152" rIns="137160" bIns="73152" numCol="1" spcCol="0" rtlCol="0" fromWordArt="0" anchor="t" anchorCtr="0" forceAA="0" compatLnSpc="1">
            <a:prstTxWarp prst="textNoShape">
              <a:avLst/>
            </a:prstTxWarp>
            <a:noAutofit/>
          </a:bodyPr>
          <a:lstStyle/>
          <a:p>
            <a:pPr defTabSz="932472" fontAlgn="base">
              <a:spcBef>
                <a:spcPct val="0"/>
              </a:spcBef>
              <a:spcAft>
                <a:spcPct val="0"/>
              </a:spcAft>
            </a:pPr>
            <a:r>
              <a:rPr lang="en-US" sz="2000" dirty="0" smtClean="0">
                <a:solidFill>
                  <a:schemeClr val="bg1"/>
                </a:solidFill>
                <a:latin typeface="+mj-lt"/>
              </a:rPr>
              <a:t>Partnering with </a:t>
            </a:r>
            <a:r>
              <a:rPr lang="en-US" sz="2000" dirty="0">
                <a:solidFill>
                  <a:schemeClr val="bg1"/>
                </a:solidFill>
                <a:latin typeface="+mj-lt"/>
              </a:rPr>
              <a:t>another </a:t>
            </a:r>
            <a:r>
              <a:rPr lang="en-US" sz="2000" dirty="0" smtClean="0">
                <a:solidFill>
                  <a:schemeClr val="bg1"/>
                </a:solidFill>
                <a:latin typeface="+mj-lt"/>
              </a:rPr>
              <a:t>organization enables your company to gain reach without increasing marketing </a:t>
            </a:r>
            <a:r>
              <a:rPr lang="en-US" sz="2000" dirty="0">
                <a:solidFill>
                  <a:schemeClr val="bg1"/>
                </a:solidFill>
                <a:latin typeface="+mj-lt"/>
              </a:rPr>
              <a:t>spend. </a:t>
            </a:r>
            <a:r>
              <a:rPr lang="en-US" sz="2000" dirty="0" smtClean="0">
                <a:solidFill>
                  <a:schemeClr val="bg1"/>
                </a:solidFill>
                <a:latin typeface="+mj-lt"/>
              </a:rPr>
              <a:t>You </a:t>
            </a:r>
            <a:r>
              <a:rPr lang="en-US" sz="2000" dirty="0">
                <a:solidFill>
                  <a:schemeClr val="bg1"/>
                </a:solidFill>
                <a:latin typeface="+mj-lt"/>
              </a:rPr>
              <a:t>may be able to jointly develop collateral, share exhibition space at a trade show, or run a joint seminar </a:t>
            </a:r>
            <a:r>
              <a:rPr lang="en-US" sz="2000" dirty="0" smtClean="0">
                <a:solidFill>
                  <a:schemeClr val="bg1"/>
                </a:solidFill>
                <a:latin typeface="+mj-lt"/>
              </a:rPr>
              <a:t>series.</a:t>
            </a:r>
            <a:endParaRPr lang="en-US" sz="2000" dirty="0">
              <a:solidFill>
                <a:schemeClr val="bg1"/>
              </a:solidFill>
              <a:latin typeface="+mj-lt"/>
            </a:endParaRPr>
          </a:p>
        </p:txBody>
      </p:sp>
      <p:sp>
        <p:nvSpPr>
          <p:cNvPr id="15" name="Rectangle 14"/>
          <p:cNvSpPr/>
          <p:nvPr/>
        </p:nvSpPr>
        <p:spPr bwMode="auto">
          <a:xfrm>
            <a:off x="8214665" y="1212849"/>
            <a:ext cx="3764610" cy="333012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73152" rIns="137160" bIns="73152" numCol="1" spcCol="0" rtlCol="0" fromWordArt="0" anchor="t" anchorCtr="0" forceAA="0" compatLnSpc="1">
            <a:prstTxWarp prst="textNoShape">
              <a:avLst/>
            </a:prstTxWarp>
            <a:noAutofit/>
          </a:bodyPr>
          <a:lstStyle/>
          <a:p>
            <a:pPr defTabSz="932472" fontAlgn="base">
              <a:spcBef>
                <a:spcPct val="0"/>
              </a:spcBef>
              <a:spcAft>
                <a:spcPct val="0"/>
              </a:spcAft>
            </a:pPr>
            <a:r>
              <a:rPr lang="en-US" sz="2000" dirty="0">
                <a:solidFill>
                  <a:schemeClr val="bg1"/>
                </a:solidFill>
                <a:latin typeface="+mj-lt"/>
              </a:rPr>
              <a:t>Ultimately, for the partnership to continue to grow, it is important to have a joint marketing plan that details events, timing, investment, and </a:t>
            </a:r>
            <a:r>
              <a:rPr lang="en-US" sz="2000" dirty="0" smtClean="0">
                <a:solidFill>
                  <a:schemeClr val="bg1"/>
                </a:solidFill>
                <a:latin typeface="+mj-lt"/>
              </a:rPr>
              <a:t>deliverables.</a:t>
            </a:r>
            <a:endParaRPr lang="en-US" sz="2000" dirty="0">
              <a:solidFill>
                <a:schemeClr val="bg1"/>
              </a:solidFill>
              <a:latin typeface="+mj-lt"/>
            </a:endParaRPr>
          </a:p>
        </p:txBody>
      </p:sp>
      <p:pic>
        <p:nvPicPr>
          <p:cNvPr id="16" name="Picture 15"/>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3606094" y="3926251"/>
            <a:ext cx="487134" cy="487134"/>
          </a:xfrm>
          <a:prstGeom prst="rect">
            <a:avLst/>
          </a:prstGeom>
          <a:noFill/>
        </p:spPr>
      </p:pic>
      <p:sp>
        <p:nvSpPr>
          <p:cNvPr id="17" name="Freeform 16"/>
          <p:cNvSpPr/>
          <p:nvPr/>
        </p:nvSpPr>
        <p:spPr>
          <a:xfrm>
            <a:off x="7393356" y="3929973"/>
            <a:ext cx="553767" cy="483411"/>
          </a:xfrm>
          <a:custGeom>
            <a:avLst/>
            <a:gdLst/>
            <a:ahLst/>
            <a:cxnLst/>
            <a:rect l="l" t="t" r="r" b="b"/>
            <a:pathLst>
              <a:path w="5259936" h="4591663">
                <a:moveTo>
                  <a:pt x="0" y="3512322"/>
                </a:moveTo>
                <a:lnTo>
                  <a:pt x="653753" y="3512322"/>
                </a:lnTo>
                <a:lnTo>
                  <a:pt x="653753" y="4591662"/>
                </a:lnTo>
                <a:lnTo>
                  <a:pt x="0" y="4591662"/>
                </a:lnTo>
                <a:close/>
                <a:moveTo>
                  <a:pt x="921237" y="3443955"/>
                </a:moveTo>
                <a:lnTo>
                  <a:pt x="1574990" y="3443955"/>
                </a:lnTo>
                <a:lnTo>
                  <a:pt x="1574990" y="4591662"/>
                </a:lnTo>
                <a:lnTo>
                  <a:pt x="921237" y="4591662"/>
                </a:lnTo>
                <a:close/>
                <a:moveTo>
                  <a:pt x="1842474" y="3187583"/>
                </a:moveTo>
                <a:lnTo>
                  <a:pt x="2496227" y="3187583"/>
                </a:lnTo>
                <a:lnTo>
                  <a:pt x="2496227" y="4591663"/>
                </a:lnTo>
                <a:lnTo>
                  <a:pt x="1842474" y="4591663"/>
                </a:lnTo>
                <a:close/>
                <a:moveTo>
                  <a:pt x="2763711" y="2820112"/>
                </a:moveTo>
                <a:lnTo>
                  <a:pt x="3417464" y="2820112"/>
                </a:lnTo>
                <a:lnTo>
                  <a:pt x="3417464" y="4591663"/>
                </a:lnTo>
                <a:lnTo>
                  <a:pt x="2763711" y="4591663"/>
                </a:lnTo>
                <a:close/>
                <a:moveTo>
                  <a:pt x="3684948" y="2187724"/>
                </a:moveTo>
                <a:lnTo>
                  <a:pt x="4338701" y="2187724"/>
                </a:lnTo>
                <a:lnTo>
                  <a:pt x="4338701" y="4591663"/>
                </a:lnTo>
                <a:lnTo>
                  <a:pt x="3684948" y="4591663"/>
                </a:lnTo>
                <a:close/>
                <a:moveTo>
                  <a:pt x="4606183" y="1828800"/>
                </a:moveTo>
                <a:lnTo>
                  <a:pt x="5259936" y="1828800"/>
                </a:lnTo>
                <a:lnTo>
                  <a:pt x="5259936" y="4591663"/>
                </a:lnTo>
                <a:lnTo>
                  <a:pt x="4606183" y="4591663"/>
                </a:lnTo>
                <a:close/>
                <a:moveTo>
                  <a:pt x="5123203" y="0"/>
                </a:moveTo>
                <a:lnTo>
                  <a:pt x="4730097" y="1683522"/>
                </a:lnTo>
                <a:lnTo>
                  <a:pt x="4379719" y="1401510"/>
                </a:lnTo>
                <a:cubicBezTo>
                  <a:pt x="2644923" y="2999574"/>
                  <a:pt x="1602336" y="3273040"/>
                  <a:pt x="12818" y="3161944"/>
                </a:cubicBezTo>
                <a:cubicBezTo>
                  <a:pt x="1397236" y="3099275"/>
                  <a:pt x="2559465" y="2498221"/>
                  <a:pt x="3832788" y="922946"/>
                </a:cubicBezTo>
                <a:lnTo>
                  <a:pt x="3490957" y="632389"/>
                </a:lnTo>
                <a:close/>
              </a:path>
            </a:pathLst>
          </a:custGeom>
          <a:solidFill>
            <a:schemeClr val="bg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err="1"/>
          </a:p>
        </p:txBody>
      </p:sp>
      <p:sp>
        <p:nvSpPr>
          <p:cNvPr id="18" name="Freeform 17"/>
          <p:cNvSpPr/>
          <p:nvPr/>
        </p:nvSpPr>
        <p:spPr>
          <a:xfrm>
            <a:off x="11396274" y="3955049"/>
            <a:ext cx="454741" cy="458336"/>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Segoe UI" panose="020B0502040204020203" pitchFamily="34" charset="0"/>
              <a:ea typeface="+mn-ea"/>
              <a:cs typeface="+mn-cs"/>
              <a:sym typeface="Segoe UI" panose="020B0502040204020203" pitchFamily="34" charset="0"/>
            </a:endParaRPr>
          </a:p>
        </p:txBody>
      </p:sp>
      <p:grpSp>
        <p:nvGrpSpPr>
          <p:cNvPr id="19" name="Group 18"/>
          <p:cNvGrpSpPr/>
          <p:nvPr/>
        </p:nvGrpSpPr>
        <p:grpSpPr>
          <a:xfrm>
            <a:off x="0" y="5729142"/>
            <a:ext cx="2752532" cy="1265383"/>
            <a:chOff x="13568363" y="1837182"/>
            <a:chExt cx="1674812" cy="769938"/>
          </a:xfrm>
        </p:grpSpPr>
        <p:sp>
          <p:nvSpPr>
            <p:cNvPr id="20" name="Freeform 76"/>
            <p:cNvSpPr>
              <a:spLocks/>
            </p:cNvSpPr>
            <p:nvPr/>
          </p:nvSpPr>
          <p:spPr bwMode="auto">
            <a:xfrm>
              <a:off x="14200188" y="2229295"/>
              <a:ext cx="447675" cy="377825"/>
            </a:xfrm>
            <a:custGeom>
              <a:avLst/>
              <a:gdLst>
                <a:gd name="T0" fmla="*/ 154 w 282"/>
                <a:gd name="T1" fmla="*/ 40 h 238"/>
                <a:gd name="T2" fmla="*/ 154 w 282"/>
                <a:gd name="T3" fmla="*/ 0 h 238"/>
                <a:gd name="T4" fmla="*/ 185 w 282"/>
                <a:gd name="T5" fmla="*/ 0 h 238"/>
                <a:gd name="T6" fmla="*/ 185 w 282"/>
                <a:gd name="T7" fmla="*/ 40 h 238"/>
                <a:gd name="T8" fmla="*/ 196 w 282"/>
                <a:gd name="T9" fmla="*/ 40 h 238"/>
                <a:gd name="T10" fmla="*/ 196 w 282"/>
                <a:gd name="T11" fmla="*/ 0 h 238"/>
                <a:gd name="T12" fmla="*/ 226 w 282"/>
                <a:gd name="T13" fmla="*/ 0 h 238"/>
                <a:gd name="T14" fmla="*/ 226 w 282"/>
                <a:gd name="T15" fmla="*/ 40 h 238"/>
                <a:gd name="T16" fmla="*/ 282 w 282"/>
                <a:gd name="T17" fmla="*/ 40 h 238"/>
                <a:gd name="T18" fmla="*/ 282 w 282"/>
                <a:gd name="T19" fmla="*/ 50 h 238"/>
                <a:gd name="T20" fmla="*/ 268 w 282"/>
                <a:gd name="T21" fmla="*/ 50 h 238"/>
                <a:gd name="T22" fmla="*/ 268 w 282"/>
                <a:gd name="T23" fmla="*/ 238 h 238"/>
                <a:gd name="T24" fmla="*/ 12 w 282"/>
                <a:gd name="T25" fmla="*/ 238 h 238"/>
                <a:gd name="T26" fmla="*/ 12 w 282"/>
                <a:gd name="T27" fmla="*/ 50 h 238"/>
                <a:gd name="T28" fmla="*/ 0 w 282"/>
                <a:gd name="T29" fmla="*/ 50 h 238"/>
                <a:gd name="T30" fmla="*/ 0 w 282"/>
                <a:gd name="T31" fmla="*/ 40 h 238"/>
                <a:gd name="T32" fmla="*/ 154 w 282"/>
                <a:gd name="T33" fmla="*/ 4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238">
                  <a:moveTo>
                    <a:pt x="154" y="40"/>
                  </a:moveTo>
                  <a:lnTo>
                    <a:pt x="154" y="0"/>
                  </a:lnTo>
                  <a:lnTo>
                    <a:pt x="185" y="0"/>
                  </a:lnTo>
                  <a:lnTo>
                    <a:pt x="185" y="40"/>
                  </a:lnTo>
                  <a:lnTo>
                    <a:pt x="196" y="40"/>
                  </a:lnTo>
                  <a:lnTo>
                    <a:pt x="196" y="0"/>
                  </a:lnTo>
                  <a:lnTo>
                    <a:pt x="226" y="0"/>
                  </a:lnTo>
                  <a:lnTo>
                    <a:pt x="226" y="40"/>
                  </a:lnTo>
                  <a:lnTo>
                    <a:pt x="282" y="40"/>
                  </a:lnTo>
                  <a:lnTo>
                    <a:pt x="282" y="50"/>
                  </a:lnTo>
                  <a:lnTo>
                    <a:pt x="268" y="50"/>
                  </a:lnTo>
                  <a:lnTo>
                    <a:pt x="268" y="238"/>
                  </a:lnTo>
                  <a:lnTo>
                    <a:pt x="12" y="238"/>
                  </a:lnTo>
                  <a:lnTo>
                    <a:pt x="12" y="50"/>
                  </a:lnTo>
                  <a:lnTo>
                    <a:pt x="0" y="50"/>
                  </a:lnTo>
                  <a:lnTo>
                    <a:pt x="0" y="40"/>
                  </a:lnTo>
                  <a:lnTo>
                    <a:pt x="154" y="4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77"/>
            <p:cNvSpPr>
              <a:spLocks/>
            </p:cNvSpPr>
            <p:nvPr/>
          </p:nvSpPr>
          <p:spPr bwMode="auto">
            <a:xfrm>
              <a:off x="13962063" y="2229295"/>
              <a:ext cx="449262" cy="377825"/>
            </a:xfrm>
            <a:custGeom>
              <a:avLst/>
              <a:gdLst>
                <a:gd name="T0" fmla="*/ 156 w 283"/>
                <a:gd name="T1" fmla="*/ 40 h 238"/>
                <a:gd name="T2" fmla="*/ 156 w 283"/>
                <a:gd name="T3" fmla="*/ 0 h 238"/>
                <a:gd name="T4" fmla="*/ 187 w 283"/>
                <a:gd name="T5" fmla="*/ 0 h 238"/>
                <a:gd name="T6" fmla="*/ 187 w 283"/>
                <a:gd name="T7" fmla="*/ 40 h 238"/>
                <a:gd name="T8" fmla="*/ 197 w 283"/>
                <a:gd name="T9" fmla="*/ 40 h 238"/>
                <a:gd name="T10" fmla="*/ 197 w 283"/>
                <a:gd name="T11" fmla="*/ 0 h 238"/>
                <a:gd name="T12" fmla="*/ 228 w 283"/>
                <a:gd name="T13" fmla="*/ 0 h 238"/>
                <a:gd name="T14" fmla="*/ 228 w 283"/>
                <a:gd name="T15" fmla="*/ 40 h 238"/>
                <a:gd name="T16" fmla="*/ 283 w 283"/>
                <a:gd name="T17" fmla="*/ 40 h 238"/>
                <a:gd name="T18" fmla="*/ 283 w 283"/>
                <a:gd name="T19" fmla="*/ 50 h 238"/>
                <a:gd name="T20" fmla="*/ 270 w 283"/>
                <a:gd name="T21" fmla="*/ 50 h 238"/>
                <a:gd name="T22" fmla="*/ 270 w 283"/>
                <a:gd name="T23" fmla="*/ 238 h 238"/>
                <a:gd name="T24" fmla="*/ 13 w 283"/>
                <a:gd name="T25" fmla="*/ 238 h 238"/>
                <a:gd name="T26" fmla="*/ 13 w 283"/>
                <a:gd name="T27" fmla="*/ 50 h 238"/>
                <a:gd name="T28" fmla="*/ 0 w 283"/>
                <a:gd name="T29" fmla="*/ 50 h 238"/>
                <a:gd name="T30" fmla="*/ 0 w 283"/>
                <a:gd name="T31" fmla="*/ 40 h 238"/>
                <a:gd name="T32" fmla="*/ 156 w 283"/>
                <a:gd name="T33" fmla="*/ 4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238">
                  <a:moveTo>
                    <a:pt x="156" y="40"/>
                  </a:moveTo>
                  <a:lnTo>
                    <a:pt x="156" y="0"/>
                  </a:lnTo>
                  <a:lnTo>
                    <a:pt x="187" y="0"/>
                  </a:lnTo>
                  <a:lnTo>
                    <a:pt x="187" y="40"/>
                  </a:lnTo>
                  <a:lnTo>
                    <a:pt x="197" y="40"/>
                  </a:lnTo>
                  <a:lnTo>
                    <a:pt x="197" y="0"/>
                  </a:lnTo>
                  <a:lnTo>
                    <a:pt x="228" y="0"/>
                  </a:lnTo>
                  <a:lnTo>
                    <a:pt x="228" y="40"/>
                  </a:lnTo>
                  <a:lnTo>
                    <a:pt x="283" y="40"/>
                  </a:lnTo>
                  <a:lnTo>
                    <a:pt x="283" y="50"/>
                  </a:lnTo>
                  <a:lnTo>
                    <a:pt x="270" y="50"/>
                  </a:lnTo>
                  <a:lnTo>
                    <a:pt x="270" y="238"/>
                  </a:lnTo>
                  <a:lnTo>
                    <a:pt x="13" y="238"/>
                  </a:lnTo>
                  <a:lnTo>
                    <a:pt x="13" y="50"/>
                  </a:lnTo>
                  <a:lnTo>
                    <a:pt x="0" y="50"/>
                  </a:lnTo>
                  <a:lnTo>
                    <a:pt x="0" y="40"/>
                  </a:lnTo>
                  <a:lnTo>
                    <a:pt x="156" y="4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79"/>
            <p:cNvSpPr>
              <a:spLocks noChangeArrowheads="1"/>
            </p:cNvSpPr>
            <p:nvPr/>
          </p:nvSpPr>
          <p:spPr bwMode="auto">
            <a:xfrm>
              <a:off x="14525625" y="2097532"/>
              <a:ext cx="407987" cy="509588"/>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80"/>
            <p:cNvSpPr>
              <a:spLocks noChangeArrowheads="1"/>
            </p:cNvSpPr>
            <p:nvPr/>
          </p:nvSpPr>
          <p:spPr bwMode="auto">
            <a:xfrm>
              <a:off x="14504988" y="2081657"/>
              <a:ext cx="447675" cy="1587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81"/>
            <p:cNvSpPr>
              <a:spLocks noChangeArrowheads="1"/>
            </p:cNvSpPr>
            <p:nvPr/>
          </p:nvSpPr>
          <p:spPr bwMode="auto">
            <a:xfrm>
              <a:off x="14749463" y="2502345"/>
              <a:ext cx="53975" cy="10477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82"/>
            <p:cNvSpPr>
              <a:spLocks noChangeArrowheads="1"/>
            </p:cNvSpPr>
            <p:nvPr/>
          </p:nvSpPr>
          <p:spPr bwMode="auto">
            <a:xfrm>
              <a:off x="14657388" y="2502345"/>
              <a:ext cx="53975" cy="10477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83"/>
            <p:cNvSpPr>
              <a:spLocks noChangeArrowheads="1"/>
            </p:cNvSpPr>
            <p:nvPr/>
          </p:nvSpPr>
          <p:spPr bwMode="auto">
            <a:xfrm>
              <a:off x="14566900" y="2143570"/>
              <a:ext cx="328612" cy="5238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84"/>
            <p:cNvSpPr>
              <a:spLocks noChangeArrowheads="1"/>
            </p:cNvSpPr>
            <p:nvPr/>
          </p:nvSpPr>
          <p:spPr bwMode="auto">
            <a:xfrm>
              <a:off x="14566900" y="2235645"/>
              <a:ext cx="328612" cy="5238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85"/>
            <p:cNvSpPr>
              <a:spLocks noChangeArrowheads="1"/>
            </p:cNvSpPr>
            <p:nvPr/>
          </p:nvSpPr>
          <p:spPr bwMode="auto">
            <a:xfrm>
              <a:off x="14566900" y="2326132"/>
              <a:ext cx="328612" cy="5397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86"/>
            <p:cNvSpPr>
              <a:spLocks noChangeArrowheads="1"/>
            </p:cNvSpPr>
            <p:nvPr/>
          </p:nvSpPr>
          <p:spPr bwMode="auto">
            <a:xfrm>
              <a:off x="14566900" y="2418207"/>
              <a:ext cx="328612" cy="5238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88"/>
            <p:cNvSpPr>
              <a:spLocks noChangeArrowheads="1"/>
            </p:cNvSpPr>
            <p:nvPr/>
          </p:nvSpPr>
          <p:spPr bwMode="auto">
            <a:xfrm>
              <a:off x="15171738" y="2491232"/>
              <a:ext cx="23812" cy="889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89"/>
            <p:cNvSpPr>
              <a:spLocks noChangeArrowheads="1"/>
            </p:cNvSpPr>
            <p:nvPr/>
          </p:nvSpPr>
          <p:spPr bwMode="auto">
            <a:xfrm>
              <a:off x="15125700" y="2415032"/>
              <a:ext cx="117475" cy="11747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90"/>
            <p:cNvSpPr>
              <a:spLocks noChangeArrowheads="1"/>
            </p:cNvSpPr>
            <p:nvPr/>
          </p:nvSpPr>
          <p:spPr bwMode="auto">
            <a:xfrm>
              <a:off x="15141575" y="2354707"/>
              <a:ext cx="85725" cy="857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91"/>
            <p:cNvSpPr>
              <a:spLocks noChangeArrowheads="1"/>
            </p:cNvSpPr>
            <p:nvPr/>
          </p:nvSpPr>
          <p:spPr bwMode="auto">
            <a:xfrm>
              <a:off x="15019338" y="2491232"/>
              <a:ext cx="23812" cy="889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92"/>
            <p:cNvSpPr>
              <a:spLocks noChangeArrowheads="1"/>
            </p:cNvSpPr>
            <p:nvPr/>
          </p:nvSpPr>
          <p:spPr bwMode="auto">
            <a:xfrm>
              <a:off x="14973300" y="2415032"/>
              <a:ext cx="115887" cy="11747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Oval 93"/>
            <p:cNvSpPr>
              <a:spLocks noChangeArrowheads="1"/>
            </p:cNvSpPr>
            <p:nvPr/>
          </p:nvSpPr>
          <p:spPr bwMode="auto">
            <a:xfrm>
              <a:off x="14989175" y="2354707"/>
              <a:ext cx="85725" cy="857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94"/>
            <p:cNvSpPr>
              <a:spLocks noChangeArrowheads="1"/>
            </p:cNvSpPr>
            <p:nvPr/>
          </p:nvSpPr>
          <p:spPr bwMode="auto">
            <a:xfrm>
              <a:off x="14592300" y="2018157"/>
              <a:ext cx="157162" cy="635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95"/>
            <p:cNvSpPr>
              <a:spLocks noChangeArrowheads="1"/>
            </p:cNvSpPr>
            <p:nvPr/>
          </p:nvSpPr>
          <p:spPr bwMode="auto">
            <a:xfrm>
              <a:off x="13568363" y="2283270"/>
              <a:ext cx="369887" cy="323850"/>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96"/>
            <p:cNvSpPr>
              <a:spLocks noChangeArrowheads="1"/>
            </p:cNvSpPr>
            <p:nvPr/>
          </p:nvSpPr>
          <p:spPr bwMode="auto">
            <a:xfrm>
              <a:off x="13568363" y="2268982"/>
              <a:ext cx="390525" cy="14288"/>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7"/>
            <p:cNvSpPr>
              <a:spLocks noChangeArrowheads="1"/>
            </p:cNvSpPr>
            <p:nvPr/>
          </p:nvSpPr>
          <p:spPr bwMode="auto">
            <a:xfrm>
              <a:off x="13755688" y="2502345"/>
              <a:ext cx="52387" cy="104775"/>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98"/>
            <p:cNvSpPr>
              <a:spLocks noChangeArrowheads="1"/>
            </p:cNvSpPr>
            <p:nvPr/>
          </p:nvSpPr>
          <p:spPr bwMode="auto">
            <a:xfrm>
              <a:off x="13662025" y="2502345"/>
              <a:ext cx="53975" cy="104775"/>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99"/>
            <p:cNvSpPr>
              <a:spLocks noChangeArrowheads="1"/>
            </p:cNvSpPr>
            <p:nvPr/>
          </p:nvSpPr>
          <p:spPr bwMode="auto">
            <a:xfrm>
              <a:off x="13569950" y="2326132"/>
              <a:ext cx="330200" cy="53975"/>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100"/>
            <p:cNvSpPr>
              <a:spLocks noChangeArrowheads="1"/>
            </p:cNvSpPr>
            <p:nvPr/>
          </p:nvSpPr>
          <p:spPr bwMode="auto">
            <a:xfrm>
              <a:off x="13569950" y="2418207"/>
              <a:ext cx="330200" cy="52388"/>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101"/>
            <p:cNvSpPr>
              <a:spLocks noChangeArrowheads="1"/>
            </p:cNvSpPr>
            <p:nvPr/>
          </p:nvSpPr>
          <p:spPr bwMode="auto">
            <a:xfrm>
              <a:off x="13596938" y="2205482"/>
              <a:ext cx="158750" cy="635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102"/>
            <p:cNvSpPr>
              <a:spLocks noChangeArrowheads="1"/>
            </p:cNvSpPr>
            <p:nvPr/>
          </p:nvSpPr>
          <p:spPr bwMode="auto">
            <a:xfrm>
              <a:off x="14028738" y="1916557"/>
              <a:ext cx="406400" cy="6905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103"/>
            <p:cNvSpPr>
              <a:spLocks noChangeArrowheads="1"/>
            </p:cNvSpPr>
            <p:nvPr/>
          </p:nvSpPr>
          <p:spPr bwMode="auto">
            <a:xfrm>
              <a:off x="14008100" y="1900682"/>
              <a:ext cx="447675" cy="1587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104"/>
            <p:cNvSpPr>
              <a:spLocks noChangeArrowheads="1"/>
            </p:cNvSpPr>
            <p:nvPr/>
          </p:nvSpPr>
          <p:spPr bwMode="auto">
            <a:xfrm>
              <a:off x="14250988" y="2502345"/>
              <a:ext cx="53975" cy="10477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05"/>
            <p:cNvSpPr>
              <a:spLocks noChangeArrowheads="1"/>
            </p:cNvSpPr>
            <p:nvPr/>
          </p:nvSpPr>
          <p:spPr bwMode="auto">
            <a:xfrm>
              <a:off x="14160500" y="2502345"/>
              <a:ext cx="53975" cy="10477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06"/>
            <p:cNvSpPr>
              <a:spLocks noChangeArrowheads="1"/>
            </p:cNvSpPr>
            <p:nvPr/>
          </p:nvSpPr>
          <p:spPr bwMode="auto">
            <a:xfrm>
              <a:off x="14068425" y="2143570"/>
              <a:ext cx="328612" cy="5238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07"/>
            <p:cNvSpPr>
              <a:spLocks noChangeArrowheads="1"/>
            </p:cNvSpPr>
            <p:nvPr/>
          </p:nvSpPr>
          <p:spPr bwMode="auto">
            <a:xfrm>
              <a:off x="14068425" y="2235645"/>
              <a:ext cx="328612" cy="5238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108"/>
            <p:cNvSpPr>
              <a:spLocks noChangeArrowheads="1"/>
            </p:cNvSpPr>
            <p:nvPr/>
          </p:nvSpPr>
          <p:spPr bwMode="auto">
            <a:xfrm>
              <a:off x="14068425" y="2326132"/>
              <a:ext cx="328612" cy="5397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109"/>
            <p:cNvSpPr>
              <a:spLocks noChangeArrowheads="1"/>
            </p:cNvSpPr>
            <p:nvPr/>
          </p:nvSpPr>
          <p:spPr bwMode="auto">
            <a:xfrm>
              <a:off x="14068425" y="2418207"/>
              <a:ext cx="328612" cy="5238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110"/>
            <p:cNvSpPr>
              <a:spLocks noChangeArrowheads="1"/>
            </p:cNvSpPr>
            <p:nvPr/>
          </p:nvSpPr>
          <p:spPr bwMode="auto">
            <a:xfrm>
              <a:off x="14068425" y="1961007"/>
              <a:ext cx="328612" cy="5238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111"/>
            <p:cNvSpPr>
              <a:spLocks noChangeArrowheads="1"/>
            </p:cNvSpPr>
            <p:nvPr/>
          </p:nvSpPr>
          <p:spPr bwMode="auto">
            <a:xfrm>
              <a:off x="14068425" y="2051495"/>
              <a:ext cx="328612" cy="5397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112"/>
            <p:cNvSpPr>
              <a:spLocks noChangeArrowheads="1"/>
            </p:cNvSpPr>
            <p:nvPr/>
          </p:nvSpPr>
          <p:spPr bwMode="auto">
            <a:xfrm>
              <a:off x="14319250" y="1837182"/>
              <a:ext cx="49212" cy="635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13"/>
            <p:cNvSpPr>
              <a:spLocks noChangeArrowheads="1"/>
            </p:cNvSpPr>
            <p:nvPr/>
          </p:nvSpPr>
          <p:spPr bwMode="auto">
            <a:xfrm>
              <a:off x="14254163" y="1837182"/>
              <a:ext cx="49212" cy="635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2926083" y="6515100"/>
            <a:ext cx="487635" cy="447739"/>
            <a:chOff x="8478783" y="6705054"/>
            <a:chExt cx="280755" cy="257785"/>
          </a:xfrm>
        </p:grpSpPr>
        <p:grpSp>
          <p:nvGrpSpPr>
            <p:cNvPr id="57" name="Group 56"/>
            <p:cNvGrpSpPr/>
            <p:nvPr/>
          </p:nvGrpSpPr>
          <p:grpSpPr>
            <a:xfrm>
              <a:off x="8637416" y="6705054"/>
              <a:ext cx="122122" cy="257785"/>
              <a:chOff x="4307670" y="6552090"/>
              <a:chExt cx="122122" cy="257785"/>
            </a:xfrm>
          </p:grpSpPr>
          <p:sp>
            <p:nvSpPr>
              <p:cNvPr id="58" name="Rectangle 34"/>
              <p:cNvSpPr>
                <a:spLocks noChangeArrowheads="1"/>
              </p:cNvSpPr>
              <p:nvPr/>
            </p:nvSpPr>
            <p:spPr bwMode="auto">
              <a:xfrm flipH="1">
                <a:off x="4355512" y="6708701"/>
                <a:ext cx="25180" cy="1011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9" name="Oval 35"/>
              <p:cNvSpPr>
                <a:spLocks noChangeArrowheads="1"/>
              </p:cNvSpPr>
              <p:nvPr/>
            </p:nvSpPr>
            <p:spPr bwMode="auto">
              <a:xfrm flipH="1">
                <a:off x="4307670" y="6619999"/>
                <a:ext cx="122122" cy="133049"/>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0" name="Oval 36"/>
              <p:cNvSpPr>
                <a:spLocks noChangeArrowheads="1"/>
              </p:cNvSpPr>
              <p:nvPr/>
            </p:nvSpPr>
            <p:spPr bwMode="auto">
              <a:xfrm flipH="1">
                <a:off x="4324036" y="6552090"/>
                <a:ext cx="89389" cy="9701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nvGrpSpPr>
            <p:cNvPr id="61" name="Group 60"/>
            <p:cNvGrpSpPr/>
            <p:nvPr/>
          </p:nvGrpSpPr>
          <p:grpSpPr>
            <a:xfrm>
              <a:off x="8478783" y="6705054"/>
              <a:ext cx="122122" cy="257785"/>
              <a:chOff x="4149037" y="6552090"/>
              <a:chExt cx="122122" cy="257785"/>
            </a:xfrm>
          </p:grpSpPr>
          <p:sp>
            <p:nvSpPr>
              <p:cNvPr id="62" name="Rectangle 37"/>
              <p:cNvSpPr>
                <a:spLocks noChangeArrowheads="1"/>
              </p:cNvSpPr>
              <p:nvPr/>
            </p:nvSpPr>
            <p:spPr bwMode="auto">
              <a:xfrm flipH="1">
                <a:off x="4196879" y="6708701"/>
                <a:ext cx="25180" cy="1011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3" name="Oval 38"/>
              <p:cNvSpPr>
                <a:spLocks noChangeArrowheads="1"/>
              </p:cNvSpPr>
              <p:nvPr/>
            </p:nvSpPr>
            <p:spPr bwMode="auto">
              <a:xfrm flipH="1">
                <a:off x="4149037" y="6619999"/>
                <a:ext cx="122122" cy="133049"/>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4" name="Oval 39"/>
              <p:cNvSpPr>
                <a:spLocks noChangeArrowheads="1"/>
              </p:cNvSpPr>
              <p:nvPr/>
            </p:nvSpPr>
            <p:spPr bwMode="auto">
              <a:xfrm flipH="1">
                <a:off x="4165403" y="6552090"/>
                <a:ext cx="89389" cy="9701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spTree>
    <p:extLst>
      <p:ext uri="{BB962C8B-B14F-4D97-AF65-F5344CB8AC3E}">
        <p14:creationId xmlns:p14="http://schemas.microsoft.com/office/powerpoint/2010/main" val="21746829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8454799" y="5578475"/>
            <a:ext cx="1438275" cy="1397001"/>
            <a:chOff x="-2917825" y="3624263"/>
            <a:chExt cx="1438275" cy="1397001"/>
          </a:xfrm>
        </p:grpSpPr>
        <p:sp>
          <p:nvSpPr>
            <p:cNvPr id="224" name="Freeform 5"/>
            <p:cNvSpPr>
              <a:spLocks/>
            </p:cNvSpPr>
            <p:nvPr/>
          </p:nvSpPr>
          <p:spPr bwMode="auto">
            <a:xfrm>
              <a:off x="-2446338" y="3810001"/>
              <a:ext cx="536575" cy="1211263"/>
            </a:xfrm>
            <a:custGeom>
              <a:avLst/>
              <a:gdLst>
                <a:gd name="T0" fmla="*/ 189 w 241"/>
                <a:gd name="T1" fmla="*/ 99 h 545"/>
                <a:gd name="T2" fmla="*/ 189 w 241"/>
                <a:gd name="T3" fmla="*/ 99 h 545"/>
                <a:gd name="T4" fmla="*/ 189 w 241"/>
                <a:gd name="T5" fmla="*/ 99 h 545"/>
                <a:gd name="T6" fmla="*/ 137 w 241"/>
                <a:gd name="T7" fmla="*/ 94 h 545"/>
                <a:gd name="T8" fmla="*/ 137 w 241"/>
                <a:gd name="T9" fmla="*/ 86 h 545"/>
                <a:gd name="T10" fmla="*/ 148 w 241"/>
                <a:gd name="T11" fmla="*/ 73 h 545"/>
                <a:gd name="T12" fmla="*/ 148 w 241"/>
                <a:gd name="T13" fmla="*/ 61 h 545"/>
                <a:gd name="T14" fmla="*/ 153 w 241"/>
                <a:gd name="T15" fmla="*/ 56 h 545"/>
                <a:gd name="T16" fmla="*/ 153 w 241"/>
                <a:gd name="T17" fmla="*/ 46 h 545"/>
                <a:gd name="T18" fmla="*/ 150 w 241"/>
                <a:gd name="T19" fmla="*/ 41 h 545"/>
                <a:gd name="T20" fmla="*/ 156 w 241"/>
                <a:gd name="T21" fmla="*/ 27 h 545"/>
                <a:gd name="T22" fmla="*/ 136 w 241"/>
                <a:gd name="T23" fmla="*/ 7 h 545"/>
                <a:gd name="T24" fmla="*/ 136 w 241"/>
                <a:gd name="T25" fmla="*/ 7 h 545"/>
                <a:gd name="T26" fmla="*/ 114 w 241"/>
                <a:gd name="T27" fmla="*/ 0 h 545"/>
                <a:gd name="T28" fmla="*/ 84 w 241"/>
                <a:gd name="T29" fmla="*/ 25 h 545"/>
                <a:gd name="T30" fmla="*/ 90 w 241"/>
                <a:gd name="T31" fmla="*/ 41 h 545"/>
                <a:gd name="T32" fmla="*/ 86 w 241"/>
                <a:gd name="T33" fmla="*/ 46 h 545"/>
                <a:gd name="T34" fmla="*/ 86 w 241"/>
                <a:gd name="T35" fmla="*/ 56 h 545"/>
                <a:gd name="T36" fmla="*/ 91 w 241"/>
                <a:gd name="T37" fmla="*/ 61 h 545"/>
                <a:gd name="T38" fmla="*/ 91 w 241"/>
                <a:gd name="T39" fmla="*/ 73 h 545"/>
                <a:gd name="T40" fmla="*/ 103 w 241"/>
                <a:gd name="T41" fmla="*/ 86 h 545"/>
                <a:gd name="T42" fmla="*/ 103 w 241"/>
                <a:gd name="T43" fmla="*/ 94 h 545"/>
                <a:gd name="T44" fmla="*/ 51 w 241"/>
                <a:gd name="T45" fmla="*/ 99 h 545"/>
                <a:gd name="T46" fmla="*/ 51 w 241"/>
                <a:gd name="T47" fmla="*/ 100 h 545"/>
                <a:gd name="T48" fmla="*/ 0 w 241"/>
                <a:gd name="T49" fmla="*/ 286 h 545"/>
                <a:gd name="T50" fmla="*/ 4 w 241"/>
                <a:gd name="T51" fmla="*/ 286 h 545"/>
                <a:gd name="T52" fmla="*/ 4 w 241"/>
                <a:gd name="T53" fmla="*/ 299 h 545"/>
                <a:gd name="T54" fmla="*/ 15 w 241"/>
                <a:gd name="T55" fmla="*/ 310 h 545"/>
                <a:gd name="T56" fmla="*/ 26 w 241"/>
                <a:gd name="T57" fmla="*/ 299 h 545"/>
                <a:gd name="T58" fmla="*/ 26 w 241"/>
                <a:gd name="T59" fmla="*/ 286 h 545"/>
                <a:gd name="T60" fmla="*/ 29 w 241"/>
                <a:gd name="T61" fmla="*/ 286 h 545"/>
                <a:gd name="T62" fmla="*/ 51 w 241"/>
                <a:gd name="T63" fmla="*/ 182 h 545"/>
                <a:gd name="T64" fmla="*/ 51 w 241"/>
                <a:gd name="T65" fmla="*/ 330 h 545"/>
                <a:gd name="T66" fmla="*/ 69 w 241"/>
                <a:gd name="T67" fmla="*/ 330 h 545"/>
                <a:gd name="T68" fmla="*/ 76 w 241"/>
                <a:gd name="T69" fmla="*/ 528 h 545"/>
                <a:gd name="T70" fmla="*/ 82 w 241"/>
                <a:gd name="T71" fmla="*/ 528 h 545"/>
                <a:gd name="T72" fmla="*/ 73 w 241"/>
                <a:gd name="T73" fmla="*/ 545 h 545"/>
                <a:gd name="T74" fmla="*/ 115 w 241"/>
                <a:gd name="T75" fmla="*/ 545 h 545"/>
                <a:gd name="T76" fmla="*/ 106 w 241"/>
                <a:gd name="T77" fmla="*/ 528 h 545"/>
                <a:gd name="T78" fmla="*/ 112 w 241"/>
                <a:gd name="T79" fmla="*/ 528 h 545"/>
                <a:gd name="T80" fmla="*/ 119 w 241"/>
                <a:gd name="T81" fmla="*/ 330 h 545"/>
                <a:gd name="T82" fmla="*/ 121 w 241"/>
                <a:gd name="T83" fmla="*/ 330 h 545"/>
                <a:gd name="T84" fmla="*/ 128 w 241"/>
                <a:gd name="T85" fmla="*/ 528 h 545"/>
                <a:gd name="T86" fmla="*/ 134 w 241"/>
                <a:gd name="T87" fmla="*/ 528 h 545"/>
                <a:gd name="T88" fmla="*/ 125 w 241"/>
                <a:gd name="T89" fmla="*/ 545 h 545"/>
                <a:gd name="T90" fmla="*/ 167 w 241"/>
                <a:gd name="T91" fmla="*/ 545 h 545"/>
                <a:gd name="T92" fmla="*/ 158 w 241"/>
                <a:gd name="T93" fmla="*/ 528 h 545"/>
                <a:gd name="T94" fmla="*/ 164 w 241"/>
                <a:gd name="T95" fmla="*/ 528 h 545"/>
                <a:gd name="T96" fmla="*/ 171 w 241"/>
                <a:gd name="T97" fmla="*/ 330 h 545"/>
                <a:gd name="T98" fmla="*/ 189 w 241"/>
                <a:gd name="T99" fmla="*/ 330 h 545"/>
                <a:gd name="T100" fmla="*/ 189 w 241"/>
                <a:gd name="T101" fmla="*/ 179 h 545"/>
                <a:gd name="T102" fmla="*/ 212 w 241"/>
                <a:gd name="T103" fmla="*/ 286 h 545"/>
                <a:gd name="T104" fmla="*/ 215 w 241"/>
                <a:gd name="T105" fmla="*/ 286 h 545"/>
                <a:gd name="T106" fmla="*/ 215 w 241"/>
                <a:gd name="T107" fmla="*/ 299 h 545"/>
                <a:gd name="T108" fmla="*/ 226 w 241"/>
                <a:gd name="T109" fmla="*/ 310 h 545"/>
                <a:gd name="T110" fmla="*/ 237 w 241"/>
                <a:gd name="T111" fmla="*/ 299 h 545"/>
                <a:gd name="T112" fmla="*/ 237 w 241"/>
                <a:gd name="T113" fmla="*/ 286 h 545"/>
                <a:gd name="T114" fmla="*/ 241 w 241"/>
                <a:gd name="T115" fmla="*/ 286 h 545"/>
                <a:gd name="T116" fmla="*/ 189 w 241"/>
                <a:gd name="T117" fmla="*/ 99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1" h="545">
                  <a:moveTo>
                    <a:pt x="189" y="99"/>
                  </a:moveTo>
                  <a:cubicBezTo>
                    <a:pt x="189" y="99"/>
                    <a:pt x="189" y="99"/>
                    <a:pt x="189" y="99"/>
                  </a:cubicBezTo>
                  <a:cubicBezTo>
                    <a:pt x="189" y="99"/>
                    <a:pt x="189" y="99"/>
                    <a:pt x="189" y="99"/>
                  </a:cubicBezTo>
                  <a:cubicBezTo>
                    <a:pt x="137" y="94"/>
                    <a:pt x="137" y="94"/>
                    <a:pt x="137" y="94"/>
                  </a:cubicBezTo>
                  <a:cubicBezTo>
                    <a:pt x="137" y="86"/>
                    <a:pt x="137" y="86"/>
                    <a:pt x="137" y="86"/>
                  </a:cubicBezTo>
                  <a:cubicBezTo>
                    <a:pt x="143" y="85"/>
                    <a:pt x="148" y="79"/>
                    <a:pt x="148" y="73"/>
                  </a:cubicBezTo>
                  <a:cubicBezTo>
                    <a:pt x="148" y="61"/>
                    <a:pt x="148" y="61"/>
                    <a:pt x="148" y="61"/>
                  </a:cubicBezTo>
                  <a:cubicBezTo>
                    <a:pt x="151" y="61"/>
                    <a:pt x="153" y="59"/>
                    <a:pt x="153" y="56"/>
                  </a:cubicBezTo>
                  <a:cubicBezTo>
                    <a:pt x="153" y="46"/>
                    <a:pt x="153" y="46"/>
                    <a:pt x="153" y="46"/>
                  </a:cubicBezTo>
                  <a:cubicBezTo>
                    <a:pt x="153" y="44"/>
                    <a:pt x="152" y="42"/>
                    <a:pt x="150" y="41"/>
                  </a:cubicBezTo>
                  <a:cubicBezTo>
                    <a:pt x="154" y="38"/>
                    <a:pt x="156" y="33"/>
                    <a:pt x="156" y="27"/>
                  </a:cubicBezTo>
                  <a:cubicBezTo>
                    <a:pt x="156" y="16"/>
                    <a:pt x="147" y="7"/>
                    <a:pt x="136" y="7"/>
                  </a:cubicBezTo>
                  <a:cubicBezTo>
                    <a:pt x="136" y="7"/>
                    <a:pt x="136" y="7"/>
                    <a:pt x="136" y="7"/>
                  </a:cubicBezTo>
                  <a:cubicBezTo>
                    <a:pt x="130" y="3"/>
                    <a:pt x="123" y="0"/>
                    <a:pt x="114" y="0"/>
                  </a:cubicBezTo>
                  <a:cubicBezTo>
                    <a:pt x="97" y="0"/>
                    <a:pt x="84" y="11"/>
                    <a:pt x="84" y="25"/>
                  </a:cubicBezTo>
                  <a:cubicBezTo>
                    <a:pt x="84" y="31"/>
                    <a:pt x="86" y="37"/>
                    <a:pt x="90" y="41"/>
                  </a:cubicBezTo>
                  <a:cubicBezTo>
                    <a:pt x="88" y="41"/>
                    <a:pt x="86" y="43"/>
                    <a:pt x="86" y="46"/>
                  </a:cubicBezTo>
                  <a:cubicBezTo>
                    <a:pt x="86" y="56"/>
                    <a:pt x="86" y="56"/>
                    <a:pt x="86" y="56"/>
                  </a:cubicBezTo>
                  <a:cubicBezTo>
                    <a:pt x="86" y="59"/>
                    <a:pt x="88" y="61"/>
                    <a:pt x="91" y="61"/>
                  </a:cubicBezTo>
                  <a:cubicBezTo>
                    <a:pt x="91" y="73"/>
                    <a:pt x="91" y="73"/>
                    <a:pt x="91" y="73"/>
                  </a:cubicBezTo>
                  <a:cubicBezTo>
                    <a:pt x="91" y="80"/>
                    <a:pt x="96" y="86"/>
                    <a:pt x="103" y="86"/>
                  </a:cubicBezTo>
                  <a:cubicBezTo>
                    <a:pt x="103" y="94"/>
                    <a:pt x="103" y="94"/>
                    <a:pt x="103" y="94"/>
                  </a:cubicBezTo>
                  <a:cubicBezTo>
                    <a:pt x="51" y="99"/>
                    <a:pt x="51" y="99"/>
                    <a:pt x="51" y="99"/>
                  </a:cubicBezTo>
                  <a:cubicBezTo>
                    <a:pt x="51" y="100"/>
                    <a:pt x="51" y="100"/>
                    <a:pt x="51" y="100"/>
                  </a:cubicBezTo>
                  <a:cubicBezTo>
                    <a:pt x="23" y="160"/>
                    <a:pt x="6" y="220"/>
                    <a:pt x="0" y="286"/>
                  </a:cubicBezTo>
                  <a:cubicBezTo>
                    <a:pt x="4" y="286"/>
                    <a:pt x="4" y="286"/>
                    <a:pt x="4" y="286"/>
                  </a:cubicBezTo>
                  <a:cubicBezTo>
                    <a:pt x="4" y="299"/>
                    <a:pt x="4" y="299"/>
                    <a:pt x="4" y="299"/>
                  </a:cubicBezTo>
                  <a:cubicBezTo>
                    <a:pt x="4" y="305"/>
                    <a:pt x="9" y="310"/>
                    <a:pt x="15" y="310"/>
                  </a:cubicBezTo>
                  <a:cubicBezTo>
                    <a:pt x="21" y="310"/>
                    <a:pt x="26" y="305"/>
                    <a:pt x="26" y="299"/>
                  </a:cubicBezTo>
                  <a:cubicBezTo>
                    <a:pt x="26" y="286"/>
                    <a:pt x="26" y="286"/>
                    <a:pt x="26" y="286"/>
                  </a:cubicBezTo>
                  <a:cubicBezTo>
                    <a:pt x="29" y="286"/>
                    <a:pt x="29" y="286"/>
                    <a:pt x="29" y="286"/>
                  </a:cubicBezTo>
                  <a:cubicBezTo>
                    <a:pt x="33" y="250"/>
                    <a:pt x="41" y="216"/>
                    <a:pt x="51" y="182"/>
                  </a:cubicBezTo>
                  <a:cubicBezTo>
                    <a:pt x="51" y="330"/>
                    <a:pt x="51" y="330"/>
                    <a:pt x="51" y="330"/>
                  </a:cubicBezTo>
                  <a:cubicBezTo>
                    <a:pt x="69" y="330"/>
                    <a:pt x="69" y="330"/>
                    <a:pt x="69" y="330"/>
                  </a:cubicBezTo>
                  <a:cubicBezTo>
                    <a:pt x="76" y="528"/>
                    <a:pt x="76" y="528"/>
                    <a:pt x="76" y="528"/>
                  </a:cubicBezTo>
                  <a:cubicBezTo>
                    <a:pt x="82" y="528"/>
                    <a:pt x="82" y="528"/>
                    <a:pt x="82" y="528"/>
                  </a:cubicBezTo>
                  <a:cubicBezTo>
                    <a:pt x="76" y="531"/>
                    <a:pt x="73" y="538"/>
                    <a:pt x="73" y="545"/>
                  </a:cubicBezTo>
                  <a:cubicBezTo>
                    <a:pt x="115" y="545"/>
                    <a:pt x="115" y="545"/>
                    <a:pt x="115" y="545"/>
                  </a:cubicBezTo>
                  <a:cubicBezTo>
                    <a:pt x="115" y="538"/>
                    <a:pt x="112" y="531"/>
                    <a:pt x="106" y="528"/>
                  </a:cubicBezTo>
                  <a:cubicBezTo>
                    <a:pt x="112" y="528"/>
                    <a:pt x="112" y="528"/>
                    <a:pt x="112" y="528"/>
                  </a:cubicBezTo>
                  <a:cubicBezTo>
                    <a:pt x="119" y="330"/>
                    <a:pt x="119" y="330"/>
                    <a:pt x="119" y="330"/>
                  </a:cubicBezTo>
                  <a:cubicBezTo>
                    <a:pt x="121" y="330"/>
                    <a:pt x="121" y="330"/>
                    <a:pt x="121" y="330"/>
                  </a:cubicBezTo>
                  <a:cubicBezTo>
                    <a:pt x="128" y="528"/>
                    <a:pt x="128" y="528"/>
                    <a:pt x="128" y="528"/>
                  </a:cubicBezTo>
                  <a:cubicBezTo>
                    <a:pt x="134" y="528"/>
                    <a:pt x="134" y="528"/>
                    <a:pt x="134" y="528"/>
                  </a:cubicBezTo>
                  <a:cubicBezTo>
                    <a:pt x="128" y="531"/>
                    <a:pt x="125" y="538"/>
                    <a:pt x="125" y="545"/>
                  </a:cubicBezTo>
                  <a:cubicBezTo>
                    <a:pt x="167" y="545"/>
                    <a:pt x="167" y="545"/>
                    <a:pt x="167" y="545"/>
                  </a:cubicBezTo>
                  <a:cubicBezTo>
                    <a:pt x="167" y="538"/>
                    <a:pt x="164" y="531"/>
                    <a:pt x="158" y="528"/>
                  </a:cubicBezTo>
                  <a:cubicBezTo>
                    <a:pt x="164" y="528"/>
                    <a:pt x="164" y="528"/>
                    <a:pt x="164" y="528"/>
                  </a:cubicBezTo>
                  <a:cubicBezTo>
                    <a:pt x="171" y="330"/>
                    <a:pt x="171" y="330"/>
                    <a:pt x="171" y="330"/>
                  </a:cubicBezTo>
                  <a:cubicBezTo>
                    <a:pt x="189" y="330"/>
                    <a:pt x="189" y="330"/>
                    <a:pt x="189" y="330"/>
                  </a:cubicBezTo>
                  <a:cubicBezTo>
                    <a:pt x="189" y="179"/>
                    <a:pt x="189" y="179"/>
                    <a:pt x="189" y="179"/>
                  </a:cubicBezTo>
                  <a:cubicBezTo>
                    <a:pt x="200" y="214"/>
                    <a:pt x="208" y="249"/>
                    <a:pt x="212" y="286"/>
                  </a:cubicBezTo>
                  <a:cubicBezTo>
                    <a:pt x="215" y="286"/>
                    <a:pt x="215" y="286"/>
                    <a:pt x="215" y="286"/>
                  </a:cubicBezTo>
                  <a:cubicBezTo>
                    <a:pt x="215" y="299"/>
                    <a:pt x="215" y="299"/>
                    <a:pt x="215" y="299"/>
                  </a:cubicBezTo>
                  <a:cubicBezTo>
                    <a:pt x="215" y="305"/>
                    <a:pt x="220" y="310"/>
                    <a:pt x="226" y="310"/>
                  </a:cubicBezTo>
                  <a:cubicBezTo>
                    <a:pt x="232" y="310"/>
                    <a:pt x="237" y="305"/>
                    <a:pt x="237" y="299"/>
                  </a:cubicBezTo>
                  <a:cubicBezTo>
                    <a:pt x="237" y="286"/>
                    <a:pt x="237" y="286"/>
                    <a:pt x="237" y="286"/>
                  </a:cubicBezTo>
                  <a:cubicBezTo>
                    <a:pt x="241" y="286"/>
                    <a:pt x="241" y="286"/>
                    <a:pt x="241" y="286"/>
                  </a:cubicBezTo>
                  <a:cubicBezTo>
                    <a:pt x="235" y="220"/>
                    <a:pt x="217" y="159"/>
                    <a:pt x="189" y="99"/>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6"/>
            <p:cNvSpPr>
              <a:spLocks/>
            </p:cNvSpPr>
            <p:nvPr/>
          </p:nvSpPr>
          <p:spPr bwMode="auto">
            <a:xfrm>
              <a:off x="-2601913" y="3875088"/>
              <a:ext cx="382588" cy="1146175"/>
            </a:xfrm>
            <a:custGeom>
              <a:avLst/>
              <a:gdLst>
                <a:gd name="T0" fmla="*/ 142 w 172"/>
                <a:gd name="T1" fmla="*/ 104 h 516"/>
                <a:gd name="T2" fmla="*/ 102 w 172"/>
                <a:gd name="T3" fmla="*/ 100 h 516"/>
                <a:gd name="T4" fmla="*/ 99 w 172"/>
                <a:gd name="T5" fmla="*/ 96 h 516"/>
                <a:gd name="T6" fmla="*/ 129 w 172"/>
                <a:gd name="T7" fmla="*/ 82 h 516"/>
                <a:gd name="T8" fmla="*/ 117 w 172"/>
                <a:gd name="T9" fmla="*/ 76 h 516"/>
                <a:gd name="T10" fmla="*/ 122 w 172"/>
                <a:gd name="T11" fmla="*/ 60 h 516"/>
                <a:gd name="T12" fmla="*/ 122 w 172"/>
                <a:gd name="T13" fmla="*/ 59 h 516"/>
                <a:gd name="T14" fmla="*/ 106 w 172"/>
                <a:gd name="T15" fmla="*/ 15 h 516"/>
                <a:gd name="T16" fmla="*/ 50 w 172"/>
                <a:gd name="T17" fmla="*/ 39 h 516"/>
                <a:gd name="T18" fmla="*/ 54 w 172"/>
                <a:gd name="T19" fmla="*/ 59 h 516"/>
                <a:gd name="T20" fmla="*/ 51 w 172"/>
                <a:gd name="T21" fmla="*/ 76 h 516"/>
                <a:gd name="T22" fmla="*/ 60 w 172"/>
                <a:gd name="T23" fmla="*/ 95 h 516"/>
                <a:gd name="T24" fmla="*/ 75 w 172"/>
                <a:gd name="T25" fmla="*/ 100 h 516"/>
                <a:gd name="T26" fmla="*/ 31 w 172"/>
                <a:gd name="T27" fmla="*/ 104 h 516"/>
                <a:gd name="T28" fmla="*/ 31 w 172"/>
                <a:gd name="T29" fmla="*/ 104 h 516"/>
                <a:gd name="T30" fmla="*/ 3 w 172"/>
                <a:gd name="T31" fmla="*/ 237 h 516"/>
                <a:gd name="T32" fmla="*/ 11 w 172"/>
                <a:gd name="T33" fmla="*/ 254 h 516"/>
                <a:gd name="T34" fmla="*/ 19 w 172"/>
                <a:gd name="T35" fmla="*/ 237 h 516"/>
                <a:gd name="T36" fmla="*/ 34 w 172"/>
                <a:gd name="T37" fmla="*/ 160 h 516"/>
                <a:gd name="T38" fmla="*/ 40 w 172"/>
                <a:gd name="T39" fmla="*/ 390 h 516"/>
                <a:gd name="T40" fmla="*/ 59 w 172"/>
                <a:gd name="T41" fmla="*/ 508 h 516"/>
                <a:gd name="T42" fmla="*/ 59 w 172"/>
                <a:gd name="T43" fmla="*/ 516 h 516"/>
                <a:gd name="T44" fmla="*/ 85 w 172"/>
                <a:gd name="T45" fmla="*/ 516 h 516"/>
                <a:gd name="T46" fmla="*/ 85 w 172"/>
                <a:gd name="T47" fmla="*/ 390 h 516"/>
                <a:gd name="T48" fmla="*/ 95 w 172"/>
                <a:gd name="T49" fmla="*/ 508 h 516"/>
                <a:gd name="T50" fmla="*/ 95 w 172"/>
                <a:gd name="T51" fmla="*/ 516 h 516"/>
                <a:gd name="T52" fmla="*/ 120 w 172"/>
                <a:gd name="T53" fmla="*/ 516 h 516"/>
                <a:gd name="T54" fmla="*/ 120 w 172"/>
                <a:gd name="T55" fmla="*/ 390 h 516"/>
                <a:gd name="T56" fmla="*/ 133 w 172"/>
                <a:gd name="T57" fmla="*/ 271 h 516"/>
                <a:gd name="T58" fmla="*/ 151 w 172"/>
                <a:gd name="T59" fmla="*/ 237 h 516"/>
                <a:gd name="T60" fmla="*/ 154 w 172"/>
                <a:gd name="T61" fmla="*/ 247 h 516"/>
                <a:gd name="T62" fmla="*/ 170 w 172"/>
                <a:gd name="T63" fmla="*/ 247 h 516"/>
                <a:gd name="T64" fmla="*/ 172 w 172"/>
                <a:gd name="T65" fmla="*/ 23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 h="516">
                  <a:moveTo>
                    <a:pt x="142" y="104"/>
                  </a:moveTo>
                  <a:cubicBezTo>
                    <a:pt x="142" y="104"/>
                    <a:pt x="142" y="104"/>
                    <a:pt x="142" y="104"/>
                  </a:cubicBezTo>
                  <a:cubicBezTo>
                    <a:pt x="102" y="100"/>
                    <a:pt x="102" y="100"/>
                    <a:pt x="102" y="100"/>
                  </a:cubicBezTo>
                  <a:cubicBezTo>
                    <a:pt x="102" y="100"/>
                    <a:pt x="102" y="100"/>
                    <a:pt x="102" y="100"/>
                  </a:cubicBezTo>
                  <a:cubicBezTo>
                    <a:pt x="98" y="100"/>
                    <a:pt x="98" y="100"/>
                    <a:pt x="98" y="100"/>
                  </a:cubicBezTo>
                  <a:cubicBezTo>
                    <a:pt x="99" y="96"/>
                    <a:pt x="99" y="96"/>
                    <a:pt x="99" y="96"/>
                  </a:cubicBezTo>
                  <a:cubicBezTo>
                    <a:pt x="104" y="96"/>
                    <a:pt x="108" y="96"/>
                    <a:pt x="116" y="95"/>
                  </a:cubicBezTo>
                  <a:cubicBezTo>
                    <a:pt x="127" y="93"/>
                    <a:pt x="129" y="86"/>
                    <a:pt x="129" y="82"/>
                  </a:cubicBezTo>
                  <a:cubicBezTo>
                    <a:pt x="129" y="77"/>
                    <a:pt x="126" y="70"/>
                    <a:pt x="125" y="76"/>
                  </a:cubicBezTo>
                  <a:cubicBezTo>
                    <a:pt x="123" y="81"/>
                    <a:pt x="118" y="80"/>
                    <a:pt x="117" y="76"/>
                  </a:cubicBezTo>
                  <a:cubicBezTo>
                    <a:pt x="116" y="74"/>
                    <a:pt x="118" y="68"/>
                    <a:pt x="120" y="64"/>
                  </a:cubicBezTo>
                  <a:cubicBezTo>
                    <a:pt x="120" y="62"/>
                    <a:pt x="121" y="61"/>
                    <a:pt x="122" y="60"/>
                  </a:cubicBezTo>
                  <a:cubicBezTo>
                    <a:pt x="122" y="59"/>
                    <a:pt x="122" y="59"/>
                    <a:pt x="122" y="59"/>
                  </a:cubicBezTo>
                  <a:cubicBezTo>
                    <a:pt x="122" y="59"/>
                    <a:pt x="122" y="59"/>
                    <a:pt x="122" y="59"/>
                  </a:cubicBezTo>
                  <a:cubicBezTo>
                    <a:pt x="123" y="55"/>
                    <a:pt x="124" y="50"/>
                    <a:pt x="124" y="45"/>
                  </a:cubicBezTo>
                  <a:cubicBezTo>
                    <a:pt x="124" y="31"/>
                    <a:pt x="117" y="19"/>
                    <a:pt x="106" y="15"/>
                  </a:cubicBezTo>
                  <a:cubicBezTo>
                    <a:pt x="100" y="6"/>
                    <a:pt x="91" y="0"/>
                    <a:pt x="81" y="0"/>
                  </a:cubicBezTo>
                  <a:cubicBezTo>
                    <a:pt x="64" y="0"/>
                    <a:pt x="50" y="17"/>
                    <a:pt x="50" y="39"/>
                  </a:cubicBezTo>
                  <a:cubicBezTo>
                    <a:pt x="50" y="47"/>
                    <a:pt x="51" y="53"/>
                    <a:pt x="54" y="59"/>
                  </a:cubicBezTo>
                  <a:cubicBezTo>
                    <a:pt x="54" y="59"/>
                    <a:pt x="54" y="59"/>
                    <a:pt x="54" y="59"/>
                  </a:cubicBezTo>
                  <a:cubicBezTo>
                    <a:pt x="54" y="59"/>
                    <a:pt x="61" y="72"/>
                    <a:pt x="59" y="76"/>
                  </a:cubicBezTo>
                  <a:cubicBezTo>
                    <a:pt x="58" y="80"/>
                    <a:pt x="53" y="81"/>
                    <a:pt x="51" y="76"/>
                  </a:cubicBezTo>
                  <a:cubicBezTo>
                    <a:pt x="49" y="70"/>
                    <a:pt x="46" y="77"/>
                    <a:pt x="47" y="82"/>
                  </a:cubicBezTo>
                  <a:cubicBezTo>
                    <a:pt x="47" y="86"/>
                    <a:pt x="49" y="93"/>
                    <a:pt x="60" y="95"/>
                  </a:cubicBezTo>
                  <a:cubicBezTo>
                    <a:pt x="66" y="96"/>
                    <a:pt x="70" y="96"/>
                    <a:pt x="75" y="96"/>
                  </a:cubicBezTo>
                  <a:cubicBezTo>
                    <a:pt x="75" y="100"/>
                    <a:pt x="75" y="100"/>
                    <a:pt x="75" y="100"/>
                  </a:cubicBezTo>
                  <a:cubicBezTo>
                    <a:pt x="71" y="100"/>
                    <a:pt x="71" y="100"/>
                    <a:pt x="71" y="100"/>
                  </a:cubicBezTo>
                  <a:cubicBezTo>
                    <a:pt x="31" y="104"/>
                    <a:pt x="31" y="104"/>
                    <a:pt x="31" y="104"/>
                  </a:cubicBezTo>
                  <a:cubicBezTo>
                    <a:pt x="31" y="104"/>
                    <a:pt x="31" y="104"/>
                    <a:pt x="31" y="104"/>
                  </a:cubicBezTo>
                  <a:cubicBezTo>
                    <a:pt x="31" y="104"/>
                    <a:pt x="31" y="104"/>
                    <a:pt x="31" y="104"/>
                  </a:cubicBezTo>
                  <a:cubicBezTo>
                    <a:pt x="11" y="148"/>
                    <a:pt x="4" y="190"/>
                    <a:pt x="0" y="237"/>
                  </a:cubicBezTo>
                  <a:cubicBezTo>
                    <a:pt x="3" y="237"/>
                    <a:pt x="3" y="237"/>
                    <a:pt x="3" y="237"/>
                  </a:cubicBezTo>
                  <a:cubicBezTo>
                    <a:pt x="3" y="247"/>
                    <a:pt x="3" y="247"/>
                    <a:pt x="3" y="247"/>
                  </a:cubicBezTo>
                  <a:cubicBezTo>
                    <a:pt x="3" y="251"/>
                    <a:pt x="6" y="254"/>
                    <a:pt x="11" y="254"/>
                  </a:cubicBezTo>
                  <a:cubicBezTo>
                    <a:pt x="15" y="254"/>
                    <a:pt x="19" y="251"/>
                    <a:pt x="19" y="247"/>
                  </a:cubicBezTo>
                  <a:cubicBezTo>
                    <a:pt x="19" y="237"/>
                    <a:pt x="19" y="237"/>
                    <a:pt x="19" y="237"/>
                  </a:cubicBezTo>
                  <a:cubicBezTo>
                    <a:pt x="21" y="237"/>
                    <a:pt x="21" y="237"/>
                    <a:pt x="21" y="237"/>
                  </a:cubicBezTo>
                  <a:cubicBezTo>
                    <a:pt x="24" y="210"/>
                    <a:pt x="28" y="185"/>
                    <a:pt x="34" y="160"/>
                  </a:cubicBezTo>
                  <a:cubicBezTo>
                    <a:pt x="40" y="271"/>
                    <a:pt x="40" y="271"/>
                    <a:pt x="40" y="271"/>
                  </a:cubicBezTo>
                  <a:cubicBezTo>
                    <a:pt x="40" y="390"/>
                    <a:pt x="40" y="390"/>
                    <a:pt x="40" y="390"/>
                  </a:cubicBezTo>
                  <a:cubicBezTo>
                    <a:pt x="56" y="390"/>
                    <a:pt x="56" y="390"/>
                    <a:pt x="56" y="390"/>
                  </a:cubicBezTo>
                  <a:cubicBezTo>
                    <a:pt x="59" y="508"/>
                    <a:pt x="59" y="508"/>
                    <a:pt x="59" y="508"/>
                  </a:cubicBezTo>
                  <a:cubicBezTo>
                    <a:pt x="57" y="510"/>
                    <a:pt x="56" y="513"/>
                    <a:pt x="56" y="516"/>
                  </a:cubicBezTo>
                  <a:cubicBezTo>
                    <a:pt x="59" y="516"/>
                    <a:pt x="59" y="516"/>
                    <a:pt x="59" y="516"/>
                  </a:cubicBezTo>
                  <a:cubicBezTo>
                    <a:pt x="82" y="516"/>
                    <a:pt x="82" y="516"/>
                    <a:pt x="82" y="516"/>
                  </a:cubicBezTo>
                  <a:cubicBezTo>
                    <a:pt x="85" y="516"/>
                    <a:pt x="85" y="516"/>
                    <a:pt x="85" y="516"/>
                  </a:cubicBezTo>
                  <a:cubicBezTo>
                    <a:pt x="85" y="513"/>
                    <a:pt x="84" y="510"/>
                    <a:pt x="82" y="508"/>
                  </a:cubicBezTo>
                  <a:cubicBezTo>
                    <a:pt x="85" y="390"/>
                    <a:pt x="85" y="390"/>
                    <a:pt x="85" y="390"/>
                  </a:cubicBezTo>
                  <a:cubicBezTo>
                    <a:pt x="92" y="390"/>
                    <a:pt x="92" y="390"/>
                    <a:pt x="92" y="390"/>
                  </a:cubicBezTo>
                  <a:cubicBezTo>
                    <a:pt x="95" y="508"/>
                    <a:pt x="95" y="508"/>
                    <a:pt x="95" y="508"/>
                  </a:cubicBezTo>
                  <a:cubicBezTo>
                    <a:pt x="93" y="510"/>
                    <a:pt x="92" y="513"/>
                    <a:pt x="92" y="516"/>
                  </a:cubicBezTo>
                  <a:cubicBezTo>
                    <a:pt x="95" y="516"/>
                    <a:pt x="95" y="516"/>
                    <a:pt x="95" y="516"/>
                  </a:cubicBezTo>
                  <a:cubicBezTo>
                    <a:pt x="117" y="516"/>
                    <a:pt x="117" y="516"/>
                    <a:pt x="117" y="516"/>
                  </a:cubicBezTo>
                  <a:cubicBezTo>
                    <a:pt x="120" y="516"/>
                    <a:pt x="120" y="516"/>
                    <a:pt x="120" y="516"/>
                  </a:cubicBezTo>
                  <a:cubicBezTo>
                    <a:pt x="120" y="513"/>
                    <a:pt x="119" y="510"/>
                    <a:pt x="117" y="508"/>
                  </a:cubicBezTo>
                  <a:cubicBezTo>
                    <a:pt x="120" y="390"/>
                    <a:pt x="120" y="390"/>
                    <a:pt x="120" y="390"/>
                  </a:cubicBezTo>
                  <a:cubicBezTo>
                    <a:pt x="133" y="390"/>
                    <a:pt x="133" y="390"/>
                    <a:pt x="133" y="390"/>
                  </a:cubicBezTo>
                  <a:cubicBezTo>
                    <a:pt x="133" y="271"/>
                    <a:pt x="133" y="271"/>
                    <a:pt x="133" y="271"/>
                  </a:cubicBezTo>
                  <a:cubicBezTo>
                    <a:pt x="139" y="160"/>
                    <a:pt x="139" y="160"/>
                    <a:pt x="139" y="160"/>
                  </a:cubicBezTo>
                  <a:cubicBezTo>
                    <a:pt x="145" y="185"/>
                    <a:pt x="148" y="210"/>
                    <a:pt x="151" y="237"/>
                  </a:cubicBezTo>
                  <a:cubicBezTo>
                    <a:pt x="154" y="237"/>
                    <a:pt x="154" y="237"/>
                    <a:pt x="154" y="237"/>
                  </a:cubicBezTo>
                  <a:cubicBezTo>
                    <a:pt x="154" y="247"/>
                    <a:pt x="154" y="247"/>
                    <a:pt x="154" y="247"/>
                  </a:cubicBezTo>
                  <a:cubicBezTo>
                    <a:pt x="154" y="251"/>
                    <a:pt x="157" y="254"/>
                    <a:pt x="162" y="254"/>
                  </a:cubicBezTo>
                  <a:cubicBezTo>
                    <a:pt x="166" y="254"/>
                    <a:pt x="170" y="251"/>
                    <a:pt x="170" y="247"/>
                  </a:cubicBezTo>
                  <a:cubicBezTo>
                    <a:pt x="170" y="237"/>
                    <a:pt x="170" y="237"/>
                    <a:pt x="170" y="237"/>
                  </a:cubicBezTo>
                  <a:cubicBezTo>
                    <a:pt x="172" y="237"/>
                    <a:pt x="172" y="237"/>
                    <a:pt x="172" y="237"/>
                  </a:cubicBezTo>
                  <a:cubicBezTo>
                    <a:pt x="168" y="190"/>
                    <a:pt x="162" y="148"/>
                    <a:pt x="142" y="104"/>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7"/>
            <p:cNvSpPr>
              <a:spLocks/>
            </p:cNvSpPr>
            <p:nvPr/>
          </p:nvSpPr>
          <p:spPr bwMode="auto">
            <a:xfrm>
              <a:off x="-2014538" y="3857626"/>
              <a:ext cx="534988" cy="1163638"/>
            </a:xfrm>
            <a:custGeom>
              <a:avLst/>
              <a:gdLst>
                <a:gd name="T0" fmla="*/ 189 w 241"/>
                <a:gd name="T1" fmla="*/ 98 h 524"/>
                <a:gd name="T2" fmla="*/ 189 w 241"/>
                <a:gd name="T3" fmla="*/ 98 h 524"/>
                <a:gd name="T4" fmla="*/ 189 w 241"/>
                <a:gd name="T5" fmla="*/ 98 h 524"/>
                <a:gd name="T6" fmla="*/ 137 w 241"/>
                <a:gd name="T7" fmla="*/ 94 h 524"/>
                <a:gd name="T8" fmla="*/ 137 w 241"/>
                <a:gd name="T9" fmla="*/ 94 h 524"/>
                <a:gd name="T10" fmla="*/ 137 w 241"/>
                <a:gd name="T11" fmla="*/ 94 h 524"/>
                <a:gd name="T12" fmla="*/ 137 w 241"/>
                <a:gd name="T13" fmla="*/ 94 h 524"/>
                <a:gd name="T14" fmla="*/ 137 w 241"/>
                <a:gd name="T15" fmla="*/ 86 h 524"/>
                <a:gd name="T16" fmla="*/ 148 w 241"/>
                <a:gd name="T17" fmla="*/ 72 h 524"/>
                <a:gd name="T18" fmla="*/ 148 w 241"/>
                <a:gd name="T19" fmla="*/ 61 h 524"/>
                <a:gd name="T20" fmla="*/ 153 w 241"/>
                <a:gd name="T21" fmla="*/ 56 h 524"/>
                <a:gd name="T22" fmla="*/ 153 w 241"/>
                <a:gd name="T23" fmla="*/ 45 h 524"/>
                <a:gd name="T24" fmla="*/ 150 w 241"/>
                <a:gd name="T25" fmla="*/ 41 h 524"/>
                <a:gd name="T26" fmla="*/ 156 w 241"/>
                <a:gd name="T27" fmla="*/ 26 h 524"/>
                <a:gd name="T28" fmla="*/ 137 w 241"/>
                <a:gd name="T29" fmla="*/ 7 h 524"/>
                <a:gd name="T30" fmla="*/ 136 w 241"/>
                <a:gd name="T31" fmla="*/ 7 h 524"/>
                <a:gd name="T32" fmla="*/ 115 w 241"/>
                <a:gd name="T33" fmla="*/ 0 h 524"/>
                <a:gd name="T34" fmla="*/ 84 w 241"/>
                <a:gd name="T35" fmla="*/ 25 h 524"/>
                <a:gd name="T36" fmla="*/ 90 w 241"/>
                <a:gd name="T37" fmla="*/ 40 h 524"/>
                <a:gd name="T38" fmla="*/ 86 w 241"/>
                <a:gd name="T39" fmla="*/ 45 h 524"/>
                <a:gd name="T40" fmla="*/ 86 w 241"/>
                <a:gd name="T41" fmla="*/ 56 h 524"/>
                <a:gd name="T42" fmla="*/ 91 w 241"/>
                <a:gd name="T43" fmla="*/ 61 h 524"/>
                <a:gd name="T44" fmla="*/ 91 w 241"/>
                <a:gd name="T45" fmla="*/ 72 h 524"/>
                <a:gd name="T46" fmla="*/ 103 w 241"/>
                <a:gd name="T47" fmla="*/ 86 h 524"/>
                <a:gd name="T48" fmla="*/ 103 w 241"/>
                <a:gd name="T49" fmla="*/ 94 h 524"/>
                <a:gd name="T50" fmla="*/ 51 w 241"/>
                <a:gd name="T51" fmla="*/ 98 h 524"/>
                <a:gd name="T52" fmla="*/ 51 w 241"/>
                <a:gd name="T53" fmla="*/ 100 h 524"/>
                <a:gd name="T54" fmla="*/ 0 w 241"/>
                <a:gd name="T55" fmla="*/ 286 h 524"/>
                <a:gd name="T56" fmla="*/ 4 w 241"/>
                <a:gd name="T57" fmla="*/ 286 h 524"/>
                <a:gd name="T58" fmla="*/ 4 w 241"/>
                <a:gd name="T59" fmla="*/ 299 h 524"/>
                <a:gd name="T60" fmla="*/ 15 w 241"/>
                <a:gd name="T61" fmla="*/ 310 h 524"/>
                <a:gd name="T62" fmla="*/ 26 w 241"/>
                <a:gd name="T63" fmla="*/ 299 h 524"/>
                <a:gd name="T64" fmla="*/ 26 w 241"/>
                <a:gd name="T65" fmla="*/ 286 h 524"/>
                <a:gd name="T66" fmla="*/ 30 w 241"/>
                <a:gd name="T67" fmla="*/ 286 h 524"/>
                <a:gd name="T68" fmla="*/ 51 w 241"/>
                <a:gd name="T69" fmla="*/ 182 h 524"/>
                <a:gd name="T70" fmla="*/ 51 w 241"/>
                <a:gd name="T71" fmla="*/ 330 h 524"/>
                <a:gd name="T72" fmla="*/ 69 w 241"/>
                <a:gd name="T73" fmla="*/ 330 h 524"/>
                <a:gd name="T74" fmla="*/ 76 w 241"/>
                <a:gd name="T75" fmla="*/ 507 h 524"/>
                <a:gd name="T76" fmla="*/ 82 w 241"/>
                <a:gd name="T77" fmla="*/ 507 h 524"/>
                <a:gd name="T78" fmla="*/ 73 w 241"/>
                <a:gd name="T79" fmla="*/ 524 h 524"/>
                <a:gd name="T80" fmla="*/ 115 w 241"/>
                <a:gd name="T81" fmla="*/ 524 h 524"/>
                <a:gd name="T82" fmla="*/ 106 w 241"/>
                <a:gd name="T83" fmla="*/ 507 h 524"/>
                <a:gd name="T84" fmla="*/ 112 w 241"/>
                <a:gd name="T85" fmla="*/ 507 h 524"/>
                <a:gd name="T86" fmla="*/ 119 w 241"/>
                <a:gd name="T87" fmla="*/ 330 h 524"/>
                <a:gd name="T88" fmla="*/ 121 w 241"/>
                <a:gd name="T89" fmla="*/ 330 h 524"/>
                <a:gd name="T90" fmla="*/ 128 w 241"/>
                <a:gd name="T91" fmla="*/ 507 h 524"/>
                <a:gd name="T92" fmla="*/ 134 w 241"/>
                <a:gd name="T93" fmla="*/ 507 h 524"/>
                <a:gd name="T94" fmla="*/ 125 w 241"/>
                <a:gd name="T95" fmla="*/ 524 h 524"/>
                <a:gd name="T96" fmla="*/ 168 w 241"/>
                <a:gd name="T97" fmla="*/ 524 h 524"/>
                <a:gd name="T98" fmla="*/ 158 w 241"/>
                <a:gd name="T99" fmla="*/ 507 h 524"/>
                <a:gd name="T100" fmla="*/ 164 w 241"/>
                <a:gd name="T101" fmla="*/ 507 h 524"/>
                <a:gd name="T102" fmla="*/ 171 w 241"/>
                <a:gd name="T103" fmla="*/ 330 h 524"/>
                <a:gd name="T104" fmla="*/ 189 w 241"/>
                <a:gd name="T105" fmla="*/ 330 h 524"/>
                <a:gd name="T106" fmla="*/ 189 w 241"/>
                <a:gd name="T107" fmla="*/ 179 h 524"/>
                <a:gd name="T108" fmla="*/ 212 w 241"/>
                <a:gd name="T109" fmla="*/ 286 h 524"/>
                <a:gd name="T110" fmla="*/ 216 w 241"/>
                <a:gd name="T111" fmla="*/ 286 h 524"/>
                <a:gd name="T112" fmla="*/ 216 w 241"/>
                <a:gd name="T113" fmla="*/ 299 h 524"/>
                <a:gd name="T114" fmla="*/ 226 w 241"/>
                <a:gd name="T115" fmla="*/ 310 h 524"/>
                <a:gd name="T116" fmla="*/ 237 w 241"/>
                <a:gd name="T117" fmla="*/ 299 h 524"/>
                <a:gd name="T118" fmla="*/ 237 w 241"/>
                <a:gd name="T119" fmla="*/ 286 h 524"/>
                <a:gd name="T120" fmla="*/ 241 w 241"/>
                <a:gd name="T121" fmla="*/ 286 h 524"/>
                <a:gd name="T122" fmla="*/ 189 w 241"/>
                <a:gd name="T123" fmla="*/ 9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 h="524">
                  <a:moveTo>
                    <a:pt x="189" y="98"/>
                  </a:moveTo>
                  <a:cubicBezTo>
                    <a:pt x="189" y="98"/>
                    <a:pt x="189" y="98"/>
                    <a:pt x="189" y="98"/>
                  </a:cubicBezTo>
                  <a:cubicBezTo>
                    <a:pt x="189" y="98"/>
                    <a:pt x="189" y="98"/>
                    <a:pt x="189" y="98"/>
                  </a:cubicBezTo>
                  <a:cubicBezTo>
                    <a:pt x="137" y="94"/>
                    <a:pt x="137" y="94"/>
                    <a:pt x="137" y="94"/>
                  </a:cubicBezTo>
                  <a:cubicBezTo>
                    <a:pt x="137" y="94"/>
                    <a:pt x="137" y="94"/>
                    <a:pt x="137" y="94"/>
                  </a:cubicBezTo>
                  <a:cubicBezTo>
                    <a:pt x="137" y="94"/>
                    <a:pt x="137" y="94"/>
                    <a:pt x="137" y="94"/>
                  </a:cubicBezTo>
                  <a:cubicBezTo>
                    <a:pt x="137" y="94"/>
                    <a:pt x="137" y="94"/>
                    <a:pt x="137" y="94"/>
                  </a:cubicBezTo>
                  <a:cubicBezTo>
                    <a:pt x="137" y="86"/>
                    <a:pt x="137" y="86"/>
                    <a:pt x="137" y="86"/>
                  </a:cubicBezTo>
                  <a:cubicBezTo>
                    <a:pt x="144" y="85"/>
                    <a:pt x="148" y="79"/>
                    <a:pt x="148" y="72"/>
                  </a:cubicBezTo>
                  <a:cubicBezTo>
                    <a:pt x="148" y="61"/>
                    <a:pt x="148" y="61"/>
                    <a:pt x="148" y="61"/>
                  </a:cubicBezTo>
                  <a:cubicBezTo>
                    <a:pt x="151" y="61"/>
                    <a:pt x="153" y="58"/>
                    <a:pt x="153" y="56"/>
                  </a:cubicBezTo>
                  <a:cubicBezTo>
                    <a:pt x="153" y="45"/>
                    <a:pt x="153" y="45"/>
                    <a:pt x="153" y="45"/>
                  </a:cubicBezTo>
                  <a:cubicBezTo>
                    <a:pt x="153" y="43"/>
                    <a:pt x="152" y="41"/>
                    <a:pt x="150" y="41"/>
                  </a:cubicBezTo>
                  <a:cubicBezTo>
                    <a:pt x="154" y="37"/>
                    <a:pt x="156" y="32"/>
                    <a:pt x="156" y="26"/>
                  </a:cubicBezTo>
                  <a:cubicBezTo>
                    <a:pt x="156" y="16"/>
                    <a:pt x="148" y="7"/>
                    <a:pt x="137" y="7"/>
                  </a:cubicBezTo>
                  <a:cubicBezTo>
                    <a:pt x="136" y="7"/>
                    <a:pt x="136" y="7"/>
                    <a:pt x="136" y="7"/>
                  </a:cubicBezTo>
                  <a:cubicBezTo>
                    <a:pt x="131" y="2"/>
                    <a:pt x="123" y="0"/>
                    <a:pt x="115" y="0"/>
                  </a:cubicBezTo>
                  <a:cubicBezTo>
                    <a:pt x="98" y="0"/>
                    <a:pt x="84" y="11"/>
                    <a:pt x="84" y="25"/>
                  </a:cubicBezTo>
                  <a:cubicBezTo>
                    <a:pt x="84" y="31"/>
                    <a:pt x="86" y="36"/>
                    <a:pt x="90" y="40"/>
                  </a:cubicBezTo>
                  <a:cubicBezTo>
                    <a:pt x="88" y="41"/>
                    <a:pt x="86" y="43"/>
                    <a:pt x="86" y="45"/>
                  </a:cubicBezTo>
                  <a:cubicBezTo>
                    <a:pt x="86" y="56"/>
                    <a:pt x="86" y="56"/>
                    <a:pt x="86" y="56"/>
                  </a:cubicBezTo>
                  <a:cubicBezTo>
                    <a:pt x="86" y="58"/>
                    <a:pt x="88" y="61"/>
                    <a:pt x="91" y="61"/>
                  </a:cubicBezTo>
                  <a:cubicBezTo>
                    <a:pt x="91" y="72"/>
                    <a:pt x="91" y="72"/>
                    <a:pt x="91" y="72"/>
                  </a:cubicBezTo>
                  <a:cubicBezTo>
                    <a:pt x="91" y="79"/>
                    <a:pt x="96" y="85"/>
                    <a:pt x="103" y="86"/>
                  </a:cubicBezTo>
                  <a:cubicBezTo>
                    <a:pt x="103" y="94"/>
                    <a:pt x="103" y="94"/>
                    <a:pt x="103" y="94"/>
                  </a:cubicBezTo>
                  <a:cubicBezTo>
                    <a:pt x="51" y="98"/>
                    <a:pt x="51" y="98"/>
                    <a:pt x="51" y="98"/>
                  </a:cubicBezTo>
                  <a:cubicBezTo>
                    <a:pt x="51" y="100"/>
                    <a:pt x="51" y="100"/>
                    <a:pt x="51" y="100"/>
                  </a:cubicBezTo>
                  <a:cubicBezTo>
                    <a:pt x="24" y="160"/>
                    <a:pt x="6" y="220"/>
                    <a:pt x="0" y="286"/>
                  </a:cubicBezTo>
                  <a:cubicBezTo>
                    <a:pt x="4" y="286"/>
                    <a:pt x="4" y="286"/>
                    <a:pt x="4" y="286"/>
                  </a:cubicBezTo>
                  <a:cubicBezTo>
                    <a:pt x="4" y="299"/>
                    <a:pt x="4" y="299"/>
                    <a:pt x="4" y="299"/>
                  </a:cubicBezTo>
                  <a:cubicBezTo>
                    <a:pt x="4" y="305"/>
                    <a:pt x="9" y="310"/>
                    <a:pt x="15" y="310"/>
                  </a:cubicBezTo>
                  <a:cubicBezTo>
                    <a:pt x="21" y="310"/>
                    <a:pt x="26" y="305"/>
                    <a:pt x="26" y="299"/>
                  </a:cubicBezTo>
                  <a:cubicBezTo>
                    <a:pt x="26" y="286"/>
                    <a:pt x="26" y="286"/>
                    <a:pt x="26" y="286"/>
                  </a:cubicBezTo>
                  <a:cubicBezTo>
                    <a:pt x="30" y="286"/>
                    <a:pt x="30" y="286"/>
                    <a:pt x="30" y="286"/>
                  </a:cubicBezTo>
                  <a:cubicBezTo>
                    <a:pt x="34" y="250"/>
                    <a:pt x="41" y="215"/>
                    <a:pt x="51" y="182"/>
                  </a:cubicBezTo>
                  <a:cubicBezTo>
                    <a:pt x="51" y="330"/>
                    <a:pt x="51" y="330"/>
                    <a:pt x="51" y="330"/>
                  </a:cubicBezTo>
                  <a:cubicBezTo>
                    <a:pt x="69" y="330"/>
                    <a:pt x="69" y="330"/>
                    <a:pt x="69" y="330"/>
                  </a:cubicBezTo>
                  <a:cubicBezTo>
                    <a:pt x="76" y="507"/>
                    <a:pt x="76" y="507"/>
                    <a:pt x="76" y="507"/>
                  </a:cubicBezTo>
                  <a:cubicBezTo>
                    <a:pt x="82" y="507"/>
                    <a:pt x="82" y="507"/>
                    <a:pt x="82" y="507"/>
                  </a:cubicBezTo>
                  <a:cubicBezTo>
                    <a:pt x="77" y="510"/>
                    <a:pt x="73" y="517"/>
                    <a:pt x="73" y="524"/>
                  </a:cubicBezTo>
                  <a:cubicBezTo>
                    <a:pt x="115" y="524"/>
                    <a:pt x="115" y="524"/>
                    <a:pt x="115" y="524"/>
                  </a:cubicBezTo>
                  <a:cubicBezTo>
                    <a:pt x="115" y="517"/>
                    <a:pt x="112" y="510"/>
                    <a:pt x="106" y="507"/>
                  </a:cubicBezTo>
                  <a:cubicBezTo>
                    <a:pt x="112" y="507"/>
                    <a:pt x="112" y="507"/>
                    <a:pt x="112" y="507"/>
                  </a:cubicBezTo>
                  <a:cubicBezTo>
                    <a:pt x="119" y="330"/>
                    <a:pt x="119" y="330"/>
                    <a:pt x="119" y="330"/>
                  </a:cubicBezTo>
                  <a:cubicBezTo>
                    <a:pt x="121" y="330"/>
                    <a:pt x="121" y="330"/>
                    <a:pt x="121" y="330"/>
                  </a:cubicBezTo>
                  <a:cubicBezTo>
                    <a:pt x="128" y="507"/>
                    <a:pt x="128" y="507"/>
                    <a:pt x="128" y="507"/>
                  </a:cubicBezTo>
                  <a:cubicBezTo>
                    <a:pt x="134" y="507"/>
                    <a:pt x="134" y="507"/>
                    <a:pt x="134" y="507"/>
                  </a:cubicBezTo>
                  <a:cubicBezTo>
                    <a:pt x="129" y="510"/>
                    <a:pt x="125" y="517"/>
                    <a:pt x="125" y="524"/>
                  </a:cubicBezTo>
                  <a:cubicBezTo>
                    <a:pt x="168" y="524"/>
                    <a:pt x="168" y="524"/>
                    <a:pt x="168" y="524"/>
                  </a:cubicBezTo>
                  <a:cubicBezTo>
                    <a:pt x="168" y="517"/>
                    <a:pt x="164" y="510"/>
                    <a:pt x="158" y="507"/>
                  </a:cubicBezTo>
                  <a:cubicBezTo>
                    <a:pt x="164" y="507"/>
                    <a:pt x="164" y="507"/>
                    <a:pt x="164" y="507"/>
                  </a:cubicBezTo>
                  <a:cubicBezTo>
                    <a:pt x="171" y="330"/>
                    <a:pt x="171" y="330"/>
                    <a:pt x="171" y="330"/>
                  </a:cubicBezTo>
                  <a:cubicBezTo>
                    <a:pt x="189" y="330"/>
                    <a:pt x="189" y="330"/>
                    <a:pt x="189" y="330"/>
                  </a:cubicBezTo>
                  <a:cubicBezTo>
                    <a:pt x="189" y="179"/>
                    <a:pt x="189" y="179"/>
                    <a:pt x="189" y="179"/>
                  </a:cubicBezTo>
                  <a:cubicBezTo>
                    <a:pt x="200" y="213"/>
                    <a:pt x="208" y="249"/>
                    <a:pt x="212" y="286"/>
                  </a:cubicBezTo>
                  <a:cubicBezTo>
                    <a:pt x="216" y="286"/>
                    <a:pt x="216" y="286"/>
                    <a:pt x="216" y="286"/>
                  </a:cubicBezTo>
                  <a:cubicBezTo>
                    <a:pt x="216" y="299"/>
                    <a:pt x="216" y="299"/>
                    <a:pt x="216" y="299"/>
                  </a:cubicBezTo>
                  <a:cubicBezTo>
                    <a:pt x="216" y="305"/>
                    <a:pt x="220" y="310"/>
                    <a:pt x="226" y="310"/>
                  </a:cubicBezTo>
                  <a:cubicBezTo>
                    <a:pt x="232" y="310"/>
                    <a:pt x="237" y="305"/>
                    <a:pt x="237" y="299"/>
                  </a:cubicBezTo>
                  <a:cubicBezTo>
                    <a:pt x="237" y="286"/>
                    <a:pt x="237" y="286"/>
                    <a:pt x="237" y="286"/>
                  </a:cubicBezTo>
                  <a:cubicBezTo>
                    <a:pt x="241" y="286"/>
                    <a:pt x="241" y="286"/>
                    <a:pt x="241" y="286"/>
                  </a:cubicBezTo>
                  <a:cubicBezTo>
                    <a:pt x="235" y="219"/>
                    <a:pt x="218" y="159"/>
                    <a:pt x="189" y="9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8"/>
            <p:cNvSpPr>
              <a:spLocks/>
            </p:cNvSpPr>
            <p:nvPr/>
          </p:nvSpPr>
          <p:spPr bwMode="auto">
            <a:xfrm>
              <a:off x="-2684463" y="3624263"/>
              <a:ext cx="177800" cy="149225"/>
            </a:xfrm>
            <a:custGeom>
              <a:avLst/>
              <a:gdLst>
                <a:gd name="T0" fmla="*/ 8 w 80"/>
                <a:gd name="T1" fmla="*/ 60 h 67"/>
                <a:gd name="T2" fmla="*/ 8 w 80"/>
                <a:gd name="T3" fmla="*/ 57 h 67"/>
                <a:gd name="T4" fmla="*/ 8 w 80"/>
                <a:gd name="T5" fmla="*/ 57 h 67"/>
                <a:gd name="T6" fmla="*/ 8 w 80"/>
                <a:gd name="T7" fmla="*/ 55 h 67"/>
                <a:gd name="T8" fmla="*/ 8 w 80"/>
                <a:gd name="T9" fmla="*/ 54 h 67"/>
                <a:gd name="T10" fmla="*/ 8 w 80"/>
                <a:gd name="T11" fmla="*/ 52 h 67"/>
                <a:gd name="T12" fmla="*/ 8 w 80"/>
                <a:gd name="T13" fmla="*/ 52 h 67"/>
                <a:gd name="T14" fmla="*/ 9 w 80"/>
                <a:gd name="T15" fmla="*/ 50 h 67"/>
                <a:gd name="T16" fmla="*/ 9 w 80"/>
                <a:gd name="T17" fmla="*/ 50 h 67"/>
                <a:gd name="T18" fmla="*/ 10 w 80"/>
                <a:gd name="T19" fmla="*/ 48 h 67"/>
                <a:gd name="T20" fmla="*/ 10 w 80"/>
                <a:gd name="T21" fmla="*/ 48 h 67"/>
                <a:gd name="T22" fmla="*/ 12 w 80"/>
                <a:gd name="T23" fmla="*/ 43 h 67"/>
                <a:gd name="T24" fmla="*/ 33 w 80"/>
                <a:gd name="T25" fmla="*/ 47 h 67"/>
                <a:gd name="T26" fmla="*/ 52 w 80"/>
                <a:gd name="T27" fmla="*/ 43 h 67"/>
                <a:gd name="T28" fmla="*/ 63 w 80"/>
                <a:gd name="T29" fmla="*/ 47 h 67"/>
                <a:gd name="T30" fmla="*/ 68 w 80"/>
                <a:gd name="T31" fmla="*/ 46 h 67"/>
                <a:gd name="T32" fmla="*/ 68 w 80"/>
                <a:gd name="T33" fmla="*/ 46 h 67"/>
                <a:gd name="T34" fmla="*/ 68 w 80"/>
                <a:gd name="T35" fmla="*/ 46 h 67"/>
                <a:gd name="T36" fmla="*/ 69 w 80"/>
                <a:gd name="T37" fmla="*/ 47 h 67"/>
                <a:gd name="T38" fmla="*/ 69 w 80"/>
                <a:gd name="T39" fmla="*/ 48 h 67"/>
                <a:gd name="T40" fmla="*/ 70 w 80"/>
                <a:gd name="T41" fmla="*/ 49 h 67"/>
                <a:gd name="T42" fmla="*/ 70 w 80"/>
                <a:gd name="T43" fmla="*/ 49 h 67"/>
                <a:gd name="T44" fmla="*/ 70 w 80"/>
                <a:gd name="T45" fmla="*/ 52 h 67"/>
                <a:gd name="T46" fmla="*/ 71 w 80"/>
                <a:gd name="T47" fmla="*/ 52 h 67"/>
                <a:gd name="T48" fmla="*/ 71 w 80"/>
                <a:gd name="T49" fmla="*/ 53 h 67"/>
                <a:gd name="T50" fmla="*/ 71 w 80"/>
                <a:gd name="T51" fmla="*/ 54 h 67"/>
                <a:gd name="T52" fmla="*/ 71 w 80"/>
                <a:gd name="T53" fmla="*/ 55 h 67"/>
                <a:gd name="T54" fmla="*/ 71 w 80"/>
                <a:gd name="T55" fmla="*/ 57 h 67"/>
                <a:gd name="T56" fmla="*/ 71 w 80"/>
                <a:gd name="T57" fmla="*/ 57 h 67"/>
                <a:gd name="T58" fmla="*/ 71 w 80"/>
                <a:gd name="T59" fmla="*/ 60 h 67"/>
                <a:gd name="T60" fmla="*/ 71 w 80"/>
                <a:gd name="T61" fmla="*/ 67 h 67"/>
                <a:gd name="T62" fmla="*/ 73 w 80"/>
                <a:gd name="T63" fmla="*/ 67 h 67"/>
                <a:gd name="T64" fmla="*/ 80 w 80"/>
                <a:gd name="T65" fmla="*/ 43 h 67"/>
                <a:gd name="T66" fmla="*/ 58 w 80"/>
                <a:gd name="T67" fmla="*/ 10 h 67"/>
                <a:gd name="T68" fmla="*/ 58 w 80"/>
                <a:gd name="T69" fmla="*/ 10 h 67"/>
                <a:gd name="T70" fmla="*/ 34 w 80"/>
                <a:gd name="T71" fmla="*/ 0 h 67"/>
                <a:gd name="T72" fmla="*/ 0 w 80"/>
                <a:gd name="T73" fmla="*/ 41 h 67"/>
                <a:gd name="T74" fmla="*/ 7 w 80"/>
                <a:gd name="T75" fmla="*/ 67 h 67"/>
                <a:gd name="T76" fmla="*/ 8 w 80"/>
                <a:gd name="T77" fmla="*/ 67 h 67"/>
                <a:gd name="T78" fmla="*/ 8 w 80"/>
                <a:gd name="T79"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 h="67">
                  <a:moveTo>
                    <a:pt x="8" y="60"/>
                  </a:moveTo>
                  <a:cubicBezTo>
                    <a:pt x="8" y="59"/>
                    <a:pt x="8" y="58"/>
                    <a:pt x="8" y="57"/>
                  </a:cubicBezTo>
                  <a:cubicBezTo>
                    <a:pt x="8" y="57"/>
                    <a:pt x="8" y="57"/>
                    <a:pt x="8" y="57"/>
                  </a:cubicBezTo>
                  <a:cubicBezTo>
                    <a:pt x="8" y="56"/>
                    <a:pt x="8" y="55"/>
                    <a:pt x="8" y="55"/>
                  </a:cubicBezTo>
                  <a:cubicBezTo>
                    <a:pt x="8" y="55"/>
                    <a:pt x="8" y="54"/>
                    <a:pt x="8" y="54"/>
                  </a:cubicBezTo>
                  <a:cubicBezTo>
                    <a:pt x="8" y="54"/>
                    <a:pt x="8" y="53"/>
                    <a:pt x="8" y="52"/>
                  </a:cubicBezTo>
                  <a:cubicBezTo>
                    <a:pt x="8" y="52"/>
                    <a:pt x="8" y="52"/>
                    <a:pt x="8" y="52"/>
                  </a:cubicBezTo>
                  <a:cubicBezTo>
                    <a:pt x="8" y="51"/>
                    <a:pt x="9" y="51"/>
                    <a:pt x="9" y="50"/>
                  </a:cubicBezTo>
                  <a:cubicBezTo>
                    <a:pt x="9" y="50"/>
                    <a:pt x="9" y="50"/>
                    <a:pt x="9" y="50"/>
                  </a:cubicBezTo>
                  <a:cubicBezTo>
                    <a:pt x="9" y="49"/>
                    <a:pt x="9" y="49"/>
                    <a:pt x="10" y="48"/>
                  </a:cubicBezTo>
                  <a:cubicBezTo>
                    <a:pt x="10" y="48"/>
                    <a:pt x="10" y="48"/>
                    <a:pt x="10" y="48"/>
                  </a:cubicBezTo>
                  <a:cubicBezTo>
                    <a:pt x="10" y="46"/>
                    <a:pt x="11" y="44"/>
                    <a:pt x="12" y="43"/>
                  </a:cubicBezTo>
                  <a:cubicBezTo>
                    <a:pt x="17" y="45"/>
                    <a:pt x="24" y="47"/>
                    <a:pt x="33" y="47"/>
                  </a:cubicBezTo>
                  <a:cubicBezTo>
                    <a:pt x="40" y="47"/>
                    <a:pt x="47" y="45"/>
                    <a:pt x="52" y="43"/>
                  </a:cubicBezTo>
                  <a:cubicBezTo>
                    <a:pt x="54" y="45"/>
                    <a:pt x="58" y="47"/>
                    <a:pt x="63" y="47"/>
                  </a:cubicBezTo>
                  <a:cubicBezTo>
                    <a:pt x="65" y="47"/>
                    <a:pt x="67" y="47"/>
                    <a:pt x="68" y="46"/>
                  </a:cubicBezTo>
                  <a:cubicBezTo>
                    <a:pt x="68" y="46"/>
                    <a:pt x="68" y="46"/>
                    <a:pt x="68" y="46"/>
                  </a:cubicBezTo>
                  <a:cubicBezTo>
                    <a:pt x="68" y="46"/>
                    <a:pt x="68" y="46"/>
                    <a:pt x="68" y="46"/>
                  </a:cubicBezTo>
                  <a:cubicBezTo>
                    <a:pt x="69" y="46"/>
                    <a:pt x="69" y="47"/>
                    <a:pt x="69" y="47"/>
                  </a:cubicBezTo>
                  <a:cubicBezTo>
                    <a:pt x="69" y="47"/>
                    <a:pt x="69" y="47"/>
                    <a:pt x="69" y="48"/>
                  </a:cubicBezTo>
                  <a:cubicBezTo>
                    <a:pt x="69" y="48"/>
                    <a:pt x="69" y="48"/>
                    <a:pt x="70" y="49"/>
                  </a:cubicBezTo>
                  <a:cubicBezTo>
                    <a:pt x="70" y="49"/>
                    <a:pt x="70" y="49"/>
                    <a:pt x="70" y="49"/>
                  </a:cubicBezTo>
                  <a:cubicBezTo>
                    <a:pt x="70" y="50"/>
                    <a:pt x="70" y="51"/>
                    <a:pt x="70" y="52"/>
                  </a:cubicBezTo>
                  <a:cubicBezTo>
                    <a:pt x="70" y="52"/>
                    <a:pt x="70" y="52"/>
                    <a:pt x="71" y="52"/>
                  </a:cubicBezTo>
                  <a:cubicBezTo>
                    <a:pt x="71" y="53"/>
                    <a:pt x="71" y="53"/>
                    <a:pt x="71" y="53"/>
                  </a:cubicBezTo>
                  <a:cubicBezTo>
                    <a:pt x="71" y="54"/>
                    <a:pt x="71" y="54"/>
                    <a:pt x="71" y="54"/>
                  </a:cubicBezTo>
                  <a:cubicBezTo>
                    <a:pt x="71" y="55"/>
                    <a:pt x="71" y="55"/>
                    <a:pt x="71" y="55"/>
                  </a:cubicBezTo>
                  <a:cubicBezTo>
                    <a:pt x="71" y="56"/>
                    <a:pt x="71" y="56"/>
                    <a:pt x="71" y="57"/>
                  </a:cubicBezTo>
                  <a:cubicBezTo>
                    <a:pt x="71" y="57"/>
                    <a:pt x="71" y="57"/>
                    <a:pt x="71" y="57"/>
                  </a:cubicBezTo>
                  <a:cubicBezTo>
                    <a:pt x="71" y="58"/>
                    <a:pt x="71" y="59"/>
                    <a:pt x="71" y="60"/>
                  </a:cubicBezTo>
                  <a:cubicBezTo>
                    <a:pt x="71" y="67"/>
                    <a:pt x="71" y="67"/>
                    <a:pt x="71" y="67"/>
                  </a:cubicBezTo>
                  <a:cubicBezTo>
                    <a:pt x="72" y="67"/>
                    <a:pt x="73" y="67"/>
                    <a:pt x="73" y="67"/>
                  </a:cubicBezTo>
                  <a:cubicBezTo>
                    <a:pt x="78" y="61"/>
                    <a:pt x="80" y="52"/>
                    <a:pt x="80" y="43"/>
                  </a:cubicBezTo>
                  <a:cubicBezTo>
                    <a:pt x="80" y="25"/>
                    <a:pt x="70" y="10"/>
                    <a:pt x="58" y="10"/>
                  </a:cubicBezTo>
                  <a:cubicBezTo>
                    <a:pt x="58" y="10"/>
                    <a:pt x="58" y="10"/>
                    <a:pt x="58" y="10"/>
                  </a:cubicBezTo>
                  <a:cubicBezTo>
                    <a:pt x="52" y="2"/>
                    <a:pt x="43" y="0"/>
                    <a:pt x="34" y="0"/>
                  </a:cubicBezTo>
                  <a:cubicBezTo>
                    <a:pt x="15" y="0"/>
                    <a:pt x="0" y="17"/>
                    <a:pt x="0" y="41"/>
                  </a:cubicBezTo>
                  <a:cubicBezTo>
                    <a:pt x="0" y="50"/>
                    <a:pt x="2" y="59"/>
                    <a:pt x="7" y="67"/>
                  </a:cubicBezTo>
                  <a:cubicBezTo>
                    <a:pt x="7" y="67"/>
                    <a:pt x="7" y="67"/>
                    <a:pt x="8" y="67"/>
                  </a:cubicBezTo>
                  <a:lnTo>
                    <a:pt x="8" y="6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9"/>
            <p:cNvSpPr>
              <a:spLocks/>
            </p:cNvSpPr>
            <p:nvPr/>
          </p:nvSpPr>
          <p:spPr bwMode="auto">
            <a:xfrm>
              <a:off x="-2640013" y="3797301"/>
              <a:ext cx="88900" cy="98425"/>
            </a:xfrm>
            <a:custGeom>
              <a:avLst/>
              <a:gdLst>
                <a:gd name="T0" fmla="*/ 56 w 56"/>
                <a:gd name="T1" fmla="*/ 46 h 62"/>
                <a:gd name="T2" fmla="*/ 28 w 56"/>
                <a:gd name="T3" fmla="*/ 62 h 62"/>
                <a:gd name="T4" fmla="*/ 0 w 56"/>
                <a:gd name="T5" fmla="*/ 46 h 62"/>
                <a:gd name="T6" fmla="*/ 0 w 56"/>
                <a:gd name="T7" fmla="*/ 0 h 62"/>
                <a:gd name="T8" fmla="*/ 56 w 56"/>
                <a:gd name="T9" fmla="*/ 0 h 62"/>
                <a:gd name="T10" fmla="*/ 56 w 56"/>
                <a:gd name="T11" fmla="*/ 46 h 62"/>
              </a:gdLst>
              <a:ahLst/>
              <a:cxnLst>
                <a:cxn ang="0">
                  <a:pos x="T0" y="T1"/>
                </a:cxn>
                <a:cxn ang="0">
                  <a:pos x="T2" y="T3"/>
                </a:cxn>
                <a:cxn ang="0">
                  <a:pos x="T4" y="T5"/>
                </a:cxn>
                <a:cxn ang="0">
                  <a:pos x="T6" y="T7"/>
                </a:cxn>
                <a:cxn ang="0">
                  <a:pos x="T8" y="T9"/>
                </a:cxn>
                <a:cxn ang="0">
                  <a:pos x="T10" y="T11"/>
                </a:cxn>
              </a:cxnLst>
              <a:rect l="0" t="0" r="r" b="b"/>
              <a:pathLst>
                <a:path w="56" h="62">
                  <a:moveTo>
                    <a:pt x="56" y="46"/>
                  </a:moveTo>
                  <a:lnTo>
                    <a:pt x="28" y="62"/>
                  </a:lnTo>
                  <a:lnTo>
                    <a:pt x="0" y="46"/>
                  </a:lnTo>
                  <a:lnTo>
                    <a:pt x="0" y="0"/>
                  </a:lnTo>
                  <a:lnTo>
                    <a:pt x="56" y="0"/>
                  </a:lnTo>
                  <a:lnTo>
                    <a:pt x="56" y="46"/>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0"/>
            <p:cNvSpPr>
              <a:spLocks/>
            </p:cNvSpPr>
            <p:nvPr/>
          </p:nvSpPr>
          <p:spPr bwMode="auto">
            <a:xfrm>
              <a:off x="-2636838" y="3895726"/>
              <a:ext cx="84138" cy="420688"/>
            </a:xfrm>
            <a:custGeom>
              <a:avLst/>
              <a:gdLst>
                <a:gd name="T0" fmla="*/ 32 w 53"/>
                <a:gd name="T1" fmla="*/ 28 h 265"/>
                <a:gd name="T2" fmla="*/ 47 w 53"/>
                <a:gd name="T3" fmla="*/ 15 h 265"/>
                <a:gd name="T4" fmla="*/ 26 w 53"/>
                <a:gd name="T5" fmla="*/ 0 h 265"/>
                <a:gd name="T6" fmla="*/ 4 w 53"/>
                <a:gd name="T7" fmla="*/ 15 h 265"/>
                <a:gd name="T8" fmla="*/ 21 w 53"/>
                <a:gd name="T9" fmla="*/ 28 h 265"/>
                <a:gd name="T10" fmla="*/ 0 w 53"/>
                <a:gd name="T11" fmla="*/ 244 h 265"/>
                <a:gd name="T12" fmla="*/ 26 w 53"/>
                <a:gd name="T13" fmla="*/ 265 h 265"/>
                <a:gd name="T14" fmla="*/ 53 w 53"/>
                <a:gd name="T15" fmla="*/ 244 h 265"/>
                <a:gd name="T16" fmla="*/ 32 w 53"/>
                <a:gd name="T17" fmla="*/ 2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65">
                  <a:moveTo>
                    <a:pt x="32" y="28"/>
                  </a:moveTo>
                  <a:lnTo>
                    <a:pt x="47" y="15"/>
                  </a:lnTo>
                  <a:lnTo>
                    <a:pt x="26" y="0"/>
                  </a:lnTo>
                  <a:lnTo>
                    <a:pt x="4" y="15"/>
                  </a:lnTo>
                  <a:lnTo>
                    <a:pt x="21" y="28"/>
                  </a:lnTo>
                  <a:lnTo>
                    <a:pt x="0" y="244"/>
                  </a:lnTo>
                  <a:lnTo>
                    <a:pt x="26" y="265"/>
                  </a:lnTo>
                  <a:lnTo>
                    <a:pt x="53" y="244"/>
                  </a:lnTo>
                  <a:lnTo>
                    <a:pt x="32" y="28"/>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1"/>
            <p:cNvSpPr>
              <a:spLocks/>
            </p:cNvSpPr>
            <p:nvPr/>
          </p:nvSpPr>
          <p:spPr bwMode="auto">
            <a:xfrm>
              <a:off x="-2917825" y="3881438"/>
              <a:ext cx="215900" cy="501650"/>
            </a:xfrm>
            <a:custGeom>
              <a:avLst/>
              <a:gdLst>
                <a:gd name="T0" fmla="*/ 97 w 97"/>
                <a:gd name="T1" fmla="*/ 9 h 226"/>
                <a:gd name="T2" fmla="*/ 63 w 97"/>
                <a:gd name="T3" fmla="*/ 0 h 226"/>
                <a:gd name="T4" fmla="*/ 0 w 97"/>
                <a:gd name="T5" fmla="*/ 226 h 226"/>
                <a:gd name="T6" fmla="*/ 36 w 97"/>
                <a:gd name="T7" fmla="*/ 226 h 226"/>
                <a:gd name="T8" fmla="*/ 97 w 97"/>
                <a:gd name="T9" fmla="*/ 9 h 226"/>
              </a:gdLst>
              <a:ahLst/>
              <a:cxnLst>
                <a:cxn ang="0">
                  <a:pos x="T0" y="T1"/>
                </a:cxn>
                <a:cxn ang="0">
                  <a:pos x="T2" y="T3"/>
                </a:cxn>
                <a:cxn ang="0">
                  <a:pos x="T4" y="T5"/>
                </a:cxn>
                <a:cxn ang="0">
                  <a:pos x="T6" y="T7"/>
                </a:cxn>
                <a:cxn ang="0">
                  <a:pos x="T8" y="T9"/>
                </a:cxn>
              </a:cxnLst>
              <a:rect l="0" t="0" r="r" b="b"/>
              <a:pathLst>
                <a:path w="97" h="226">
                  <a:moveTo>
                    <a:pt x="97" y="9"/>
                  </a:moveTo>
                  <a:cubicBezTo>
                    <a:pt x="86" y="6"/>
                    <a:pt x="74" y="3"/>
                    <a:pt x="63" y="0"/>
                  </a:cubicBezTo>
                  <a:cubicBezTo>
                    <a:pt x="29" y="73"/>
                    <a:pt x="8" y="146"/>
                    <a:pt x="0" y="226"/>
                  </a:cubicBezTo>
                  <a:cubicBezTo>
                    <a:pt x="36" y="226"/>
                    <a:pt x="36" y="226"/>
                    <a:pt x="36" y="226"/>
                  </a:cubicBezTo>
                  <a:cubicBezTo>
                    <a:pt x="44" y="149"/>
                    <a:pt x="65" y="79"/>
                    <a:pt x="97" y="9"/>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2"/>
            <p:cNvSpPr>
              <a:spLocks/>
            </p:cNvSpPr>
            <p:nvPr/>
          </p:nvSpPr>
          <p:spPr bwMode="auto">
            <a:xfrm>
              <a:off x="-2486025" y="3881438"/>
              <a:ext cx="215900" cy="501650"/>
            </a:xfrm>
            <a:custGeom>
              <a:avLst/>
              <a:gdLst>
                <a:gd name="T0" fmla="*/ 0 w 97"/>
                <a:gd name="T1" fmla="*/ 9 h 226"/>
                <a:gd name="T2" fmla="*/ 34 w 97"/>
                <a:gd name="T3" fmla="*/ 0 h 226"/>
                <a:gd name="T4" fmla="*/ 97 w 97"/>
                <a:gd name="T5" fmla="*/ 226 h 226"/>
                <a:gd name="T6" fmla="*/ 61 w 97"/>
                <a:gd name="T7" fmla="*/ 226 h 226"/>
                <a:gd name="T8" fmla="*/ 0 w 97"/>
                <a:gd name="T9" fmla="*/ 9 h 226"/>
              </a:gdLst>
              <a:ahLst/>
              <a:cxnLst>
                <a:cxn ang="0">
                  <a:pos x="T0" y="T1"/>
                </a:cxn>
                <a:cxn ang="0">
                  <a:pos x="T2" y="T3"/>
                </a:cxn>
                <a:cxn ang="0">
                  <a:pos x="T4" y="T5"/>
                </a:cxn>
                <a:cxn ang="0">
                  <a:pos x="T6" y="T7"/>
                </a:cxn>
                <a:cxn ang="0">
                  <a:pos x="T8" y="T9"/>
                </a:cxn>
              </a:cxnLst>
              <a:rect l="0" t="0" r="r" b="b"/>
              <a:pathLst>
                <a:path w="97" h="226">
                  <a:moveTo>
                    <a:pt x="0" y="9"/>
                  </a:moveTo>
                  <a:cubicBezTo>
                    <a:pt x="11" y="6"/>
                    <a:pt x="23" y="3"/>
                    <a:pt x="34" y="0"/>
                  </a:cubicBezTo>
                  <a:cubicBezTo>
                    <a:pt x="68" y="73"/>
                    <a:pt x="89" y="146"/>
                    <a:pt x="97" y="226"/>
                  </a:cubicBezTo>
                  <a:cubicBezTo>
                    <a:pt x="61" y="226"/>
                    <a:pt x="61" y="226"/>
                    <a:pt x="61" y="226"/>
                  </a:cubicBezTo>
                  <a:cubicBezTo>
                    <a:pt x="53" y="149"/>
                    <a:pt x="32" y="79"/>
                    <a:pt x="0" y="9"/>
                  </a:cubicBez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3"/>
            <p:cNvSpPr>
              <a:spLocks/>
            </p:cNvSpPr>
            <p:nvPr/>
          </p:nvSpPr>
          <p:spPr bwMode="auto">
            <a:xfrm>
              <a:off x="-2730500" y="4502151"/>
              <a:ext cx="131763" cy="473075"/>
            </a:xfrm>
            <a:custGeom>
              <a:avLst/>
              <a:gdLst>
                <a:gd name="T0" fmla="*/ 71 w 83"/>
                <a:gd name="T1" fmla="*/ 298 h 298"/>
                <a:gd name="T2" fmla="*/ 11 w 83"/>
                <a:gd name="T3" fmla="*/ 298 h 298"/>
                <a:gd name="T4" fmla="*/ 0 w 83"/>
                <a:gd name="T5" fmla="*/ 0 h 298"/>
                <a:gd name="T6" fmla="*/ 83 w 83"/>
                <a:gd name="T7" fmla="*/ 0 h 298"/>
                <a:gd name="T8" fmla="*/ 71 w 83"/>
                <a:gd name="T9" fmla="*/ 298 h 298"/>
              </a:gdLst>
              <a:ahLst/>
              <a:cxnLst>
                <a:cxn ang="0">
                  <a:pos x="T0" y="T1"/>
                </a:cxn>
                <a:cxn ang="0">
                  <a:pos x="T2" y="T3"/>
                </a:cxn>
                <a:cxn ang="0">
                  <a:pos x="T4" y="T5"/>
                </a:cxn>
                <a:cxn ang="0">
                  <a:pos x="T6" y="T7"/>
                </a:cxn>
                <a:cxn ang="0">
                  <a:pos x="T8" y="T9"/>
                </a:cxn>
              </a:cxnLst>
              <a:rect l="0" t="0" r="r" b="b"/>
              <a:pathLst>
                <a:path w="83" h="298">
                  <a:moveTo>
                    <a:pt x="71" y="298"/>
                  </a:moveTo>
                  <a:lnTo>
                    <a:pt x="11" y="298"/>
                  </a:lnTo>
                  <a:lnTo>
                    <a:pt x="0" y="0"/>
                  </a:lnTo>
                  <a:lnTo>
                    <a:pt x="83" y="0"/>
                  </a:lnTo>
                  <a:lnTo>
                    <a:pt x="71" y="298"/>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4"/>
            <p:cNvSpPr>
              <a:spLocks/>
            </p:cNvSpPr>
            <p:nvPr/>
          </p:nvSpPr>
          <p:spPr bwMode="auto">
            <a:xfrm>
              <a:off x="-2592388" y="4502151"/>
              <a:ext cx="133350" cy="473075"/>
            </a:xfrm>
            <a:custGeom>
              <a:avLst/>
              <a:gdLst>
                <a:gd name="T0" fmla="*/ 73 w 84"/>
                <a:gd name="T1" fmla="*/ 298 h 298"/>
                <a:gd name="T2" fmla="*/ 11 w 84"/>
                <a:gd name="T3" fmla="*/ 298 h 298"/>
                <a:gd name="T4" fmla="*/ 0 w 84"/>
                <a:gd name="T5" fmla="*/ 0 h 298"/>
                <a:gd name="T6" fmla="*/ 84 w 84"/>
                <a:gd name="T7" fmla="*/ 0 h 298"/>
                <a:gd name="T8" fmla="*/ 73 w 84"/>
                <a:gd name="T9" fmla="*/ 298 h 298"/>
              </a:gdLst>
              <a:ahLst/>
              <a:cxnLst>
                <a:cxn ang="0">
                  <a:pos x="T0" y="T1"/>
                </a:cxn>
                <a:cxn ang="0">
                  <a:pos x="T2" y="T3"/>
                </a:cxn>
                <a:cxn ang="0">
                  <a:pos x="T4" y="T5"/>
                </a:cxn>
                <a:cxn ang="0">
                  <a:pos x="T6" y="T7"/>
                </a:cxn>
                <a:cxn ang="0">
                  <a:pos x="T8" y="T9"/>
                </a:cxn>
              </a:cxnLst>
              <a:rect l="0" t="0" r="r" b="b"/>
              <a:pathLst>
                <a:path w="84" h="298">
                  <a:moveTo>
                    <a:pt x="73" y="298"/>
                  </a:moveTo>
                  <a:lnTo>
                    <a:pt x="11" y="298"/>
                  </a:lnTo>
                  <a:lnTo>
                    <a:pt x="0" y="0"/>
                  </a:lnTo>
                  <a:lnTo>
                    <a:pt x="84" y="0"/>
                  </a:lnTo>
                  <a:lnTo>
                    <a:pt x="73" y="298"/>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5"/>
            <p:cNvSpPr>
              <a:spLocks/>
            </p:cNvSpPr>
            <p:nvPr/>
          </p:nvSpPr>
          <p:spPr bwMode="auto">
            <a:xfrm>
              <a:off x="-2720975" y="4964113"/>
              <a:ext cx="112713" cy="57150"/>
            </a:xfrm>
            <a:custGeom>
              <a:avLst/>
              <a:gdLst>
                <a:gd name="T0" fmla="*/ 26 w 51"/>
                <a:gd name="T1" fmla="*/ 0 h 26"/>
                <a:gd name="T2" fmla="*/ 0 w 51"/>
                <a:gd name="T3" fmla="*/ 26 h 26"/>
                <a:gd name="T4" fmla="*/ 51 w 51"/>
                <a:gd name="T5" fmla="*/ 26 h 26"/>
                <a:gd name="T6" fmla="*/ 26 w 51"/>
                <a:gd name="T7" fmla="*/ 0 h 26"/>
              </a:gdLst>
              <a:ahLst/>
              <a:cxnLst>
                <a:cxn ang="0">
                  <a:pos x="T0" y="T1"/>
                </a:cxn>
                <a:cxn ang="0">
                  <a:pos x="T2" y="T3"/>
                </a:cxn>
                <a:cxn ang="0">
                  <a:pos x="T4" y="T5"/>
                </a:cxn>
                <a:cxn ang="0">
                  <a:pos x="T6" y="T7"/>
                </a:cxn>
              </a:cxnLst>
              <a:rect l="0" t="0" r="r" b="b"/>
              <a:pathLst>
                <a:path w="51" h="26">
                  <a:moveTo>
                    <a:pt x="26" y="0"/>
                  </a:moveTo>
                  <a:cubicBezTo>
                    <a:pt x="11" y="0"/>
                    <a:pt x="0" y="12"/>
                    <a:pt x="0" y="26"/>
                  </a:cubicBezTo>
                  <a:cubicBezTo>
                    <a:pt x="51" y="26"/>
                    <a:pt x="51" y="26"/>
                    <a:pt x="51" y="26"/>
                  </a:cubicBezTo>
                  <a:cubicBezTo>
                    <a:pt x="51" y="12"/>
                    <a:pt x="40" y="0"/>
                    <a:pt x="2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6"/>
            <p:cNvSpPr>
              <a:spLocks/>
            </p:cNvSpPr>
            <p:nvPr/>
          </p:nvSpPr>
          <p:spPr bwMode="auto">
            <a:xfrm>
              <a:off x="-2581275" y="4964113"/>
              <a:ext cx="112713" cy="57150"/>
            </a:xfrm>
            <a:custGeom>
              <a:avLst/>
              <a:gdLst>
                <a:gd name="T0" fmla="*/ 25 w 51"/>
                <a:gd name="T1" fmla="*/ 0 h 26"/>
                <a:gd name="T2" fmla="*/ 0 w 51"/>
                <a:gd name="T3" fmla="*/ 26 h 26"/>
                <a:gd name="T4" fmla="*/ 51 w 51"/>
                <a:gd name="T5" fmla="*/ 26 h 26"/>
                <a:gd name="T6" fmla="*/ 25 w 51"/>
                <a:gd name="T7" fmla="*/ 0 h 26"/>
              </a:gdLst>
              <a:ahLst/>
              <a:cxnLst>
                <a:cxn ang="0">
                  <a:pos x="T0" y="T1"/>
                </a:cxn>
                <a:cxn ang="0">
                  <a:pos x="T2" y="T3"/>
                </a:cxn>
                <a:cxn ang="0">
                  <a:pos x="T4" y="T5"/>
                </a:cxn>
                <a:cxn ang="0">
                  <a:pos x="T6" y="T7"/>
                </a:cxn>
              </a:cxnLst>
              <a:rect l="0" t="0" r="r" b="b"/>
              <a:pathLst>
                <a:path w="51" h="26">
                  <a:moveTo>
                    <a:pt x="25" y="0"/>
                  </a:moveTo>
                  <a:cubicBezTo>
                    <a:pt x="11" y="0"/>
                    <a:pt x="0" y="12"/>
                    <a:pt x="0" y="26"/>
                  </a:cubicBezTo>
                  <a:cubicBezTo>
                    <a:pt x="51" y="26"/>
                    <a:pt x="51" y="26"/>
                    <a:pt x="51" y="26"/>
                  </a:cubicBezTo>
                  <a:cubicBezTo>
                    <a:pt x="51" y="12"/>
                    <a:pt x="39"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7"/>
            <p:cNvSpPr>
              <a:spLocks/>
            </p:cNvSpPr>
            <p:nvPr/>
          </p:nvSpPr>
          <p:spPr bwMode="auto">
            <a:xfrm>
              <a:off x="-2906713" y="4383088"/>
              <a:ext cx="58738" cy="65088"/>
            </a:xfrm>
            <a:custGeom>
              <a:avLst/>
              <a:gdLst>
                <a:gd name="T0" fmla="*/ 0 w 26"/>
                <a:gd name="T1" fmla="*/ 0 h 29"/>
                <a:gd name="T2" fmla="*/ 0 w 26"/>
                <a:gd name="T3" fmla="*/ 16 h 29"/>
                <a:gd name="T4" fmla="*/ 13 w 26"/>
                <a:gd name="T5" fmla="*/ 29 h 29"/>
                <a:gd name="T6" fmla="*/ 26 w 26"/>
                <a:gd name="T7" fmla="*/ 16 h 29"/>
                <a:gd name="T8" fmla="*/ 26 w 26"/>
                <a:gd name="T9" fmla="*/ 0 h 29"/>
                <a:gd name="T10" fmla="*/ 0 w 26"/>
                <a:gd name="T11" fmla="*/ 0 h 29"/>
              </a:gdLst>
              <a:ahLst/>
              <a:cxnLst>
                <a:cxn ang="0">
                  <a:pos x="T0" y="T1"/>
                </a:cxn>
                <a:cxn ang="0">
                  <a:pos x="T2" y="T3"/>
                </a:cxn>
                <a:cxn ang="0">
                  <a:pos x="T4" y="T5"/>
                </a:cxn>
                <a:cxn ang="0">
                  <a:pos x="T6" y="T7"/>
                </a:cxn>
                <a:cxn ang="0">
                  <a:pos x="T8" y="T9"/>
                </a:cxn>
                <a:cxn ang="0">
                  <a:pos x="T10" y="T11"/>
                </a:cxn>
              </a:cxnLst>
              <a:rect l="0" t="0" r="r" b="b"/>
              <a:pathLst>
                <a:path w="26" h="29">
                  <a:moveTo>
                    <a:pt x="0" y="0"/>
                  </a:moveTo>
                  <a:cubicBezTo>
                    <a:pt x="0" y="16"/>
                    <a:pt x="0" y="16"/>
                    <a:pt x="0" y="16"/>
                  </a:cubicBezTo>
                  <a:cubicBezTo>
                    <a:pt x="0" y="23"/>
                    <a:pt x="6" y="29"/>
                    <a:pt x="13" y="29"/>
                  </a:cubicBezTo>
                  <a:cubicBezTo>
                    <a:pt x="20" y="29"/>
                    <a:pt x="26" y="23"/>
                    <a:pt x="26" y="16"/>
                  </a:cubicBezTo>
                  <a:cubicBezTo>
                    <a:pt x="26" y="0"/>
                    <a:pt x="26" y="0"/>
                    <a:pt x="26"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8"/>
            <p:cNvSpPr>
              <a:spLocks/>
            </p:cNvSpPr>
            <p:nvPr/>
          </p:nvSpPr>
          <p:spPr bwMode="auto">
            <a:xfrm>
              <a:off x="-2339975" y="4383088"/>
              <a:ext cx="58738" cy="65088"/>
            </a:xfrm>
            <a:custGeom>
              <a:avLst/>
              <a:gdLst>
                <a:gd name="T0" fmla="*/ 0 w 26"/>
                <a:gd name="T1" fmla="*/ 0 h 29"/>
                <a:gd name="T2" fmla="*/ 0 w 26"/>
                <a:gd name="T3" fmla="*/ 16 h 29"/>
                <a:gd name="T4" fmla="*/ 13 w 26"/>
                <a:gd name="T5" fmla="*/ 29 h 29"/>
                <a:gd name="T6" fmla="*/ 26 w 26"/>
                <a:gd name="T7" fmla="*/ 16 h 29"/>
                <a:gd name="T8" fmla="*/ 26 w 26"/>
                <a:gd name="T9" fmla="*/ 0 h 29"/>
                <a:gd name="T10" fmla="*/ 0 w 26"/>
                <a:gd name="T11" fmla="*/ 0 h 29"/>
              </a:gdLst>
              <a:ahLst/>
              <a:cxnLst>
                <a:cxn ang="0">
                  <a:pos x="T0" y="T1"/>
                </a:cxn>
                <a:cxn ang="0">
                  <a:pos x="T2" y="T3"/>
                </a:cxn>
                <a:cxn ang="0">
                  <a:pos x="T4" y="T5"/>
                </a:cxn>
                <a:cxn ang="0">
                  <a:pos x="T6" y="T7"/>
                </a:cxn>
                <a:cxn ang="0">
                  <a:pos x="T8" y="T9"/>
                </a:cxn>
                <a:cxn ang="0">
                  <a:pos x="T10" y="T11"/>
                </a:cxn>
              </a:cxnLst>
              <a:rect l="0" t="0" r="r" b="b"/>
              <a:pathLst>
                <a:path w="26" h="29">
                  <a:moveTo>
                    <a:pt x="0" y="0"/>
                  </a:moveTo>
                  <a:cubicBezTo>
                    <a:pt x="0" y="16"/>
                    <a:pt x="0" y="16"/>
                    <a:pt x="0" y="16"/>
                  </a:cubicBezTo>
                  <a:cubicBezTo>
                    <a:pt x="0" y="23"/>
                    <a:pt x="6" y="29"/>
                    <a:pt x="13" y="29"/>
                  </a:cubicBezTo>
                  <a:cubicBezTo>
                    <a:pt x="20" y="29"/>
                    <a:pt x="26" y="23"/>
                    <a:pt x="26" y="16"/>
                  </a:cubicBezTo>
                  <a:cubicBezTo>
                    <a:pt x="26" y="0"/>
                    <a:pt x="26" y="0"/>
                    <a:pt x="26"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9"/>
            <p:cNvSpPr>
              <a:spLocks/>
            </p:cNvSpPr>
            <p:nvPr/>
          </p:nvSpPr>
          <p:spPr bwMode="auto">
            <a:xfrm>
              <a:off x="-2779713" y="3870326"/>
              <a:ext cx="369888" cy="631825"/>
            </a:xfrm>
            <a:custGeom>
              <a:avLst/>
              <a:gdLst>
                <a:gd name="T0" fmla="*/ 144 w 233"/>
                <a:gd name="T1" fmla="*/ 0 h 398"/>
                <a:gd name="T2" fmla="*/ 116 w 233"/>
                <a:gd name="T3" fmla="*/ 227 h 398"/>
                <a:gd name="T4" fmla="*/ 88 w 233"/>
                <a:gd name="T5" fmla="*/ 0 h 398"/>
                <a:gd name="T6" fmla="*/ 0 w 233"/>
                <a:gd name="T7" fmla="*/ 7 h 398"/>
                <a:gd name="T8" fmla="*/ 0 w 233"/>
                <a:gd name="T9" fmla="*/ 398 h 398"/>
                <a:gd name="T10" fmla="*/ 233 w 233"/>
                <a:gd name="T11" fmla="*/ 398 h 398"/>
                <a:gd name="T12" fmla="*/ 233 w 233"/>
                <a:gd name="T13" fmla="*/ 7 h 398"/>
                <a:gd name="T14" fmla="*/ 144 w 233"/>
                <a:gd name="T15" fmla="*/ 0 h 3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398">
                  <a:moveTo>
                    <a:pt x="144" y="0"/>
                  </a:moveTo>
                  <a:lnTo>
                    <a:pt x="116" y="227"/>
                  </a:lnTo>
                  <a:lnTo>
                    <a:pt x="88" y="0"/>
                  </a:lnTo>
                  <a:lnTo>
                    <a:pt x="0" y="7"/>
                  </a:lnTo>
                  <a:lnTo>
                    <a:pt x="0" y="398"/>
                  </a:lnTo>
                  <a:lnTo>
                    <a:pt x="233" y="398"/>
                  </a:lnTo>
                  <a:lnTo>
                    <a:pt x="233" y="7"/>
                  </a:lnTo>
                  <a:lnTo>
                    <a:pt x="144"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0"/>
            <p:cNvSpPr>
              <a:spLocks/>
            </p:cNvSpPr>
            <p:nvPr/>
          </p:nvSpPr>
          <p:spPr bwMode="auto">
            <a:xfrm>
              <a:off x="-2520950" y="3706813"/>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1"/>
            <p:cNvSpPr>
              <a:spLocks/>
            </p:cNvSpPr>
            <p:nvPr/>
          </p:nvSpPr>
          <p:spPr bwMode="auto">
            <a:xfrm>
              <a:off x="-2520950" y="3703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2"/>
            <p:cNvSpPr>
              <a:spLocks/>
            </p:cNvSpPr>
            <p:nvPr/>
          </p:nvSpPr>
          <p:spPr bwMode="auto">
            <a:xfrm>
              <a:off x="-2525713" y="36972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23"/>
            <p:cNvSpPr>
              <a:spLocks/>
            </p:cNvSpPr>
            <p:nvPr/>
          </p:nvSpPr>
          <p:spPr bwMode="auto">
            <a:xfrm>
              <a:off x="-2524125" y="36988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24"/>
            <p:cNvSpPr>
              <a:spLocks/>
            </p:cNvSpPr>
            <p:nvPr/>
          </p:nvSpPr>
          <p:spPr bwMode="auto">
            <a:xfrm>
              <a:off x="-2668588" y="36972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25"/>
            <p:cNvSpPr>
              <a:spLocks/>
            </p:cNvSpPr>
            <p:nvPr/>
          </p:nvSpPr>
          <p:spPr bwMode="auto">
            <a:xfrm>
              <a:off x="-2519363" y="3708401"/>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26"/>
            <p:cNvSpPr>
              <a:spLocks/>
            </p:cNvSpPr>
            <p:nvPr/>
          </p:nvSpPr>
          <p:spPr bwMode="auto">
            <a:xfrm>
              <a:off x="-2519363" y="3713163"/>
              <a:ext cx="0" cy="4763"/>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27"/>
            <p:cNvSpPr>
              <a:spLocks/>
            </p:cNvSpPr>
            <p:nvPr/>
          </p:nvSpPr>
          <p:spPr bwMode="auto">
            <a:xfrm>
              <a:off x="-2525713" y="36957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28"/>
            <p:cNvSpPr>
              <a:spLocks/>
            </p:cNvSpPr>
            <p:nvPr/>
          </p:nvSpPr>
          <p:spPr bwMode="auto">
            <a:xfrm>
              <a:off x="-2673350" y="37099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29"/>
            <p:cNvSpPr>
              <a:spLocks/>
            </p:cNvSpPr>
            <p:nvPr/>
          </p:nvSpPr>
          <p:spPr bwMode="auto">
            <a:xfrm>
              <a:off x="-2670175" y="3703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30"/>
            <p:cNvSpPr>
              <a:spLocks/>
            </p:cNvSpPr>
            <p:nvPr/>
          </p:nvSpPr>
          <p:spPr bwMode="auto">
            <a:xfrm>
              <a:off x="-2670175" y="3702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31"/>
            <p:cNvSpPr>
              <a:spLocks/>
            </p:cNvSpPr>
            <p:nvPr/>
          </p:nvSpPr>
          <p:spPr bwMode="auto">
            <a:xfrm>
              <a:off x="-2673350" y="37084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32"/>
            <p:cNvSpPr>
              <a:spLocks/>
            </p:cNvSpPr>
            <p:nvPr/>
          </p:nvSpPr>
          <p:spPr bwMode="auto">
            <a:xfrm>
              <a:off x="-2686050" y="3687763"/>
              <a:ext cx="179388" cy="160338"/>
            </a:xfrm>
            <a:custGeom>
              <a:avLst/>
              <a:gdLst>
                <a:gd name="T0" fmla="*/ 77 w 81"/>
                <a:gd name="T1" fmla="*/ 18 h 72"/>
                <a:gd name="T2" fmla="*/ 75 w 81"/>
                <a:gd name="T3" fmla="*/ 17 h 72"/>
                <a:gd name="T4" fmla="*/ 75 w 81"/>
                <a:gd name="T5" fmla="*/ 13 h 72"/>
                <a:gd name="T6" fmla="*/ 75 w 81"/>
                <a:gd name="T7" fmla="*/ 11 h 72"/>
                <a:gd name="T8" fmla="*/ 75 w 81"/>
                <a:gd name="T9" fmla="*/ 10 h 72"/>
                <a:gd name="T10" fmla="*/ 75 w 81"/>
                <a:gd name="T11" fmla="*/ 9 h 72"/>
                <a:gd name="T12" fmla="*/ 74 w 81"/>
                <a:gd name="T13" fmla="*/ 9 h 72"/>
                <a:gd name="T14" fmla="*/ 74 w 81"/>
                <a:gd name="T15" fmla="*/ 8 h 72"/>
                <a:gd name="T16" fmla="*/ 74 w 81"/>
                <a:gd name="T17" fmla="*/ 7 h 72"/>
                <a:gd name="T18" fmla="*/ 74 w 81"/>
                <a:gd name="T19" fmla="*/ 7 h 72"/>
                <a:gd name="T20" fmla="*/ 73 w 81"/>
                <a:gd name="T21" fmla="*/ 5 h 72"/>
                <a:gd name="T22" fmla="*/ 73 w 81"/>
                <a:gd name="T23" fmla="*/ 5 h 72"/>
                <a:gd name="T24" fmla="*/ 72 w 81"/>
                <a:gd name="T25" fmla="*/ 4 h 72"/>
                <a:gd name="T26" fmla="*/ 72 w 81"/>
                <a:gd name="T27" fmla="*/ 4 h 72"/>
                <a:gd name="T28" fmla="*/ 72 w 81"/>
                <a:gd name="T29" fmla="*/ 3 h 72"/>
                <a:gd name="T30" fmla="*/ 72 w 81"/>
                <a:gd name="T31" fmla="*/ 3 h 72"/>
                <a:gd name="T32" fmla="*/ 65 w 81"/>
                <a:gd name="T33" fmla="*/ 4 h 72"/>
                <a:gd name="T34" fmla="*/ 54 w 81"/>
                <a:gd name="T35" fmla="*/ 1 h 72"/>
                <a:gd name="T36" fmla="*/ 33 w 81"/>
                <a:gd name="T37" fmla="*/ 4 h 72"/>
                <a:gd name="T38" fmla="*/ 11 w 81"/>
                <a:gd name="T39" fmla="*/ 0 h 72"/>
                <a:gd name="T40" fmla="*/ 8 w 81"/>
                <a:gd name="T41" fmla="*/ 4 h 72"/>
                <a:gd name="T42" fmla="*/ 8 w 81"/>
                <a:gd name="T43" fmla="*/ 4 h 72"/>
                <a:gd name="T44" fmla="*/ 7 w 81"/>
                <a:gd name="T45" fmla="*/ 6 h 72"/>
                <a:gd name="T46" fmla="*/ 7 w 81"/>
                <a:gd name="T47" fmla="*/ 6 h 72"/>
                <a:gd name="T48" fmla="*/ 7 w 81"/>
                <a:gd name="T49" fmla="*/ 7 h 72"/>
                <a:gd name="T50" fmla="*/ 7 w 81"/>
                <a:gd name="T51" fmla="*/ 7 h 72"/>
                <a:gd name="T52" fmla="*/ 6 w 81"/>
                <a:gd name="T53" fmla="*/ 9 h 72"/>
                <a:gd name="T54" fmla="*/ 6 w 81"/>
                <a:gd name="T55" fmla="*/ 9 h 72"/>
                <a:gd name="T56" fmla="*/ 6 w 81"/>
                <a:gd name="T57" fmla="*/ 10 h 72"/>
                <a:gd name="T58" fmla="*/ 6 w 81"/>
                <a:gd name="T59" fmla="*/ 11 h 72"/>
                <a:gd name="T60" fmla="*/ 6 w 81"/>
                <a:gd name="T61" fmla="*/ 13 h 72"/>
                <a:gd name="T62" fmla="*/ 6 w 81"/>
                <a:gd name="T63" fmla="*/ 17 h 72"/>
                <a:gd name="T64" fmla="*/ 5 w 81"/>
                <a:gd name="T65" fmla="*/ 18 h 72"/>
                <a:gd name="T66" fmla="*/ 0 w 81"/>
                <a:gd name="T67" fmla="*/ 23 h 72"/>
                <a:gd name="T68" fmla="*/ 0 w 81"/>
                <a:gd name="T69" fmla="*/ 36 h 72"/>
                <a:gd name="T70" fmla="*/ 6 w 81"/>
                <a:gd name="T71" fmla="*/ 42 h 72"/>
                <a:gd name="T72" fmla="*/ 6 w 81"/>
                <a:gd name="T73" fmla="*/ 56 h 72"/>
                <a:gd name="T74" fmla="*/ 23 w 81"/>
                <a:gd name="T75" fmla="*/ 72 h 72"/>
                <a:gd name="T76" fmla="*/ 58 w 81"/>
                <a:gd name="T77" fmla="*/ 72 h 72"/>
                <a:gd name="T78" fmla="*/ 75 w 81"/>
                <a:gd name="T79" fmla="*/ 56 h 72"/>
                <a:gd name="T80" fmla="*/ 75 w 81"/>
                <a:gd name="T81" fmla="*/ 42 h 72"/>
                <a:gd name="T82" fmla="*/ 81 w 81"/>
                <a:gd name="T83" fmla="*/ 36 h 72"/>
                <a:gd name="T84" fmla="*/ 81 w 81"/>
                <a:gd name="T85" fmla="*/ 23 h 72"/>
                <a:gd name="T86" fmla="*/ 77 w 81"/>
                <a:gd name="T87" fmla="*/ 1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 h="72">
                  <a:moveTo>
                    <a:pt x="77" y="18"/>
                  </a:moveTo>
                  <a:cubicBezTo>
                    <a:pt x="76" y="18"/>
                    <a:pt x="76" y="17"/>
                    <a:pt x="75" y="17"/>
                  </a:cubicBezTo>
                  <a:cubicBezTo>
                    <a:pt x="75" y="13"/>
                    <a:pt x="75" y="13"/>
                    <a:pt x="75" y="13"/>
                  </a:cubicBezTo>
                  <a:cubicBezTo>
                    <a:pt x="75" y="12"/>
                    <a:pt x="75" y="11"/>
                    <a:pt x="75" y="11"/>
                  </a:cubicBezTo>
                  <a:cubicBezTo>
                    <a:pt x="75" y="11"/>
                    <a:pt x="75" y="11"/>
                    <a:pt x="75" y="10"/>
                  </a:cubicBezTo>
                  <a:cubicBezTo>
                    <a:pt x="75" y="10"/>
                    <a:pt x="75" y="10"/>
                    <a:pt x="75" y="9"/>
                  </a:cubicBezTo>
                  <a:cubicBezTo>
                    <a:pt x="74" y="9"/>
                    <a:pt x="74" y="9"/>
                    <a:pt x="74" y="9"/>
                  </a:cubicBezTo>
                  <a:cubicBezTo>
                    <a:pt x="74" y="9"/>
                    <a:pt x="74" y="8"/>
                    <a:pt x="74" y="8"/>
                  </a:cubicBezTo>
                  <a:cubicBezTo>
                    <a:pt x="74" y="8"/>
                    <a:pt x="74" y="8"/>
                    <a:pt x="74" y="7"/>
                  </a:cubicBezTo>
                  <a:cubicBezTo>
                    <a:pt x="74" y="7"/>
                    <a:pt x="74" y="7"/>
                    <a:pt x="74" y="7"/>
                  </a:cubicBezTo>
                  <a:cubicBezTo>
                    <a:pt x="74" y="6"/>
                    <a:pt x="73" y="6"/>
                    <a:pt x="73" y="5"/>
                  </a:cubicBezTo>
                  <a:cubicBezTo>
                    <a:pt x="73" y="5"/>
                    <a:pt x="73" y="5"/>
                    <a:pt x="73" y="5"/>
                  </a:cubicBezTo>
                  <a:cubicBezTo>
                    <a:pt x="73" y="5"/>
                    <a:pt x="73" y="4"/>
                    <a:pt x="72" y="4"/>
                  </a:cubicBezTo>
                  <a:cubicBezTo>
                    <a:pt x="72" y="4"/>
                    <a:pt x="72" y="4"/>
                    <a:pt x="72" y="4"/>
                  </a:cubicBezTo>
                  <a:cubicBezTo>
                    <a:pt x="72" y="3"/>
                    <a:pt x="72" y="3"/>
                    <a:pt x="72" y="3"/>
                  </a:cubicBezTo>
                  <a:cubicBezTo>
                    <a:pt x="72" y="3"/>
                    <a:pt x="72" y="3"/>
                    <a:pt x="72" y="3"/>
                  </a:cubicBezTo>
                  <a:cubicBezTo>
                    <a:pt x="70" y="3"/>
                    <a:pt x="68" y="4"/>
                    <a:pt x="65" y="4"/>
                  </a:cubicBezTo>
                  <a:cubicBezTo>
                    <a:pt x="61" y="4"/>
                    <a:pt x="56" y="2"/>
                    <a:pt x="54" y="1"/>
                  </a:cubicBezTo>
                  <a:cubicBezTo>
                    <a:pt x="49" y="2"/>
                    <a:pt x="41" y="4"/>
                    <a:pt x="33" y="4"/>
                  </a:cubicBezTo>
                  <a:cubicBezTo>
                    <a:pt x="24" y="4"/>
                    <a:pt x="16" y="2"/>
                    <a:pt x="11" y="0"/>
                  </a:cubicBezTo>
                  <a:cubicBezTo>
                    <a:pt x="10" y="2"/>
                    <a:pt x="9" y="3"/>
                    <a:pt x="8" y="4"/>
                  </a:cubicBezTo>
                  <a:cubicBezTo>
                    <a:pt x="8" y="4"/>
                    <a:pt x="8" y="4"/>
                    <a:pt x="8" y="4"/>
                  </a:cubicBezTo>
                  <a:cubicBezTo>
                    <a:pt x="8" y="5"/>
                    <a:pt x="8" y="5"/>
                    <a:pt x="7" y="6"/>
                  </a:cubicBezTo>
                  <a:cubicBezTo>
                    <a:pt x="7" y="6"/>
                    <a:pt x="7" y="6"/>
                    <a:pt x="7" y="6"/>
                  </a:cubicBezTo>
                  <a:cubicBezTo>
                    <a:pt x="7" y="6"/>
                    <a:pt x="7" y="7"/>
                    <a:pt x="7" y="7"/>
                  </a:cubicBezTo>
                  <a:cubicBezTo>
                    <a:pt x="7" y="7"/>
                    <a:pt x="7" y="7"/>
                    <a:pt x="7" y="7"/>
                  </a:cubicBezTo>
                  <a:cubicBezTo>
                    <a:pt x="7" y="8"/>
                    <a:pt x="6" y="8"/>
                    <a:pt x="6" y="9"/>
                  </a:cubicBezTo>
                  <a:cubicBezTo>
                    <a:pt x="6" y="9"/>
                    <a:pt x="6" y="9"/>
                    <a:pt x="6" y="9"/>
                  </a:cubicBezTo>
                  <a:cubicBezTo>
                    <a:pt x="6" y="9"/>
                    <a:pt x="6" y="10"/>
                    <a:pt x="6" y="10"/>
                  </a:cubicBezTo>
                  <a:cubicBezTo>
                    <a:pt x="6" y="11"/>
                    <a:pt x="6" y="11"/>
                    <a:pt x="6" y="11"/>
                  </a:cubicBezTo>
                  <a:cubicBezTo>
                    <a:pt x="6" y="11"/>
                    <a:pt x="6" y="12"/>
                    <a:pt x="6" y="13"/>
                  </a:cubicBezTo>
                  <a:cubicBezTo>
                    <a:pt x="6" y="17"/>
                    <a:pt x="6" y="17"/>
                    <a:pt x="6" y="17"/>
                  </a:cubicBezTo>
                  <a:cubicBezTo>
                    <a:pt x="6" y="17"/>
                    <a:pt x="5" y="17"/>
                    <a:pt x="5" y="18"/>
                  </a:cubicBezTo>
                  <a:cubicBezTo>
                    <a:pt x="2" y="18"/>
                    <a:pt x="0" y="20"/>
                    <a:pt x="0" y="23"/>
                  </a:cubicBezTo>
                  <a:cubicBezTo>
                    <a:pt x="0" y="36"/>
                    <a:pt x="0" y="36"/>
                    <a:pt x="0" y="36"/>
                  </a:cubicBezTo>
                  <a:cubicBezTo>
                    <a:pt x="0" y="39"/>
                    <a:pt x="3" y="42"/>
                    <a:pt x="6" y="42"/>
                  </a:cubicBezTo>
                  <a:cubicBezTo>
                    <a:pt x="6" y="56"/>
                    <a:pt x="6" y="56"/>
                    <a:pt x="6" y="56"/>
                  </a:cubicBezTo>
                  <a:cubicBezTo>
                    <a:pt x="6" y="65"/>
                    <a:pt x="13" y="72"/>
                    <a:pt x="23" y="72"/>
                  </a:cubicBezTo>
                  <a:cubicBezTo>
                    <a:pt x="58" y="72"/>
                    <a:pt x="58" y="72"/>
                    <a:pt x="58" y="72"/>
                  </a:cubicBezTo>
                  <a:cubicBezTo>
                    <a:pt x="67" y="72"/>
                    <a:pt x="75" y="65"/>
                    <a:pt x="75" y="56"/>
                  </a:cubicBezTo>
                  <a:cubicBezTo>
                    <a:pt x="75" y="42"/>
                    <a:pt x="75" y="42"/>
                    <a:pt x="75" y="42"/>
                  </a:cubicBezTo>
                  <a:cubicBezTo>
                    <a:pt x="78" y="42"/>
                    <a:pt x="81" y="39"/>
                    <a:pt x="81" y="36"/>
                  </a:cubicBezTo>
                  <a:cubicBezTo>
                    <a:pt x="81" y="23"/>
                    <a:pt x="81" y="23"/>
                    <a:pt x="81" y="23"/>
                  </a:cubicBezTo>
                  <a:cubicBezTo>
                    <a:pt x="81" y="21"/>
                    <a:pt x="79" y="19"/>
                    <a:pt x="77" y="18"/>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33"/>
            <p:cNvSpPr>
              <a:spLocks/>
            </p:cNvSpPr>
            <p:nvPr/>
          </p:nvSpPr>
          <p:spPr bwMode="auto">
            <a:xfrm>
              <a:off x="-1812925" y="4335463"/>
              <a:ext cx="42863" cy="46038"/>
            </a:xfrm>
            <a:custGeom>
              <a:avLst/>
              <a:gdLst>
                <a:gd name="T0" fmla="*/ 0 w 19"/>
                <a:gd name="T1" fmla="*/ 0 h 21"/>
                <a:gd name="T2" fmla="*/ 0 w 19"/>
                <a:gd name="T3" fmla="*/ 12 h 21"/>
                <a:gd name="T4" fmla="*/ 10 w 19"/>
                <a:gd name="T5" fmla="*/ 21 h 21"/>
                <a:gd name="T6" fmla="*/ 19 w 19"/>
                <a:gd name="T7" fmla="*/ 12 h 21"/>
                <a:gd name="T8" fmla="*/ 19 w 19"/>
                <a:gd name="T9" fmla="*/ 0 h 21"/>
                <a:gd name="T10" fmla="*/ 0 w 19"/>
                <a:gd name="T11" fmla="*/ 0 h 21"/>
              </a:gdLst>
              <a:ahLst/>
              <a:cxnLst>
                <a:cxn ang="0">
                  <a:pos x="T0" y="T1"/>
                </a:cxn>
                <a:cxn ang="0">
                  <a:pos x="T2" y="T3"/>
                </a:cxn>
                <a:cxn ang="0">
                  <a:pos x="T4" y="T5"/>
                </a:cxn>
                <a:cxn ang="0">
                  <a:pos x="T6" y="T7"/>
                </a:cxn>
                <a:cxn ang="0">
                  <a:pos x="T8" y="T9"/>
                </a:cxn>
                <a:cxn ang="0">
                  <a:pos x="T10" y="T11"/>
                </a:cxn>
              </a:cxnLst>
              <a:rect l="0" t="0" r="r" b="b"/>
              <a:pathLst>
                <a:path w="19" h="21">
                  <a:moveTo>
                    <a:pt x="0" y="0"/>
                  </a:moveTo>
                  <a:cubicBezTo>
                    <a:pt x="0" y="12"/>
                    <a:pt x="0" y="12"/>
                    <a:pt x="0" y="12"/>
                  </a:cubicBezTo>
                  <a:cubicBezTo>
                    <a:pt x="0" y="17"/>
                    <a:pt x="4" y="21"/>
                    <a:pt x="10" y="21"/>
                  </a:cubicBezTo>
                  <a:cubicBezTo>
                    <a:pt x="15" y="21"/>
                    <a:pt x="19" y="17"/>
                    <a:pt x="19" y="12"/>
                  </a:cubicBezTo>
                  <a:cubicBezTo>
                    <a:pt x="19" y="0"/>
                    <a:pt x="19" y="0"/>
                    <a:pt x="19"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34"/>
            <p:cNvSpPr>
              <a:spLocks/>
            </p:cNvSpPr>
            <p:nvPr/>
          </p:nvSpPr>
          <p:spPr bwMode="auto">
            <a:xfrm>
              <a:off x="-2090738" y="3702051"/>
              <a:ext cx="200025" cy="257175"/>
            </a:xfrm>
            <a:custGeom>
              <a:avLst/>
              <a:gdLst>
                <a:gd name="T0" fmla="*/ 90 w 90"/>
                <a:gd name="T1" fmla="*/ 55 h 116"/>
                <a:gd name="T2" fmla="*/ 67 w 90"/>
                <a:gd name="T3" fmla="*/ 17 h 116"/>
                <a:gd name="T4" fmla="*/ 38 w 90"/>
                <a:gd name="T5" fmla="*/ 0 h 116"/>
                <a:gd name="T6" fmla="*/ 0 w 90"/>
                <a:gd name="T7" fmla="*/ 47 h 116"/>
                <a:gd name="T8" fmla="*/ 3 w 90"/>
                <a:gd name="T9" fmla="*/ 111 h 116"/>
                <a:gd name="T10" fmla="*/ 38 w 90"/>
                <a:gd name="T11" fmla="*/ 116 h 116"/>
                <a:gd name="T12" fmla="*/ 39 w 90"/>
                <a:gd name="T13" fmla="*/ 116 h 116"/>
                <a:gd name="T14" fmla="*/ 41 w 90"/>
                <a:gd name="T15" fmla="*/ 116 h 116"/>
                <a:gd name="T16" fmla="*/ 41 w 90"/>
                <a:gd name="T17" fmla="*/ 116 h 116"/>
                <a:gd name="T18" fmla="*/ 45 w 90"/>
                <a:gd name="T19" fmla="*/ 116 h 116"/>
                <a:gd name="T20" fmla="*/ 46 w 90"/>
                <a:gd name="T21" fmla="*/ 116 h 116"/>
                <a:gd name="T22" fmla="*/ 47 w 90"/>
                <a:gd name="T23" fmla="*/ 116 h 116"/>
                <a:gd name="T24" fmla="*/ 50 w 90"/>
                <a:gd name="T25" fmla="*/ 116 h 116"/>
                <a:gd name="T26" fmla="*/ 50 w 90"/>
                <a:gd name="T27" fmla="*/ 116 h 116"/>
                <a:gd name="T28" fmla="*/ 52 w 90"/>
                <a:gd name="T29" fmla="*/ 116 h 116"/>
                <a:gd name="T30" fmla="*/ 53 w 90"/>
                <a:gd name="T31" fmla="*/ 116 h 116"/>
                <a:gd name="T32" fmla="*/ 86 w 90"/>
                <a:gd name="T33" fmla="*/ 111 h 116"/>
                <a:gd name="T34" fmla="*/ 90 w 90"/>
                <a:gd name="T35" fmla="*/ 5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16">
                  <a:moveTo>
                    <a:pt x="90" y="55"/>
                  </a:moveTo>
                  <a:cubicBezTo>
                    <a:pt x="90" y="37"/>
                    <a:pt x="80" y="22"/>
                    <a:pt x="67" y="17"/>
                  </a:cubicBezTo>
                  <a:cubicBezTo>
                    <a:pt x="60" y="6"/>
                    <a:pt x="50" y="0"/>
                    <a:pt x="38" y="0"/>
                  </a:cubicBezTo>
                  <a:cubicBezTo>
                    <a:pt x="17" y="0"/>
                    <a:pt x="0" y="21"/>
                    <a:pt x="0" y="47"/>
                  </a:cubicBezTo>
                  <a:cubicBezTo>
                    <a:pt x="0" y="52"/>
                    <a:pt x="2" y="85"/>
                    <a:pt x="3" y="111"/>
                  </a:cubicBezTo>
                  <a:cubicBezTo>
                    <a:pt x="14" y="114"/>
                    <a:pt x="26" y="116"/>
                    <a:pt x="38" y="116"/>
                  </a:cubicBezTo>
                  <a:cubicBezTo>
                    <a:pt x="38" y="116"/>
                    <a:pt x="39" y="116"/>
                    <a:pt x="39" y="116"/>
                  </a:cubicBezTo>
                  <a:cubicBezTo>
                    <a:pt x="40" y="116"/>
                    <a:pt x="41" y="116"/>
                    <a:pt x="41" y="116"/>
                  </a:cubicBezTo>
                  <a:cubicBezTo>
                    <a:pt x="41" y="116"/>
                    <a:pt x="41" y="116"/>
                    <a:pt x="41" y="116"/>
                  </a:cubicBezTo>
                  <a:cubicBezTo>
                    <a:pt x="42" y="116"/>
                    <a:pt x="44" y="116"/>
                    <a:pt x="45" y="116"/>
                  </a:cubicBezTo>
                  <a:cubicBezTo>
                    <a:pt x="45" y="116"/>
                    <a:pt x="45" y="116"/>
                    <a:pt x="46" y="116"/>
                  </a:cubicBezTo>
                  <a:cubicBezTo>
                    <a:pt x="46" y="116"/>
                    <a:pt x="46" y="116"/>
                    <a:pt x="47" y="116"/>
                  </a:cubicBezTo>
                  <a:cubicBezTo>
                    <a:pt x="48" y="116"/>
                    <a:pt x="49" y="116"/>
                    <a:pt x="50" y="116"/>
                  </a:cubicBezTo>
                  <a:cubicBezTo>
                    <a:pt x="50" y="116"/>
                    <a:pt x="50" y="116"/>
                    <a:pt x="50" y="116"/>
                  </a:cubicBezTo>
                  <a:cubicBezTo>
                    <a:pt x="50" y="116"/>
                    <a:pt x="51" y="116"/>
                    <a:pt x="52" y="116"/>
                  </a:cubicBezTo>
                  <a:cubicBezTo>
                    <a:pt x="53" y="116"/>
                    <a:pt x="53" y="116"/>
                    <a:pt x="53" y="116"/>
                  </a:cubicBezTo>
                  <a:cubicBezTo>
                    <a:pt x="65" y="116"/>
                    <a:pt x="76" y="114"/>
                    <a:pt x="86" y="111"/>
                  </a:cubicBezTo>
                  <a:cubicBezTo>
                    <a:pt x="87" y="87"/>
                    <a:pt x="90" y="58"/>
                    <a:pt x="90" y="55"/>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35"/>
            <p:cNvSpPr>
              <a:spLocks/>
            </p:cNvSpPr>
            <p:nvPr/>
          </p:nvSpPr>
          <p:spPr bwMode="auto">
            <a:xfrm>
              <a:off x="-2030413" y="3990976"/>
              <a:ext cx="77788" cy="390525"/>
            </a:xfrm>
            <a:custGeom>
              <a:avLst/>
              <a:gdLst>
                <a:gd name="T0" fmla="*/ 29 w 49"/>
                <a:gd name="T1" fmla="*/ 26 h 246"/>
                <a:gd name="T2" fmla="*/ 45 w 49"/>
                <a:gd name="T3" fmla="*/ 15 h 246"/>
                <a:gd name="T4" fmla="*/ 24 w 49"/>
                <a:gd name="T5" fmla="*/ 0 h 246"/>
                <a:gd name="T6" fmla="*/ 4 w 49"/>
                <a:gd name="T7" fmla="*/ 15 h 246"/>
                <a:gd name="T8" fmla="*/ 18 w 49"/>
                <a:gd name="T9" fmla="*/ 26 h 246"/>
                <a:gd name="T10" fmla="*/ 0 w 49"/>
                <a:gd name="T11" fmla="*/ 226 h 246"/>
                <a:gd name="T12" fmla="*/ 24 w 49"/>
                <a:gd name="T13" fmla="*/ 246 h 246"/>
                <a:gd name="T14" fmla="*/ 49 w 49"/>
                <a:gd name="T15" fmla="*/ 226 h 246"/>
                <a:gd name="T16" fmla="*/ 29 w 49"/>
                <a:gd name="T17" fmla="*/ 2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6">
                  <a:moveTo>
                    <a:pt x="29" y="26"/>
                  </a:moveTo>
                  <a:lnTo>
                    <a:pt x="45" y="15"/>
                  </a:lnTo>
                  <a:lnTo>
                    <a:pt x="24" y="0"/>
                  </a:lnTo>
                  <a:lnTo>
                    <a:pt x="4" y="15"/>
                  </a:lnTo>
                  <a:lnTo>
                    <a:pt x="18" y="26"/>
                  </a:lnTo>
                  <a:lnTo>
                    <a:pt x="0" y="226"/>
                  </a:lnTo>
                  <a:lnTo>
                    <a:pt x="24" y="246"/>
                  </a:lnTo>
                  <a:lnTo>
                    <a:pt x="49" y="226"/>
                  </a:lnTo>
                  <a:lnTo>
                    <a:pt x="29" y="26"/>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6"/>
            <p:cNvSpPr>
              <a:spLocks/>
            </p:cNvSpPr>
            <p:nvPr/>
          </p:nvSpPr>
          <p:spPr bwMode="auto">
            <a:xfrm>
              <a:off x="-1898650" y="3979863"/>
              <a:ext cx="136525" cy="355600"/>
            </a:xfrm>
            <a:custGeom>
              <a:avLst/>
              <a:gdLst>
                <a:gd name="T0" fmla="*/ 0 w 62"/>
                <a:gd name="T1" fmla="*/ 7 h 160"/>
                <a:gd name="T2" fmla="*/ 25 w 62"/>
                <a:gd name="T3" fmla="*/ 0 h 160"/>
                <a:gd name="T4" fmla="*/ 62 w 62"/>
                <a:gd name="T5" fmla="*/ 160 h 160"/>
                <a:gd name="T6" fmla="*/ 36 w 62"/>
                <a:gd name="T7" fmla="*/ 160 h 160"/>
                <a:gd name="T8" fmla="*/ 0 w 62"/>
                <a:gd name="T9" fmla="*/ 7 h 160"/>
              </a:gdLst>
              <a:ahLst/>
              <a:cxnLst>
                <a:cxn ang="0">
                  <a:pos x="T0" y="T1"/>
                </a:cxn>
                <a:cxn ang="0">
                  <a:pos x="T2" y="T3"/>
                </a:cxn>
                <a:cxn ang="0">
                  <a:pos x="T4" y="T5"/>
                </a:cxn>
                <a:cxn ang="0">
                  <a:pos x="T6" y="T7"/>
                </a:cxn>
                <a:cxn ang="0">
                  <a:pos x="T8" y="T9"/>
                </a:cxn>
              </a:cxnLst>
              <a:rect l="0" t="0" r="r" b="b"/>
              <a:pathLst>
                <a:path w="62" h="160">
                  <a:moveTo>
                    <a:pt x="0" y="7"/>
                  </a:moveTo>
                  <a:cubicBezTo>
                    <a:pt x="8" y="5"/>
                    <a:pt x="16" y="3"/>
                    <a:pt x="25" y="0"/>
                  </a:cubicBezTo>
                  <a:cubicBezTo>
                    <a:pt x="49" y="52"/>
                    <a:pt x="56" y="103"/>
                    <a:pt x="62" y="160"/>
                  </a:cubicBezTo>
                  <a:cubicBezTo>
                    <a:pt x="36" y="160"/>
                    <a:pt x="36" y="160"/>
                    <a:pt x="36" y="160"/>
                  </a:cubicBezTo>
                  <a:cubicBezTo>
                    <a:pt x="30" y="106"/>
                    <a:pt x="23" y="57"/>
                    <a:pt x="0" y="7"/>
                  </a:cubicBezTo>
                  <a:close/>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7"/>
            <p:cNvSpPr>
              <a:spLocks/>
            </p:cNvSpPr>
            <p:nvPr/>
          </p:nvSpPr>
          <p:spPr bwMode="auto">
            <a:xfrm>
              <a:off x="-2117725" y="4492626"/>
              <a:ext cx="131763" cy="490538"/>
            </a:xfrm>
            <a:custGeom>
              <a:avLst/>
              <a:gdLst>
                <a:gd name="T0" fmla="*/ 63 w 83"/>
                <a:gd name="T1" fmla="*/ 309 h 309"/>
                <a:gd name="T2" fmla="*/ 10 w 83"/>
                <a:gd name="T3" fmla="*/ 309 h 309"/>
                <a:gd name="T4" fmla="*/ 0 w 83"/>
                <a:gd name="T5" fmla="*/ 0 h 309"/>
                <a:gd name="T6" fmla="*/ 83 w 83"/>
                <a:gd name="T7" fmla="*/ 0 h 309"/>
                <a:gd name="T8" fmla="*/ 63 w 83"/>
                <a:gd name="T9" fmla="*/ 309 h 309"/>
              </a:gdLst>
              <a:ahLst/>
              <a:cxnLst>
                <a:cxn ang="0">
                  <a:pos x="T0" y="T1"/>
                </a:cxn>
                <a:cxn ang="0">
                  <a:pos x="T2" y="T3"/>
                </a:cxn>
                <a:cxn ang="0">
                  <a:pos x="T4" y="T5"/>
                </a:cxn>
                <a:cxn ang="0">
                  <a:pos x="T6" y="T7"/>
                </a:cxn>
                <a:cxn ang="0">
                  <a:pos x="T8" y="T9"/>
                </a:cxn>
              </a:cxnLst>
              <a:rect l="0" t="0" r="r" b="b"/>
              <a:pathLst>
                <a:path w="83" h="309">
                  <a:moveTo>
                    <a:pt x="63" y="309"/>
                  </a:moveTo>
                  <a:lnTo>
                    <a:pt x="10" y="309"/>
                  </a:lnTo>
                  <a:lnTo>
                    <a:pt x="0" y="0"/>
                  </a:lnTo>
                  <a:lnTo>
                    <a:pt x="83" y="0"/>
                  </a:lnTo>
                  <a:lnTo>
                    <a:pt x="63" y="309"/>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8"/>
            <p:cNvSpPr>
              <a:spLocks/>
            </p:cNvSpPr>
            <p:nvPr/>
          </p:nvSpPr>
          <p:spPr bwMode="auto">
            <a:xfrm>
              <a:off x="-2097088" y="4983163"/>
              <a:ext cx="76200" cy="38100"/>
            </a:xfrm>
            <a:custGeom>
              <a:avLst/>
              <a:gdLst>
                <a:gd name="T0" fmla="*/ 17 w 34"/>
                <a:gd name="T1" fmla="*/ 0 h 17"/>
                <a:gd name="T2" fmla="*/ 0 w 34"/>
                <a:gd name="T3" fmla="*/ 17 h 17"/>
                <a:gd name="T4" fmla="*/ 34 w 34"/>
                <a:gd name="T5" fmla="*/ 17 h 17"/>
                <a:gd name="T6" fmla="*/ 17 w 34"/>
                <a:gd name="T7" fmla="*/ 0 h 17"/>
              </a:gdLst>
              <a:ahLst/>
              <a:cxnLst>
                <a:cxn ang="0">
                  <a:pos x="T0" y="T1"/>
                </a:cxn>
                <a:cxn ang="0">
                  <a:pos x="T2" y="T3"/>
                </a:cxn>
                <a:cxn ang="0">
                  <a:pos x="T4" y="T5"/>
                </a:cxn>
                <a:cxn ang="0">
                  <a:pos x="T6" y="T7"/>
                </a:cxn>
              </a:cxnLst>
              <a:rect l="0" t="0" r="r" b="b"/>
              <a:pathLst>
                <a:path w="34" h="17">
                  <a:moveTo>
                    <a:pt x="17" y="0"/>
                  </a:moveTo>
                  <a:cubicBezTo>
                    <a:pt x="7" y="0"/>
                    <a:pt x="0" y="8"/>
                    <a:pt x="0" y="17"/>
                  </a:cubicBezTo>
                  <a:cubicBezTo>
                    <a:pt x="34" y="17"/>
                    <a:pt x="34" y="17"/>
                    <a:pt x="34" y="17"/>
                  </a:cubicBezTo>
                  <a:cubicBezTo>
                    <a:pt x="34" y="8"/>
                    <a:pt x="26" y="0"/>
                    <a:pt x="17" y="0"/>
                  </a:cubicBezTo>
                  <a:close/>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9"/>
            <p:cNvSpPr>
              <a:spLocks/>
            </p:cNvSpPr>
            <p:nvPr/>
          </p:nvSpPr>
          <p:spPr bwMode="auto">
            <a:xfrm>
              <a:off x="-1998663" y="4492626"/>
              <a:ext cx="130175" cy="490538"/>
            </a:xfrm>
            <a:custGeom>
              <a:avLst/>
              <a:gdLst>
                <a:gd name="T0" fmla="*/ 19 w 82"/>
                <a:gd name="T1" fmla="*/ 309 h 309"/>
                <a:gd name="T2" fmla="*/ 72 w 82"/>
                <a:gd name="T3" fmla="*/ 309 h 309"/>
                <a:gd name="T4" fmla="*/ 82 w 82"/>
                <a:gd name="T5" fmla="*/ 0 h 309"/>
                <a:gd name="T6" fmla="*/ 0 w 82"/>
                <a:gd name="T7" fmla="*/ 0 h 309"/>
                <a:gd name="T8" fmla="*/ 19 w 82"/>
                <a:gd name="T9" fmla="*/ 309 h 309"/>
              </a:gdLst>
              <a:ahLst/>
              <a:cxnLst>
                <a:cxn ang="0">
                  <a:pos x="T0" y="T1"/>
                </a:cxn>
                <a:cxn ang="0">
                  <a:pos x="T2" y="T3"/>
                </a:cxn>
                <a:cxn ang="0">
                  <a:pos x="T4" y="T5"/>
                </a:cxn>
                <a:cxn ang="0">
                  <a:pos x="T6" y="T7"/>
                </a:cxn>
                <a:cxn ang="0">
                  <a:pos x="T8" y="T9"/>
                </a:cxn>
              </a:cxnLst>
              <a:rect l="0" t="0" r="r" b="b"/>
              <a:pathLst>
                <a:path w="82" h="309">
                  <a:moveTo>
                    <a:pt x="19" y="309"/>
                  </a:moveTo>
                  <a:lnTo>
                    <a:pt x="72" y="309"/>
                  </a:lnTo>
                  <a:lnTo>
                    <a:pt x="82" y="0"/>
                  </a:lnTo>
                  <a:lnTo>
                    <a:pt x="0" y="0"/>
                  </a:lnTo>
                  <a:lnTo>
                    <a:pt x="19" y="309"/>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0"/>
            <p:cNvSpPr>
              <a:spLocks/>
            </p:cNvSpPr>
            <p:nvPr/>
          </p:nvSpPr>
          <p:spPr bwMode="auto">
            <a:xfrm>
              <a:off x="-1963738" y="4983163"/>
              <a:ext cx="76200" cy="38100"/>
            </a:xfrm>
            <a:custGeom>
              <a:avLst/>
              <a:gdLst>
                <a:gd name="T0" fmla="*/ 17 w 34"/>
                <a:gd name="T1" fmla="*/ 0 h 17"/>
                <a:gd name="T2" fmla="*/ 34 w 34"/>
                <a:gd name="T3" fmla="*/ 17 h 17"/>
                <a:gd name="T4" fmla="*/ 0 w 34"/>
                <a:gd name="T5" fmla="*/ 17 h 17"/>
                <a:gd name="T6" fmla="*/ 17 w 34"/>
                <a:gd name="T7" fmla="*/ 0 h 17"/>
              </a:gdLst>
              <a:ahLst/>
              <a:cxnLst>
                <a:cxn ang="0">
                  <a:pos x="T0" y="T1"/>
                </a:cxn>
                <a:cxn ang="0">
                  <a:pos x="T2" y="T3"/>
                </a:cxn>
                <a:cxn ang="0">
                  <a:pos x="T4" y="T5"/>
                </a:cxn>
                <a:cxn ang="0">
                  <a:pos x="T6" y="T7"/>
                </a:cxn>
              </a:cxnLst>
              <a:rect l="0" t="0" r="r" b="b"/>
              <a:pathLst>
                <a:path w="34" h="17">
                  <a:moveTo>
                    <a:pt x="17" y="0"/>
                  </a:moveTo>
                  <a:cubicBezTo>
                    <a:pt x="27" y="0"/>
                    <a:pt x="34" y="8"/>
                    <a:pt x="34" y="17"/>
                  </a:cubicBezTo>
                  <a:cubicBezTo>
                    <a:pt x="0" y="17"/>
                    <a:pt x="0" y="17"/>
                    <a:pt x="0" y="17"/>
                  </a:cubicBezTo>
                  <a:cubicBezTo>
                    <a:pt x="0" y="8"/>
                    <a:pt x="8" y="0"/>
                    <a:pt x="17" y="0"/>
                  </a:cubicBezTo>
                  <a:close/>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1"/>
            <p:cNvSpPr>
              <a:spLocks/>
            </p:cNvSpPr>
            <p:nvPr/>
          </p:nvSpPr>
          <p:spPr bwMode="auto">
            <a:xfrm>
              <a:off x="-2224088" y="3979863"/>
              <a:ext cx="139700" cy="355600"/>
            </a:xfrm>
            <a:custGeom>
              <a:avLst/>
              <a:gdLst>
                <a:gd name="T0" fmla="*/ 63 w 63"/>
                <a:gd name="T1" fmla="*/ 7 h 160"/>
                <a:gd name="T2" fmla="*/ 37 w 63"/>
                <a:gd name="T3" fmla="*/ 0 h 160"/>
                <a:gd name="T4" fmla="*/ 0 w 63"/>
                <a:gd name="T5" fmla="*/ 160 h 160"/>
                <a:gd name="T6" fmla="*/ 26 w 63"/>
                <a:gd name="T7" fmla="*/ 160 h 160"/>
                <a:gd name="T8" fmla="*/ 63 w 63"/>
                <a:gd name="T9" fmla="*/ 7 h 160"/>
              </a:gdLst>
              <a:ahLst/>
              <a:cxnLst>
                <a:cxn ang="0">
                  <a:pos x="T0" y="T1"/>
                </a:cxn>
                <a:cxn ang="0">
                  <a:pos x="T2" y="T3"/>
                </a:cxn>
                <a:cxn ang="0">
                  <a:pos x="T4" y="T5"/>
                </a:cxn>
                <a:cxn ang="0">
                  <a:pos x="T6" y="T7"/>
                </a:cxn>
                <a:cxn ang="0">
                  <a:pos x="T8" y="T9"/>
                </a:cxn>
              </a:cxnLst>
              <a:rect l="0" t="0" r="r" b="b"/>
              <a:pathLst>
                <a:path w="63" h="160">
                  <a:moveTo>
                    <a:pt x="63" y="7"/>
                  </a:moveTo>
                  <a:cubicBezTo>
                    <a:pt x="54" y="5"/>
                    <a:pt x="46" y="3"/>
                    <a:pt x="37" y="0"/>
                  </a:cubicBezTo>
                  <a:cubicBezTo>
                    <a:pt x="13" y="52"/>
                    <a:pt x="5" y="103"/>
                    <a:pt x="0" y="160"/>
                  </a:cubicBezTo>
                  <a:cubicBezTo>
                    <a:pt x="26" y="160"/>
                    <a:pt x="26" y="160"/>
                    <a:pt x="26" y="160"/>
                  </a:cubicBezTo>
                  <a:cubicBezTo>
                    <a:pt x="32" y="106"/>
                    <a:pt x="39" y="57"/>
                    <a:pt x="63" y="7"/>
                  </a:cubicBezTo>
                  <a:close/>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2"/>
            <p:cNvSpPr>
              <a:spLocks/>
            </p:cNvSpPr>
            <p:nvPr/>
          </p:nvSpPr>
          <p:spPr bwMode="auto">
            <a:xfrm>
              <a:off x="-2217738" y="4335463"/>
              <a:ext cx="42863" cy="46038"/>
            </a:xfrm>
            <a:custGeom>
              <a:avLst/>
              <a:gdLst>
                <a:gd name="T0" fmla="*/ 19 w 19"/>
                <a:gd name="T1" fmla="*/ 0 h 21"/>
                <a:gd name="T2" fmla="*/ 19 w 19"/>
                <a:gd name="T3" fmla="*/ 12 h 21"/>
                <a:gd name="T4" fmla="*/ 10 w 19"/>
                <a:gd name="T5" fmla="*/ 21 h 21"/>
                <a:gd name="T6" fmla="*/ 0 w 19"/>
                <a:gd name="T7" fmla="*/ 12 h 21"/>
                <a:gd name="T8" fmla="*/ 0 w 19"/>
                <a:gd name="T9" fmla="*/ 0 h 21"/>
                <a:gd name="T10" fmla="*/ 19 w 19"/>
                <a:gd name="T11" fmla="*/ 0 h 21"/>
              </a:gdLst>
              <a:ahLst/>
              <a:cxnLst>
                <a:cxn ang="0">
                  <a:pos x="T0" y="T1"/>
                </a:cxn>
                <a:cxn ang="0">
                  <a:pos x="T2" y="T3"/>
                </a:cxn>
                <a:cxn ang="0">
                  <a:pos x="T4" y="T5"/>
                </a:cxn>
                <a:cxn ang="0">
                  <a:pos x="T6" y="T7"/>
                </a:cxn>
                <a:cxn ang="0">
                  <a:pos x="T8" y="T9"/>
                </a:cxn>
                <a:cxn ang="0">
                  <a:pos x="T10" y="T11"/>
                </a:cxn>
              </a:cxnLst>
              <a:rect l="0" t="0" r="r" b="b"/>
              <a:pathLst>
                <a:path w="19" h="21">
                  <a:moveTo>
                    <a:pt x="19" y="0"/>
                  </a:moveTo>
                  <a:cubicBezTo>
                    <a:pt x="19" y="12"/>
                    <a:pt x="19" y="12"/>
                    <a:pt x="19" y="12"/>
                  </a:cubicBezTo>
                  <a:cubicBezTo>
                    <a:pt x="19" y="17"/>
                    <a:pt x="15" y="21"/>
                    <a:pt x="10" y="21"/>
                  </a:cubicBezTo>
                  <a:cubicBezTo>
                    <a:pt x="5" y="21"/>
                    <a:pt x="0" y="17"/>
                    <a:pt x="0" y="12"/>
                  </a:cubicBezTo>
                  <a:cubicBezTo>
                    <a:pt x="0" y="0"/>
                    <a:pt x="0" y="0"/>
                    <a:pt x="0" y="0"/>
                  </a:cubicBezTo>
                  <a:lnTo>
                    <a:pt x="19"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3"/>
            <p:cNvSpPr>
              <a:spLocks/>
            </p:cNvSpPr>
            <p:nvPr/>
          </p:nvSpPr>
          <p:spPr bwMode="auto">
            <a:xfrm>
              <a:off x="-2139950" y="3968751"/>
              <a:ext cx="296863" cy="523875"/>
            </a:xfrm>
            <a:custGeom>
              <a:avLst/>
              <a:gdLst>
                <a:gd name="T0" fmla="*/ 119 w 187"/>
                <a:gd name="T1" fmla="*/ 0 h 330"/>
                <a:gd name="T2" fmla="*/ 93 w 187"/>
                <a:gd name="T3" fmla="*/ 210 h 330"/>
                <a:gd name="T4" fmla="*/ 66 w 187"/>
                <a:gd name="T5" fmla="*/ 0 h 330"/>
                <a:gd name="T6" fmla="*/ 0 w 187"/>
                <a:gd name="T7" fmla="*/ 7 h 330"/>
                <a:gd name="T8" fmla="*/ 14 w 187"/>
                <a:gd name="T9" fmla="*/ 330 h 330"/>
                <a:gd name="T10" fmla="*/ 173 w 187"/>
                <a:gd name="T11" fmla="*/ 330 h 330"/>
                <a:gd name="T12" fmla="*/ 187 w 187"/>
                <a:gd name="T13" fmla="*/ 7 h 330"/>
                <a:gd name="T14" fmla="*/ 119 w 187"/>
                <a:gd name="T15" fmla="*/ 0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30">
                  <a:moveTo>
                    <a:pt x="119" y="0"/>
                  </a:moveTo>
                  <a:lnTo>
                    <a:pt x="93" y="210"/>
                  </a:lnTo>
                  <a:lnTo>
                    <a:pt x="66" y="0"/>
                  </a:lnTo>
                  <a:lnTo>
                    <a:pt x="0" y="7"/>
                  </a:lnTo>
                  <a:lnTo>
                    <a:pt x="14" y="330"/>
                  </a:lnTo>
                  <a:lnTo>
                    <a:pt x="173" y="330"/>
                  </a:lnTo>
                  <a:lnTo>
                    <a:pt x="187" y="7"/>
                  </a:lnTo>
                  <a:lnTo>
                    <a:pt x="119" y="0"/>
                  </a:lnTo>
                  <a:close/>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4"/>
            <p:cNvSpPr>
              <a:spLocks/>
            </p:cNvSpPr>
            <p:nvPr/>
          </p:nvSpPr>
          <p:spPr bwMode="auto">
            <a:xfrm>
              <a:off x="-1924050" y="3806826"/>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5"/>
            <p:cNvSpPr>
              <a:spLocks/>
            </p:cNvSpPr>
            <p:nvPr/>
          </p:nvSpPr>
          <p:spPr bwMode="auto">
            <a:xfrm>
              <a:off x="-1924050" y="38036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6"/>
            <p:cNvSpPr>
              <a:spLocks/>
            </p:cNvSpPr>
            <p:nvPr/>
          </p:nvSpPr>
          <p:spPr bwMode="auto">
            <a:xfrm>
              <a:off x="-1928813" y="37973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7"/>
            <p:cNvSpPr>
              <a:spLocks/>
            </p:cNvSpPr>
            <p:nvPr/>
          </p:nvSpPr>
          <p:spPr bwMode="auto">
            <a:xfrm>
              <a:off x="-1925638" y="3798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8"/>
            <p:cNvSpPr>
              <a:spLocks/>
            </p:cNvSpPr>
            <p:nvPr/>
          </p:nvSpPr>
          <p:spPr bwMode="auto">
            <a:xfrm>
              <a:off x="-2058988" y="37973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9"/>
            <p:cNvSpPr>
              <a:spLocks/>
            </p:cNvSpPr>
            <p:nvPr/>
          </p:nvSpPr>
          <p:spPr bwMode="auto">
            <a:xfrm>
              <a:off x="-1924050" y="3808413"/>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0"/>
            <p:cNvSpPr>
              <a:spLocks/>
            </p:cNvSpPr>
            <p:nvPr/>
          </p:nvSpPr>
          <p:spPr bwMode="auto">
            <a:xfrm>
              <a:off x="-1924050" y="3813176"/>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1"/>
            <p:cNvSpPr>
              <a:spLocks/>
            </p:cNvSpPr>
            <p:nvPr/>
          </p:nvSpPr>
          <p:spPr bwMode="auto">
            <a:xfrm>
              <a:off x="-1928813" y="3795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2063750" y="3810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2062163" y="38036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p:cNvSpPr>
            <p:nvPr/>
          </p:nvSpPr>
          <p:spPr bwMode="auto">
            <a:xfrm>
              <a:off x="-2062163" y="3802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2063750" y="3808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p:cNvSpPr>
            <p:nvPr/>
          </p:nvSpPr>
          <p:spPr bwMode="auto">
            <a:xfrm>
              <a:off x="-2076450" y="3790951"/>
              <a:ext cx="166688" cy="200025"/>
            </a:xfrm>
            <a:custGeom>
              <a:avLst/>
              <a:gdLst>
                <a:gd name="T0" fmla="*/ 71 w 75"/>
                <a:gd name="T1" fmla="*/ 16 h 90"/>
                <a:gd name="T2" fmla="*/ 69 w 75"/>
                <a:gd name="T3" fmla="*/ 16 h 90"/>
                <a:gd name="T4" fmla="*/ 69 w 75"/>
                <a:gd name="T5" fmla="*/ 11 h 90"/>
                <a:gd name="T6" fmla="*/ 69 w 75"/>
                <a:gd name="T7" fmla="*/ 10 h 90"/>
                <a:gd name="T8" fmla="*/ 69 w 75"/>
                <a:gd name="T9" fmla="*/ 9 h 90"/>
                <a:gd name="T10" fmla="*/ 69 w 75"/>
                <a:gd name="T11" fmla="*/ 8 h 90"/>
                <a:gd name="T12" fmla="*/ 69 w 75"/>
                <a:gd name="T13" fmla="*/ 8 h 90"/>
                <a:gd name="T14" fmla="*/ 69 w 75"/>
                <a:gd name="T15" fmla="*/ 7 h 90"/>
                <a:gd name="T16" fmla="*/ 69 w 75"/>
                <a:gd name="T17" fmla="*/ 6 h 90"/>
                <a:gd name="T18" fmla="*/ 69 w 75"/>
                <a:gd name="T19" fmla="*/ 6 h 90"/>
                <a:gd name="T20" fmla="*/ 68 w 75"/>
                <a:gd name="T21" fmla="*/ 4 h 90"/>
                <a:gd name="T22" fmla="*/ 68 w 75"/>
                <a:gd name="T23" fmla="*/ 4 h 90"/>
                <a:gd name="T24" fmla="*/ 67 w 75"/>
                <a:gd name="T25" fmla="*/ 3 h 90"/>
                <a:gd name="T26" fmla="*/ 67 w 75"/>
                <a:gd name="T27" fmla="*/ 3 h 90"/>
                <a:gd name="T28" fmla="*/ 67 w 75"/>
                <a:gd name="T29" fmla="*/ 2 h 90"/>
                <a:gd name="T30" fmla="*/ 67 w 75"/>
                <a:gd name="T31" fmla="*/ 2 h 90"/>
                <a:gd name="T32" fmla="*/ 61 w 75"/>
                <a:gd name="T33" fmla="*/ 3 h 90"/>
                <a:gd name="T34" fmla="*/ 50 w 75"/>
                <a:gd name="T35" fmla="*/ 0 h 90"/>
                <a:gd name="T36" fmla="*/ 31 w 75"/>
                <a:gd name="T37" fmla="*/ 3 h 90"/>
                <a:gd name="T38" fmla="*/ 11 w 75"/>
                <a:gd name="T39" fmla="*/ 0 h 90"/>
                <a:gd name="T40" fmla="*/ 8 w 75"/>
                <a:gd name="T41" fmla="*/ 3 h 90"/>
                <a:gd name="T42" fmla="*/ 8 w 75"/>
                <a:gd name="T43" fmla="*/ 3 h 90"/>
                <a:gd name="T44" fmla="*/ 7 w 75"/>
                <a:gd name="T45" fmla="*/ 5 h 90"/>
                <a:gd name="T46" fmla="*/ 7 w 75"/>
                <a:gd name="T47" fmla="*/ 5 h 90"/>
                <a:gd name="T48" fmla="*/ 7 w 75"/>
                <a:gd name="T49" fmla="*/ 6 h 90"/>
                <a:gd name="T50" fmla="*/ 7 w 75"/>
                <a:gd name="T51" fmla="*/ 6 h 90"/>
                <a:gd name="T52" fmla="*/ 6 w 75"/>
                <a:gd name="T53" fmla="*/ 8 h 90"/>
                <a:gd name="T54" fmla="*/ 6 w 75"/>
                <a:gd name="T55" fmla="*/ 8 h 90"/>
                <a:gd name="T56" fmla="*/ 6 w 75"/>
                <a:gd name="T57" fmla="*/ 9 h 90"/>
                <a:gd name="T58" fmla="*/ 6 w 75"/>
                <a:gd name="T59" fmla="*/ 9 h 90"/>
                <a:gd name="T60" fmla="*/ 6 w 75"/>
                <a:gd name="T61" fmla="*/ 11 h 90"/>
                <a:gd name="T62" fmla="*/ 6 w 75"/>
                <a:gd name="T63" fmla="*/ 16 h 90"/>
                <a:gd name="T64" fmla="*/ 5 w 75"/>
                <a:gd name="T65" fmla="*/ 16 h 90"/>
                <a:gd name="T66" fmla="*/ 0 w 75"/>
                <a:gd name="T67" fmla="*/ 21 h 90"/>
                <a:gd name="T68" fmla="*/ 0 w 75"/>
                <a:gd name="T69" fmla="*/ 33 h 90"/>
                <a:gd name="T70" fmla="*/ 6 w 75"/>
                <a:gd name="T71" fmla="*/ 38 h 90"/>
                <a:gd name="T72" fmla="*/ 11 w 75"/>
                <a:gd name="T73" fmla="*/ 51 h 90"/>
                <a:gd name="T74" fmla="*/ 22 w 75"/>
                <a:gd name="T75" fmla="*/ 66 h 90"/>
                <a:gd name="T76" fmla="*/ 24 w 75"/>
                <a:gd name="T77" fmla="*/ 80 h 90"/>
                <a:gd name="T78" fmla="*/ 38 w 75"/>
                <a:gd name="T79" fmla="*/ 90 h 90"/>
                <a:gd name="T80" fmla="*/ 52 w 75"/>
                <a:gd name="T81" fmla="*/ 80 h 90"/>
                <a:gd name="T82" fmla="*/ 54 w 75"/>
                <a:gd name="T83" fmla="*/ 66 h 90"/>
                <a:gd name="T84" fmla="*/ 64 w 75"/>
                <a:gd name="T85" fmla="*/ 51 h 90"/>
                <a:gd name="T86" fmla="*/ 69 w 75"/>
                <a:gd name="T87" fmla="*/ 38 h 90"/>
                <a:gd name="T88" fmla="*/ 75 w 75"/>
                <a:gd name="T89" fmla="*/ 33 h 90"/>
                <a:gd name="T90" fmla="*/ 75 w 75"/>
                <a:gd name="T91" fmla="*/ 21 h 90"/>
                <a:gd name="T92" fmla="*/ 71 w 75"/>
                <a:gd name="T93" fmla="*/ 1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 h="90">
                  <a:moveTo>
                    <a:pt x="71" y="16"/>
                  </a:moveTo>
                  <a:cubicBezTo>
                    <a:pt x="71" y="16"/>
                    <a:pt x="70" y="16"/>
                    <a:pt x="69" y="16"/>
                  </a:cubicBezTo>
                  <a:cubicBezTo>
                    <a:pt x="69" y="11"/>
                    <a:pt x="69" y="11"/>
                    <a:pt x="69" y="11"/>
                  </a:cubicBezTo>
                  <a:cubicBezTo>
                    <a:pt x="69" y="11"/>
                    <a:pt x="69" y="10"/>
                    <a:pt x="69" y="10"/>
                  </a:cubicBezTo>
                  <a:cubicBezTo>
                    <a:pt x="69" y="9"/>
                    <a:pt x="69" y="9"/>
                    <a:pt x="69" y="9"/>
                  </a:cubicBezTo>
                  <a:cubicBezTo>
                    <a:pt x="69" y="9"/>
                    <a:pt x="69" y="9"/>
                    <a:pt x="69" y="8"/>
                  </a:cubicBezTo>
                  <a:cubicBezTo>
                    <a:pt x="69" y="8"/>
                    <a:pt x="69" y="8"/>
                    <a:pt x="69" y="8"/>
                  </a:cubicBezTo>
                  <a:cubicBezTo>
                    <a:pt x="69" y="7"/>
                    <a:pt x="69" y="7"/>
                    <a:pt x="69" y="7"/>
                  </a:cubicBezTo>
                  <a:cubicBezTo>
                    <a:pt x="69" y="7"/>
                    <a:pt x="69" y="7"/>
                    <a:pt x="69" y="6"/>
                  </a:cubicBezTo>
                  <a:cubicBezTo>
                    <a:pt x="69" y="6"/>
                    <a:pt x="69" y="6"/>
                    <a:pt x="69" y="6"/>
                  </a:cubicBezTo>
                  <a:cubicBezTo>
                    <a:pt x="68" y="5"/>
                    <a:pt x="68" y="5"/>
                    <a:pt x="68" y="4"/>
                  </a:cubicBezTo>
                  <a:cubicBezTo>
                    <a:pt x="68" y="4"/>
                    <a:pt x="68" y="4"/>
                    <a:pt x="68" y="4"/>
                  </a:cubicBezTo>
                  <a:cubicBezTo>
                    <a:pt x="68" y="4"/>
                    <a:pt x="67" y="3"/>
                    <a:pt x="67" y="3"/>
                  </a:cubicBezTo>
                  <a:cubicBezTo>
                    <a:pt x="67" y="3"/>
                    <a:pt x="67" y="3"/>
                    <a:pt x="67" y="3"/>
                  </a:cubicBezTo>
                  <a:cubicBezTo>
                    <a:pt x="67" y="3"/>
                    <a:pt x="67" y="2"/>
                    <a:pt x="67" y="2"/>
                  </a:cubicBezTo>
                  <a:cubicBezTo>
                    <a:pt x="67" y="2"/>
                    <a:pt x="67" y="2"/>
                    <a:pt x="67" y="2"/>
                  </a:cubicBezTo>
                  <a:cubicBezTo>
                    <a:pt x="65" y="3"/>
                    <a:pt x="63" y="3"/>
                    <a:pt x="61" y="3"/>
                  </a:cubicBezTo>
                  <a:cubicBezTo>
                    <a:pt x="56" y="3"/>
                    <a:pt x="52" y="2"/>
                    <a:pt x="50" y="0"/>
                  </a:cubicBezTo>
                  <a:cubicBezTo>
                    <a:pt x="46" y="2"/>
                    <a:pt x="39" y="3"/>
                    <a:pt x="31" y="3"/>
                  </a:cubicBezTo>
                  <a:cubicBezTo>
                    <a:pt x="23" y="3"/>
                    <a:pt x="15" y="2"/>
                    <a:pt x="11" y="0"/>
                  </a:cubicBezTo>
                  <a:cubicBezTo>
                    <a:pt x="10" y="1"/>
                    <a:pt x="9" y="2"/>
                    <a:pt x="8" y="3"/>
                  </a:cubicBezTo>
                  <a:cubicBezTo>
                    <a:pt x="8" y="3"/>
                    <a:pt x="8" y="3"/>
                    <a:pt x="8" y="3"/>
                  </a:cubicBezTo>
                  <a:cubicBezTo>
                    <a:pt x="8" y="4"/>
                    <a:pt x="7" y="4"/>
                    <a:pt x="7" y="5"/>
                  </a:cubicBezTo>
                  <a:cubicBezTo>
                    <a:pt x="7" y="5"/>
                    <a:pt x="7" y="5"/>
                    <a:pt x="7" y="5"/>
                  </a:cubicBezTo>
                  <a:cubicBezTo>
                    <a:pt x="7" y="5"/>
                    <a:pt x="7" y="6"/>
                    <a:pt x="7" y="6"/>
                  </a:cubicBezTo>
                  <a:cubicBezTo>
                    <a:pt x="7" y="6"/>
                    <a:pt x="7" y="6"/>
                    <a:pt x="7" y="6"/>
                  </a:cubicBezTo>
                  <a:cubicBezTo>
                    <a:pt x="6" y="7"/>
                    <a:pt x="6" y="7"/>
                    <a:pt x="6" y="8"/>
                  </a:cubicBezTo>
                  <a:cubicBezTo>
                    <a:pt x="6" y="8"/>
                    <a:pt x="6" y="8"/>
                    <a:pt x="6" y="8"/>
                  </a:cubicBezTo>
                  <a:cubicBezTo>
                    <a:pt x="6" y="8"/>
                    <a:pt x="6" y="9"/>
                    <a:pt x="6" y="9"/>
                  </a:cubicBezTo>
                  <a:cubicBezTo>
                    <a:pt x="6" y="9"/>
                    <a:pt x="6" y="9"/>
                    <a:pt x="6" y="9"/>
                  </a:cubicBezTo>
                  <a:cubicBezTo>
                    <a:pt x="6" y="10"/>
                    <a:pt x="6" y="11"/>
                    <a:pt x="6" y="11"/>
                  </a:cubicBezTo>
                  <a:cubicBezTo>
                    <a:pt x="6" y="16"/>
                    <a:pt x="6" y="16"/>
                    <a:pt x="6" y="16"/>
                  </a:cubicBezTo>
                  <a:cubicBezTo>
                    <a:pt x="6" y="16"/>
                    <a:pt x="5" y="16"/>
                    <a:pt x="5" y="16"/>
                  </a:cubicBezTo>
                  <a:cubicBezTo>
                    <a:pt x="2" y="16"/>
                    <a:pt x="0" y="18"/>
                    <a:pt x="0" y="21"/>
                  </a:cubicBezTo>
                  <a:cubicBezTo>
                    <a:pt x="0" y="33"/>
                    <a:pt x="0" y="33"/>
                    <a:pt x="0" y="33"/>
                  </a:cubicBezTo>
                  <a:cubicBezTo>
                    <a:pt x="0" y="36"/>
                    <a:pt x="3" y="38"/>
                    <a:pt x="6" y="38"/>
                  </a:cubicBezTo>
                  <a:cubicBezTo>
                    <a:pt x="11" y="51"/>
                    <a:pt x="11" y="51"/>
                    <a:pt x="11" y="51"/>
                  </a:cubicBezTo>
                  <a:cubicBezTo>
                    <a:pt x="13" y="59"/>
                    <a:pt x="17" y="64"/>
                    <a:pt x="22" y="66"/>
                  </a:cubicBezTo>
                  <a:cubicBezTo>
                    <a:pt x="24" y="80"/>
                    <a:pt x="24" y="80"/>
                    <a:pt x="24" y="80"/>
                  </a:cubicBezTo>
                  <a:cubicBezTo>
                    <a:pt x="38" y="90"/>
                    <a:pt x="38" y="90"/>
                    <a:pt x="38" y="90"/>
                  </a:cubicBezTo>
                  <a:cubicBezTo>
                    <a:pt x="52" y="80"/>
                    <a:pt x="52" y="80"/>
                    <a:pt x="52" y="80"/>
                  </a:cubicBezTo>
                  <a:cubicBezTo>
                    <a:pt x="54" y="66"/>
                    <a:pt x="54" y="66"/>
                    <a:pt x="54" y="66"/>
                  </a:cubicBezTo>
                  <a:cubicBezTo>
                    <a:pt x="59" y="64"/>
                    <a:pt x="61" y="59"/>
                    <a:pt x="64" y="51"/>
                  </a:cubicBezTo>
                  <a:cubicBezTo>
                    <a:pt x="69" y="38"/>
                    <a:pt x="69" y="38"/>
                    <a:pt x="69" y="38"/>
                  </a:cubicBezTo>
                  <a:cubicBezTo>
                    <a:pt x="73" y="38"/>
                    <a:pt x="75" y="36"/>
                    <a:pt x="75" y="33"/>
                  </a:cubicBezTo>
                  <a:cubicBezTo>
                    <a:pt x="75" y="21"/>
                    <a:pt x="75" y="21"/>
                    <a:pt x="75" y="21"/>
                  </a:cubicBezTo>
                  <a:cubicBezTo>
                    <a:pt x="75" y="19"/>
                    <a:pt x="73" y="17"/>
                    <a:pt x="71" y="16"/>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45" name="Object 44" hidden="1"/>
          <p:cNvGraphicFramePr>
            <a:graphicFrameLocks noChangeAspect="1"/>
          </p:cNvGraphicFramePr>
          <p:nvPr>
            <p:custDataLst>
              <p:tags r:id="rId2"/>
            </p:custDataLst>
            <p:extLst>
              <p:ext uri="{D42A27DB-BD31-4B8C-83A1-F6EECF244321}">
                <p14:modId xmlns:p14="http://schemas.microsoft.com/office/powerpoint/2010/main" val="5482484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83" name="think-cell Slide" r:id="rId5" imgW="378" imgH="379" progId="TCLayout.ActiveDocument.1">
                  <p:embed/>
                </p:oleObj>
              </mc:Choice>
              <mc:Fallback>
                <p:oleObj name="think-cell Slide" r:id="rId5" imgW="378" imgH="37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z="4400" dirty="0" smtClean="0"/>
              <a:t>Partnerships are Essential to Profitability and Growth</a:t>
            </a:r>
            <a:endParaRPr lang="en-US" sz="4400" dirty="0"/>
          </a:p>
        </p:txBody>
      </p:sp>
      <p:sp>
        <p:nvSpPr>
          <p:cNvPr id="44" name="Rectangle 43"/>
          <p:cNvSpPr/>
          <p:nvPr/>
        </p:nvSpPr>
        <p:spPr bwMode="auto">
          <a:xfrm>
            <a:off x="0" y="6948805"/>
            <a:ext cx="12436475" cy="4572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66" name="Group 365"/>
          <p:cNvGrpSpPr/>
          <p:nvPr/>
        </p:nvGrpSpPr>
        <p:grpSpPr>
          <a:xfrm>
            <a:off x="370276" y="6601610"/>
            <a:ext cx="193333" cy="374325"/>
            <a:chOff x="10191661" y="6382159"/>
            <a:chExt cx="193333" cy="374325"/>
          </a:xfrm>
        </p:grpSpPr>
        <p:sp>
          <p:nvSpPr>
            <p:cNvPr id="367" name="Freeform 49"/>
            <p:cNvSpPr>
              <a:spLocks/>
            </p:cNvSpPr>
            <p:nvPr/>
          </p:nvSpPr>
          <p:spPr bwMode="auto">
            <a:xfrm>
              <a:off x="10270845" y="6610456"/>
              <a:ext cx="38050" cy="146028"/>
            </a:xfrm>
            <a:custGeom>
              <a:avLst/>
              <a:gdLst>
                <a:gd name="T0" fmla="*/ 37 w 37"/>
                <a:gd name="T1" fmla="*/ 142 h 142"/>
                <a:gd name="T2" fmla="*/ 37 w 37"/>
                <a:gd name="T3" fmla="*/ 142 h 142"/>
                <a:gd name="T4" fmla="*/ 0 w 37"/>
                <a:gd name="T5" fmla="*/ 142 h 142"/>
                <a:gd name="T6" fmla="*/ 0 w 37"/>
                <a:gd name="T7" fmla="*/ 0 h 142"/>
                <a:gd name="T8" fmla="*/ 37 w 37"/>
                <a:gd name="T9" fmla="*/ 0 h 142"/>
                <a:gd name="T10" fmla="*/ 37 w 37"/>
                <a:gd name="T11" fmla="*/ 142 h 142"/>
                <a:gd name="T12" fmla="*/ 37 w 37"/>
                <a:gd name="T13" fmla="*/ 142 h 142"/>
                <a:gd name="T14" fmla="*/ 37 w 37"/>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42">
                  <a:moveTo>
                    <a:pt x="37" y="142"/>
                  </a:moveTo>
                  <a:lnTo>
                    <a:pt x="37" y="142"/>
                  </a:lnTo>
                  <a:lnTo>
                    <a:pt x="0" y="142"/>
                  </a:lnTo>
                  <a:lnTo>
                    <a:pt x="0" y="0"/>
                  </a:lnTo>
                  <a:lnTo>
                    <a:pt x="37" y="0"/>
                  </a:lnTo>
                  <a:lnTo>
                    <a:pt x="37" y="142"/>
                  </a:lnTo>
                  <a:lnTo>
                    <a:pt x="37" y="142"/>
                  </a:lnTo>
                  <a:lnTo>
                    <a:pt x="37" y="14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50"/>
            <p:cNvSpPr>
              <a:spLocks/>
            </p:cNvSpPr>
            <p:nvPr/>
          </p:nvSpPr>
          <p:spPr bwMode="auto">
            <a:xfrm>
              <a:off x="10191661" y="6482939"/>
              <a:ext cx="193333" cy="194361"/>
            </a:xfrm>
            <a:custGeom>
              <a:avLst/>
              <a:gdLst>
                <a:gd name="T0" fmla="*/ 97 w 97"/>
                <a:gd name="T1" fmla="*/ 49 h 97"/>
                <a:gd name="T2" fmla="*/ 97 w 97"/>
                <a:gd name="T3" fmla="*/ 49 h 97"/>
                <a:gd name="T4" fmla="*/ 49 w 97"/>
                <a:gd name="T5" fmla="*/ 97 h 97"/>
                <a:gd name="T6" fmla="*/ 0 w 97"/>
                <a:gd name="T7" fmla="*/ 49 h 97"/>
                <a:gd name="T8" fmla="*/ 49 w 97"/>
                <a:gd name="T9" fmla="*/ 0 h 97"/>
                <a:gd name="T10" fmla="*/ 97 w 97"/>
                <a:gd name="T11" fmla="*/ 49 h 97"/>
              </a:gdLst>
              <a:ahLst/>
              <a:cxnLst>
                <a:cxn ang="0">
                  <a:pos x="T0" y="T1"/>
                </a:cxn>
                <a:cxn ang="0">
                  <a:pos x="T2" y="T3"/>
                </a:cxn>
                <a:cxn ang="0">
                  <a:pos x="T4" y="T5"/>
                </a:cxn>
                <a:cxn ang="0">
                  <a:pos x="T6" y="T7"/>
                </a:cxn>
                <a:cxn ang="0">
                  <a:pos x="T8" y="T9"/>
                </a:cxn>
                <a:cxn ang="0">
                  <a:pos x="T10" y="T11"/>
                </a:cxn>
              </a:cxnLst>
              <a:rect l="0" t="0" r="r" b="b"/>
              <a:pathLst>
                <a:path w="97" h="97">
                  <a:moveTo>
                    <a:pt x="97" y="49"/>
                  </a:moveTo>
                  <a:cubicBezTo>
                    <a:pt x="97" y="49"/>
                    <a:pt x="97" y="49"/>
                    <a:pt x="97" y="49"/>
                  </a:cubicBezTo>
                  <a:cubicBezTo>
                    <a:pt x="97" y="75"/>
                    <a:pt x="75" y="97"/>
                    <a:pt x="49" y="97"/>
                  </a:cubicBezTo>
                  <a:cubicBezTo>
                    <a:pt x="22" y="97"/>
                    <a:pt x="0" y="75"/>
                    <a:pt x="0" y="49"/>
                  </a:cubicBezTo>
                  <a:cubicBezTo>
                    <a:pt x="0" y="22"/>
                    <a:pt x="22" y="0"/>
                    <a:pt x="49" y="0"/>
                  </a:cubicBezTo>
                  <a:cubicBezTo>
                    <a:pt x="75" y="0"/>
                    <a:pt x="97" y="22"/>
                    <a:pt x="97" y="49"/>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51"/>
            <p:cNvSpPr>
              <a:spLocks/>
            </p:cNvSpPr>
            <p:nvPr/>
          </p:nvSpPr>
          <p:spPr bwMode="auto">
            <a:xfrm>
              <a:off x="10217370" y="6382159"/>
              <a:ext cx="141915" cy="142943"/>
            </a:xfrm>
            <a:custGeom>
              <a:avLst/>
              <a:gdLst>
                <a:gd name="T0" fmla="*/ 71 w 71"/>
                <a:gd name="T1" fmla="*/ 36 h 71"/>
                <a:gd name="T2" fmla="*/ 71 w 71"/>
                <a:gd name="T3" fmla="*/ 36 h 71"/>
                <a:gd name="T4" fmla="*/ 36 w 71"/>
                <a:gd name="T5" fmla="*/ 71 h 71"/>
                <a:gd name="T6" fmla="*/ 0 w 71"/>
                <a:gd name="T7" fmla="*/ 36 h 71"/>
                <a:gd name="T8" fmla="*/ 36 w 71"/>
                <a:gd name="T9" fmla="*/ 0 h 71"/>
                <a:gd name="T10" fmla="*/ 71 w 71"/>
                <a:gd name="T11" fmla="*/ 36 h 71"/>
              </a:gdLst>
              <a:ahLst/>
              <a:cxnLst>
                <a:cxn ang="0">
                  <a:pos x="T0" y="T1"/>
                </a:cxn>
                <a:cxn ang="0">
                  <a:pos x="T2" y="T3"/>
                </a:cxn>
                <a:cxn ang="0">
                  <a:pos x="T4" y="T5"/>
                </a:cxn>
                <a:cxn ang="0">
                  <a:pos x="T6" y="T7"/>
                </a:cxn>
                <a:cxn ang="0">
                  <a:pos x="T8" y="T9"/>
                </a:cxn>
                <a:cxn ang="0">
                  <a:pos x="T10" y="T11"/>
                </a:cxn>
              </a:cxnLst>
              <a:rect l="0" t="0" r="r" b="b"/>
              <a:pathLst>
                <a:path w="71" h="71">
                  <a:moveTo>
                    <a:pt x="71" y="36"/>
                  </a:moveTo>
                  <a:cubicBezTo>
                    <a:pt x="71" y="36"/>
                    <a:pt x="71" y="36"/>
                    <a:pt x="71" y="36"/>
                  </a:cubicBezTo>
                  <a:cubicBezTo>
                    <a:pt x="71" y="55"/>
                    <a:pt x="55" y="71"/>
                    <a:pt x="36" y="71"/>
                  </a:cubicBezTo>
                  <a:cubicBezTo>
                    <a:pt x="16" y="71"/>
                    <a:pt x="0" y="55"/>
                    <a:pt x="0" y="36"/>
                  </a:cubicBezTo>
                  <a:cubicBezTo>
                    <a:pt x="0" y="16"/>
                    <a:pt x="16" y="0"/>
                    <a:pt x="36" y="0"/>
                  </a:cubicBezTo>
                  <a:cubicBezTo>
                    <a:pt x="55" y="0"/>
                    <a:pt x="71" y="16"/>
                    <a:pt x="71" y="3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0" name="Group 369"/>
          <p:cNvGrpSpPr/>
          <p:nvPr/>
        </p:nvGrpSpPr>
        <p:grpSpPr>
          <a:xfrm>
            <a:off x="81306" y="6586522"/>
            <a:ext cx="193333" cy="374325"/>
            <a:chOff x="10191661" y="6382159"/>
            <a:chExt cx="193333" cy="374325"/>
          </a:xfrm>
        </p:grpSpPr>
        <p:sp>
          <p:nvSpPr>
            <p:cNvPr id="371" name="Freeform 49"/>
            <p:cNvSpPr>
              <a:spLocks/>
            </p:cNvSpPr>
            <p:nvPr/>
          </p:nvSpPr>
          <p:spPr bwMode="auto">
            <a:xfrm>
              <a:off x="10270845" y="6610456"/>
              <a:ext cx="38050" cy="146028"/>
            </a:xfrm>
            <a:custGeom>
              <a:avLst/>
              <a:gdLst>
                <a:gd name="T0" fmla="*/ 37 w 37"/>
                <a:gd name="T1" fmla="*/ 142 h 142"/>
                <a:gd name="T2" fmla="*/ 37 w 37"/>
                <a:gd name="T3" fmla="*/ 142 h 142"/>
                <a:gd name="T4" fmla="*/ 0 w 37"/>
                <a:gd name="T5" fmla="*/ 142 h 142"/>
                <a:gd name="T6" fmla="*/ 0 w 37"/>
                <a:gd name="T7" fmla="*/ 0 h 142"/>
                <a:gd name="T8" fmla="*/ 37 w 37"/>
                <a:gd name="T9" fmla="*/ 0 h 142"/>
                <a:gd name="T10" fmla="*/ 37 w 37"/>
                <a:gd name="T11" fmla="*/ 142 h 142"/>
                <a:gd name="T12" fmla="*/ 37 w 37"/>
                <a:gd name="T13" fmla="*/ 142 h 142"/>
                <a:gd name="T14" fmla="*/ 37 w 37"/>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42">
                  <a:moveTo>
                    <a:pt x="37" y="142"/>
                  </a:moveTo>
                  <a:lnTo>
                    <a:pt x="37" y="142"/>
                  </a:lnTo>
                  <a:lnTo>
                    <a:pt x="0" y="142"/>
                  </a:lnTo>
                  <a:lnTo>
                    <a:pt x="0" y="0"/>
                  </a:lnTo>
                  <a:lnTo>
                    <a:pt x="37" y="0"/>
                  </a:lnTo>
                  <a:lnTo>
                    <a:pt x="37" y="142"/>
                  </a:lnTo>
                  <a:lnTo>
                    <a:pt x="37" y="142"/>
                  </a:lnTo>
                  <a:lnTo>
                    <a:pt x="37" y="14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50"/>
            <p:cNvSpPr>
              <a:spLocks/>
            </p:cNvSpPr>
            <p:nvPr/>
          </p:nvSpPr>
          <p:spPr bwMode="auto">
            <a:xfrm>
              <a:off x="10191661" y="6482939"/>
              <a:ext cx="193333" cy="194361"/>
            </a:xfrm>
            <a:custGeom>
              <a:avLst/>
              <a:gdLst>
                <a:gd name="T0" fmla="*/ 97 w 97"/>
                <a:gd name="T1" fmla="*/ 49 h 97"/>
                <a:gd name="T2" fmla="*/ 97 w 97"/>
                <a:gd name="T3" fmla="*/ 49 h 97"/>
                <a:gd name="T4" fmla="*/ 49 w 97"/>
                <a:gd name="T5" fmla="*/ 97 h 97"/>
                <a:gd name="T6" fmla="*/ 0 w 97"/>
                <a:gd name="T7" fmla="*/ 49 h 97"/>
                <a:gd name="T8" fmla="*/ 49 w 97"/>
                <a:gd name="T9" fmla="*/ 0 h 97"/>
                <a:gd name="T10" fmla="*/ 97 w 97"/>
                <a:gd name="T11" fmla="*/ 49 h 97"/>
              </a:gdLst>
              <a:ahLst/>
              <a:cxnLst>
                <a:cxn ang="0">
                  <a:pos x="T0" y="T1"/>
                </a:cxn>
                <a:cxn ang="0">
                  <a:pos x="T2" y="T3"/>
                </a:cxn>
                <a:cxn ang="0">
                  <a:pos x="T4" y="T5"/>
                </a:cxn>
                <a:cxn ang="0">
                  <a:pos x="T6" y="T7"/>
                </a:cxn>
                <a:cxn ang="0">
                  <a:pos x="T8" y="T9"/>
                </a:cxn>
                <a:cxn ang="0">
                  <a:pos x="T10" y="T11"/>
                </a:cxn>
              </a:cxnLst>
              <a:rect l="0" t="0" r="r" b="b"/>
              <a:pathLst>
                <a:path w="97" h="97">
                  <a:moveTo>
                    <a:pt x="97" y="49"/>
                  </a:moveTo>
                  <a:cubicBezTo>
                    <a:pt x="97" y="49"/>
                    <a:pt x="97" y="49"/>
                    <a:pt x="97" y="49"/>
                  </a:cubicBezTo>
                  <a:cubicBezTo>
                    <a:pt x="97" y="75"/>
                    <a:pt x="75" y="97"/>
                    <a:pt x="49" y="97"/>
                  </a:cubicBezTo>
                  <a:cubicBezTo>
                    <a:pt x="22" y="97"/>
                    <a:pt x="0" y="75"/>
                    <a:pt x="0" y="49"/>
                  </a:cubicBezTo>
                  <a:cubicBezTo>
                    <a:pt x="0" y="22"/>
                    <a:pt x="22" y="0"/>
                    <a:pt x="49" y="0"/>
                  </a:cubicBezTo>
                  <a:cubicBezTo>
                    <a:pt x="75" y="0"/>
                    <a:pt x="97" y="22"/>
                    <a:pt x="97" y="49"/>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51"/>
            <p:cNvSpPr>
              <a:spLocks/>
            </p:cNvSpPr>
            <p:nvPr/>
          </p:nvSpPr>
          <p:spPr bwMode="auto">
            <a:xfrm>
              <a:off x="10217370" y="6382159"/>
              <a:ext cx="141915" cy="142943"/>
            </a:xfrm>
            <a:custGeom>
              <a:avLst/>
              <a:gdLst>
                <a:gd name="T0" fmla="*/ 71 w 71"/>
                <a:gd name="T1" fmla="*/ 36 h 71"/>
                <a:gd name="T2" fmla="*/ 71 w 71"/>
                <a:gd name="T3" fmla="*/ 36 h 71"/>
                <a:gd name="T4" fmla="*/ 36 w 71"/>
                <a:gd name="T5" fmla="*/ 71 h 71"/>
                <a:gd name="T6" fmla="*/ 0 w 71"/>
                <a:gd name="T7" fmla="*/ 36 h 71"/>
                <a:gd name="T8" fmla="*/ 36 w 71"/>
                <a:gd name="T9" fmla="*/ 0 h 71"/>
                <a:gd name="T10" fmla="*/ 71 w 71"/>
                <a:gd name="T11" fmla="*/ 36 h 71"/>
              </a:gdLst>
              <a:ahLst/>
              <a:cxnLst>
                <a:cxn ang="0">
                  <a:pos x="T0" y="T1"/>
                </a:cxn>
                <a:cxn ang="0">
                  <a:pos x="T2" y="T3"/>
                </a:cxn>
                <a:cxn ang="0">
                  <a:pos x="T4" y="T5"/>
                </a:cxn>
                <a:cxn ang="0">
                  <a:pos x="T6" y="T7"/>
                </a:cxn>
                <a:cxn ang="0">
                  <a:pos x="T8" y="T9"/>
                </a:cxn>
                <a:cxn ang="0">
                  <a:pos x="T10" y="T11"/>
                </a:cxn>
              </a:cxnLst>
              <a:rect l="0" t="0" r="r" b="b"/>
              <a:pathLst>
                <a:path w="71" h="71">
                  <a:moveTo>
                    <a:pt x="71" y="36"/>
                  </a:moveTo>
                  <a:cubicBezTo>
                    <a:pt x="71" y="36"/>
                    <a:pt x="71" y="36"/>
                    <a:pt x="71" y="36"/>
                  </a:cubicBezTo>
                  <a:cubicBezTo>
                    <a:pt x="71" y="55"/>
                    <a:pt x="55" y="71"/>
                    <a:pt x="36" y="71"/>
                  </a:cubicBezTo>
                  <a:cubicBezTo>
                    <a:pt x="16" y="71"/>
                    <a:pt x="0" y="55"/>
                    <a:pt x="0" y="36"/>
                  </a:cubicBezTo>
                  <a:cubicBezTo>
                    <a:pt x="0" y="16"/>
                    <a:pt x="16" y="0"/>
                    <a:pt x="36" y="0"/>
                  </a:cubicBezTo>
                  <a:cubicBezTo>
                    <a:pt x="55" y="0"/>
                    <a:pt x="71" y="16"/>
                    <a:pt x="71" y="3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 name="Group 4"/>
          <p:cNvGrpSpPr>
            <a:grpSpLocks noChangeAspect="1"/>
          </p:cNvGrpSpPr>
          <p:nvPr/>
        </p:nvGrpSpPr>
        <p:grpSpPr bwMode="auto">
          <a:xfrm>
            <a:off x="9573216" y="5362575"/>
            <a:ext cx="2872704" cy="1594446"/>
            <a:chOff x="4364" y="2195"/>
            <a:chExt cx="3189" cy="1770"/>
          </a:xfrm>
        </p:grpSpPr>
        <p:sp>
          <p:nvSpPr>
            <p:cNvPr id="6" name="Freeform 5"/>
            <p:cNvSpPr>
              <a:spLocks/>
            </p:cNvSpPr>
            <p:nvPr/>
          </p:nvSpPr>
          <p:spPr bwMode="auto">
            <a:xfrm>
              <a:off x="5162" y="2768"/>
              <a:ext cx="2385" cy="751"/>
            </a:xfrm>
            <a:custGeom>
              <a:avLst/>
              <a:gdLst>
                <a:gd name="T0" fmla="*/ 14 w 2162"/>
                <a:gd name="T1" fmla="*/ 751 h 751"/>
                <a:gd name="T2" fmla="*/ 0 w 2162"/>
                <a:gd name="T3" fmla="*/ 700 h 751"/>
                <a:gd name="T4" fmla="*/ 630 w 2162"/>
                <a:gd name="T5" fmla="*/ 546 h 751"/>
                <a:gd name="T6" fmla="*/ 1144 w 2162"/>
                <a:gd name="T7" fmla="*/ 227 h 751"/>
                <a:gd name="T8" fmla="*/ 1776 w 2162"/>
                <a:gd name="T9" fmla="*/ 203 h 751"/>
                <a:gd name="T10" fmla="*/ 2162 w 2162"/>
                <a:gd name="T11" fmla="*/ 0 h 751"/>
                <a:gd name="T12" fmla="*/ 2162 w 2162"/>
                <a:gd name="T13" fmla="*/ 0 h 751"/>
                <a:gd name="T14" fmla="*/ 2162 w 2162"/>
                <a:gd name="T15" fmla="*/ 53 h 751"/>
                <a:gd name="T16" fmla="*/ 2162 w 2162"/>
                <a:gd name="T17" fmla="*/ 57 h 751"/>
                <a:gd name="T18" fmla="*/ 1792 w 2162"/>
                <a:gd name="T19" fmla="*/ 254 h 751"/>
                <a:gd name="T20" fmla="*/ 1160 w 2162"/>
                <a:gd name="T21" fmla="*/ 279 h 751"/>
                <a:gd name="T22" fmla="*/ 650 w 2162"/>
                <a:gd name="T23" fmla="*/ 596 h 751"/>
                <a:gd name="T24" fmla="*/ 14 w 2162"/>
                <a:gd name="T25" fmla="*/ 75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2" h="751">
                  <a:moveTo>
                    <a:pt x="14" y="751"/>
                  </a:moveTo>
                  <a:lnTo>
                    <a:pt x="0" y="700"/>
                  </a:lnTo>
                  <a:lnTo>
                    <a:pt x="630" y="546"/>
                  </a:lnTo>
                  <a:lnTo>
                    <a:pt x="1144" y="227"/>
                  </a:lnTo>
                  <a:lnTo>
                    <a:pt x="1776" y="203"/>
                  </a:lnTo>
                  <a:lnTo>
                    <a:pt x="2162" y="0"/>
                  </a:lnTo>
                  <a:lnTo>
                    <a:pt x="2162" y="0"/>
                  </a:lnTo>
                  <a:lnTo>
                    <a:pt x="2162" y="53"/>
                  </a:lnTo>
                  <a:lnTo>
                    <a:pt x="2162" y="57"/>
                  </a:lnTo>
                  <a:lnTo>
                    <a:pt x="1792" y="254"/>
                  </a:lnTo>
                  <a:lnTo>
                    <a:pt x="1160" y="279"/>
                  </a:lnTo>
                  <a:lnTo>
                    <a:pt x="650" y="596"/>
                  </a:lnTo>
                  <a:lnTo>
                    <a:pt x="14" y="751"/>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5168" y="2195"/>
              <a:ext cx="2385" cy="1237"/>
            </a:xfrm>
            <a:custGeom>
              <a:avLst/>
              <a:gdLst>
                <a:gd name="T0" fmla="*/ 21 w 2186"/>
                <a:gd name="T1" fmla="*/ 1237 h 1237"/>
                <a:gd name="T2" fmla="*/ 0 w 2186"/>
                <a:gd name="T3" fmla="*/ 1189 h 1237"/>
                <a:gd name="T4" fmla="*/ 510 w 2186"/>
                <a:gd name="T5" fmla="*/ 954 h 1237"/>
                <a:gd name="T6" fmla="*/ 824 w 2186"/>
                <a:gd name="T7" fmla="*/ 585 h 1237"/>
                <a:gd name="T8" fmla="*/ 1340 w 2186"/>
                <a:gd name="T9" fmla="*/ 478 h 1237"/>
                <a:gd name="T10" fmla="*/ 1652 w 2186"/>
                <a:gd name="T11" fmla="*/ 112 h 1237"/>
                <a:gd name="T12" fmla="*/ 2186 w 2186"/>
                <a:gd name="T13" fmla="*/ 0 h 1237"/>
                <a:gd name="T14" fmla="*/ 2186 w 2186"/>
                <a:gd name="T15" fmla="*/ 51 h 1237"/>
                <a:gd name="T16" fmla="*/ 1680 w 2186"/>
                <a:gd name="T17" fmla="*/ 160 h 1237"/>
                <a:gd name="T18" fmla="*/ 1369 w 2186"/>
                <a:gd name="T19" fmla="*/ 526 h 1237"/>
                <a:gd name="T20" fmla="*/ 853 w 2186"/>
                <a:gd name="T21" fmla="*/ 633 h 1237"/>
                <a:gd name="T22" fmla="*/ 543 w 2186"/>
                <a:gd name="T23" fmla="*/ 997 h 1237"/>
                <a:gd name="T24" fmla="*/ 21 w 2186"/>
                <a:gd name="T25" fmla="*/ 1237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6" h="1237">
                  <a:moveTo>
                    <a:pt x="21" y="1237"/>
                  </a:moveTo>
                  <a:lnTo>
                    <a:pt x="0" y="1189"/>
                  </a:lnTo>
                  <a:lnTo>
                    <a:pt x="510" y="954"/>
                  </a:lnTo>
                  <a:lnTo>
                    <a:pt x="824" y="585"/>
                  </a:lnTo>
                  <a:lnTo>
                    <a:pt x="1340" y="478"/>
                  </a:lnTo>
                  <a:lnTo>
                    <a:pt x="1652" y="112"/>
                  </a:lnTo>
                  <a:lnTo>
                    <a:pt x="2186" y="0"/>
                  </a:lnTo>
                  <a:lnTo>
                    <a:pt x="2186" y="51"/>
                  </a:lnTo>
                  <a:lnTo>
                    <a:pt x="1680" y="160"/>
                  </a:lnTo>
                  <a:lnTo>
                    <a:pt x="1369" y="526"/>
                  </a:lnTo>
                  <a:lnTo>
                    <a:pt x="853" y="633"/>
                  </a:lnTo>
                  <a:lnTo>
                    <a:pt x="543" y="997"/>
                  </a:lnTo>
                  <a:lnTo>
                    <a:pt x="21" y="1237"/>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5173" y="3091"/>
              <a:ext cx="2374" cy="583"/>
            </a:xfrm>
            <a:custGeom>
              <a:avLst/>
              <a:gdLst>
                <a:gd name="T0" fmla="*/ 8 w 2151"/>
                <a:gd name="T1" fmla="*/ 583 h 583"/>
                <a:gd name="T2" fmla="*/ 0 w 2151"/>
                <a:gd name="T3" fmla="*/ 531 h 583"/>
                <a:gd name="T4" fmla="*/ 498 w 2151"/>
                <a:gd name="T5" fmla="*/ 453 h 583"/>
                <a:gd name="T6" fmla="*/ 914 w 2151"/>
                <a:gd name="T7" fmla="*/ 200 h 583"/>
                <a:gd name="T8" fmla="*/ 1417 w 2151"/>
                <a:gd name="T9" fmla="*/ 251 h 583"/>
                <a:gd name="T10" fmla="*/ 1830 w 2151"/>
                <a:gd name="T11" fmla="*/ 0 h 583"/>
                <a:gd name="T12" fmla="*/ 2151 w 2151"/>
                <a:gd name="T13" fmla="*/ 38 h 583"/>
                <a:gd name="T14" fmla="*/ 2151 w 2151"/>
                <a:gd name="T15" fmla="*/ 90 h 583"/>
                <a:gd name="T16" fmla="*/ 1843 w 2151"/>
                <a:gd name="T17" fmla="*/ 54 h 583"/>
                <a:gd name="T18" fmla="*/ 1430 w 2151"/>
                <a:gd name="T19" fmla="*/ 305 h 583"/>
                <a:gd name="T20" fmla="*/ 926 w 2151"/>
                <a:gd name="T21" fmla="*/ 254 h 583"/>
                <a:gd name="T22" fmla="*/ 516 w 2151"/>
                <a:gd name="T23" fmla="*/ 503 h 583"/>
                <a:gd name="T24" fmla="*/ 8 w 2151"/>
                <a:gd name="T25" fmla="*/ 58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1" h="583">
                  <a:moveTo>
                    <a:pt x="8" y="583"/>
                  </a:moveTo>
                  <a:lnTo>
                    <a:pt x="0" y="531"/>
                  </a:lnTo>
                  <a:lnTo>
                    <a:pt x="498" y="453"/>
                  </a:lnTo>
                  <a:lnTo>
                    <a:pt x="914" y="200"/>
                  </a:lnTo>
                  <a:lnTo>
                    <a:pt x="1417" y="251"/>
                  </a:lnTo>
                  <a:lnTo>
                    <a:pt x="1830" y="0"/>
                  </a:lnTo>
                  <a:lnTo>
                    <a:pt x="2151" y="38"/>
                  </a:lnTo>
                  <a:lnTo>
                    <a:pt x="2151" y="90"/>
                  </a:lnTo>
                  <a:lnTo>
                    <a:pt x="1843" y="54"/>
                  </a:lnTo>
                  <a:lnTo>
                    <a:pt x="1430" y="305"/>
                  </a:lnTo>
                  <a:lnTo>
                    <a:pt x="926" y="254"/>
                  </a:lnTo>
                  <a:lnTo>
                    <a:pt x="516" y="503"/>
                  </a:lnTo>
                  <a:lnTo>
                    <a:pt x="8" y="58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4364" y="3588"/>
              <a:ext cx="1608" cy="377"/>
            </a:xfrm>
            <a:custGeom>
              <a:avLst/>
              <a:gdLst>
                <a:gd name="T0" fmla="*/ 1368 w 2213"/>
                <a:gd name="T1" fmla="*/ 82 h 519"/>
                <a:gd name="T2" fmla="*/ 0 w 2213"/>
                <a:gd name="T3" fmla="*/ 519 h 519"/>
                <a:gd name="T4" fmla="*/ 784 w 2213"/>
                <a:gd name="T5" fmla="*/ 519 h 519"/>
                <a:gd name="T6" fmla="*/ 2213 w 2213"/>
                <a:gd name="T7" fmla="*/ 519 h 519"/>
                <a:gd name="T8" fmla="*/ 1368 w 2213"/>
                <a:gd name="T9" fmla="*/ 82 h 519"/>
              </a:gdLst>
              <a:ahLst/>
              <a:cxnLst>
                <a:cxn ang="0">
                  <a:pos x="T0" y="T1"/>
                </a:cxn>
                <a:cxn ang="0">
                  <a:pos x="T2" y="T3"/>
                </a:cxn>
                <a:cxn ang="0">
                  <a:pos x="T4" y="T5"/>
                </a:cxn>
                <a:cxn ang="0">
                  <a:pos x="T6" y="T7"/>
                </a:cxn>
                <a:cxn ang="0">
                  <a:pos x="T8" y="T9"/>
                </a:cxn>
              </a:cxnLst>
              <a:rect l="0" t="0" r="r" b="b"/>
              <a:pathLst>
                <a:path w="2213" h="519">
                  <a:moveTo>
                    <a:pt x="1368" y="82"/>
                  </a:moveTo>
                  <a:cubicBezTo>
                    <a:pt x="886" y="0"/>
                    <a:pt x="373" y="146"/>
                    <a:pt x="0" y="519"/>
                  </a:cubicBezTo>
                  <a:cubicBezTo>
                    <a:pt x="784" y="519"/>
                    <a:pt x="784" y="519"/>
                    <a:pt x="784" y="519"/>
                  </a:cubicBezTo>
                  <a:cubicBezTo>
                    <a:pt x="2213" y="519"/>
                    <a:pt x="2213" y="519"/>
                    <a:pt x="2213" y="519"/>
                  </a:cubicBezTo>
                  <a:cubicBezTo>
                    <a:pt x="1974" y="280"/>
                    <a:pt x="1678" y="134"/>
                    <a:pt x="1368" y="82"/>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p:nvSpPr>
          <p:spPr bwMode="auto">
            <a:xfrm>
              <a:off x="5101" y="3407"/>
              <a:ext cx="2446" cy="558"/>
            </a:xfrm>
            <a:custGeom>
              <a:avLst/>
              <a:gdLst>
                <a:gd name="T0" fmla="*/ 2420 w 3366"/>
                <a:gd name="T1" fmla="*/ 106 h 769"/>
                <a:gd name="T2" fmla="*/ 1231 w 3366"/>
                <a:gd name="T3" fmla="*/ 89 h 769"/>
                <a:gd name="T4" fmla="*/ 0 w 3366"/>
                <a:gd name="T5" fmla="*/ 769 h 769"/>
                <a:gd name="T6" fmla="*/ 3366 w 3366"/>
                <a:gd name="T7" fmla="*/ 769 h 769"/>
                <a:gd name="T8" fmla="*/ 3366 w 3366"/>
                <a:gd name="T9" fmla="*/ 577 h 769"/>
                <a:gd name="T10" fmla="*/ 2420 w 3366"/>
                <a:gd name="T11" fmla="*/ 106 h 769"/>
              </a:gdLst>
              <a:ahLst/>
              <a:cxnLst>
                <a:cxn ang="0">
                  <a:pos x="T0" y="T1"/>
                </a:cxn>
                <a:cxn ang="0">
                  <a:pos x="T2" y="T3"/>
                </a:cxn>
                <a:cxn ang="0">
                  <a:pos x="T4" y="T5"/>
                </a:cxn>
                <a:cxn ang="0">
                  <a:pos x="T6" y="T7"/>
                </a:cxn>
                <a:cxn ang="0">
                  <a:pos x="T8" y="T9"/>
                </a:cxn>
                <a:cxn ang="0">
                  <a:pos x="T10" y="T11"/>
                </a:cxn>
              </a:cxnLst>
              <a:rect l="0" t="0" r="r" b="b"/>
              <a:pathLst>
                <a:path w="3366" h="769">
                  <a:moveTo>
                    <a:pt x="2420" y="106"/>
                  </a:moveTo>
                  <a:cubicBezTo>
                    <a:pt x="2031" y="6"/>
                    <a:pt x="1623" y="0"/>
                    <a:pt x="1231" y="89"/>
                  </a:cubicBezTo>
                  <a:cubicBezTo>
                    <a:pt x="780" y="191"/>
                    <a:pt x="351" y="417"/>
                    <a:pt x="0" y="769"/>
                  </a:cubicBezTo>
                  <a:cubicBezTo>
                    <a:pt x="3366" y="769"/>
                    <a:pt x="3366" y="769"/>
                    <a:pt x="3366" y="769"/>
                  </a:cubicBezTo>
                  <a:cubicBezTo>
                    <a:pt x="3366" y="577"/>
                    <a:pt x="3366" y="577"/>
                    <a:pt x="3366" y="577"/>
                  </a:cubicBezTo>
                  <a:cubicBezTo>
                    <a:pt x="3080" y="349"/>
                    <a:pt x="2757" y="192"/>
                    <a:pt x="2420" y="10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5995" y="3407"/>
              <a:ext cx="864" cy="454"/>
            </a:xfrm>
            <a:custGeom>
              <a:avLst/>
              <a:gdLst>
                <a:gd name="T0" fmla="*/ 324 w 1189"/>
                <a:gd name="T1" fmla="*/ 560 h 625"/>
                <a:gd name="T2" fmla="*/ 596 w 1189"/>
                <a:gd name="T3" fmla="*/ 625 h 625"/>
                <a:gd name="T4" fmla="*/ 1189 w 1189"/>
                <a:gd name="T5" fmla="*/ 106 h 625"/>
                <a:gd name="T6" fmla="*/ 0 w 1189"/>
                <a:gd name="T7" fmla="*/ 89 h 625"/>
                <a:gd name="T8" fmla="*/ 169 w 1189"/>
                <a:gd name="T9" fmla="*/ 446 h 625"/>
                <a:gd name="T10" fmla="*/ 324 w 1189"/>
                <a:gd name="T11" fmla="*/ 560 h 625"/>
              </a:gdLst>
              <a:ahLst/>
              <a:cxnLst>
                <a:cxn ang="0">
                  <a:pos x="T0" y="T1"/>
                </a:cxn>
                <a:cxn ang="0">
                  <a:pos x="T2" y="T3"/>
                </a:cxn>
                <a:cxn ang="0">
                  <a:pos x="T4" y="T5"/>
                </a:cxn>
                <a:cxn ang="0">
                  <a:pos x="T6" y="T7"/>
                </a:cxn>
                <a:cxn ang="0">
                  <a:pos x="T8" y="T9"/>
                </a:cxn>
                <a:cxn ang="0">
                  <a:pos x="T10" y="T11"/>
                </a:cxn>
              </a:cxnLst>
              <a:rect l="0" t="0" r="r" b="b"/>
              <a:pathLst>
                <a:path w="1189" h="625">
                  <a:moveTo>
                    <a:pt x="324" y="560"/>
                  </a:moveTo>
                  <a:cubicBezTo>
                    <a:pt x="406" y="601"/>
                    <a:pt x="498" y="625"/>
                    <a:pt x="596" y="625"/>
                  </a:cubicBezTo>
                  <a:cubicBezTo>
                    <a:pt x="899" y="625"/>
                    <a:pt x="1150" y="399"/>
                    <a:pt x="1189" y="106"/>
                  </a:cubicBezTo>
                  <a:cubicBezTo>
                    <a:pt x="800" y="6"/>
                    <a:pt x="392" y="0"/>
                    <a:pt x="0" y="89"/>
                  </a:cubicBezTo>
                  <a:cubicBezTo>
                    <a:pt x="15" y="227"/>
                    <a:pt x="76" y="352"/>
                    <a:pt x="169" y="446"/>
                  </a:cubicBezTo>
                  <a:cubicBezTo>
                    <a:pt x="214" y="492"/>
                    <a:pt x="266" y="531"/>
                    <a:pt x="324" y="560"/>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6041" y="2991"/>
              <a:ext cx="478" cy="434"/>
            </a:xfrm>
            <a:custGeom>
              <a:avLst/>
              <a:gdLst>
                <a:gd name="T0" fmla="*/ 657 w 657"/>
                <a:gd name="T1" fmla="*/ 154 h 598"/>
                <a:gd name="T2" fmla="*/ 256 w 657"/>
                <a:gd name="T3" fmla="*/ 0 h 598"/>
                <a:gd name="T4" fmla="*/ 0 w 657"/>
                <a:gd name="T5" fmla="*/ 57 h 598"/>
                <a:gd name="T6" fmla="*/ 256 w 657"/>
                <a:gd name="T7" fmla="*/ 598 h 598"/>
                <a:gd name="T8" fmla="*/ 657 w 657"/>
                <a:gd name="T9" fmla="*/ 154 h 598"/>
              </a:gdLst>
              <a:ahLst/>
              <a:cxnLst>
                <a:cxn ang="0">
                  <a:pos x="T0" y="T1"/>
                </a:cxn>
                <a:cxn ang="0">
                  <a:pos x="T2" y="T3"/>
                </a:cxn>
                <a:cxn ang="0">
                  <a:pos x="T4" y="T5"/>
                </a:cxn>
                <a:cxn ang="0">
                  <a:pos x="T6" y="T7"/>
                </a:cxn>
                <a:cxn ang="0">
                  <a:pos x="T8" y="T9"/>
                </a:cxn>
              </a:cxnLst>
              <a:rect l="0" t="0" r="r" b="b"/>
              <a:pathLst>
                <a:path w="657" h="598">
                  <a:moveTo>
                    <a:pt x="657" y="154"/>
                  </a:moveTo>
                  <a:cubicBezTo>
                    <a:pt x="551" y="58"/>
                    <a:pt x="410" y="0"/>
                    <a:pt x="256" y="0"/>
                  </a:cubicBezTo>
                  <a:cubicBezTo>
                    <a:pt x="164" y="0"/>
                    <a:pt x="78" y="20"/>
                    <a:pt x="0" y="57"/>
                  </a:cubicBezTo>
                  <a:cubicBezTo>
                    <a:pt x="256" y="598"/>
                    <a:pt x="256" y="598"/>
                    <a:pt x="256" y="598"/>
                  </a:cubicBezTo>
                  <a:lnTo>
                    <a:pt x="657" y="154"/>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6227" y="3103"/>
              <a:ext cx="403" cy="322"/>
            </a:xfrm>
            <a:custGeom>
              <a:avLst/>
              <a:gdLst>
                <a:gd name="T0" fmla="*/ 554 w 554"/>
                <a:gd name="T1" fmla="*/ 217 h 444"/>
                <a:gd name="T2" fmla="*/ 401 w 554"/>
                <a:gd name="T3" fmla="*/ 0 h 444"/>
                <a:gd name="T4" fmla="*/ 0 w 554"/>
                <a:gd name="T5" fmla="*/ 444 h 444"/>
                <a:gd name="T6" fmla="*/ 554 w 554"/>
                <a:gd name="T7" fmla="*/ 217 h 444"/>
              </a:gdLst>
              <a:ahLst/>
              <a:cxnLst>
                <a:cxn ang="0">
                  <a:pos x="T0" y="T1"/>
                </a:cxn>
                <a:cxn ang="0">
                  <a:pos x="T2" y="T3"/>
                </a:cxn>
                <a:cxn ang="0">
                  <a:pos x="T4" y="T5"/>
                </a:cxn>
                <a:cxn ang="0">
                  <a:pos x="T6" y="T7"/>
                </a:cxn>
              </a:cxnLst>
              <a:rect l="0" t="0" r="r" b="b"/>
              <a:pathLst>
                <a:path w="554" h="444">
                  <a:moveTo>
                    <a:pt x="554" y="217"/>
                  </a:moveTo>
                  <a:cubicBezTo>
                    <a:pt x="519" y="134"/>
                    <a:pt x="467" y="60"/>
                    <a:pt x="401" y="0"/>
                  </a:cubicBezTo>
                  <a:cubicBezTo>
                    <a:pt x="0" y="444"/>
                    <a:pt x="0" y="444"/>
                    <a:pt x="0" y="444"/>
                  </a:cubicBezTo>
                  <a:lnTo>
                    <a:pt x="554" y="217"/>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auto">
            <a:xfrm>
              <a:off x="5792" y="3032"/>
              <a:ext cx="435" cy="699"/>
            </a:xfrm>
            <a:custGeom>
              <a:avLst/>
              <a:gdLst>
                <a:gd name="T0" fmla="*/ 343 w 599"/>
                <a:gd name="T1" fmla="*/ 0 h 961"/>
                <a:gd name="T2" fmla="*/ 0 w 599"/>
                <a:gd name="T3" fmla="*/ 541 h 961"/>
                <a:gd name="T4" fmla="*/ 172 w 599"/>
                <a:gd name="T5" fmla="*/ 961 h 961"/>
                <a:gd name="T6" fmla="*/ 599 w 599"/>
                <a:gd name="T7" fmla="*/ 541 h 961"/>
                <a:gd name="T8" fmla="*/ 343 w 599"/>
                <a:gd name="T9" fmla="*/ 0 h 961"/>
              </a:gdLst>
              <a:ahLst/>
              <a:cxnLst>
                <a:cxn ang="0">
                  <a:pos x="T0" y="T1"/>
                </a:cxn>
                <a:cxn ang="0">
                  <a:pos x="T2" y="T3"/>
                </a:cxn>
                <a:cxn ang="0">
                  <a:pos x="T4" y="T5"/>
                </a:cxn>
                <a:cxn ang="0">
                  <a:pos x="T6" y="T7"/>
                </a:cxn>
                <a:cxn ang="0">
                  <a:pos x="T8" y="T9"/>
                </a:cxn>
              </a:cxnLst>
              <a:rect l="0" t="0" r="r" b="b"/>
              <a:pathLst>
                <a:path w="599" h="961">
                  <a:moveTo>
                    <a:pt x="343" y="0"/>
                  </a:moveTo>
                  <a:cubicBezTo>
                    <a:pt x="140" y="96"/>
                    <a:pt x="0" y="302"/>
                    <a:pt x="0" y="541"/>
                  </a:cubicBezTo>
                  <a:cubicBezTo>
                    <a:pt x="0" y="705"/>
                    <a:pt x="66" y="853"/>
                    <a:pt x="172" y="961"/>
                  </a:cubicBezTo>
                  <a:cubicBezTo>
                    <a:pt x="599" y="541"/>
                    <a:pt x="599" y="541"/>
                    <a:pt x="599" y="541"/>
                  </a:cubicBezTo>
                  <a:lnTo>
                    <a:pt x="343" y="0"/>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6227" y="3261"/>
              <a:ext cx="435" cy="164"/>
            </a:xfrm>
            <a:custGeom>
              <a:avLst/>
              <a:gdLst>
                <a:gd name="T0" fmla="*/ 0 w 598"/>
                <a:gd name="T1" fmla="*/ 227 h 227"/>
                <a:gd name="T2" fmla="*/ 598 w 598"/>
                <a:gd name="T3" fmla="*/ 227 h 227"/>
                <a:gd name="T4" fmla="*/ 554 w 598"/>
                <a:gd name="T5" fmla="*/ 0 h 227"/>
                <a:gd name="T6" fmla="*/ 0 w 598"/>
                <a:gd name="T7" fmla="*/ 227 h 227"/>
              </a:gdLst>
              <a:ahLst/>
              <a:cxnLst>
                <a:cxn ang="0">
                  <a:pos x="T0" y="T1"/>
                </a:cxn>
                <a:cxn ang="0">
                  <a:pos x="T2" y="T3"/>
                </a:cxn>
                <a:cxn ang="0">
                  <a:pos x="T4" y="T5"/>
                </a:cxn>
                <a:cxn ang="0">
                  <a:pos x="T6" y="T7"/>
                </a:cxn>
              </a:cxnLst>
              <a:rect l="0" t="0" r="r" b="b"/>
              <a:pathLst>
                <a:path w="598" h="227">
                  <a:moveTo>
                    <a:pt x="0" y="227"/>
                  </a:moveTo>
                  <a:cubicBezTo>
                    <a:pt x="598" y="227"/>
                    <a:pt x="598" y="227"/>
                    <a:pt x="598" y="227"/>
                  </a:cubicBezTo>
                  <a:cubicBezTo>
                    <a:pt x="598" y="147"/>
                    <a:pt x="582" y="70"/>
                    <a:pt x="554" y="0"/>
                  </a:cubicBezTo>
                  <a:lnTo>
                    <a:pt x="0" y="227"/>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5917" y="3425"/>
              <a:ext cx="310" cy="388"/>
            </a:xfrm>
            <a:custGeom>
              <a:avLst/>
              <a:gdLst>
                <a:gd name="T0" fmla="*/ 0 w 427"/>
                <a:gd name="T1" fmla="*/ 420 h 534"/>
                <a:gd name="T2" fmla="*/ 155 w 427"/>
                <a:gd name="T3" fmla="*/ 534 h 534"/>
                <a:gd name="T4" fmla="*/ 427 w 427"/>
                <a:gd name="T5" fmla="*/ 0 h 534"/>
                <a:gd name="T6" fmla="*/ 0 w 427"/>
                <a:gd name="T7" fmla="*/ 420 h 534"/>
              </a:gdLst>
              <a:ahLst/>
              <a:cxnLst>
                <a:cxn ang="0">
                  <a:pos x="T0" y="T1"/>
                </a:cxn>
                <a:cxn ang="0">
                  <a:pos x="T2" y="T3"/>
                </a:cxn>
                <a:cxn ang="0">
                  <a:pos x="T4" y="T5"/>
                </a:cxn>
                <a:cxn ang="0">
                  <a:pos x="T6" y="T7"/>
                </a:cxn>
              </a:cxnLst>
              <a:rect l="0" t="0" r="r" b="b"/>
              <a:pathLst>
                <a:path w="427" h="534">
                  <a:moveTo>
                    <a:pt x="0" y="420"/>
                  </a:moveTo>
                  <a:cubicBezTo>
                    <a:pt x="45" y="466"/>
                    <a:pt x="97" y="505"/>
                    <a:pt x="155" y="534"/>
                  </a:cubicBezTo>
                  <a:cubicBezTo>
                    <a:pt x="427" y="0"/>
                    <a:pt x="427" y="0"/>
                    <a:pt x="427" y="0"/>
                  </a:cubicBezTo>
                  <a:lnTo>
                    <a:pt x="0" y="42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6029" y="3425"/>
              <a:ext cx="633" cy="436"/>
            </a:xfrm>
            <a:custGeom>
              <a:avLst/>
              <a:gdLst>
                <a:gd name="T0" fmla="*/ 0 w 870"/>
                <a:gd name="T1" fmla="*/ 534 h 599"/>
                <a:gd name="T2" fmla="*/ 272 w 870"/>
                <a:gd name="T3" fmla="*/ 599 h 599"/>
                <a:gd name="T4" fmla="*/ 870 w 870"/>
                <a:gd name="T5" fmla="*/ 0 h 599"/>
                <a:gd name="T6" fmla="*/ 272 w 870"/>
                <a:gd name="T7" fmla="*/ 0 h 599"/>
                <a:gd name="T8" fmla="*/ 0 w 870"/>
                <a:gd name="T9" fmla="*/ 534 h 599"/>
              </a:gdLst>
              <a:ahLst/>
              <a:cxnLst>
                <a:cxn ang="0">
                  <a:pos x="T0" y="T1"/>
                </a:cxn>
                <a:cxn ang="0">
                  <a:pos x="T2" y="T3"/>
                </a:cxn>
                <a:cxn ang="0">
                  <a:pos x="T4" y="T5"/>
                </a:cxn>
                <a:cxn ang="0">
                  <a:pos x="T6" y="T7"/>
                </a:cxn>
                <a:cxn ang="0">
                  <a:pos x="T8" y="T9"/>
                </a:cxn>
              </a:cxnLst>
              <a:rect l="0" t="0" r="r" b="b"/>
              <a:pathLst>
                <a:path w="870" h="599">
                  <a:moveTo>
                    <a:pt x="0" y="534"/>
                  </a:moveTo>
                  <a:cubicBezTo>
                    <a:pt x="82" y="575"/>
                    <a:pt x="174" y="599"/>
                    <a:pt x="272" y="599"/>
                  </a:cubicBezTo>
                  <a:cubicBezTo>
                    <a:pt x="602" y="599"/>
                    <a:pt x="870" y="331"/>
                    <a:pt x="870" y="0"/>
                  </a:cubicBezTo>
                  <a:cubicBezTo>
                    <a:pt x="272" y="0"/>
                    <a:pt x="272" y="0"/>
                    <a:pt x="272" y="0"/>
                  </a:cubicBezTo>
                  <a:lnTo>
                    <a:pt x="0" y="534"/>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6032" y="3676"/>
              <a:ext cx="1342" cy="289"/>
            </a:xfrm>
            <a:custGeom>
              <a:avLst/>
              <a:gdLst>
                <a:gd name="T0" fmla="*/ 1443 w 1846"/>
                <a:gd name="T1" fmla="*/ 123 h 398"/>
                <a:gd name="T2" fmla="*/ 1141 w 1846"/>
                <a:gd name="T3" fmla="*/ 33 h 398"/>
                <a:gd name="T4" fmla="*/ 985 w 1846"/>
                <a:gd name="T5" fmla="*/ 17 h 398"/>
                <a:gd name="T6" fmla="*/ 0 w 1846"/>
                <a:gd name="T7" fmla="*/ 398 h 398"/>
                <a:gd name="T8" fmla="*/ 654 w 1846"/>
                <a:gd name="T9" fmla="*/ 398 h 398"/>
                <a:gd name="T10" fmla="*/ 1846 w 1846"/>
                <a:gd name="T11" fmla="*/ 398 h 398"/>
                <a:gd name="T12" fmla="*/ 1443 w 1846"/>
                <a:gd name="T13" fmla="*/ 123 h 398"/>
              </a:gdLst>
              <a:ahLst/>
              <a:cxnLst>
                <a:cxn ang="0">
                  <a:pos x="T0" y="T1"/>
                </a:cxn>
                <a:cxn ang="0">
                  <a:pos x="T2" y="T3"/>
                </a:cxn>
                <a:cxn ang="0">
                  <a:pos x="T4" y="T5"/>
                </a:cxn>
                <a:cxn ang="0">
                  <a:pos x="T6" y="T7"/>
                </a:cxn>
                <a:cxn ang="0">
                  <a:pos x="T8" y="T9"/>
                </a:cxn>
                <a:cxn ang="0">
                  <a:pos x="T10" y="T11"/>
                </a:cxn>
                <a:cxn ang="0">
                  <a:pos x="T12" y="T13"/>
                </a:cxn>
              </a:cxnLst>
              <a:rect l="0" t="0" r="r" b="b"/>
              <a:pathLst>
                <a:path w="1846" h="398">
                  <a:moveTo>
                    <a:pt x="1443" y="123"/>
                  </a:moveTo>
                  <a:cubicBezTo>
                    <a:pt x="1346" y="81"/>
                    <a:pt x="1244" y="51"/>
                    <a:pt x="1141" y="33"/>
                  </a:cubicBezTo>
                  <a:cubicBezTo>
                    <a:pt x="1089" y="25"/>
                    <a:pt x="1037" y="19"/>
                    <a:pt x="985" y="17"/>
                  </a:cubicBezTo>
                  <a:cubicBezTo>
                    <a:pt x="631" y="0"/>
                    <a:pt x="271" y="127"/>
                    <a:pt x="0" y="398"/>
                  </a:cubicBezTo>
                  <a:cubicBezTo>
                    <a:pt x="654" y="398"/>
                    <a:pt x="654" y="398"/>
                    <a:pt x="654" y="398"/>
                  </a:cubicBezTo>
                  <a:cubicBezTo>
                    <a:pt x="1846" y="398"/>
                    <a:pt x="1846" y="398"/>
                    <a:pt x="1846" y="398"/>
                  </a:cubicBezTo>
                  <a:cubicBezTo>
                    <a:pt x="1726" y="278"/>
                    <a:pt x="1589" y="187"/>
                    <a:pt x="1443" y="123"/>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8"/>
            <p:cNvSpPr>
              <a:spLocks noChangeArrowheads="1"/>
            </p:cNvSpPr>
            <p:nvPr/>
          </p:nvSpPr>
          <p:spPr bwMode="auto">
            <a:xfrm>
              <a:off x="5229" y="3627"/>
              <a:ext cx="112" cy="33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4827" y="3682"/>
              <a:ext cx="111" cy="283"/>
            </a:xfrm>
            <a:custGeom>
              <a:avLst/>
              <a:gdLst>
                <a:gd name="T0" fmla="*/ 0 w 111"/>
                <a:gd name="T1" fmla="*/ 0 h 283"/>
                <a:gd name="T2" fmla="*/ 0 w 111"/>
                <a:gd name="T3" fmla="*/ 57 h 283"/>
                <a:gd name="T4" fmla="*/ 0 w 111"/>
                <a:gd name="T5" fmla="*/ 283 h 283"/>
                <a:gd name="T6" fmla="*/ 111 w 111"/>
                <a:gd name="T7" fmla="*/ 283 h 283"/>
                <a:gd name="T8" fmla="*/ 111 w 111"/>
                <a:gd name="T9" fmla="*/ 13 h 283"/>
                <a:gd name="T10" fmla="*/ 111 w 111"/>
                <a:gd name="T11" fmla="*/ 0 h 283"/>
                <a:gd name="T12" fmla="*/ 0 w 111"/>
                <a:gd name="T13" fmla="*/ 0 h 283"/>
              </a:gdLst>
              <a:ahLst/>
              <a:cxnLst>
                <a:cxn ang="0">
                  <a:pos x="T0" y="T1"/>
                </a:cxn>
                <a:cxn ang="0">
                  <a:pos x="T2" y="T3"/>
                </a:cxn>
                <a:cxn ang="0">
                  <a:pos x="T4" y="T5"/>
                </a:cxn>
                <a:cxn ang="0">
                  <a:pos x="T6" y="T7"/>
                </a:cxn>
                <a:cxn ang="0">
                  <a:pos x="T8" y="T9"/>
                </a:cxn>
                <a:cxn ang="0">
                  <a:pos x="T10" y="T11"/>
                </a:cxn>
                <a:cxn ang="0">
                  <a:pos x="T12" y="T13"/>
                </a:cxn>
              </a:cxnLst>
              <a:rect l="0" t="0" r="r" b="b"/>
              <a:pathLst>
                <a:path w="111" h="283">
                  <a:moveTo>
                    <a:pt x="0" y="0"/>
                  </a:moveTo>
                  <a:lnTo>
                    <a:pt x="0" y="57"/>
                  </a:lnTo>
                  <a:lnTo>
                    <a:pt x="0" y="283"/>
                  </a:lnTo>
                  <a:lnTo>
                    <a:pt x="111" y="283"/>
                  </a:lnTo>
                  <a:lnTo>
                    <a:pt x="111" y="13"/>
                  </a:lnTo>
                  <a:lnTo>
                    <a:pt x="111" y="0"/>
                  </a:lnTo>
                  <a:lnTo>
                    <a:pt x="0" y="0"/>
                  </a:lnTo>
                  <a:close/>
                </a:path>
              </a:pathLst>
            </a:custGeom>
            <a:solidFill>
              <a:srgbClr val="28C9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4961" y="3412"/>
              <a:ext cx="111" cy="553"/>
            </a:xfrm>
            <a:custGeom>
              <a:avLst/>
              <a:gdLst>
                <a:gd name="T0" fmla="*/ 0 w 111"/>
                <a:gd name="T1" fmla="*/ 0 h 553"/>
                <a:gd name="T2" fmla="*/ 0 w 111"/>
                <a:gd name="T3" fmla="*/ 274 h 553"/>
                <a:gd name="T4" fmla="*/ 0 w 111"/>
                <a:gd name="T5" fmla="*/ 553 h 553"/>
                <a:gd name="T6" fmla="*/ 111 w 111"/>
                <a:gd name="T7" fmla="*/ 553 h 553"/>
                <a:gd name="T8" fmla="*/ 111 w 111"/>
                <a:gd name="T9" fmla="*/ 230 h 553"/>
                <a:gd name="T10" fmla="*/ 111 w 111"/>
                <a:gd name="T11" fmla="*/ 0 h 553"/>
                <a:gd name="T12" fmla="*/ 0 w 111"/>
                <a:gd name="T13" fmla="*/ 0 h 553"/>
              </a:gdLst>
              <a:ahLst/>
              <a:cxnLst>
                <a:cxn ang="0">
                  <a:pos x="T0" y="T1"/>
                </a:cxn>
                <a:cxn ang="0">
                  <a:pos x="T2" y="T3"/>
                </a:cxn>
                <a:cxn ang="0">
                  <a:pos x="T4" y="T5"/>
                </a:cxn>
                <a:cxn ang="0">
                  <a:pos x="T6" y="T7"/>
                </a:cxn>
                <a:cxn ang="0">
                  <a:pos x="T8" y="T9"/>
                </a:cxn>
                <a:cxn ang="0">
                  <a:pos x="T10" y="T11"/>
                </a:cxn>
                <a:cxn ang="0">
                  <a:pos x="T12" y="T13"/>
                </a:cxn>
              </a:cxnLst>
              <a:rect l="0" t="0" r="r" b="b"/>
              <a:pathLst>
                <a:path w="111" h="553">
                  <a:moveTo>
                    <a:pt x="0" y="0"/>
                  </a:moveTo>
                  <a:lnTo>
                    <a:pt x="0" y="274"/>
                  </a:lnTo>
                  <a:lnTo>
                    <a:pt x="0" y="553"/>
                  </a:lnTo>
                  <a:lnTo>
                    <a:pt x="111" y="553"/>
                  </a:lnTo>
                  <a:lnTo>
                    <a:pt x="111" y="230"/>
                  </a:lnTo>
                  <a:lnTo>
                    <a:pt x="111" y="0"/>
                  </a:lnTo>
                  <a:lnTo>
                    <a:pt x="0" y="0"/>
                  </a:lnTo>
                  <a:close/>
                </a:path>
              </a:pathLst>
            </a:custGeom>
            <a:solidFill>
              <a:srgbClr val="1F4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5095" y="3164"/>
              <a:ext cx="112" cy="801"/>
            </a:xfrm>
            <a:custGeom>
              <a:avLst/>
              <a:gdLst>
                <a:gd name="T0" fmla="*/ 0 w 112"/>
                <a:gd name="T1" fmla="*/ 0 h 801"/>
                <a:gd name="T2" fmla="*/ 0 w 112"/>
                <a:gd name="T3" fmla="*/ 469 h 801"/>
                <a:gd name="T4" fmla="*/ 0 w 112"/>
                <a:gd name="T5" fmla="*/ 801 h 801"/>
                <a:gd name="T6" fmla="*/ 112 w 112"/>
                <a:gd name="T7" fmla="*/ 801 h 801"/>
                <a:gd name="T8" fmla="*/ 112 w 112"/>
                <a:gd name="T9" fmla="*/ 425 h 801"/>
                <a:gd name="T10" fmla="*/ 112 w 112"/>
                <a:gd name="T11" fmla="*/ 0 h 801"/>
                <a:gd name="T12" fmla="*/ 0 w 112"/>
                <a:gd name="T13" fmla="*/ 0 h 801"/>
              </a:gdLst>
              <a:ahLst/>
              <a:cxnLst>
                <a:cxn ang="0">
                  <a:pos x="T0" y="T1"/>
                </a:cxn>
                <a:cxn ang="0">
                  <a:pos x="T2" y="T3"/>
                </a:cxn>
                <a:cxn ang="0">
                  <a:pos x="T4" y="T5"/>
                </a:cxn>
                <a:cxn ang="0">
                  <a:pos x="T6" y="T7"/>
                </a:cxn>
                <a:cxn ang="0">
                  <a:pos x="T8" y="T9"/>
                </a:cxn>
                <a:cxn ang="0">
                  <a:pos x="T10" y="T11"/>
                </a:cxn>
                <a:cxn ang="0">
                  <a:pos x="T12" y="T13"/>
                </a:cxn>
              </a:cxnLst>
              <a:rect l="0" t="0" r="r" b="b"/>
              <a:pathLst>
                <a:path w="112" h="801">
                  <a:moveTo>
                    <a:pt x="0" y="0"/>
                  </a:moveTo>
                  <a:lnTo>
                    <a:pt x="0" y="469"/>
                  </a:lnTo>
                  <a:lnTo>
                    <a:pt x="0" y="801"/>
                  </a:lnTo>
                  <a:lnTo>
                    <a:pt x="112" y="801"/>
                  </a:lnTo>
                  <a:lnTo>
                    <a:pt x="112" y="425"/>
                  </a:lnTo>
                  <a:lnTo>
                    <a:pt x="112" y="0"/>
                  </a:lnTo>
                  <a:lnTo>
                    <a:pt x="0" y="0"/>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5364" y="3420"/>
              <a:ext cx="112" cy="545"/>
            </a:xfrm>
            <a:custGeom>
              <a:avLst/>
              <a:gdLst>
                <a:gd name="T0" fmla="*/ 0 w 112"/>
                <a:gd name="T1" fmla="*/ 0 h 545"/>
                <a:gd name="T2" fmla="*/ 0 w 112"/>
                <a:gd name="T3" fmla="*/ 107 h 545"/>
                <a:gd name="T4" fmla="*/ 0 w 112"/>
                <a:gd name="T5" fmla="*/ 545 h 545"/>
                <a:gd name="T6" fmla="*/ 112 w 112"/>
                <a:gd name="T7" fmla="*/ 545 h 545"/>
                <a:gd name="T8" fmla="*/ 112 w 112"/>
                <a:gd name="T9" fmla="*/ 63 h 545"/>
                <a:gd name="T10" fmla="*/ 112 w 112"/>
                <a:gd name="T11" fmla="*/ 0 h 545"/>
                <a:gd name="T12" fmla="*/ 0 w 112"/>
                <a:gd name="T13" fmla="*/ 0 h 545"/>
              </a:gdLst>
              <a:ahLst/>
              <a:cxnLst>
                <a:cxn ang="0">
                  <a:pos x="T0" y="T1"/>
                </a:cxn>
                <a:cxn ang="0">
                  <a:pos x="T2" y="T3"/>
                </a:cxn>
                <a:cxn ang="0">
                  <a:pos x="T4" y="T5"/>
                </a:cxn>
                <a:cxn ang="0">
                  <a:pos x="T6" y="T7"/>
                </a:cxn>
                <a:cxn ang="0">
                  <a:pos x="T8" y="T9"/>
                </a:cxn>
                <a:cxn ang="0">
                  <a:pos x="T10" y="T11"/>
                </a:cxn>
                <a:cxn ang="0">
                  <a:pos x="T12" y="T13"/>
                </a:cxn>
              </a:cxnLst>
              <a:rect l="0" t="0" r="r" b="b"/>
              <a:pathLst>
                <a:path w="112" h="545">
                  <a:moveTo>
                    <a:pt x="0" y="0"/>
                  </a:moveTo>
                  <a:lnTo>
                    <a:pt x="0" y="107"/>
                  </a:lnTo>
                  <a:lnTo>
                    <a:pt x="0" y="545"/>
                  </a:lnTo>
                  <a:lnTo>
                    <a:pt x="112" y="545"/>
                  </a:lnTo>
                  <a:lnTo>
                    <a:pt x="112" y="63"/>
                  </a:lnTo>
                  <a:lnTo>
                    <a:pt x="112" y="0"/>
                  </a:lnTo>
                  <a:lnTo>
                    <a:pt x="0" y="0"/>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4558" y="3694"/>
              <a:ext cx="112" cy="271"/>
            </a:xfrm>
            <a:custGeom>
              <a:avLst/>
              <a:gdLst>
                <a:gd name="T0" fmla="*/ 0 w 112"/>
                <a:gd name="T1" fmla="*/ 0 h 271"/>
                <a:gd name="T2" fmla="*/ 0 w 112"/>
                <a:gd name="T3" fmla="*/ 151 h 271"/>
                <a:gd name="T4" fmla="*/ 0 w 112"/>
                <a:gd name="T5" fmla="*/ 271 h 271"/>
                <a:gd name="T6" fmla="*/ 112 w 112"/>
                <a:gd name="T7" fmla="*/ 271 h 271"/>
                <a:gd name="T8" fmla="*/ 112 w 112"/>
                <a:gd name="T9" fmla="*/ 106 h 271"/>
                <a:gd name="T10" fmla="*/ 112 w 112"/>
                <a:gd name="T11" fmla="*/ 0 h 271"/>
                <a:gd name="T12" fmla="*/ 0 w 112"/>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12" h="271">
                  <a:moveTo>
                    <a:pt x="0" y="0"/>
                  </a:moveTo>
                  <a:lnTo>
                    <a:pt x="0" y="151"/>
                  </a:lnTo>
                  <a:lnTo>
                    <a:pt x="0" y="271"/>
                  </a:lnTo>
                  <a:lnTo>
                    <a:pt x="112" y="271"/>
                  </a:lnTo>
                  <a:lnTo>
                    <a:pt x="112" y="106"/>
                  </a:lnTo>
                  <a:lnTo>
                    <a:pt x="112" y="0"/>
                  </a:lnTo>
                  <a:lnTo>
                    <a:pt x="0"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4692" y="3249"/>
              <a:ext cx="112" cy="716"/>
            </a:xfrm>
            <a:custGeom>
              <a:avLst/>
              <a:gdLst>
                <a:gd name="T0" fmla="*/ 0 w 112"/>
                <a:gd name="T1" fmla="*/ 0 h 716"/>
                <a:gd name="T2" fmla="*/ 0 w 112"/>
                <a:gd name="T3" fmla="*/ 543 h 716"/>
                <a:gd name="T4" fmla="*/ 0 w 112"/>
                <a:gd name="T5" fmla="*/ 716 h 716"/>
                <a:gd name="T6" fmla="*/ 112 w 112"/>
                <a:gd name="T7" fmla="*/ 716 h 716"/>
                <a:gd name="T8" fmla="*/ 112 w 112"/>
                <a:gd name="T9" fmla="*/ 498 h 716"/>
                <a:gd name="T10" fmla="*/ 112 w 112"/>
                <a:gd name="T11" fmla="*/ 0 h 716"/>
                <a:gd name="T12" fmla="*/ 0 w 112"/>
                <a:gd name="T13" fmla="*/ 0 h 716"/>
              </a:gdLst>
              <a:ahLst/>
              <a:cxnLst>
                <a:cxn ang="0">
                  <a:pos x="T0" y="T1"/>
                </a:cxn>
                <a:cxn ang="0">
                  <a:pos x="T2" y="T3"/>
                </a:cxn>
                <a:cxn ang="0">
                  <a:pos x="T4" y="T5"/>
                </a:cxn>
                <a:cxn ang="0">
                  <a:pos x="T6" y="T7"/>
                </a:cxn>
                <a:cxn ang="0">
                  <a:pos x="T8" y="T9"/>
                </a:cxn>
                <a:cxn ang="0">
                  <a:pos x="T10" y="T11"/>
                </a:cxn>
                <a:cxn ang="0">
                  <a:pos x="T12" y="T13"/>
                </a:cxn>
              </a:cxnLst>
              <a:rect l="0" t="0" r="r" b="b"/>
              <a:pathLst>
                <a:path w="112" h="716">
                  <a:moveTo>
                    <a:pt x="0" y="0"/>
                  </a:moveTo>
                  <a:lnTo>
                    <a:pt x="0" y="543"/>
                  </a:lnTo>
                  <a:lnTo>
                    <a:pt x="0" y="716"/>
                  </a:lnTo>
                  <a:lnTo>
                    <a:pt x="112" y="716"/>
                  </a:lnTo>
                  <a:lnTo>
                    <a:pt x="112" y="498"/>
                  </a:lnTo>
                  <a:lnTo>
                    <a:pt x="112" y="0"/>
                  </a:lnTo>
                  <a:lnTo>
                    <a:pt x="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5"/>
            <p:cNvSpPr>
              <a:spLocks noChangeArrowheads="1"/>
            </p:cNvSpPr>
            <p:nvPr/>
          </p:nvSpPr>
          <p:spPr bwMode="auto">
            <a:xfrm>
              <a:off x="6728" y="3679"/>
              <a:ext cx="227" cy="7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6"/>
            <p:cNvSpPr>
              <a:spLocks noChangeArrowheads="1"/>
            </p:cNvSpPr>
            <p:nvPr/>
          </p:nvSpPr>
          <p:spPr bwMode="auto">
            <a:xfrm>
              <a:off x="6728" y="3758"/>
              <a:ext cx="227" cy="20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7"/>
            <p:cNvSpPr>
              <a:spLocks noChangeArrowheads="1"/>
            </p:cNvSpPr>
            <p:nvPr/>
          </p:nvSpPr>
          <p:spPr bwMode="auto">
            <a:xfrm>
              <a:off x="6995" y="3338"/>
              <a:ext cx="227" cy="22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8"/>
            <p:cNvSpPr>
              <a:spLocks noChangeArrowheads="1"/>
            </p:cNvSpPr>
            <p:nvPr/>
          </p:nvSpPr>
          <p:spPr bwMode="auto">
            <a:xfrm>
              <a:off x="6995" y="3565"/>
              <a:ext cx="227" cy="39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9"/>
            <p:cNvSpPr>
              <a:spLocks noChangeArrowheads="1"/>
            </p:cNvSpPr>
            <p:nvPr/>
          </p:nvSpPr>
          <p:spPr bwMode="auto">
            <a:xfrm>
              <a:off x="7262" y="3632"/>
              <a:ext cx="227" cy="22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30"/>
            <p:cNvSpPr>
              <a:spLocks noChangeArrowheads="1"/>
            </p:cNvSpPr>
            <p:nvPr/>
          </p:nvSpPr>
          <p:spPr bwMode="auto">
            <a:xfrm>
              <a:off x="7262" y="3859"/>
              <a:ext cx="227" cy="101"/>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0" name="Text Placeholder 6"/>
          <p:cNvSpPr txBox="1">
            <a:spLocks/>
          </p:cNvSpPr>
          <p:nvPr/>
        </p:nvSpPr>
        <p:spPr>
          <a:xfrm>
            <a:off x="457199" y="1212851"/>
            <a:ext cx="11526758" cy="4142664"/>
          </a:xfrm>
          <a:prstGeom prst="rect">
            <a:avLst/>
          </a:prstGeom>
        </p:spPr>
        <p:txBody>
          <a:bodyPr vert="horz" wrap="square" lIns="0" tIns="0" rIns="0" bIns="0" rtlCol="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chemeClr val="tx1"/>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chemeClr val="tx1"/>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1"/>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1"/>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1200"/>
              </a:spcBef>
              <a:buFont typeface="Arial" pitchFamily="34" charset="0"/>
              <a:buNone/>
            </a:pPr>
            <a:r>
              <a:rPr lang="en-CA" sz="2200" dirty="0" smtClean="0"/>
              <a:t>Today more than ever, partnerships are essential to building total solutions, business growth and winning against the competition. However, learning how to build the right partnerships effectively can be challenging, time consuming and costly.</a:t>
            </a:r>
            <a:endParaRPr lang="en-US" sz="2200" dirty="0" smtClean="0"/>
          </a:p>
          <a:p>
            <a:pPr marL="0" indent="0">
              <a:lnSpc>
                <a:spcPct val="100000"/>
              </a:lnSpc>
              <a:spcBef>
                <a:spcPts val="1200"/>
              </a:spcBef>
              <a:buFont typeface="Arial" pitchFamily="34" charset="0"/>
              <a:buNone/>
            </a:pPr>
            <a:r>
              <a:rPr lang="en-CA" sz="2200" dirty="0" smtClean="0"/>
              <a:t>According to IDC research, the benefits of partnering include:</a:t>
            </a:r>
            <a:endParaRPr lang="en-US" sz="2200" dirty="0" smtClean="0"/>
          </a:p>
          <a:p>
            <a:pPr indent="-228600">
              <a:lnSpc>
                <a:spcPct val="100000"/>
              </a:lnSpc>
              <a:spcBef>
                <a:spcPts val="100"/>
              </a:spcBef>
              <a:spcAft>
                <a:spcPts val="300"/>
              </a:spcAft>
            </a:pPr>
            <a:r>
              <a:rPr lang="en-CA" sz="2000" dirty="0" smtClean="0"/>
              <a:t>Increased sales and marketing coverage in current or new geographies </a:t>
            </a:r>
            <a:endParaRPr lang="en-US" sz="2000" dirty="0" smtClean="0"/>
          </a:p>
          <a:p>
            <a:pPr indent="-228600">
              <a:lnSpc>
                <a:spcPct val="100000"/>
              </a:lnSpc>
              <a:spcBef>
                <a:spcPts val="100"/>
              </a:spcBef>
              <a:spcAft>
                <a:spcPts val="300"/>
              </a:spcAft>
            </a:pPr>
            <a:r>
              <a:rPr lang="en-CA" sz="2000" dirty="0" smtClean="0"/>
              <a:t>Access to solution and customer specific knowledge and expertise </a:t>
            </a:r>
          </a:p>
          <a:p>
            <a:pPr indent="-228600">
              <a:lnSpc>
                <a:spcPct val="100000"/>
              </a:lnSpc>
              <a:spcBef>
                <a:spcPts val="100"/>
              </a:spcBef>
              <a:spcAft>
                <a:spcPts val="300"/>
              </a:spcAft>
            </a:pPr>
            <a:r>
              <a:rPr lang="en-CA" sz="2000" dirty="0" smtClean="0"/>
              <a:t>Industry specific expertise </a:t>
            </a:r>
          </a:p>
          <a:p>
            <a:pPr marL="0" indent="0">
              <a:lnSpc>
                <a:spcPct val="100000"/>
              </a:lnSpc>
              <a:spcBef>
                <a:spcPts val="1200"/>
              </a:spcBef>
              <a:buFont typeface="Arial" pitchFamily="34" charset="0"/>
              <a:buNone/>
            </a:pPr>
            <a:r>
              <a:rPr lang="en-CA" sz="2200" dirty="0" smtClean="0"/>
              <a:t>The same research describes higher market share, stronger reputation, competitiveness, profitability and coverage of resource and solution gaps as the value derived from </a:t>
            </a:r>
            <a:br>
              <a:rPr lang="en-CA" sz="2200" dirty="0" smtClean="0"/>
            </a:br>
            <a:r>
              <a:rPr lang="en-CA" sz="2200" dirty="0" smtClean="0"/>
              <a:t>successful partnerships. So why some partners do chose to go it alone? The reason </a:t>
            </a:r>
            <a:br>
              <a:rPr lang="en-CA" sz="2200" dirty="0" smtClean="0"/>
            </a:br>
            <a:r>
              <a:rPr lang="en-CA" sz="2200" dirty="0" smtClean="0"/>
              <a:t>is that it takes time and money to build relationships and develop trust.</a:t>
            </a:r>
            <a:endParaRPr lang="en-US" sz="2200" dirty="0"/>
          </a:p>
        </p:txBody>
      </p:sp>
    </p:spTree>
    <p:extLst>
      <p:ext uri="{BB962C8B-B14F-4D97-AF65-F5344CB8AC3E}">
        <p14:creationId xmlns:p14="http://schemas.microsoft.com/office/powerpoint/2010/main" val="301880944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Object 93" hidden="1"/>
          <p:cNvGraphicFramePr>
            <a:graphicFrameLocks noChangeAspect="1"/>
          </p:cNvGraphicFramePr>
          <p:nvPr>
            <p:custDataLst>
              <p:tags r:id="rId2"/>
            </p:custDataLst>
            <p:extLst>
              <p:ext uri="{D42A27DB-BD31-4B8C-83A1-F6EECF244321}">
                <p14:modId xmlns:p14="http://schemas.microsoft.com/office/powerpoint/2010/main" val="288772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03"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Marketing Messaging </a:t>
            </a:r>
            <a:r>
              <a:rPr lang="en-US" dirty="0" smtClean="0"/>
              <a:t>Overview </a:t>
            </a:r>
            <a:br>
              <a:rPr lang="en-US" dirty="0" smtClean="0"/>
            </a:br>
            <a:r>
              <a:rPr lang="en-US" sz="3200" dirty="0" smtClean="0"/>
              <a:t>P2P </a:t>
            </a:r>
            <a:r>
              <a:rPr lang="en-US" sz="3200" dirty="0"/>
              <a:t>Maturity Model Defined</a:t>
            </a:r>
          </a:p>
        </p:txBody>
      </p:sp>
      <p:grpSp>
        <p:nvGrpSpPr>
          <p:cNvPr id="8" name="Group 7"/>
          <p:cNvGrpSpPr/>
          <p:nvPr/>
        </p:nvGrpSpPr>
        <p:grpSpPr>
          <a:xfrm>
            <a:off x="3492259" y="6756156"/>
            <a:ext cx="2085461" cy="209940"/>
            <a:chOff x="-6310" y="6438746"/>
            <a:chExt cx="1905074" cy="480134"/>
          </a:xfrm>
        </p:grpSpPr>
        <p:sp>
          <p:nvSpPr>
            <p:cNvPr id="91" name="Freeform 71"/>
            <p:cNvSpPr>
              <a:spLocks/>
            </p:cNvSpPr>
            <p:nvPr/>
          </p:nvSpPr>
          <p:spPr bwMode="auto">
            <a:xfrm flipH="1">
              <a:off x="-6310" y="6438746"/>
              <a:ext cx="1905074" cy="480134"/>
            </a:xfrm>
            <a:custGeom>
              <a:avLst/>
              <a:gdLst>
                <a:gd name="T0" fmla="*/ 858 w 1193"/>
                <a:gd name="T1" fmla="*/ 37 h 272"/>
                <a:gd name="T2" fmla="*/ 437 w 1193"/>
                <a:gd name="T3" fmla="*/ 31 h 272"/>
                <a:gd name="T4" fmla="*/ 0 w 1193"/>
                <a:gd name="T5" fmla="*/ 272 h 272"/>
                <a:gd name="T6" fmla="*/ 1193 w 1193"/>
                <a:gd name="T7" fmla="*/ 272 h 272"/>
                <a:gd name="T8" fmla="*/ 1193 w 1193"/>
                <a:gd name="T9" fmla="*/ 204 h 272"/>
                <a:gd name="T10" fmla="*/ 858 w 1193"/>
                <a:gd name="T11" fmla="*/ 37 h 272"/>
              </a:gdLst>
              <a:ahLst/>
              <a:cxnLst>
                <a:cxn ang="0">
                  <a:pos x="T0" y="T1"/>
                </a:cxn>
                <a:cxn ang="0">
                  <a:pos x="T2" y="T3"/>
                </a:cxn>
                <a:cxn ang="0">
                  <a:pos x="T4" y="T5"/>
                </a:cxn>
                <a:cxn ang="0">
                  <a:pos x="T6" y="T7"/>
                </a:cxn>
                <a:cxn ang="0">
                  <a:pos x="T8" y="T9"/>
                </a:cxn>
                <a:cxn ang="0">
                  <a:pos x="T10" y="T11"/>
                </a:cxn>
              </a:cxnLst>
              <a:rect l="0" t="0" r="r" b="b"/>
              <a:pathLst>
                <a:path w="1193" h="272">
                  <a:moveTo>
                    <a:pt x="858" y="37"/>
                  </a:moveTo>
                  <a:cubicBezTo>
                    <a:pt x="720" y="2"/>
                    <a:pt x="575" y="0"/>
                    <a:pt x="437" y="31"/>
                  </a:cubicBezTo>
                  <a:cubicBezTo>
                    <a:pt x="277" y="68"/>
                    <a:pt x="125" y="148"/>
                    <a:pt x="0" y="272"/>
                  </a:cubicBezTo>
                  <a:cubicBezTo>
                    <a:pt x="1193" y="272"/>
                    <a:pt x="1193" y="272"/>
                    <a:pt x="1193" y="272"/>
                  </a:cubicBezTo>
                  <a:cubicBezTo>
                    <a:pt x="1193" y="204"/>
                    <a:pt x="1193" y="204"/>
                    <a:pt x="1193" y="204"/>
                  </a:cubicBezTo>
                  <a:cubicBezTo>
                    <a:pt x="1092" y="124"/>
                    <a:pt x="978" y="68"/>
                    <a:pt x="858" y="37"/>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92" name="Freeform 79"/>
            <p:cNvSpPr>
              <a:spLocks/>
            </p:cNvSpPr>
            <p:nvPr/>
          </p:nvSpPr>
          <p:spPr bwMode="auto">
            <a:xfrm flipH="1">
              <a:off x="37164" y="6670621"/>
              <a:ext cx="1044424" cy="248259"/>
            </a:xfrm>
            <a:custGeom>
              <a:avLst/>
              <a:gdLst>
                <a:gd name="T0" fmla="*/ 511 w 654"/>
                <a:gd name="T1" fmla="*/ 44 h 141"/>
                <a:gd name="T2" fmla="*/ 404 w 654"/>
                <a:gd name="T3" fmla="*/ 12 h 141"/>
                <a:gd name="T4" fmla="*/ 349 w 654"/>
                <a:gd name="T5" fmla="*/ 6 h 141"/>
                <a:gd name="T6" fmla="*/ 0 w 654"/>
                <a:gd name="T7" fmla="*/ 141 h 141"/>
                <a:gd name="T8" fmla="*/ 231 w 654"/>
                <a:gd name="T9" fmla="*/ 141 h 141"/>
                <a:gd name="T10" fmla="*/ 654 w 654"/>
                <a:gd name="T11" fmla="*/ 141 h 141"/>
                <a:gd name="T12" fmla="*/ 511 w 654"/>
                <a:gd name="T13" fmla="*/ 44 h 141"/>
              </a:gdLst>
              <a:ahLst/>
              <a:cxnLst>
                <a:cxn ang="0">
                  <a:pos x="T0" y="T1"/>
                </a:cxn>
                <a:cxn ang="0">
                  <a:pos x="T2" y="T3"/>
                </a:cxn>
                <a:cxn ang="0">
                  <a:pos x="T4" y="T5"/>
                </a:cxn>
                <a:cxn ang="0">
                  <a:pos x="T6" y="T7"/>
                </a:cxn>
                <a:cxn ang="0">
                  <a:pos x="T8" y="T9"/>
                </a:cxn>
                <a:cxn ang="0">
                  <a:pos x="T10" y="T11"/>
                </a:cxn>
                <a:cxn ang="0">
                  <a:pos x="T12" y="T13"/>
                </a:cxn>
              </a:cxnLst>
              <a:rect l="0" t="0" r="r" b="b"/>
              <a:pathLst>
                <a:path w="654" h="141">
                  <a:moveTo>
                    <a:pt x="511" y="44"/>
                  </a:moveTo>
                  <a:cubicBezTo>
                    <a:pt x="477" y="29"/>
                    <a:pt x="441" y="18"/>
                    <a:pt x="404" y="12"/>
                  </a:cubicBezTo>
                  <a:cubicBezTo>
                    <a:pt x="386" y="9"/>
                    <a:pt x="367" y="7"/>
                    <a:pt x="349" y="6"/>
                  </a:cubicBezTo>
                  <a:cubicBezTo>
                    <a:pt x="223" y="0"/>
                    <a:pt x="96" y="45"/>
                    <a:pt x="0" y="141"/>
                  </a:cubicBezTo>
                  <a:cubicBezTo>
                    <a:pt x="231" y="141"/>
                    <a:pt x="231" y="141"/>
                    <a:pt x="231" y="141"/>
                  </a:cubicBezTo>
                  <a:cubicBezTo>
                    <a:pt x="654" y="141"/>
                    <a:pt x="654" y="141"/>
                    <a:pt x="654" y="141"/>
                  </a:cubicBezTo>
                  <a:cubicBezTo>
                    <a:pt x="612" y="99"/>
                    <a:pt x="563" y="67"/>
                    <a:pt x="511" y="44"/>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sp>
        <p:nvSpPr>
          <p:cNvPr id="9" name="Freeform 70"/>
          <p:cNvSpPr>
            <a:spLocks/>
          </p:cNvSpPr>
          <p:nvPr/>
        </p:nvSpPr>
        <p:spPr bwMode="auto">
          <a:xfrm flipH="1">
            <a:off x="201892" y="6966096"/>
            <a:ext cx="7493843" cy="0"/>
          </a:xfrm>
          <a:custGeom>
            <a:avLst/>
            <a:gdLst>
              <a:gd name="T0" fmla="*/ 485 w 784"/>
              <a:gd name="T1" fmla="*/ 29 h 183"/>
              <a:gd name="T2" fmla="*/ 0 w 784"/>
              <a:gd name="T3" fmla="*/ 183 h 183"/>
              <a:gd name="T4" fmla="*/ 277 w 784"/>
              <a:gd name="T5" fmla="*/ 183 h 183"/>
              <a:gd name="T6" fmla="*/ 784 w 784"/>
              <a:gd name="T7" fmla="*/ 183 h 183"/>
              <a:gd name="T8" fmla="*/ 485 w 784"/>
              <a:gd name="T9" fmla="*/ 29 h 183"/>
              <a:gd name="connsiteX0" fmla="*/ 6186 w 10000"/>
              <a:gd name="connsiteY0" fmla="*/ 431 h 8846"/>
              <a:gd name="connsiteX1" fmla="*/ 0 w 10000"/>
              <a:gd name="connsiteY1" fmla="*/ 8846 h 8846"/>
              <a:gd name="connsiteX2" fmla="*/ 3533 w 10000"/>
              <a:gd name="connsiteY2" fmla="*/ 8846 h 8846"/>
              <a:gd name="connsiteX3" fmla="*/ 10000 w 10000"/>
              <a:gd name="connsiteY3" fmla="*/ 8846 h 8846"/>
              <a:gd name="connsiteX4" fmla="*/ 6186 w 10000"/>
              <a:gd name="connsiteY4" fmla="*/ 431 h 8846"/>
              <a:gd name="connsiteX0" fmla="*/ 10000 w 10000"/>
              <a:gd name="connsiteY0" fmla="*/ 0 h 0"/>
              <a:gd name="connsiteX1" fmla="*/ 0 w 10000"/>
              <a:gd name="connsiteY1" fmla="*/ 0 h 0"/>
              <a:gd name="connsiteX2" fmla="*/ 3533 w 10000"/>
              <a:gd name="connsiteY2" fmla="*/ 0 h 0"/>
              <a:gd name="connsiteX3" fmla="*/ 10000 w 10000"/>
              <a:gd name="connsiteY3" fmla="*/ 0 h 0"/>
              <a:gd name="connsiteX0" fmla="*/ 10000 w 10000"/>
              <a:gd name="connsiteY0" fmla="*/ 0 h 0"/>
              <a:gd name="connsiteX1" fmla="*/ 0 w 10000"/>
              <a:gd name="connsiteY1" fmla="*/ 0 h 0"/>
              <a:gd name="connsiteX2" fmla="*/ 3533 w 10000"/>
              <a:gd name="connsiteY2" fmla="*/ 0 h 0"/>
              <a:gd name="connsiteX3" fmla="*/ 10000 w 10000"/>
              <a:gd name="connsiteY3" fmla="*/ 0 h 0"/>
            </a:gdLst>
            <a:ahLst/>
            <a:cxnLst>
              <a:cxn ang="0">
                <a:pos x="connsiteX0" y="connsiteY0"/>
              </a:cxn>
              <a:cxn ang="0">
                <a:pos x="connsiteX1" y="connsiteY1"/>
              </a:cxn>
              <a:cxn ang="0">
                <a:pos x="connsiteX2" y="connsiteY2"/>
              </a:cxn>
              <a:cxn ang="0">
                <a:pos x="connsiteX3" y="connsiteY3"/>
              </a:cxn>
            </a:cxnLst>
            <a:rect l="l" t="t" r="r" b="b"/>
            <a:pathLst>
              <a:path w="10000">
                <a:moveTo>
                  <a:pt x="10000" y="0"/>
                </a:moveTo>
                <a:lnTo>
                  <a:pt x="0" y="0"/>
                </a:lnTo>
                <a:lnTo>
                  <a:pt x="3533" y="0"/>
                </a:lnTo>
                <a:cubicBezTo>
                  <a:pt x="5689" y="0"/>
                  <a:pt x="7782" y="-504825"/>
                  <a:pt x="10000" y="0"/>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0" name="Freeform 45"/>
          <p:cNvSpPr>
            <a:spLocks/>
          </p:cNvSpPr>
          <p:nvPr/>
        </p:nvSpPr>
        <p:spPr bwMode="auto">
          <a:xfrm>
            <a:off x="119870" y="6035227"/>
            <a:ext cx="311863" cy="208657"/>
          </a:xfrm>
          <a:custGeom>
            <a:avLst/>
            <a:gdLst>
              <a:gd name="T0" fmla="*/ 112 w 133"/>
              <a:gd name="T1" fmla="*/ 38 h 87"/>
              <a:gd name="T2" fmla="*/ 112 w 133"/>
              <a:gd name="T3" fmla="*/ 36 h 87"/>
              <a:gd name="T4" fmla="*/ 75 w 133"/>
              <a:gd name="T5" fmla="*/ 0 h 87"/>
              <a:gd name="T6" fmla="*/ 45 w 133"/>
              <a:gd name="T7" fmla="*/ 16 h 87"/>
              <a:gd name="T8" fmla="*/ 35 w 133"/>
              <a:gd name="T9" fmla="*/ 13 h 87"/>
              <a:gd name="T10" fmla="*/ 23 w 133"/>
              <a:gd name="T11" fmla="*/ 17 h 87"/>
              <a:gd name="T12" fmla="*/ 14 w 133"/>
              <a:gd name="T13" fmla="*/ 34 h 87"/>
              <a:gd name="T14" fmla="*/ 0 w 133"/>
              <a:gd name="T15" fmla="*/ 58 h 87"/>
              <a:gd name="T16" fmla="*/ 26 w 133"/>
              <a:gd name="T17" fmla="*/ 87 h 87"/>
              <a:gd name="T18" fmla="*/ 29 w 133"/>
              <a:gd name="T19" fmla="*/ 87 h 87"/>
              <a:gd name="T20" fmla="*/ 32 w 133"/>
              <a:gd name="T21" fmla="*/ 87 h 87"/>
              <a:gd name="T22" fmla="*/ 92 w 133"/>
              <a:gd name="T23" fmla="*/ 87 h 87"/>
              <a:gd name="T24" fmla="*/ 93 w 133"/>
              <a:gd name="T25" fmla="*/ 87 h 87"/>
              <a:gd name="T26" fmla="*/ 95 w 133"/>
              <a:gd name="T27" fmla="*/ 87 h 87"/>
              <a:gd name="T28" fmla="*/ 99 w 133"/>
              <a:gd name="T29" fmla="*/ 87 h 87"/>
              <a:gd name="T30" fmla="*/ 108 w 133"/>
              <a:gd name="T31" fmla="*/ 87 h 87"/>
              <a:gd name="T32" fmla="*/ 133 w 133"/>
              <a:gd name="T33" fmla="*/ 62 h 87"/>
              <a:gd name="T34" fmla="*/ 112 w 133"/>
              <a:gd name="T35" fmla="*/ 3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7">
                <a:moveTo>
                  <a:pt x="112" y="38"/>
                </a:moveTo>
                <a:cubicBezTo>
                  <a:pt x="112" y="37"/>
                  <a:pt x="112" y="37"/>
                  <a:pt x="112" y="36"/>
                </a:cubicBezTo>
                <a:cubicBezTo>
                  <a:pt x="112" y="16"/>
                  <a:pt x="96" y="0"/>
                  <a:pt x="75" y="0"/>
                </a:cubicBezTo>
                <a:cubicBezTo>
                  <a:pt x="63" y="0"/>
                  <a:pt x="51" y="6"/>
                  <a:pt x="45" y="16"/>
                </a:cubicBezTo>
                <a:cubicBezTo>
                  <a:pt x="42" y="14"/>
                  <a:pt x="39" y="13"/>
                  <a:pt x="35" y="13"/>
                </a:cubicBezTo>
                <a:cubicBezTo>
                  <a:pt x="30" y="13"/>
                  <a:pt x="26" y="15"/>
                  <a:pt x="23" y="17"/>
                </a:cubicBezTo>
                <a:cubicBezTo>
                  <a:pt x="17" y="20"/>
                  <a:pt x="14" y="27"/>
                  <a:pt x="14" y="34"/>
                </a:cubicBezTo>
                <a:cubicBezTo>
                  <a:pt x="6" y="39"/>
                  <a:pt x="0" y="48"/>
                  <a:pt x="0" y="58"/>
                </a:cubicBezTo>
                <a:cubicBezTo>
                  <a:pt x="0" y="73"/>
                  <a:pt x="12" y="85"/>
                  <a:pt x="26" y="87"/>
                </a:cubicBezTo>
                <a:cubicBezTo>
                  <a:pt x="27" y="87"/>
                  <a:pt x="28" y="87"/>
                  <a:pt x="29" y="87"/>
                </a:cubicBezTo>
                <a:cubicBezTo>
                  <a:pt x="30" y="87"/>
                  <a:pt x="31" y="87"/>
                  <a:pt x="32" y="87"/>
                </a:cubicBezTo>
                <a:cubicBezTo>
                  <a:pt x="46" y="87"/>
                  <a:pt x="77" y="87"/>
                  <a:pt x="92" y="87"/>
                </a:cubicBezTo>
                <a:cubicBezTo>
                  <a:pt x="92" y="87"/>
                  <a:pt x="93" y="87"/>
                  <a:pt x="93" y="87"/>
                </a:cubicBezTo>
                <a:cubicBezTo>
                  <a:pt x="95" y="87"/>
                  <a:pt x="95" y="87"/>
                  <a:pt x="95" y="87"/>
                </a:cubicBezTo>
                <a:cubicBezTo>
                  <a:pt x="95" y="87"/>
                  <a:pt x="98" y="87"/>
                  <a:pt x="99" y="87"/>
                </a:cubicBezTo>
                <a:cubicBezTo>
                  <a:pt x="108" y="87"/>
                  <a:pt x="108" y="87"/>
                  <a:pt x="108" y="87"/>
                </a:cubicBezTo>
                <a:cubicBezTo>
                  <a:pt x="122" y="87"/>
                  <a:pt x="133" y="76"/>
                  <a:pt x="133" y="62"/>
                </a:cubicBezTo>
                <a:cubicBezTo>
                  <a:pt x="133" y="50"/>
                  <a:pt x="124" y="40"/>
                  <a:pt x="112" y="38"/>
                </a:cubicBezTo>
                <a:close/>
              </a:path>
            </a:pathLst>
          </a:custGeom>
          <a:solidFill>
            <a:srgbClr val="FFFFFF">
              <a:lumMod val="95000"/>
            </a:srgbClr>
          </a:solidFill>
          <a:ln>
            <a:noFill/>
          </a:ln>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1" name="Freeform 44"/>
          <p:cNvSpPr>
            <a:spLocks/>
          </p:cNvSpPr>
          <p:nvPr/>
        </p:nvSpPr>
        <p:spPr bwMode="auto">
          <a:xfrm>
            <a:off x="11834054" y="6197225"/>
            <a:ext cx="336748" cy="225007"/>
          </a:xfrm>
          <a:custGeom>
            <a:avLst/>
            <a:gdLst>
              <a:gd name="T0" fmla="*/ 154 w 184"/>
              <a:gd name="T1" fmla="*/ 53 h 121"/>
              <a:gd name="T2" fmla="*/ 154 w 184"/>
              <a:gd name="T3" fmla="*/ 51 h 121"/>
              <a:gd name="T4" fmla="*/ 104 w 184"/>
              <a:gd name="T5" fmla="*/ 0 h 121"/>
              <a:gd name="T6" fmla="*/ 61 w 184"/>
              <a:gd name="T7" fmla="*/ 23 h 121"/>
              <a:gd name="T8" fmla="*/ 48 w 184"/>
              <a:gd name="T9" fmla="*/ 19 h 121"/>
              <a:gd name="T10" fmla="*/ 31 w 184"/>
              <a:gd name="T11" fmla="*/ 24 h 121"/>
              <a:gd name="T12" fmla="*/ 18 w 184"/>
              <a:gd name="T13" fmla="*/ 48 h 121"/>
              <a:gd name="T14" fmla="*/ 0 w 184"/>
              <a:gd name="T15" fmla="*/ 81 h 121"/>
              <a:gd name="T16" fmla="*/ 35 w 184"/>
              <a:gd name="T17" fmla="*/ 121 h 121"/>
              <a:gd name="T18" fmla="*/ 40 w 184"/>
              <a:gd name="T19" fmla="*/ 121 h 121"/>
              <a:gd name="T20" fmla="*/ 44 w 184"/>
              <a:gd name="T21" fmla="*/ 121 h 121"/>
              <a:gd name="T22" fmla="*/ 127 w 184"/>
              <a:gd name="T23" fmla="*/ 121 h 121"/>
              <a:gd name="T24" fmla="*/ 128 w 184"/>
              <a:gd name="T25" fmla="*/ 121 h 121"/>
              <a:gd name="T26" fmla="*/ 130 w 184"/>
              <a:gd name="T27" fmla="*/ 121 h 121"/>
              <a:gd name="T28" fmla="*/ 136 w 184"/>
              <a:gd name="T29" fmla="*/ 121 h 121"/>
              <a:gd name="T30" fmla="*/ 150 w 184"/>
              <a:gd name="T31" fmla="*/ 121 h 121"/>
              <a:gd name="T32" fmla="*/ 184 w 184"/>
              <a:gd name="T33" fmla="*/ 87 h 121"/>
              <a:gd name="T34" fmla="*/ 154 w 184"/>
              <a:gd name="T35"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121">
                <a:moveTo>
                  <a:pt x="154" y="53"/>
                </a:moveTo>
                <a:cubicBezTo>
                  <a:pt x="154" y="53"/>
                  <a:pt x="154" y="52"/>
                  <a:pt x="154" y="51"/>
                </a:cubicBezTo>
                <a:cubicBezTo>
                  <a:pt x="154" y="23"/>
                  <a:pt x="132" y="0"/>
                  <a:pt x="104" y="0"/>
                </a:cubicBezTo>
                <a:cubicBezTo>
                  <a:pt x="86" y="0"/>
                  <a:pt x="71" y="9"/>
                  <a:pt x="61" y="23"/>
                </a:cubicBezTo>
                <a:cubicBezTo>
                  <a:pt x="57" y="20"/>
                  <a:pt x="53" y="19"/>
                  <a:pt x="48" y="19"/>
                </a:cubicBezTo>
                <a:cubicBezTo>
                  <a:pt x="41" y="19"/>
                  <a:pt x="36" y="21"/>
                  <a:pt x="31" y="24"/>
                </a:cubicBezTo>
                <a:cubicBezTo>
                  <a:pt x="23" y="29"/>
                  <a:pt x="18" y="38"/>
                  <a:pt x="18" y="48"/>
                </a:cubicBezTo>
                <a:cubicBezTo>
                  <a:pt x="7" y="55"/>
                  <a:pt x="0" y="67"/>
                  <a:pt x="0" y="81"/>
                </a:cubicBezTo>
                <a:cubicBezTo>
                  <a:pt x="0" y="102"/>
                  <a:pt x="15" y="119"/>
                  <a:pt x="35" y="121"/>
                </a:cubicBezTo>
                <a:cubicBezTo>
                  <a:pt x="37" y="121"/>
                  <a:pt x="38" y="121"/>
                  <a:pt x="40" y="121"/>
                </a:cubicBezTo>
                <a:cubicBezTo>
                  <a:pt x="41" y="121"/>
                  <a:pt x="42" y="121"/>
                  <a:pt x="44" y="121"/>
                </a:cubicBezTo>
                <a:cubicBezTo>
                  <a:pt x="62" y="121"/>
                  <a:pt x="106" y="121"/>
                  <a:pt x="127" y="121"/>
                </a:cubicBezTo>
                <a:cubicBezTo>
                  <a:pt x="127" y="121"/>
                  <a:pt x="128" y="121"/>
                  <a:pt x="128" y="121"/>
                </a:cubicBezTo>
                <a:cubicBezTo>
                  <a:pt x="130" y="121"/>
                  <a:pt x="130" y="121"/>
                  <a:pt x="130" y="121"/>
                </a:cubicBezTo>
                <a:cubicBezTo>
                  <a:pt x="131" y="121"/>
                  <a:pt x="134" y="121"/>
                  <a:pt x="136" y="121"/>
                </a:cubicBezTo>
                <a:cubicBezTo>
                  <a:pt x="150" y="121"/>
                  <a:pt x="150" y="121"/>
                  <a:pt x="150" y="121"/>
                </a:cubicBezTo>
                <a:cubicBezTo>
                  <a:pt x="169" y="121"/>
                  <a:pt x="184" y="106"/>
                  <a:pt x="184" y="87"/>
                </a:cubicBezTo>
                <a:cubicBezTo>
                  <a:pt x="184" y="70"/>
                  <a:pt x="171" y="56"/>
                  <a:pt x="154" y="53"/>
                </a:cubicBezTo>
                <a:close/>
              </a:path>
            </a:pathLst>
          </a:custGeom>
          <a:solidFill>
            <a:srgbClr val="0072C6">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2" name="Freeform 45"/>
          <p:cNvSpPr>
            <a:spLocks/>
          </p:cNvSpPr>
          <p:nvPr/>
        </p:nvSpPr>
        <p:spPr bwMode="auto">
          <a:xfrm>
            <a:off x="20964" y="6470972"/>
            <a:ext cx="289470" cy="193675"/>
          </a:xfrm>
          <a:custGeom>
            <a:avLst/>
            <a:gdLst>
              <a:gd name="T0" fmla="*/ 112 w 133"/>
              <a:gd name="T1" fmla="*/ 38 h 87"/>
              <a:gd name="T2" fmla="*/ 112 w 133"/>
              <a:gd name="T3" fmla="*/ 36 h 87"/>
              <a:gd name="T4" fmla="*/ 75 w 133"/>
              <a:gd name="T5" fmla="*/ 0 h 87"/>
              <a:gd name="T6" fmla="*/ 45 w 133"/>
              <a:gd name="T7" fmla="*/ 16 h 87"/>
              <a:gd name="T8" fmla="*/ 35 w 133"/>
              <a:gd name="T9" fmla="*/ 13 h 87"/>
              <a:gd name="T10" fmla="*/ 23 w 133"/>
              <a:gd name="T11" fmla="*/ 17 h 87"/>
              <a:gd name="T12" fmla="*/ 14 w 133"/>
              <a:gd name="T13" fmla="*/ 34 h 87"/>
              <a:gd name="T14" fmla="*/ 0 w 133"/>
              <a:gd name="T15" fmla="*/ 58 h 87"/>
              <a:gd name="T16" fmla="*/ 26 w 133"/>
              <a:gd name="T17" fmla="*/ 87 h 87"/>
              <a:gd name="T18" fmla="*/ 29 w 133"/>
              <a:gd name="T19" fmla="*/ 87 h 87"/>
              <a:gd name="T20" fmla="*/ 32 w 133"/>
              <a:gd name="T21" fmla="*/ 87 h 87"/>
              <a:gd name="T22" fmla="*/ 92 w 133"/>
              <a:gd name="T23" fmla="*/ 87 h 87"/>
              <a:gd name="T24" fmla="*/ 93 w 133"/>
              <a:gd name="T25" fmla="*/ 87 h 87"/>
              <a:gd name="T26" fmla="*/ 95 w 133"/>
              <a:gd name="T27" fmla="*/ 87 h 87"/>
              <a:gd name="T28" fmla="*/ 99 w 133"/>
              <a:gd name="T29" fmla="*/ 87 h 87"/>
              <a:gd name="T30" fmla="*/ 108 w 133"/>
              <a:gd name="T31" fmla="*/ 87 h 87"/>
              <a:gd name="T32" fmla="*/ 133 w 133"/>
              <a:gd name="T33" fmla="*/ 62 h 87"/>
              <a:gd name="T34" fmla="*/ 112 w 133"/>
              <a:gd name="T35" fmla="*/ 3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7">
                <a:moveTo>
                  <a:pt x="112" y="38"/>
                </a:moveTo>
                <a:cubicBezTo>
                  <a:pt x="112" y="37"/>
                  <a:pt x="112" y="37"/>
                  <a:pt x="112" y="36"/>
                </a:cubicBezTo>
                <a:cubicBezTo>
                  <a:pt x="112" y="16"/>
                  <a:pt x="96" y="0"/>
                  <a:pt x="75" y="0"/>
                </a:cubicBezTo>
                <a:cubicBezTo>
                  <a:pt x="63" y="0"/>
                  <a:pt x="51" y="6"/>
                  <a:pt x="45" y="16"/>
                </a:cubicBezTo>
                <a:cubicBezTo>
                  <a:pt x="42" y="14"/>
                  <a:pt x="39" y="13"/>
                  <a:pt x="35" y="13"/>
                </a:cubicBezTo>
                <a:cubicBezTo>
                  <a:pt x="30" y="13"/>
                  <a:pt x="26" y="15"/>
                  <a:pt x="23" y="17"/>
                </a:cubicBezTo>
                <a:cubicBezTo>
                  <a:pt x="17" y="20"/>
                  <a:pt x="14" y="27"/>
                  <a:pt x="14" y="34"/>
                </a:cubicBezTo>
                <a:cubicBezTo>
                  <a:pt x="6" y="39"/>
                  <a:pt x="0" y="48"/>
                  <a:pt x="0" y="58"/>
                </a:cubicBezTo>
                <a:cubicBezTo>
                  <a:pt x="0" y="73"/>
                  <a:pt x="12" y="85"/>
                  <a:pt x="26" y="87"/>
                </a:cubicBezTo>
                <a:cubicBezTo>
                  <a:pt x="27" y="87"/>
                  <a:pt x="28" y="87"/>
                  <a:pt x="29" y="87"/>
                </a:cubicBezTo>
                <a:cubicBezTo>
                  <a:pt x="30" y="87"/>
                  <a:pt x="31" y="87"/>
                  <a:pt x="32" y="87"/>
                </a:cubicBezTo>
                <a:cubicBezTo>
                  <a:pt x="46" y="87"/>
                  <a:pt x="77" y="87"/>
                  <a:pt x="92" y="87"/>
                </a:cubicBezTo>
                <a:cubicBezTo>
                  <a:pt x="92" y="87"/>
                  <a:pt x="93" y="87"/>
                  <a:pt x="93" y="87"/>
                </a:cubicBezTo>
                <a:cubicBezTo>
                  <a:pt x="95" y="87"/>
                  <a:pt x="95" y="87"/>
                  <a:pt x="95" y="87"/>
                </a:cubicBezTo>
                <a:cubicBezTo>
                  <a:pt x="95" y="87"/>
                  <a:pt x="98" y="87"/>
                  <a:pt x="99" y="87"/>
                </a:cubicBezTo>
                <a:cubicBezTo>
                  <a:pt x="108" y="87"/>
                  <a:pt x="108" y="87"/>
                  <a:pt x="108" y="87"/>
                </a:cubicBezTo>
                <a:cubicBezTo>
                  <a:pt x="122" y="87"/>
                  <a:pt x="133" y="76"/>
                  <a:pt x="133" y="62"/>
                </a:cubicBezTo>
                <a:cubicBezTo>
                  <a:pt x="133" y="50"/>
                  <a:pt x="124" y="40"/>
                  <a:pt x="112" y="38"/>
                </a:cubicBezTo>
                <a:close/>
              </a:path>
            </a:pathLst>
          </a:custGeom>
          <a:solidFill>
            <a:srgbClr val="00BCF2">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3" name="Freeform 46"/>
          <p:cNvSpPr>
            <a:spLocks/>
          </p:cNvSpPr>
          <p:nvPr/>
        </p:nvSpPr>
        <p:spPr bwMode="auto">
          <a:xfrm>
            <a:off x="315207" y="5857427"/>
            <a:ext cx="527584" cy="355600"/>
          </a:xfrm>
          <a:custGeom>
            <a:avLst/>
            <a:gdLst>
              <a:gd name="T0" fmla="*/ 203 w 242"/>
              <a:gd name="T1" fmla="*/ 70 h 160"/>
              <a:gd name="T2" fmla="*/ 203 w 242"/>
              <a:gd name="T3" fmla="*/ 67 h 160"/>
              <a:gd name="T4" fmla="*/ 136 w 242"/>
              <a:gd name="T5" fmla="*/ 0 h 160"/>
              <a:gd name="T6" fmla="*/ 81 w 242"/>
              <a:gd name="T7" fmla="*/ 30 h 160"/>
              <a:gd name="T8" fmla="*/ 62 w 242"/>
              <a:gd name="T9" fmla="*/ 25 h 160"/>
              <a:gd name="T10" fmla="*/ 24 w 242"/>
              <a:gd name="T11" fmla="*/ 63 h 160"/>
              <a:gd name="T12" fmla="*/ 0 w 242"/>
              <a:gd name="T13" fmla="*/ 107 h 160"/>
              <a:gd name="T14" fmla="*/ 46 w 242"/>
              <a:gd name="T15" fmla="*/ 160 h 160"/>
              <a:gd name="T16" fmla="*/ 52 w 242"/>
              <a:gd name="T17" fmla="*/ 160 h 160"/>
              <a:gd name="T18" fmla="*/ 57 w 242"/>
              <a:gd name="T19" fmla="*/ 160 h 160"/>
              <a:gd name="T20" fmla="*/ 166 w 242"/>
              <a:gd name="T21" fmla="*/ 160 h 160"/>
              <a:gd name="T22" fmla="*/ 171 w 242"/>
              <a:gd name="T23" fmla="*/ 160 h 160"/>
              <a:gd name="T24" fmla="*/ 179 w 242"/>
              <a:gd name="T25" fmla="*/ 160 h 160"/>
              <a:gd name="T26" fmla="*/ 197 w 242"/>
              <a:gd name="T27" fmla="*/ 160 h 160"/>
              <a:gd name="T28" fmla="*/ 242 w 242"/>
              <a:gd name="T29" fmla="*/ 115 h 160"/>
              <a:gd name="T30" fmla="*/ 203 w 242"/>
              <a:gd name="T31"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160">
                <a:moveTo>
                  <a:pt x="203" y="70"/>
                </a:moveTo>
                <a:cubicBezTo>
                  <a:pt x="203" y="69"/>
                  <a:pt x="203" y="68"/>
                  <a:pt x="203" y="67"/>
                </a:cubicBezTo>
                <a:cubicBezTo>
                  <a:pt x="203" y="30"/>
                  <a:pt x="173" y="0"/>
                  <a:pt x="136" y="0"/>
                </a:cubicBezTo>
                <a:cubicBezTo>
                  <a:pt x="113" y="0"/>
                  <a:pt x="93" y="12"/>
                  <a:pt x="81" y="30"/>
                </a:cubicBezTo>
                <a:cubicBezTo>
                  <a:pt x="75" y="27"/>
                  <a:pt x="69" y="25"/>
                  <a:pt x="62" y="25"/>
                </a:cubicBezTo>
                <a:cubicBezTo>
                  <a:pt x="41" y="25"/>
                  <a:pt x="24" y="42"/>
                  <a:pt x="24" y="63"/>
                </a:cubicBezTo>
                <a:cubicBezTo>
                  <a:pt x="9" y="73"/>
                  <a:pt x="0" y="89"/>
                  <a:pt x="0" y="107"/>
                </a:cubicBezTo>
                <a:cubicBezTo>
                  <a:pt x="0" y="135"/>
                  <a:pt x="20" y="157"/>
                  <a:pt x="46" y="160"/>
                </a:cubicBezTo>
                <a:cubicBezTo>
                  <a:pt x="48" y="160"/>
                  <a:pt x="50" y="160"/>
                  <a:pt x="52" y="160"/>
                </a:cubicBezTo>
                <a:cubicBezTo>
                  <a:pt x="54" y="160"/>
                  <a:pt x="56" y="160"/>
                  <a:pt x="57" y="160"/>
                </a:cubicBezTo>
                <a:cubicBezTo>
                  <a:pt x="82" y="160"/>
                  <a:pt x="139" y="160"/>
                  <a:pt x="166" y="160"/>
                </a:cubicBezTo>
                <a:cubicBezTo>
                  <a:pt x="171" y="160"/>
                  <a:pt x="171" y="160"/>
                  <a:pt x="171" y="160"/>
                </a:cubicBezTo>
                <a:cubicBezTo>
                  <a:pt x="173" y="160"/>
                  <a:pt x="177" y="160"/>
                  <a:pt x="179" y="160"/>
                </a:cubicBezTo>
                <a:cubicBezTo>
                  <a:pt x="197" y="160"/>
                  <a:pt x="197" y="160"/>
                  <a:pt x="197" y="160"/>
                </a:cubicBezTo>
                <a:cubicBezTo>
                  <a:pt x="222" y="160"/>
                  <a:pt x="242" y="139"/>
                  <a:pt x="242" y="115"/>
                </a:cubicBezTo>
                <a:cubicBezTo>
                  <a:pt x="242" y="92"/>
                  <a:pt x="225" y="73"/>
                  <a:pt x="203" y="70"/>
                </a:cubicBez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nvGrpSpPr>
          <p:cNvPr id="14" name="Group 13"/>
          <p:cNvGrpSpPr/>
          <p:nvPr/>
        </p:nvGrpSpPr>
        <p:grpSpPr>
          <a:xfrm>
            <a:off x="11887654" y="6709439"/>
            <a:ext cx="133479" cy="263409"/>
            <a:chOff x="6812419" y="6555317"/>
            <a:chExt cx="203193" cy="393100"/>
          </a:xfrm>
        </p:grpSpPr>
        <p:sp>
          <p:nvSpPr>
            <p:cNvPr id="88" name="Rectangle 87"/>
            <p:cNvSpPr>
              <a:spLocks noChangeArrowheads="1"/>
            </p:cNvSpPr>
            <p:nvPr/>
          </p:nvSpPr>
          <p:spPr bwMode="auto">
            <a:xfrm>
              <a:off x="6893697"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9" name="Oval 88"/>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90" name="Oval 89"/>
            <p:cNvSpPr>
              <a:spLocks noChangeArrowheads="1"/>
            </p:cNvSpPr>
            <p:nvPr/>
          </p:nvSpPr>
          <p:spPr bwMode="auto">
            <a:xfrm>
              <a:off x="6838991"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5" name="Group 14"/>
          <p:cNvGrpSpPr/>
          <p:nvPr/>
        </p:nvGrpSpPr>
        <p:grpSpPr>
          <a:xfrm>
            <a:off x="141140" y="6775893"/>
            <a:ext cx="87078" cy="171840"/>
            <a:chOff x="6812419" y="6555317"/>
            <a:chExt cx="203193" cy="393100"/>
          </a:xfrm>
        </p:grpSpPr>
        <p:sp>
          <p:nvSpPr>
            <p:cNvPr id="85" name="Rectangle 84"/>
            <p:cNvSpPr>
              <a:spLocks noChangeArrowheads="1"/>
            </p:cNvSpPr>
            <p:nvPr/>
          </p:nvSpPr>
          <p:spPr bwMode="auto">
            <a:xfrm>
              <a:off x="6893697"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6" name="Oval 85"/>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7" name="Oval 86"/>
            <p:cNvSpPr>
              <a:spLocks noChangeArrowheads="1"/>
            </p:cNvSpPr>
            <p:nvPr/>
          </p:nvSpPr>
          <p:spPr bwMode="auto">
            <a:xfrm>
              <a:off x="6838991"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sp>
        <p:nvSpPr>
          <p:cNvPr id="16" name="Rectangle 33"/>
          <p:cNvSpPr>
            <a:spLocks noChangeArrowheads="1"/>
          </p:cNvSpPr>
          <p:nvPr/>
        </p:nvSpPr>
        <p:spPr bwMode="auto">
          <a:xfrm flipH="1">
            <a:off x="0" y="6942989"/>
            <a:ext cx="12436474" cy="51536"/>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nvGrpSpPr>
          <p:cNvPr id="17" name="Group 16"/>
          <p:cNvGrpSpPr/>
          <p:nvPr/>
        </p:nvGrpSpPr>
        <p:grpSpPr>
          <a:xfrm flipH="1">
            <a:off x="5591943" y="6587786"/>
            <a:ext cx="191314" cy="362340"/>
            <a:chOff x="2947734" y="4893996"/>
            <a:chExt cx="261655" cy="485821"/>
          </a:xfrm>
        </p:grpSpPr>
        <p:sp>
          <p:nvSpPr>
            <p:cNvPr id="83" name="Freeform 25"/>
            <p:cNvSpPr>
              <a:spLocks/>
            </p:cNvSpPr>
            <p:nvPr/>
          </p:nvSpPr>
          <p:spPr bwMode="auto">
            <a:xfrm flipH="1">
              <a:off x="3046279" y="4893996"/>
              <a:ext cx="163110" cy="485821"/>
            </a:xfrm>
            <a:custGeom>
              <a:avLst/>
              <a:gdLst>
                <a:gd name="T0" fmla="*/ 107 w 192"/>
                <a:gd name="T1" fmla="*/ 0 h 570"/>
                <a:gd name="T2" fmla="*/ 0 w 192"/>
                <a:gd name="T3" fmla="*/ 570 h 570"/>
                <a:gd name="T4" fmla="*/ 192 w 192"/>
                <a:gd name="T5" fmla="*/ 570 h 570"/>
                <a:gd name="T6" fmla="*/ 107 w 192"/>
                <a:gd name="T7" fmla="*/ 0 h 570"/>
              </a:gdLst>
              <a:ahLst/>
              <a:cxnLst>
                <a:cxn ang="0">
                  <a:pos x="T0" y="T1"/>
                </a:cxn>
                <a:cxn ang="0">
                  <a:pos x="T2" y="T3"/>
                </a:cxn>
                <a:cxn ang="0">
                  <a:pos x="T4" y="T5"/>
                </a:cxn>
                <a:cxn ang="0">
                  <a:pos x="T6" y="T7"/>
                </a:cxn>
              </a:cxnLst>
              <a:rect l="0" t="0" r="r" b="b"/>
              <a:pathLst>
                <a:path w="192" h="570">
                  <a:moveTo>
                    <a:pt x="107" y="0"/>
                  </a:moveTo>
                  <a:lnTo>
                    <a:pt x="0" y="570"/>
                  </a:lnTo>
                  <a:lnTo>
                    <a:pt x="192" y="570"/>
                  </a:lnTo>
                  <a:lnTo>
                    <a:pt x="107" y="0"/>
                  </a:lnTo>
                  <a:close/>
                </a:path>
              </a:pathLst>
            </a:custGeom>
            <a:solidFill>
              <a:srgbClr val="79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4" name="Freeform 26"/>
            <p:cNvSpPr>
              <a:spLocks/>
            </p:cNvSpPr>
            <p:nvPr/>
          </p:nvSpPr>
          <p:spPr bwMode="auto">
            <a:xfrm flipH="1">
              <a:off x="2947734" y="5006502"/>
              <a:ext cx="126580" cy="373315"/>
            </a:xfrm>
            <a:custGeom>
              <a:avLst/>
              <a:gdLst>
                <a:gd name="T0" fmla="*/ 83 w 149"/>
                <a:gd name="T1" fmla="*/ 0 h 438"/>
                <a:gd name="T2" fmla="*/ 0 w 149"/>
                <a:gd name="T3" fmla="*/ 438 h 438"/>
                <a:gd name="T4" fmla="*/ 149 w 149"/>
                <a:gd name="T5" fmla="*/ 438 h 438"/>
                <a:gd name="T6" fmla="*/ 83 w 149"/>
                <a:gd name="T7" fmla="*/ 0 h 438"/>
              </a:gdLst>
              <a:ahLst/>
              <a:cxnLst>
                <a:cxn ang="0">
                  <a:pos x="T0" y="T1"/>
                </a:cxn>
                <a:cxn ang="0">
                  <a:pos x="T2" y="T3"/>
                </a:cxn>
                <a:cxn ang="0">
                  <a:pos x="T4" y="T5"/>
                </a:cxn>
                <a:cxn ang="0">
                  <a:pos x="T6" y="T7"/>
                </a:cxn>
              </a:cxnLst>
              <a:rect l="0" t="0" r="r" b="b"/>
              <a:pathLst>
                <a:path w="149" h="438">
                  <a:moveTo>
                    <a:pt x="83" y="0"/>
                  </a:moveTo>
                  <a:lnTo>
                    <a:pt x="0" y="438"/>
                  </a:lnTo>
                  <a:lnTo>
                    <a:pt x="149" y="438"/>
                  </a:lnTo>
                  <a:lnTo>
                    <a:pt x="83" y="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8" name="Group 17"/>
          <p:cNvGrpSpPr/>
          <p:nvPr/>
        </p:nvGrpSpPr>
        <p:grpSpPr>
          <a:xfrm flipH="1">
            <a:off x="1687711" y="6390564"/>
            <a:ext cx="191314" cy="362340"/>
            <a:chOff x="2947734" y="4893996"/>
            <a:chExt cx="261655" cy="485821"/>
          </a:xfrm>
        </p:grpSpPr>
        <p:sp>
          <p:nvSpPr>
            <p:cNvPr id="81" name="Freeform 25"/>
            <p:cNvSpPr>
              <a:spLocks/>
            </p:cNvSpPr>
            <p:nvPr/>
          </p:nvSpPr>
          <p:spPr bwMode="auto">
            <a:xfrm flipH="1">
              <a:off x="3046279" y="4893996"/>
              <a:ext cx="163110" cy="485821"/>
            </a:xfrm>
            <a:custGeom>
              <a:avLst/>
              <a:gdLst>
                <a:gd name="T0" fmla="*/ 107 w 192"/>
                <a:gd name="T1" fmla="*/ 0 h 570"/>
                <a:gd name="T2" fmla="*/ 0 w 192"/>
                <a:gd name="T3" fmla="*/ 570 h 570"/>
                <a:gd name="T4" fmla="*/ 192 w 192"/>
                <a:gd name="T5" fmla="*/ 570 h 570"/>
                <a:gd name="T6" fmla="*/ 107 w 192"/>
                <a:gd name="T7" fmla="*/ 0 h 570"/>
              </a:gdLst>
              <a:ahLst/>
              <a:cxnLst>
                <a:cxn ang="0">
                  <a:pos x="T0" y="T1"/>
                </a:cxn>
                <a:cxn ang="0">
                  <a:pos x="T2" y="T3"/>
                </a:cxn>
                <a:cxn ang="0">
                  <a:pos x="T4" y="T5"/>
                </a:cxn>
                <a:cxn ang="0">
                  <a:pos x="T6" y="T7"/>
                </a:cxn>
              </a:cxnLst>
              <a:rect l="0" t="0" r="r" b="b"/>
              <a:pathLst>
                <a:path w="192" h="570">
                  <a:moveTo>
                    <a:pt x="107" y="0"/>
                  </a:moveTo>
                  <a:lnTo>
                    <a:pt x="0" y="570"/>
                  </a:lnTo>
                  <a:lnTo>
                    <a:pt x="192" y="570"/>
                  </a:lnTo>
                  <a:lnTo>
                    <a:pt x="107" y="0"/>
                  </a:lnTo>
                  <a:close/>
                </a:path>
              </a:pathLst>
            </a:custGeom>
            <a:solidFill>
              <a:srgbClr val="79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2" name="Freeform 26"/>
            <p:cNvSpPr>
              <a:spLocks/>
            </p:cNvSpPr>
            <p:nvPr/>
          </p:nvSpPr>
          <p:spPr bwMode="auto">
            <a:xfrm flipH="1">
              <a:off x="2947734" y="5006502"/>
              <a:ext cx="126580" cy="373315"/>
            </a:xfrm>
            <a:custGeom>
              <a:avLst/>
              <a:gdLst>
                <a:gd name="T0" fmla="*/ 83 w 149"/>
                <a:gd name="T1" fmla="*/ 0 h 438"/>
                <a:gd name="T2" fmla="*/ 0 w 149"/>
                <a:gd name="T3" fmla="*/ 438 h 438"/>
                <a:gd name="T4" fmla="*/ 149 w 149"/>
                <a:gd name="T5" fmla="*/ 438 h 438"/>
                <a:gd name="T6" fmla="*/ 83 w 149"/>
                <a:gd name="T7" fmla="*/ 0 h 438"/>
              </a:gdLst>
              <a:ahLst/>
              <a:cxnLst>
                <a:cxn ang="0">
                  <a:pos x="T0" y="T1"/>
                </a:cxn>
                <a:cxn ang="0">
                  <a:pos x="T2" y="T3"/>
                </a:cxn>
                <a:cxn ang="0">
                  <a:pos x="T4" y="T5"/>
                </a:cxn>
                <a:cxn ang="0">
                  <a:pos x="T6" y="T7"/>
                </a:cxn>
              </a:cxnLst>
              <a:rect l="0" t="0" r="r" b="b"/>
              <a:pathLst>
                <a:path w="149" h="438">
                  <a:moveTo>
                    <a:pt x="83" y="0"/>
                  </a:moveTo>
                  <a:lnTo>
                    <a:pt x="0" y="438"/>
                  </a:lnTo>
                  <a:lnTo>
                    <a:pt x="149" y="438"/>
                  </a:lnTo>
                  <a:lnTo>
                    <a:pt x="83" y="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9" name="Group 18"/>
          <p:cNvGrpSpPr/>
          <p:nvPr/>
        </p:nvGrpSpPr>
        <p:grpSpPr>
          <a:xfrm>
            <a:off x="10432064" y="5635625"/>
            <a:ext cx="1108075" cy="1358900"/>
            <a:chOff x="7034213" y="5499100"/>
            <a:chExt cx="1108075" cy="1358900"/>
          </a:xfrm>
        </p:grpSpPr>
        <p:sp>
          <p:nvSpPr>
            <p:cNvPr id="20" name="AutoShape 3"/>
            <p:cNvSpPr>
              <a:spLocks noChangeAspect="1" noChangeArrowheads="1" noTextEdit="1"/>
            </p:cNvSpPr>
            <p:nvPr/>
          </p:nvSpPr>
          <p:spPr bwMode="auto">
            <a:xfrm>
              <a:off x="7037388" y="5499100"/>
              <a:ext cx="1104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5"/>
            <p:cNvSpPr>
              <a:spLocks noEditPoints="1"/>
            </p:cNvSpPr>
            <p:nvPr/>
          </p:nvSpPr>
          <p:spPr bwMode="auto">
            <a:xfrm>
              <a:off x="7034213" y="5502275"/>
              <a:ext cx="1108075" cy="1319213"/>
            </a:xfrm>
            <a:custGeom>
              <a:avLst/>
              <a:gdLst>
                <a:gd name="T0" fmla="*/ 195 w 391"/>
                <a:gd name="T1" fmla="*/ 0 h 466"/>
                <a:gd name="T2" fmla="*/ 0 w 391"/>
                <a:gd name="T3" fmla="*/ 195 h 466"/>
                <a:gd name="T4" fmla="*/ 0 w 391"/>
                <a:gd name="T5" fmla="*/ 466 h 466"/>
                <a:gd name="T6" fmla="*/ 324 w 391"/>
                <a:gd name="T7" fmla="*/ 466 h 466"/>
                <a:gd name="T8" fmla="*/ 324 w 391"/>
                <a:gd name="T9" fmla="*/ 402 h 466"/>
                <a:gd name="T10" fmla="*/ 320 w 391"/>
                <a:gd name="T11" fmla="*/ 402 h 466"/>
                <a:gd name="T12" fmla="*/ 257 w 391"/>
                <a:gd name="T13" fmla="*/ 365 h 466"/>
                <a:gd name="T14" fmla="*/ 324 w 391"/>
                <a:gd name="T15" fmla="*/ 365 h 466"/>
                <a:gd name="T16" fmla="*/ 324 w 391"/>
                <a:gd name="T17" fmla="*/ 310 h 466"/>
                <a:gd name="T18" fmla="*/ 391 w 391"/>
                <a:gd name="T19" fmla="*/ 310 h 466"/>
                <a:gd name="T20" fmla="*/ 391 w 391"/>
                <a:gd name="T21" fmla="*/ 195 h 466"/>
                <a:gd name="T22" fmla="*/ 195 w 391"/>
                <a:gd name="T23" fmla="*/ 0 h 466"/>
                <a:gd name="T24" fmla="*/ 263 w 391"/>
                <a:gd name="T25" fmla="*/ 243 h 466"/>
                <a:gd name="T26" fmla="*/ 240 w 391"/>
                <a:gd name="T27" fmla="*/ 220 h 466"/>
                <a:gd name="T28" fmla="*/ 263 w 391"/>
                <a:gd name="T29" fmla="*/ 197 h 466"/>
                <a:gd name="T30" fmla="*/ 286 w 391"/>
                <a:gd name="T31" fmla="*/ 220 h 466"/>
                <a:gd name="T32" fmla="*/ 263 w 391"/>
                <a:gd name="T33" fmla="*/ 24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6">
                  <a:moveTo>
                    <a:pt x="195" y="0"/>
                  </a:moveTo>
                  <a:cubicBezTo>
                    <a:pt x="87" y="0"/>
                    <a:pt x="0" y="87"/>
                    <a:pt x="0" y="195"/>
                  </a:cubicBezTo>
                  <a:cubicBezTo>
                    <a:pt x="0" y="466"/>
                    <a:pt x="0" y="466"/>
                    <a:pt x="0" y="466"/>
                  </a:cubicBezTo>
                  <a:cubicBezTo>
                    <a:pt x="324" y="466"/>
                    <a:pt x="324" y="466"/>
                    <a:pt x="324" y="466"/>
                  </a:cubicBezTo>
                  <a:cubicBezTo>
                    <a:pt x="324" y="402"/>
                    <a:pt x="324" y="402"/>
                    <a:pt x="324" y="402"/>
                  </a:cubicBezTo>
                  <a:cubicBezTo>
                    <a:pt x="323" y="402"/>
                    <a:pt x="322" y="402"/>
                    <a:pt x="320" y="402"/>
                  </a:cubicBezTo>
                  <a:cubicBezTo>
                    <a:pt x="293" y="402"/>
                    <a:pt x="270" y="387"/>
                    <a:pt x="257" y="365"/>
                  </a:cubicBezTo>
                  <a:cubicBezTo>
                    <a:pt x="324" y="365"/>
                    <a:pt x="324" y="365"/>
                    <a:pt x="324" y="365"/>
                  </a:cubicBezTo>
                  <a:cubicBezTo>
                    <a:pt x="324" y="310"/>
                    <a:pt x="324" y="310"/>
                    <a:pt x="324" y="310"/>
                  </a:cubicBezTo>
                  <a:cubicBezTo>
                    <a:pt x="391" y="310"/>
                    <a:pt x="391" y="310"/>
                    <a:pt x="391" y="310"/>
                  </a:cubicBezTo>
                  <a:cubicBezTo>
                    <a:pt x="391" y="195"/>
                    <a:pt x="391" y="195"/>
                    <a:pt x="391" y="195"/>
                  </a:cubicBezTo>
                  <a:cubicBezTo>
                    <a:pt x="391" y="87"/>
                    <a:pt x="303" y="0"/>
                    <a:pt x="195" y="0"/>
                  </a:cubicBezTo>
                  <a:close/>
                  <a:moveTo>
                    <a:pt x="263" y="243"/>
                  </a:moveTo>
                  <a:cubicBezTo>
                    <a:pt x="250" y="243"/>
                    <a:pt x="240" y="232"/>
                    <a:pt x="240" y="220"/>
                  </a:cubicBezTo>
                  <a:cubicBezTo>
                    <a:pt x="240" y="207"/>
                    <a:pt x="250" y="197"/>
                    <a:pt x="263" y="197"/>
                  </a:cubicBezTo>
                  <a:cubicBezTo>
                    <a:pt x="275" y="197"/>
                    <a:pt x="286" y="207"/>
                    <a:pt x="286" y="220"/>
                  </a:cubicBezTo>
                  <a:cubicBezTo>
                    <a:pt x="286" y="232"/>
                    <a:pt x="275" y="243"/>
                    <a:pt x="263" y="243"/>
                  </a:cubicBezTo>
                  <a:close/>
                </a:path>
              </a:pathLst>
            </a:custGeom>
            <a:solidFill>
              <a:srgbClr val="6DC2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
            <p:cNvSpPr>
              <a:spLocks/>
            </p:cNvSpPr>
            <p:nvPr/>
          </p:nvSpPr>
          <p:spPr bwMode="auto">
            <a:xfrm>
              <a:off x="7229476" y="5572125"/>
              <a:ext cx="709613" cy="400050"/>
            </a:xfrm>
            <a:custGeom>
              <a:avLst/>
              <a:gdLst>
                <a:gd name="T0" fmla="*/ 41 w 250"/>
                <a:gd name="T1" fmla="*/ 59 h 141"/>
                <a:gd name="T2" fmla="*/ 45 w 250"/>
                <a:gd name="T3" fmla="*/ 59 h 141"/>
                <a:gd name="T4" fmla="*/ 41 w 250"/>
                <a:gd name="T5" fmla="*/ 41 h 141"/>
                <a:gd name="T6" fmla="*/ 82 w 250"/>
                <a:gd name="T7" fmla="*/ 0 h 141"/>
                <a:gd name="T8" fmla="*/ 123 w 250"/>
                <a:gd name="T9" fmla="*/ 36 h 141"/>
                <a:gd name="T10" fmla="*/ 153 w 250"/>
                <a:gd name="T11" fmla="*/ 23 h 141"/>
                <a:gd name="T12" fmla="*/ 194 w 250"/>
                <a:gd name="T13" fmla="*/ 62 h 141"/>
                <a:gd name="T14" fmla="*/ 208 w 250"/>
                <a:gd name="T15" fmla="*/ 59 h 141"/>
                <a:gd name="T16" fmla="*/ 250 w 250"/>
                <a:gd name="T17" fmla="*/ 100 h 141"/>
                <a:gd name="T18" fmla="*/ 208 w 250"/>
                <a:gd name="T19" fmla="*/ 141 h 141"/>
                <a:gd name="T20" fmla="*/ 41 w 250"/>
                <a:gd name="T21" fmla="*/ 141 h 141"/>
                <a:gd name="T22" fmla="*/ 0 w 250"/>
                <a:gd name="T23" fmla="*/ 100 h 141"/>
                <a:gd name="T24" fmla="*/ 41 w 250"/>
                <a:gd name="T25" fmla="*/ 5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141">
                  <a:moveTo>
                    <a:pt x="41" y="59"/>
                  </a:moveTo>
                  <a:cubicBezTo>
                    <a:pt x="42" y="59"/>
                    <a:pt x="44" y="59"/>
                    <a:pt x="45" y="59"/>
                  </a:cubicBezTo>
                  <a:cubicBezTo>
                    <a:pt x="43" y="54"/>
                    <a:pt x="41" y="48"/>
                    <a:pt x="41" y="41"/>
                  </a:cubicBezTo>
                  <a:cubicBezTo>
                    <a:pt x="41" y="19"/>
                    <a:pt x="59" y="0"/>
                    <a:pt x="82" y="0"/>
                  </a:cubicBezTo>
                  <a:cubicBezTo>
                    <a:pt x="103" y="0"/>
                    <a:pt x="120" y="16"/>
                    <a:pt x="123" y="36"/>
                  </a:cubicBezTo>
                  <a:cubicBezTo>
                    <a:pt x="130" y="28"/>
                    <a:pt x="141" y="23"/>
                    <a:pt x="153" y="23"/>
                  </a:cubicBezTo>
                  <a:cubicBezTo>
                    <a:pt x="175" y="23"/>
                    <a:pt x="193" y="40"/>
                    <a:pt x="194" y="62"/>
                  </a:cubicBezTo>
                  <a:cubicBezTo>
                    <a:pt x="199" y="60"/>
                    <a:pt x="203" y="59"/>
                    <a:pt x="208" y="59"/>
                  </a:cubicBezTo>
                  <a:cubicBezTo>
                    <a:pt x="231" y="59"/>
                    <a:pt x="250" y="78"/>
                    <a:pt x="250" y="100"/>
                  </a:cubicBezTo>
                  <a:cubicBezTo>
                    <a:pt x="250" y="123"/>
                    <a:pt x="231" y="141"/>
                    <a:pt x="208" y="141"/>
                  </a:cubicBezTo>
                  <a:cubicBezTo>
                    <a:pt x="41" y="141"/>
                    <a:pt x="41" y="141"/>
                    <a:pt x="41" y="141"/>
                  </a:cubicBezTo>
                  <a:cubicBezTo>
                    <a:pt x="18" y="141"/>
                    <a:pt x="0" y="123"/>
                    <a:pt x="0" y="100"/>
                  </a:cubicBezTo>
                  <a:cubicBezTo>
                    <a:pt x="0" y="78"/>
                    <a:pt x="18" y="59"/>
                    <a:pt x="41"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7"/>
            <p:cNvSpPr>
              <a:spLocks noChangeArrowheads="1"/>
            </p:cNvSpPr>
            <p:nvPr/>
          </p:nvSpPr>
          <p:spPr bwMode="auto">
            <a:xfrm>
              <a:off x="7626351" y="6673850"/>
              <a:ext cx="176213" cy="180975"/>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8"/>
            <p:cNvSpPr>
              <a:spLocks noChangeArrowheads="1"/>
            </p:cNvSpPr>
            <p:nvPr/>
          </p:nvSpPr>
          <p:spPr bwMode="auto">
            <a:xfrm>
              <a:off x="7380288" y="6319838"/>
              <a:ext cx="176213" cy="534988"/>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9"/>
            <p:cNvSpPr>
              <a:spLocks noChangeArrowheads="1"/>
            </p:cNvSpPr>
            <p:nvPr/>
          </p:nvSpPr>
          <p:spPr bwMode="auto">
            <a:xfrm>
              <a:off x="7399338" y="6351588"/>
              <a:ext cx="20638"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10"/>
            <p:cNvSpPr>
              <a:spLocks noChangeArrowheads="1"/>
            </p:cNvSpPr>
            <p:nvPr/>
          </p:nvSpPr>
          <p:spPr bwMode="auto">
            <a:xfrm>
              <a:off x="7439026" y="6351588"/>
              <a:ext cx="17463"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11"/>
            <p:cNvSpPr>
              <a:spLocks noChangeArrowheads="1"/>
            </p:cNvSpPr>
            <p:nvPr/>
          </p:nvSpPr>
          <p:spPr bwMode="auto">
            <a:xfrm>
              <a:off x="7477126" y="6351588"/>
              <a:ext cx="15875"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12"/>
            <p:cNvSpPr>
              <a:spLocks noChangeArrowheads="1"/>
            </p:cNvSpPr>
            <p:nvPr/>
          </p:nvSpPr>
          <p:spPr bwMode="auto">
            <a:xfrm>
              <a:off x="7513638" y="6351588"/>
              <a:ext cx="19050"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13"/>
            <p:cNvSpPr>
              <a:spLocks noChangeArrowheads="1"/>
            </p:cNvSpPr>
            <p:nvPr/>
          </p:nvSpPr>
          <p:spPr bwMode="auto">
            <a:xfrm>
              <a:off x="7399338" y="64023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14"/>
            <p:cNvSpPr>
              <a:spLocks noChangeArrowheads="1"/>
            </p:cNvSpPr>
            <p:nvPr/>
          </p:nvSpPr>
          <p:spPr bwMode="auto">
            <a:xfrm>
              <a:off x="7439026" y="64023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15"/>
            <p:cNvSpPr>
              <a:spLocks noChangeArrowheads="1"/>
            </p:cNvSpPr>
            <p:nvPr/>
          </p:nvSpPr>
          <p:spPr bwMode="auto">
            <a:xfrm>
              <a:off x="7477126" y="64023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16"/>
            <p:cNvSpPr>
              <a:spLocks noChangeArrowheads="1"/>
            </p:cNvSpPr>
            <p:nvPr/>
          </p:nvSpPr>
          <p:spPr bwMode="auto">
            <a:xfrm>
              <a:off x="7513638" y="64023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17"/>
            <p:cNvSpPr>
              <a:spLocks noChangeArrowheads="1"/>
            </p:cNvSpPr>
            <p:nvPr/>
          </p:nvSpPr>
          <p:spPr bwMode="auto">
            <a:xfrm>
              <a:off x="7399338" y="64531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18"/>
            <p:cNvSpPr>
              <a:spLocks noChangeArrowheads="1"/>
            </p:cNvSpPr>
            <p:nvPr/>
          </p:nvSpPr>
          <p:spPr bwMode="auto">
            <a:xfrm>
              <a:off x="7439026" y="64531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19"/>
            <p:cNvSpPr>
              <a:spLocks noChangeArrowheads="1"/>
            </p:cNvSpPr>
            <p:nvPr/>
          </p:nvSpPr>
          <p:spPr bwMode="auto">
            <a:xfrm>
              <a:off x="7477126" y="64531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20"/>
            <p:cNvSpPr>
              <a:spLocks noChangeArrowheads="1"/>
            </p:cNvSpPr>
            <p:nvPr/>
          </p:nvSpPr>
          <p:spPr bwMode="auto">
            <a:xfrm>
              <a:off x="7513638" y="64531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21"/>
            <p:cNvSpPr>
              <a:spLocks noChangeArrowheads="1"/>
            </p:cNvSpPr>
            <p:nvPr/>
          </p:nvSpPr>
          <p:spPr bwMode="auto">
            <a:xfrm>
              <a:off x="7399338" y="6503988"/>
              <a:ext cx="20638"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22"/>
            <p:cNvSpPr>
              <a:spLocks noChangeArrowheads="1"/>
            </p:cNvSpPr>
            <p:nvPr/>
          </p:nvSpPr>
          <p:spPr bwMode="auto">
            <a:xfrm>
              <a:off x="7439026" y="6503988"/>
              <a:ext cx="17463"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23"/>
            <p:cNvSpPr>
              <a:spLocks noChangeArrowheads="1"/>
            </p:cNvSpPr>
            <p:nvPr/>
          </p:nvSpPr>
          <p:spPr bwMode="auto">
            <a:xfrm>
              <a:off x="7477126" y="6503988"/>
              <a:ext cx="15875"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24"/>
            <p:cNvSpPr>
              <a:spLocks noChangeArrowheads="1"/>
            </p:cNvSpPr>
            <p:nvPr/>
          </p:nvSpPr>
          <p:spPr bwMode="auto">
            <a:xfrm>
              <a:off x="7513638" y="65039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25"/>
            <p:cNvSpPr>
              <a:spLocks noChangeArrowheads="1"/>
            </p:cNvSpPr>
            <p:nvPr/>
          </p:nvSpPr>
          <p:spPr bwMode="auto">
            <a:xfrm>
              <a:off x="7399338" y="65547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26"/>
            <p:cNvSpPr>
              <a:spLocks noChangeArrowheads="1"/>
            </p:cNvSpPr>
            <p:nvPr/>
          </p:nvSpPr>
          <p:spPr bwMode="auto">
            <a:xfrm>
              <a:off x="7439026" y="6554788"/>
              <a:ext cx="17463"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27"/>
            <p:cNvSpPr>
              <a:spLocks noChangeArrowheads="1"/>
            </p:cNvSpPr>
            <p:nvPr/>
          </p:nvSpPr>
          <p:spPr bwMode="auto">
            <a:xfrm>
              <a:off x="7477126" y="65547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28"/>
            <p:cNvSpPr>
              <a:spLocks noChangeArrowheads="1"/>
            </p:cNvSpPr>
            <p:nvPr/>
          </p:nvSpPr>
          <p:spPr bwMode="auto">
            <a:xfrm>
              <a:off x="7513638" y="65547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29"/>
            <p:cNvSpPr>
              <a:spLocks noChangeArrowheads="1"/>
            </p:cNvSpPr>
            <p:nvPr/>
          </p:nvSpPr>
          <p:spPr bwMode="auto">
            <a:xfrm>
              <a:off x="7399338" y="66055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30"/>
            <p:cNvSpPr>
              <a:spLocks noChangeArrowheads="1"/>
            </p:cNvSpPr>
            <p:nvPr/>
          </p:nvSpPr>
          <p:spPr bwMode="auto">
            <a:xfrm>
              <a:off x="7439026" y="66055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31"/>
            <p:cNvSpPr>
              <a:spLocks noChangeArrowheads="1"/>
            </p:cNvSpPr>
            <p:nvPr/>
          </p:nvSpPr>
          <p:spPr bwMode="auto">
            <a:xfrm>
              <a:off x="7477126" y="6605588"/>
              <a:ext cx="1587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32"/>
            <p:cNvSpPr>
              <a:spLocks noChangeArrowheads="1"/>
            </p:cNvSpPr>
            <p:nvPr/>
          </p:nvSpPr>
          <p:spPr bwMode="auto">
            <a:xfrm>
              <a:off x="7513638" y="6605588"/>
              <a:ext cx="19050"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33"/>
            <p:cNvSpPr>
              <a:spLocks noChangeArrowheads="1"/>
            </p:cNvSpPr>
            <p:nvPr/>
          </p:nvSpPr>
          <p:spPr bwMode="auto">
            <a:xfrm>
              <a:off x="7399338" y="6656388"/>
              <a:ext cx="20638"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34"/>
            <p:cNvSpPr>
              <a:spLocks noChangeArrowheads="1"/>
            </p:cNvSpPr>
            <p:nvPr/>
          </p:nvSpPr>
          <p:spPr bwMode="auto">
            <a:xfrm>
              <a:off x="7439026" y="6656388"/>
              <a:ext cx="17463"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35"/>
            <p:cNvSpPr>
              <a:spLocks noChangeArrowheads="1"/>
            </p:cNvSpPr>
            <p:nvPr/>
          </p:nvSpPr>
          <p:spPr bwMode="auto">
            <a:xfrm>
              <a:off x="7477126" y="6656388"/>
              <a:ext cx="15875"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36"/>
            <p:cNvSpPr>
              <a:spLocks noChangeArrowheads="1"/>
            </p:cNvSpPr>
            <p:nvPr/>
          </p:nvSpPr>
          <p:spPr bwMode="auto">
            <a:xfrm>
              <a:off x="7513638" y="66563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37"/>
            <p:cNvSpPr>
              <a:spLocks noChangeArrowheads="1"/>
            </p:cNvSpPr>
            <p:nvPr/>
          </p:nvSpPr>
          <p:spPr bwMode="auto">
            <a:xfrm>
              <a:off x="7399338" y="6708775"/>
              <a:ext cx="20638"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38"/>
            <p:cNvSpPr>
              <a:spLocks noChangeArrowheads="1"/>
            </p:cNvSpPr>
            <p:nvPr/>
          </p:nvSpPr>
          <p:spPr bwMode="auto">
            <a:xfrm>
              <a:off x="7439026" y="6708775"/>
              <a:ext cx="17463"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39"/>
            <p:cNvSpPr>
              <a:spLocks noChangeArrowheads="1"/>
            </p:cNvSpPr>
            <p:nvPr/>
          </p:nvSpPr>
          <p:spPr bwMode="auto">
            <a:xfrm>
              <a:off x="7477126" y="6708775"/>
              <a:ext cx="15875"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40"/>
            <p:cNvSpPr>
              <a:spLocks noChangeArrowheads="1"/>
            </p:cNvSpPr>
            <p:nvPr/>
          </p:nvSpPr>
          <p:spPr bwMode="auto">
            <a:xfrm>
              <a:off x="7513638" y="6708775"/>
              <a:ext cx="19050"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41"/>
            <p:cNvSpPr>
              <a:spLocks noChangeArrowheads="1"/>
            </p:cNvSpPr>
            <p:nvPr/>
          </p:nvSpPr>
          <p:spPr bwMode="auto">
            <a:xfrm>
              <a:off x="7399338" y="6759575"/>
              <a:ext cx="20638"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42"/>
            <p:cNvSpPr>
              <a:spLocks noChangeArrowheads="1"/>
            </p:cNvSpPr>
            <p:nvPr/>
          </p:nvSpPr>
          <p:spPr bwMode="auto">
            <a:xfrm>
              <a:off x="7439026" y="6759575"/>
              <a:ext cx="17463"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43"/>
            <p:cNvSpPr>
              <a:spLocks noChangeArrowheads="1"/>
            </p:cNvSpPr>
            <p:nvPr/>
          </p:nvSpPr>
          <p:spPr bwMode="auto">
            <a:xfrm>
              <a:off x="7477126" y="6759575"/>
              <a:ext cx="15875"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44"/>
            <p:cNvSpPr>
              <a:spLocks noChangeArrowheads="1"/>
            </p:cNvSpPr>
            <p:nvPr/>
          </p:nvSpPr>
          <p:spPr bwMode="auto">
            <a:xfrm>
              <a:off x="7513638" y="6759575"/>
              <a:ext cx="19050"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45"/>
            <p:cNvSpPr>
              <a:spLocks noChangeArrowheads="1"/>
            </p:cNvSpPr>
            <p:nvPr/>
          </p:nvSpPr>
          <p:spPr bwMode="auto">
            <a:xfrm>
              <a:off x="7123113" y="6489700"/>
              <a:ext cx="174625" cy="365125"/>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46"/>
            <p:cNvSpPr>
              <a:spLocks noChangeArrowheads="1"/>
            </p:cNvSpPr>
            <p:nvPr/>
          </p:nvSpPr>
          <p:spPr bwMode="auto">
            <a:xfrm>
              <a:off x="7148513" y="6535738"/>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47"/>
            <p:cNvSpPr>
              <a:spLocks noChangeArrowheads="1"/>
            </p:cNvSpPr>
            <p:nvPr/>
          </p:nvSpPr>
          <p:spPr bwMode="auto">
            <a:xfrm>
              <a:off x="7181851" y="6535738"/>
              <a:ext cx="20638"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48"/>
            <p:cNvSpPr>
              <a:spLocks noChangeArrowheads="1"/>
            </p:cNvSpPr>
            <p:nvPr/>
          </p:nvSpPr>
          <p:spPr bwMode="auto">
            <a:xfrm>
              <a:off x="7215188" y="6535738"/>
              <a:ext cx="20638"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49"/>
            <p:cNvSpPr>
              <a:spLocks noChangeArrowheads="1"/>
            </p:cNvSpPr>
            <p:nvPr/>
          </p:nvSpPr>
          <p:spPr bwMode="auto">
            <a:xfrm>
              <a:off x="7250113" y="6535738"/>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50"/>
            <p:cNvSpPr>
              <a:spLocks noChangeArrowheads="1"/>
            </p:cNvSpPr>
            <p:nvPr/>
          </p:nvSpPr>
          <p:spPr bwMode="auto">
            <a:xfrm>
              <a:off x="7654926" y="66881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51"/>
            <p:cNvSpPr>
              <a:spLocks noChangeArrowheads="1"/>
            </p:cNvSpPr>
            <p:nvPr/>
          </p:nvSpPr>
          <p:spPr bwMode="auto">
            <a:xfrm>
              <a:off x="7689851" y="66881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52"/>
            <p:cNvSpPr>
              <a:spLocks noChangeArrowheads="1"/>
            </p:cNvSpPr>
            <p:nvPr/>
          </p:nvSpPr>
          <p:spPr bwMode="auto">
            <a:xfrm>
              <a:off x="7723188" y="66881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53"/>
            <p:cNvSpPr>
              <a:spLocks noChangeArrowheads="1"/>
            </p:cNvSpPr>
            <p:nvPr/>
          </p:nvSpPr>
          <p:spPr bwMode="auto">
            <a:xfrm>
              <a:off x="7756526" y="66881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54"/>
            <p:cNvSpPr>
              <a:spLocks noChangeArrowheads="1"/>
            </p:cNvSpPr>
            <p:nvPr/>
          </p:nvSpPr>
          <p:spPr bwMode="auto">
            <a:xfrm>
              <a:off x="7654926" y="67389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55"/>
            <p:cNvSpPr>
              <a:spLocks noChangeArrowheads="1"/>
            </p:cNvSpPr>
            <p:nvPr/>
          </p:nvSpPr>
          <p:spPr bwMode="auto">
            <a:xfrm>
              <a:off x="7689851" y="67389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56"/>
            <p:cNvSpPr>
              <a:spLocks noChangeArrowheads="1"/>
            </p:cNvSpPr>
            <p:nvPr/>
          </p:nvSpPr>
          <p:spPr bwMode="auto">
            <a:xfrm>
              <a:off x="7723188" y="67389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57"/>
            <p:cNvSpPr>
              <a:spLocks noChangeArrowheads="1"/>
            </p:cNvSpPr>
            <p:nvPr/>
          </p:nvSpPr>
          <p:spPr bwMode="auto">
            <a:xfrm>
              <a:off x="7756526" y="67389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58"/>
            <p:cNvSpPr>
              <a:spLocks noChangeArrowheads="1"/>
            </p:cNvSpPr>
            <p:nvPr/>
          </p:nvSpPr>
          <p:spPr bwMode="auto">
            <a:xfrm>
              <a:off x="7654926" y="67897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59"/>
            <p:cNvSpPr>
              <a:spLocks noChangeArrowheads="1"/>
            </p:cNvSpPr>
            <p:nvPr/>
          </p:nvSpPr>
          <p:spPr bwMode="auto">
            <a:xfrm>
              <a:off x="7689851" y="67897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60"/>
            <p:cNvSpPr>
              <a:spLocks noChangeArrowheads="1"/>
            </p:cNvSpPr>
            <p:nvPr/>
          </p:nvSpPr>
          <p:spPr bwMode="auto">
            <a:xfrm>
              <a:off x="7723188" y="67897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61"/>
            <p:cNvSpPr>
              <a:spLocks noChangeArrowheads="1"/>
            </p:cNvSpPr>
            <p:nvPr/>
          </p:nvSpPr>
          <p:spPr bwMode="auto">
            <a:xfrm>
              <a:off x="7756526" y="67897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2"/>
            <p:cNvSpPr>
              <a:spLocks/>
            </p:cNvSpPr>
            <p:nvPr/>
          </p:nvSpPr>
          <p:spPr bwMode="auto">
            <a:xfrm>
              <a:off x="7204076" y="5972175"/>
              <a:ext cx="223838" cy="517525"/>
            </a:xfrm>
            <a:custGeom>
              <a:avLst/>
              <a:gdLst>
                <a:gd name="T0" fmla="*/ 3 w 79"/>
                <a:gd name="T1" fmla="*/ 183 h 183"/>
                <a:gd name="T2" fmla="*/ 0 w 79"/>
                <a:gd name="T3" fmla="*/ 183 h 183"/>
                <a:gd name="T4" fmla="*/ 0 w 79"/>
                <a:gd name="T5" fmla="*/ 92 h 183"/>
                <a:gd name="T6" fmla="*/ 32 w 79"/>
                <a:gd name="T7" fmla="*/ 60 h 183"/>
                <a:gd name="T8" fmla="*/ 48 w 79"/>
                <a:gd name="T9" fmla="*/ 60 h 183"/>
                <a:gd name="T10" fmla="*/ 76 w 79"/>
                <a:gd name="T11" fmla="*/ 32 h 183"/>
                <a:gd name="T12" fmla="*/ 76 w 79"/>
                <a:gd name="T13" fmla="*/ 0 h 183"/>
                <a:gd name="T14" fmla="*/ 79 w 79"/>
                <a:gd name="T15" fmla="*/ 0 h 183"/>
                <a:gd name="T16" fmla="*/ 79 w 79"/>
                <a:gd name="T17" fmla="*/ 32 h 183"/>
                <a:gd name="T18" fmla="*/ 48 w 79"/>
                <a:gd name="T19" fmla="*/ 63 h 183"/>
                <a:gd name="T20" fmla="*/ 32 w 79"/>
                <a:gd name="T21" fmla="*/ 63 h 183"/>
                <a:gd name="T22" fmla="*/ 3 w 79"/>
                <a:gd name="T23" fmla="*/ 92 h 183"/>
                <a:gd name="T24" fmla="*/ 3 w 79"/>
                <a:gd name="T2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83">
                  <a:moveTo>
                    <a:pt x="3" y="183"/>
                  </a:moveTo>
                  <a:cubicBezTo>
                    <a:pt x="0" y="183"/>
                    <a:pt x="0" y="183"/>
                    <a:pt x="0" y="183"/>
                  </a:cubicBezTo>
                  <a:cubicBezTo>
                    <a:pt x="0" y="92"/>
                    <a:pt x="0" y="92"/>
                    <a:pt x="0" y="92"/>
                  </a:cubicBezTo>
                  <a:cubicBezTo>
                    <a:pt x="0" y="74"/>
                    <a:pt x="14" y="60"/>
                    <a:pt x="32" y="60"/>
                  </a:cubicBezTo>
                  <a:cubicBezTo>
                    <a:pt x="48" y="60"/>
                    <a:pt x="48" y="60"/>
                    <a:pt x="48" y="60"/>
                  </a:cubicBezTo>
                  <a:cubicBezTo>
                    <a:pt x="63" y="60"/>
                    <a:pt x="76" y="48"/>
                    <a:pt x="76" y="32"/>
                  </a:cubicBezTo>
                  <a:cubicBezTo>
                    <a:pt x="76" y="0"/>
                    <a:pt x="76" y="0"/>
                    <a:pt x="76" y="0"/>
                  </a:cubicBezTo>
                  <a:cubicBezTo>
                    <a:pt x="79" y="0"/>
                    <a:pt x="79" y="0"/>
                    <a:pt x="79" y="0"/>
                  </a:cubicBezTo>
                  <a:cubicBezTo>
                    <a:pt x="79" y="32"/>
                    <a:pt x="79" y="32"/>
                    <a:pt x="79" y="32"/>
                  </a:cubicBezTo>
                  <a:cubicBezTo>
                    <a:pt x="79" y="49"/>
                    <a:pt x="65" y="63"/>
                    <a:pt x="48" y="63"/>
                  </a:cubicBezTo>
                  <a:cubicBezTo>
                    <a:pt x="32" y="63"/>
                    <a:pt x="32" y="63"/>
                    <a:pt x="32" y="63"/>
                  </a:cubicBezTo>
                  <a:cubicBezTo>
                    <a:pt x="16" y="63"/>
                    <a:pt x="3" y="76"/>
                    <a:pt x="3" y="92"/>
                  </a:cubicBezTo>
                  <a:lnTo>
                    <a:pt x="3" y="18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63"/>
            <p:cNvSpPr>
              <a:spLocks/>
            </p:cNvSpPr>
            <p:nvPr/>
          </p:nvSpPr>
          <p:spPr bwMode="auto">
            <a:xfrm>
              <a:off x="7618413" y="5972175"/>
              <a:ext cx="115888" cy="698500"/>
            </a:xfrm>
            <a:custGeom>
              <a:avLst/>
              <a:gdLst>
                <a:gd name="T0" fmla="*/ 41 w 41"/>
                <a:gd name="T1" fmla="*/ 247 h 247"/>
                <a:gd name="T2" fmla="*/ 38 w 41"/>
                <a:gd name="T3" fmla="*/ 247 h 247"/>
                <a:gd name="T4" fmla="*/ 38 w 41"/>
                <a:gd name="T5" fmla="*/ 123 h 247"/>
                <a:gd name="T6" fmla="*/ 21 w 41"/>
                <a:gd name="T7" fmla="*/ 106 h 247"/>
                <a:gd name="T8" fmla="*/ 20 w 41"/>
                <a:gd name="T9" fmla="*/ 106 h 247"/>
                <a:gd name="T10" fmla="*/ 0 w 41"/>
                <a:gd name="T11" fmla="*/ 86 h 247"/>
                <a:gd name="T12" fmla="*/ 0 w 41"/>
                <a:gd name="T13" fmla="*/ 0 h 247"/>
                <a:gd name="T14" fmla="*/ 3 w 41"/>
                <a:gd name="T15" fmla="*/ 0 h 247"/>
                <a:gd name="T16" fmla="*/ 3 w 41"/>
                <a:gd name="T17" fmla="*/ 86 h 247"/>
                <a:gd name="T18" fmla="*/ 20 w 41"/>
                <a:gd name="T19" fmla="*/ 103 h 247"/>
                <a:gd name="T20" fmla="*/ 21 w 41"/>
                <a:gd name="T21" fmla="*/ 103 h 247"/>
                <a:gd name="T22" fmla="*/ 41 w 41"/>
                <a:gd name="T23" fmla="*/ 123 h 247"/>
                <a:gd name="T24" fmla="*/ 41 w 41"/>
                <a:gd name="T2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47">
                  <a:moveTo>
                    <a:pt x="41" y="247"/>
                  </a:moveTo>
                  <a:cubicBezTo>
                    <a:pt x="38" y="247"/>
                    <a:pt x="38" y="247"/>
                    <a:pt x="38" y="247"/>
                  </a:cubicBezTo>
                  <a:cubicBezTo>
                    <a:pt x="38" y="123"/>
                    <a:pt x="38" y="123"/>
                    <a:pt x="38" y="123"/>
                  </a:cubicBezTo>
                  <a:cubicBezTo>
                    <a:pt x="38" y="113"/>
                    <a:pt x="31" y="106"/>
                    <a:pt x="21" y="106"/>
                  </a:cubicBezTo>
                  <a:cubicBezTo>
                    <a:pt x="20" y="106"/>
                    <a:pt x="20" y="106"/>
                    <a:pt x="20" y="106"/>
                  </a:cubicBezTo>
                  <a:cubicBezTo>
                    <a:pt x="9" y="106"/>
                    <a:pt x="0" y="97"/>
                    <a:pt x="0" y="86"/>
                  </a:cubicBezTo>
                  <a:cubicBezTo>
                    <a:pt x="0" y="0"/>
                    <a:pt x="0" y="0"/>
                    <a:pt x="0" y="0"/>
                  </a:cubicBezTo>
                  <a:cubicBezTo>
                    <a:pt x="3" y="0"/>
                    <a:pt x="3" y="0"/>
                    <a:pt x="3" y="0"/>
                  </a:cubicBezTo>
                  <a:cubicBezTo>
                    <a:pt x="3" y="86"/>
                    <a:pt x="3" y="86"/>
                    <a:pt x="3" y="86"/>
                  </a:cubicBezTo>
                  <a:cubicBezTo>
                    <a:pt x="3" y="95"/>
                    <a:pt x="11" y="103"/>
                    <a:pt x="20" y="103"/>
                  </a:cubicBezTo>
                  <a:cubicBezTo>
                    <a:pt x="21" y="103"/>
                    <a:pt x="21" y="103"/>
                    <a:pt x="21" y="103"/>
                  </a:cubicBezTo>
                  <a:cubicBezTo>
                    <a:pt x="32" y="103"/>
                    <a:pt x="41" y="112"/>
                    <a:pt x="41" y="123"/>
                  </a:cubicBezTo>
                  <a:lnTo>
                    <a:pt x="41" y="247"/>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64"/>
            <p:cNvSpPr>
              <a:spLocks noChangeArrowheads="1"/>
            </p:cNvSpPr>
            <p:nvPr/>
          </p:nvSpPr>
          <p:spPr bwMode="auto">
            <a:xfrm>
              <a:off x="7491413" y="5972175"/>
              <a:ext cx="7938" cy="3476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5" name="Rectangle 94"/>
          <p:cNvSpPr/>
          <p:nvPr/>
        </p:nvSpPr>
        <p:spPr bwMode="auto">
          <a:xfrm>
            <a:off x="457200"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0312" indent="-210312" defTabSz="932472" fontAlgn="base">
              <a:spcBef>
                <a:spcPts val="5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None</a:t>
            </a:r>
          </a:p>
        </p:txBody>
      </p:sp>
      <p:sp>
        <p:nvSpPr>
          <p:cNvPr id="96" name="Rectangle 95"/>
          <p:cNvSpPr/>
          <p:nvPr/>
        </p:nvSpPr>
        <p:spPr bwMode="auto">
          <a:xfrm>
            <a:off x="3356913"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0312" indent="-210312" defTabSz="932472" fontAlgn="base">
              <a:spcBef>
                <a:spcPts val="500"/>
              </a:spcBef>
              <a:spcAft>
                <a:spcPct val="0"/>
              </a:spcAft>
              <a:buFont typeface="Arial" panose="020B0604020202020204" pitchFamily="34" charset="0"/>
              <a:buChar char="•"/>
            </a:pPr>
            <a:r>
              <a:rPr lang="en-US" dirty="0" smtClean="0">
                <a:solidFill>
                  <a:schemeClr val="tx1"/>
                </a:solidFill>
                <a:ea typeface="Segoe UI" pitchFamily="34" charset="0"/>
                <a:cs typeface="Segoe UI" pitchFamily="34" charset="0"/>
              </a:rPr>
              <a:t>Market messaging is only when asked or in response to an opportunity</a:t>
            </a:r>
            <a:endParaRPr lang="en-US" dirty="0">
              <a:solidFill>
                <a:schemeClr val="tx1"/>
              </a:solidFill>
              <a:ea typeface="Segoe UI" pitchFamily="34" charset="0"/>
              <a:cs typeface="Segoe UI" pitchFamily="34" charset="0"/>
            </a:endParaRPr>
          </a:p>
        </p:txBody>
      </p:sp>
      <p:sp>
        <p:nvSpPr>
          <p:cNvPr id="97" name="Rectangle 96"/>
          <p:cNvSpPr/>
          <p:nvPr/>
        </p:nvSpPr>
        <p:spPr bwMode="auto">
          <a:xfrm>
            <a:off x="6256627"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lvl="0" indent="-285750" defTabSz="914400">
              <a:buFont typeface="Arial" panose="020B0604020202020204" pitchFamily="34" charset="0"/>
              <a:buChar char="•"/>
            </a:pPr>
            <a:r>
              <a:rPr lang="en-US" dirty="0">
                <a:solidFill>
                  <a:schemeClr val="tx1"/>
                </a:solidFill>
                <a:ea typeface="Segoe UI" pitchFamily="34" charset="0"/>
                <a:cs typeface="Segoe UI" pitchFamily="34" charset="0"/>
              </a:rPr>
              <a:t>Ad hoc messaging, recognition of partners and capabilities</a:t>
            </a:r>
          </a:p>
          <a:p>
            <a:pPr marL="285750" lvl="0" indent="-285750" defTabSz="914400">
              <a:buFont typeface="Arial" panose="020B0604020202020204" pitchFamily="34" charset="0"/>
              <a:buChar char="•"/>
            </a:pPr>
            <a:endParaRPr lang="en-US" dirty="0">
              <a:solidFill>
                <a:schemeClr val="tx1"/>
              </a:solidFill>
              <a:ea typeface="Segoe UI" pitchFamily="34" charset="0"/>
              <a:cs typeface="Segoe UI" pitchFamily="34" charset="0"/>
            </a:endParaRPr>
          </a:p>
          <a:p>
            <a:pPr marL="285750" lvl="0" indent="-285750" defTabSz="914400">
              <a:buFont typeface="Arial" panose="020B0604020202020204" pitchFamily="34" charset="0"/>
              <a:buChar char="•"/>
            </a:pPr>
            <a:r>
              <a:rPr lang="en-US" dirty="0">
                <a:solidFill>
                  <a:schemeClr val="tx1"/>
                </a:solidFill>
                <a:ea typeface="Segoe UI" pitchFamily="34" charset="0"/>
                <a:cs typeface="Segoe UI" pitchFamily="34" charset="0"/>
              </a:rPr>
              <a:t>Visibility of partnership on websites</a:t>
            </a:r>
          </a:p>
        </p:txBody>
      </p:sp>
      <p:sp>
        <p:nvSpPr>
          <p:cNvPr id="98" name="Rectangle 97"/>
          <p:cNvSpPr/>
          <p:nvPr/>
        </p:nvSpPr>
        <p:spPr bwMode="auto">
          <a:xfrm>
            <a:off x="9156340"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0312" indent="-210312" defTabSz="932472" fontAlgn="base">
              <a:spcBef>
                <a:spcPts val="5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Fully integrated marketing and </a:t>
            </a:r>
            <a:r>
              <a:rPr lang="en-US" dirty="0" smtClean="0">
                <a:solidFill>
                  <a:schemeClr val="tx1"/>
                </a:solidFill>
                <a:ea typeface="Segoe UI" pitchFamily="34" charset="0"/>
                <a:cs typeface="Segoe UI" pitchFamily="34" charset="0"/>
              </a:rPr>
              <a:t>consistent</a:t>
            </a:r>
            <a:endParaRPr lang="en-US" dirty="0">
              <a:solidFill>
                <a:schemeClr val="tx1"/>
              </a:solidFill>
              <a:ea typeface="Segoe UI" pitchFamily="34" charset="0"/>
              <a:cs typeface="Segoe UI" pitchFamily="34" charset="0"/>
            </a:endParaRPr>
          </a:p>
          <a:p>
            <a:pPr marL="210312" indent="-210312" defTabSz="932472" fontAlgn="base">
              <a:spcBef>
                <a:spcPts val="50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Joint marketing plan in place and measured</a:t>
            </a:r>
          </a:p>
        </p:txBody>
      </p:sp>
      <p:sp>
        <p:nvSpPr>
          <p:cNvPr id="119" name="Rectangle 118"/>
          <p:cNvSpPr/>
          <p:nvPr/>
        </p:nvSpPr>
        <p:spPr bwMode="auto">
          <a:xfrm>
            <a:off x="457200" y="2125663"/>
            <a:ext cx="2822935" cy="581678"/>
          </a:xfrm>
          <a:prstGeom prst="rect">
            <a:avLst/>
          </a:prstGeom>
          <a:solidFill>
            <a:schemeClr val="accent1">
              <a:lumMod val="60000"/>
              <a:lumOff val="40000"/>
            </a:schemeClr>
          </a:solidFill>
          <a:ln w="31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solidFill>
                  <a:schemeClr val="bg1"/>
                </a:solidFill>
                <a:latin typeface="+mj-lt"/>
                <a:ea typeface="Segoe UI" pitchFamily="34" charset="0"/>
                <a:cs typeface="Segoe UI" pitchFamily="34" charset="0"/>
              </a:rPr>
              <a:t>Basic</a:t>
            </a:r>
            <a:endParaRPr lang="en-US" sz="2400" dirty="0" smtClean="0">
              <a:solidFill>
                <a:schemeClr val="bg1"/>
              </a:solidFill>
              <a:latin typeface="+mj-lt"/>
              <a:ea typeface="Segoe UI" pitchFamily="34" charset="0"/>
              <a:cs typeface="Segoe UI" pitchFamily="34" charset="0"/>
            </a:endParaRPr>
          </a:p>
        </p:txBody>
      </p:sp>
      <p:sp>
        <p:nvSpPr>
          <p:cNvPr id="120" name="Rectangle 119"/>
          <p:cNvSpPr/>
          <p:nvPr/>
        </p:nvSpPr>
        <p:spPr bwMode="auto">
          <a:xfrm>
            <a:off x="3356913" y="2125663"/>
            <a:ext cx="2822935" cy="581678"/>
          </a:xfrm>
          <a:prstGeom prst="rect">
            <a:avLst/>
          </a:prstGeom>
          <a:solidFill>
            <a:schemeClr val="accent1"/>
          </a:solidFill>
          <a:ln w="31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solidFill>
                  <a:schemeClr val="bg1"/>
                </a:solidFill>
                <a:latin typeface="+mj-lt"/>
                <a:ea typeface="Segoe UI" pitchFamily="34" charset="0"/>
                <a:cs typeface="Segoe UI" pitchFamily="34" charset="0"/>
              </a:rPr>
              <a:t>Reactive</a:t>
            </a:r>
          </a:p>
        </p:txBody>
      </p:sp>
      <p:sp>
        <p:nvSpPr>
          <p:cNvPr id="121" name="Rectangle 120"/>
          <p:cNvSpPr/>
          <p:nvPr/>
        </p:nvSpPr>
        <p:spPr bwMode="auto">
          <a:xfrm>
            <a:off x="6256627" y="2125663"/>
            <a:ext cx="2822935" cy="581678"/>
          </a:xfrm>
          <a:prstGeom prst="rect">
            <a:avLst/>
          </a:prstGeom>
          <a:solidFill>
            <a:schemeClr val="accent1">
              <a:lumMod val="75000"/>
            </a:schemeClr>
          </a:solidFill>
          <a:ln w="3175">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a:solidFill>
                  <a:schemeClr val="bg1"/>
                </a:solidFill>
                <a:latin typeface="+mj-lt"/>
                <a:ea typeface="Segoe UI" pitchFamily="34" charset="0"/>
                <a:cs typeface="Segoe UI" pitchFamily="34" charset="0"/>
              </a:rPr>
              <a:t>Proactive</a:t>
            </a:r>
            <a:endParaRPr lang="en-US" sz="2400" dirty="0" err="1">
              <a:solidFill>
                <a:schemeClr val="bg1"/>
              </a:solidFill>
              <a:latin typeface="+mj-lt"/>
              <a:ea typeface="Segoe UI" pitchFamily="34" charset="0"/>
              <a:cs typeface="Segoe UI" pitchFamily="34" charset="0"/>
            </a:endParaRPr>
          </a:p>
        </p:txBody>
      </p:sp>
      <p:sp>
        <p:nvSpPr>
          <p:cNvPr id="122" name="Rectangle 121"/>
          <p:cNvSpPr/>
          <p:nvPr/>
        </p:nvSpPr>
        <p:spPr bwMode="auto">
          <a:xfrm>
            <a:off x="9156340" y="2125663"/>
            <a:ext cx="2822935" cy="581678"/>
          </a:xfrm>
          <a:prstGeom prst="rect">
            <a:avLst/>
          </a:prstGeom>
          <a:solidFill>
            <a:schemeClr val="accent1">
              <a:lumMod val="50000"/>
            </a:schemeClr>
          </a:solidFill>
          <a:ln w="3175">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solidFill>
                  <a:schemeClr val="bg1"/>
                </a:solidFill>
                <a:latin typeface="+mj-lt"/>
                <a:ea typeface="Segoe UI" pitchFamily="34" charset="0"/>
                <a:cs typeface="Segoe UI" pitchFamily="34" charset="0"/>
              </a:rPr>
              <a:t>Dynamic</a:t>
            </a:r>
          </a:p>
        </p:txBody>
      </p:sp>
      <p:grpSp>
        <p:nvGrpSpPr>
          <p:cNvPr id="123" name="Group 122"/>
          <p:cNvGrpSpPr/>
          <p:nvPr/>
        </p:nvGrpSpPr>
        <p:grpSpPr>
          <a:xfrm>
            <a:off x="11462501" y="2204270"/>
            <a:ext cx="442608" cy="433788"/>
            <a:chOff x="2853690" y="2183383"/>
            <a:chExt cx="3152775" cy="3089945"/>
          </a:xfrm>
          <a:solidFill>
            <a:schemeClr val="bg1"/>
          </a:solidFill>
        </p:grpSpPr>
        <p:sp>
          <p:nvSpPr>
            <p:cNvPr id="124" name="Freeform 123"/>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sp>
          <p:nvSpPr>
            <p:cNvPr id="125" name="Freeform 124"/>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grpSp>
      <p:sp>
        <p:nvSpPr>
          <p:cNvPr id="126" name="Freeform 125"/>
          <p:cNvSpPr/>
          <p:nvPr/>
        </p:nvSpPr>
        <p:spPr>
          <a:xfrm>
            <a:off x="5797779" y="2188906"/>
            <a:ext cx="325300" cy="450540"/>
          </a:xfrm>
          <a:custGeom>
            <a:avLst/>
            <a:gdLst/>
            <a:ahLst/>
            <a:cxnLst/>
            <a:rect l="l" t="t" r="r" b="b"/>
            <a:pathLst>
              <a:path w="1581153" h="2189881">
                <a:moveTo>
                  <a:pt x="883116" y="734711"/>
                </a:moveTo>
                <a:cubicBezTo>
                  <a:pt x="862725" y="734711"/>
                  <a:pt x="846194" y="751242"/>
                  <a:pt x="846194" y="771633"/>
                </a:cubicBezTo>
                <a:cubicBezTo>
                  <a:pt x="846194" y="792025"/>
                  <a:pt x="862725" y="808556"/>
                  <a:pt x="883116" y="808556"/>
                </a:cubicBezTo>
                <a:cubicBezTo>
                  <a:pt x="903508" y="808556"/>
                  <a:pt x="920038" y="792025"/>
                  <a:pt x="920038" y="771633"/>
                </a:cubicBezTo>
                <a:cubicBezTo>
                  <a:pt x="920038" y="751242"/>
                  <a:pt x="903508" y="734711"/>
                  <a:pt x="883116" y="734711"/>
                </a:cubicBezTo>
                <a:close/>
                <a:moveTo>
                  <a:pt x="883116" y="712635"/>
                </a:moveTo>
                <a:cubicBezTo>
                  <a:pt x="915700" y="712635"/>
                  <a:pt x="942115" y="739049"/>
                  <a:pt x="942115" y="771633"/>
                </a:cubicBezTo>
                <a:cubicBezTo>
                  <a:pt x="942115" y="804218"/>
                  <a:pt x="915700" y="830632"/>
                  <a:pt x="883116" y="830632"/>
                </a:cubicBezTo>
                <a:cubicBezTo>
                  <a:pt x="850532" y="830632"/>
                  <a:pt x="824118" y="804218"/>
                  <a:pt x="824118" y="771633"/>
                </a:cubicBezTo>
                <a:cubicBezTo>
                  <a:pt x="824118" y="739049"/>
                  <a:pt x="850532" y="712635"/>
                  <a:pt x="883116" y="712635"/>
                </a:cubicBezTo>
                <a:close/>
                <a:moveTo>
                  <a:pt x="883116" y="690117"/>
                </a:moveTo>
                <a:cubicBezTo>
                  <a:pt x="838096" y="690117"/>
                  <a:pt x="801600" y="726613"/>
                  <a:pt x="801600" y="771633"/>
                </a:cubicBezTo>
                <a:cubicBezTo>
                  <a:pt x="801600" y="816654"/>
                  <a:pt x="838096" y="853150"/>
                  <a:pt x="883116" y="853150"/>
                </a:cubicBezTo>
                <a:cubicBezTo>
                  <a:pt x="928136" y="853150"/>
                  <a:pt x="964633" y="816654"/>
                  <a:pt x="964633" y="771633"/>
                </a:cubicBezTo>
                <a:cubicBezTo>
                  <a:pt x="964633" y="726613"/>
                  <a:pt x="928136" y="690117"/>
                  <a:pt x="883116" y="690117"/>
                </a:cubicBezTo>
                <a:close/>
                <a:moveTo>
                  <a:pt x="846736" y="631719"/>
                </a:moveTo>
                <a:cubicBezTo>
                  <a:pt x="848495" y="650106"/>
                  <a:pt x="864156" y="664229"/>
                  <a:pt x="883116" y="664229"/>
                </a:cubicBezTo>
                <a:cubicBezTo>
                  <a:pt x="901966" y="664229"/>
                  <a:pt x="917556" y="650269"/>
                  <a:pt x="919434" y="632028"/>
                </a:cubicBezTo>
                <a:cubicBezTo>
                  <a:pt x="933117" y="635454"/>
                  <a:pt x="946010" y="640847"/>
                  <a:pt x="957618" y="648200"/>
                </a:cubicBezTo>
                <a:cubicBezTo>
                  <a:pt x="945923" y="662280"/>
                  <a:pt x="946837" y="683147"/>
                  <a:pt x="959984" y="696618"/>
                </a:cubicBezTo>
                <a:cubicBezTo>
                  <a:pt x="973231" y="710192"/>
                  <a:pt x="994288" y="711531"/>
                  <a:pt x="1008677" y="699936"/>
                </a:cubicBezTo>
                <a:cubicBezTo>
                  <a:pt x="1015043" y="710845"/>
                  <a:pt x="1019971" y="722688"/>
                  <a:pt x="1023068" y="735251"/>
                </a:cubicBezTo>
                <a:cubicBezTo>
                  <a:pt x="1004666" y="736998"/>
                  <a:pt x="990525" y="752666"/>
                  <a:pt x="990525" y="771638"/>
                </a:cubicBezTo>
                <a:cubicBezTo>
                  <a:pt x="990525" y="790600"/>
                  <a:pt x="1004652" y="806263"/>
                  <a:pt x="1023043" y="808020"/>
                </a:cubicBezTo>
                <a:cubicBezTo>
                  <a:pt x="1019907" y="820418"/>
                  <a:pt x="1014948" y="832089"/>
                  <a:pt x="1008471" y="842796"/>
                </a:cubicBezTo>
                <a:cubicBezTo>
                  <a:pt x="994085" y="831502"/>
                  <a:pt x="973270" y="832980"/>
                  <a:pt x="960164" y="846473"/>
                </a:cubicBezTo>
                <a:cubicBezTo>
                  <a:pt x="947023" y="860002"/>
                  <a:pt x="946182" y="880926"/>
                  <a:pt x="957974" y="894985"/>
                </a:cubicBezTo>
                <a:cubicBezTo>
                  <a:pt x="946242" y="902441"/>
                  <a:pt x="933311" y="908110"/>
                  <a:pt x="919495" y="911547"/>
                </a:cubicBezTo>
                <a:cubicBezTo>
                  <a:pt x="917732" y="893165"/>
                  <a:pt x="902073" y="879047"/>
                  <a:pt x="883116" y="879047"/>
                </a:cubicBezTo>
                <a:cubicBezTo>
                  <a:pt x="864266" y="879047"/>
                  <a:pt x="848676" y="893007"/>
                  <a:pt x="846798" y="911248"/>
                </a:cubicBezTo>
                <a:cubicBezTo>
                  <a:pt x="833115" y="907823"/>
                  <a:pt x="820222" y="902430"/>
                  <a:pt x="808614" y="895077"/>
                </a:cubicBezTo>
                <a:cubicBezTo>
                  <a:pt x="820310" y="880996"/>
                  <a:pt x="819396" y="860129"/>
                  <a:pt x="806249" y="846658"/>
                </a:cubicBezTo>
                <a:cubicBezTo>
                  <a:pt x="793001" y="833084"/>
                  <a:pt x="771944" y="831745"/>
                  <a:pt x="757555" y="843340"/>
                </a:cubicBezTo>
                <a:cubicBezTo>
                  <a:pt x="751189" y="832430"/>
                  <a:pt x="746262" y="820588"/>
                  <a:pt x="743164" y="808025"/>
                </a:cubicBezTo>
                <a:cubicBezTo>
                  <a:pt x="761566" y="806278"/>
                  <a:pt x="775707" y="790610"/>
                  <a:pt x="775707" y="771638"/>
                </a:cubicBezTo>
                <a:cubicBezTo>
                  <a:pt x="775707" y="752788"/>
                  <a:pt x="761747" y="737198"/>
                  <a:pt x="743506" y="735320"/>
                </a:cubicBezTo>
                <a:cubicBezTo>
                  <a:pt x="746610" y="722921"/>
                  <a:pt x="751330" y="711171"/>
                  <a:pt x="757839" y="700530"/>
                </a:cubicBezTo>
                <a:cubicBezTo>
                  <a:pt x="772219" y="711769"/>
                  <a:pt x="792985" y="710273"/>
                  <a:pt x="806069" y="696803"/>
                </a:cubicBezTo>
                <a:cubicBezTo>
                  <a:pt x="819234" y="683248"/>
                  <a:pt x="820054" y="662271"/>
                  <a:pt x="808200" y="648208"/>
                </a:cubicBezTo>
                <a:cubicBezTo>
                  <a:pt x="819957" y="640798"/>
                  <a:pt x="832906" y="635148"/>
                  <a:pt x="846736" y="631719"/>
                </a:cubicBezTo>
                <a:close/>
                <a:moveTo>
                  <a:pt x="1118281" y="421960"/>
                </a:moveTo>
                <a:cubicBezTo>
                  <a:pt x="1085277" y="421960"/>
                  <a:pt x="1058522" y="448715"/>
                  <a:pt x="1058522" y="481719"/>
                </a:cubicBezTo>
                <a:cubicBezTo>
                  <a:pt x="1058522" y="514722"/>
                  <a:pt x="1085277" y="541477"/>
                  <a:pt x="1118281" y="541477"/>
                </a:cubicBezTo>
                <a:cubicBezTo>
                  <a:pt x="1151285" y="541477"/>
                  <a:pt x="1178040" y="514722"/>
                  <a:pt x="1178040" y="481719"/>
                </a:cubicBezTo>
                <a:cubicBezTo>
                  <a:pt x="1178040" y="448715"/>
                  <a:pt x="1151285" y="421960"/>
                  <a:pt x="1118281" y="421960"/>
                </a:cubicBezTo>
                <a:close/>
                <a:moveTo>
                  <a:pt x="1118281" y="386229"/>
                </a:moveTo>
                <a:cubicBezTo>
                  <a:pt x="1171019" y="386229"/>
                  <a:pt x="1213770" y="428981"/>
                  <a:pt x="1213770" y="481719"/>
                </a:cubicBezTo>
                <a:cubicBezTo>
                  <a:pt x="1213770" y="534456"/>
                  <a:pt x="1171019" y="577208"/>
                  <a:pt x="1118281" y="577208"/>
                </a:cubicBezTo>
                <a:cubicBezTo>
                  <a:pt x="1065544" y="577208"/>
                  <a:pt x="1022792" y="534456"/>
                  <a:pt x="1022792" y="481719"/>
                </a:cubicBezTo>
                <a:cubicBezTo>
                  <a:pt x="1022792" y="428981"/>
                  <a:pt x="1065544" y="386229"/>
                  <a:pt x="1118281" y="386229"/>
                </a:cubicBezTo>
                <a:close/>
                <a:moveTo>
                  <a:pt x="1118281" y="349784"/>
                </a:moveTo>
                <a:cubicBezTo>
                  <a:pt x="1045416" y="349784"/>
                  <a:pt x="986346" y="408853"/>
                  <a:pt x="986346" y="481719"/>
                </a:cubicBezTo>
                <a:cubicBezTo>
                  <a:pt x="986346" y="554584"/>
                  <a:pt x="1045416" y="613653"/>
                  <a:pt x="1118281" y="613653"/>
                </a:cubicBezTo>
                <a:cubicBezTo>
                  <a:pt x="1191147" y="613653"/>
                  <a:pt x="1250216" y="554584"/>
                  <a:pt x="1250216" y="481719"/>
                </a:cubicBezTo>
                <a:cubicBezTo>
                  <a:pt x="1250216" y="408853"/>
                  <a:pt x="1191147" y="349784"/>
                  <a:pt x="1118281" y="349784"/>
                </a:cubicBezTo>
                <a:close/>
                <a:moveTo>
                  <a:pt x="714681" y="341812"/>
                </a:moveTo>
                <a:cubicBezTo>
                  <a:pt x="690196" y="341812"/>
                  <a:pt x="670347" y="361661"/>
                  <a:pt x="670347" y="386145"/>
                </a:cubicBezTo>
                <a:cubicBezTo>
                  <a:pt x="670347" y="410630"/>
                  <a:pt x="690196" y="430479"/>
                  <a:pt x="714681" y="430479"/>
                </a:cubicBezTo>
                <a:cubicBezTo>
                  <a:pt x="739166" y="430479"/>
                  <a:pt x="759014" y="410630"/>
                  <a:pt x="759014" y="386145"/>
                </a:cubicBezTo>
                <a:cubicBezTo>
                  <a:pt x="759014" y="361661"/>
                  <a:pt x="739166" y="341812"/>
                  <a:pt x="714681" y="341812"/>
                </a:cubicBezTo>
                <a:close/>
                <a:moveTo>
                  <a:pt x="714681" y="315304"/>
                </a:moveTo>
                <a:cubicBezTo>
                  <a:pt x="753806" y="315304"/>
                  <a:pt x="785522" y="347021"/>
                  <a:pt x="785522" y="386145"/>
                </a:cubicBezTo>
                <a:cubicBezTo>
                  <a:pt x="785522" y="425270"/>
                  <a:pt x="753806" y="456987"/>
                  <a:pt x="714681" y="456987"/>
                </a:cubicBezTo>
                <a:cubicBezTo>
                  <a:pt x="675556" y="456987"/>
                  <a:pt x="643839" y="425270"/>
                  <a:pt x="643839" y="386145"/>
                </a:cubicBezTo>
                <a:cubicBezTo>
                  <a:pt x="643839" y="347021"/>
                  <a:pt x="675556" y="315304"/>
                  <a:pt x="714681" y="315304"/>
                </a:cubicBezTo>
                <a:close/>
                <a:moveTo>
                  <a:pt x="714681" y="288265"/>
                </a:moveTo>
                <a:cubicBezTo>
                  <a:pt x="660623" y="288265"/>
                  <a:pt x="616801" y="332088"/>
                  <a:pt x="616801" y="386145"/>
                </a:cubicBezTo>
                <a:cubicBezTo>
                  <a:pt x="616801" y="440203"/>
                  <a:pt x="660623" y="484025"/>
                  <a:pt x="714681" y="484025"/>
                </a:cubicBezTo>
                <a:cubicBezTo>
                  <a:pt x="768738" y="484025"/>
                  <a:pt x="812561" y="440203"/>
                  <a:pt x="812561" y="386145"/>
                </a:cubicBezTo>
                <a:cubicBezTo>
                  <a:pt x="812561" y="332088"/>
                  <a:pt x="768738" y="288265"/>
                  <a:pt x="714681" y="288265"/>
                </a:cubicBezTo>
                <a:close/>
                <a:moveTo>
                  <a:pt x="1059399" y="255267"/>
                </a:moveTo>
                <a:cubicBezTo>
                  <a:pt x="1062247" y="285026"/>
                  <a:pt x="1087594" y="307885"/>
                  <a:pt x="1118281" y="307885"/>
                </a:cubicBezTo>
                <a:cubicBezTo>
                  <a:pt x="1148790" y="307885"/>
                  <a:pt x="1174022" y="285290"/>
                  <a:pt x="1177062" y="255767"/>
                </a:cubicBezTo>
                <a:cubicBezTo>
                  <a:pt x="1199208" y="261311"/>
                  <a:pt x="1220076" y="270040"/>
                  <a:pt x="1238863" y="281941"/>
                </a:cubicBezTo>
                <a:cubicBezTo>
                  <a:pt x="1219934" y="304731"/>
                  <a:pt x="1221414" y="338503"/>
                  <a:pt x="1242692" y="360306"/>
                </a:cubicBezTo>
                <a:cubicBezTo>
                  <a:pt x="1264133" y="382275"/>
                  <a:pt x="1298213" y="384443"/>
                  <a:pt x="1321502" y="365676"/>
                </a:cubicBezTo>
                <a:cubicBezTo>
                  <a:pt x="1331806" y="383333"/>
                  <a:pt x="1339781" y="402500"/>
                  <a:pt x="1344794" y="422833"/>
                </a:cubicBezTo>
                <a:cubicBezTo>
                  <a:pt x="1315010" y="425660"/>
                  <a:pt x="1292123" y="451020"/>
                  <a:pt x="1292123" y="481726"/>
                </a:cubicBezTo>
                <a:cubicBezTo>
                  <a:pt x="1292123" y="512417"/>
                  <a:pt x="1314988" y="537767"/>
                  <a:pt x="1344753" y="540610"/>
                </a:cubicBezTo>
                <a:cubicBezTo>
                  <a:pt x="1339677" y="560676"/>
                  <a:pt x="1331652" y="579566"/>
                  <a:pt x="1321169" y="596895"/>
                </a:cubicBezTo>
                <a:cubicBezTo>
                  <a:pt x="1297885" y="578615"/>
                  <a:pt x="1264195" y="581008"/>
                  <a:pt x="1242983" y="602847"/>
                </a:cubicBezTo>
                <a:cubicBezTo>
                  <a:pt x="1221716" y="624744"/>
                  <a:pt x="1220354" y="658609"/>
                  <a:pt x="1239440" y="681363"/>
                </a:cubicBezTo>
                <a:cubicBezTo>
                  <a:pt x="1220450" y="693430"/>
                  <a:pt x="1199521" y="702605"/>
                  <a:pt x="1177160" y="708169"/>
                </a:cubicBezTo>
                <a:cubicBezTo>
                  <a:pt x="1174306" y="678418"/>
                  <a:pt x="1148963" y="655567"/>
                  <a:pt x="1118281" y="655567"/>
                </a:cubicBezTo>
                <a:cubicBezTo>
                  <a:pt x="1087772" y="655567"/>
                  <a:pt x="1062540" y="678162"/>
                  <a:pt x="1059500" y="707686"/>
                </a:cubicBezTo>
                <a:cubicBezTo>
                  <a:pt x="1037355" y="702141"/>
                  <a:pt x="1016486" y="693413"/>
                  <a:pt x="997698" y="681511"/>
                </a:cubicBezTo>
                <a:cubicBezTo>
                  <a:pt x="1016628" y="658722"/>
                  <a:pt x="1015149" y="624949"/>
                  <a:pt x="993871" y="603146"/>
                </a:cubicBezTo>
                <a:cubicBezTo>
                  <a:pt x="972429" y="581176"/>
                  <a:pt x="938348" y="579009"/>
                  <a:pt x="915060" y="597776"/>
                </a:cubicBezTo>
                <a:cubicBezTo>
                  <a:pt x="904757" y="580119"/>
                  <a:pt x="896781" y="560951"/>
                  <a:pt x="891768" y="540619"/>
                </a:cubicBezTo>
                <a:cubicBezTo>
                  <a:pt x="921552" y="537791"/>
                  <a:pt x="944439" y="512432"/>
                  <a:pt x="944439" y="481726"/>
                </a:cubicBezTo>
                <a:cubicBezTo>
                  <a:pt x="944439" y="451217"/>
                  <a:pt x="921844" y="425985"/>
                  <a:pt x="892322" y="422945"/>
                </a:cubicBezTo>
                <a:cubicBezTo>
                  <a:pt x="897345" y="402878"/>
                  <a:pt x="904984" y="383860"/>
                  <a:pt x="915520" y="366638"/>
                </a:cubicBezTo>
                <a:cubicBezTo>
                  <a:pt x="938793" y="384828"/>
                  <a:pt x="972404" y="382406"/>
                  <a:pt x="993580" y="360605"/>
                </a:cubicBezTo>
                <a:cubicBezTo>
                  <a:pt x="1014887" y="338667"/>
                  <a:pt x="1016215" y="304716"/>
                  <a:pt x="997030" y="281954"/>
                </a:cubicBezTo>
                <a:cubicBezTo>
                  <a:pt x="1016058" y="269961"/>
                  <a:pt x="1037015" y="260817"/>
                  <a:pt x="1059399" y="255267"/>
                </a:cubicBezTo>
                <a:close/>
                <a:moveTo>
                  <a:pt x="670997" y="218145"/>
                </a:moveTo>
                <a:cubicBezTo>
                  <a:pt x="673110" y="240223"/>
                  <a:pt x="691915" y="257181"/>
                  <a:pt x="714681" y="257181"/>
                </a:cubicBezTo>
                <a:cubicBezTo>
                  <a:pt x="737315" y="257181"/>
                  <a:pt x="756034" y="240418"/>
                  <a:pt x="758289" y="218516"/>
                </a:cubicBezTo>
                <a:cubicBezTo>
                  <a:pt x="774718" y="222629"/>
                  <a:pt x="790200" y="229105"/>
                  <a:pt x="804138" y="237934"/>
                </a:cubicBezTo>
                <a:cubicBezTo>
                  <a:pt x="790095" y="254841"/>
                  <a:pt x="791193" y="279896"/>
                  <a:pt x="806978" y="296071"/>
                </a:cubicBezTo>
                <a:cubicBezTo>
                  <a:pt x="822885" y="312370"/>
                  <a:pt x="848169" y="313978"/>
                  <a:pt x="865446" y="300056"/>
                </a:cubicBezTo>
                <a:cubicBezTo>
                  <a:pt x="873090" y="313155"/>
                  <a:pt x="879007" y="327375"/>
                  <a:pt x="882726" y="342459"/>
                </a:cubicBezTo>
                <a:cubicBezTo>
                  <a:pt x="860630" y="344557"/>
                  <a:pt x="843650" y="363371"/>
                  <a:pt x="843650" y="386151"/>
                </a:cubicBezTo>
                <a:cubicBezTo>
                  <a:pt x="843650" y="408920"/>
                  <a:pt x="860614" y="427727"/>
                  <a:pt x="882696" y="429836"/>
                </a:cubicBezTo>
                <a:cubicBezTo>
                  <a:pt x="878930" y="444722"/>
                  <a:pt x="872976" y="458737"/>
                  <a:pt x="865199" y="471592"/>
                </a:cubicBezTo>
                <a:cubicBezTo>
                  <a:pt x="847926" y="458031"/>
                  <a:pt x="822932" y="459806"/>
                  <a:pt x="807195" y="476008"/>
                </a:cubicBezTo>
                <a:cubicBezTo>
                  <a:pt x="791417" y="492253"/>
                  <a:pt x="790406" y="517378"/>
                  <a:pt x="804566" y="534258"/>
                </a:cubicBezTo>
                <a:cubicBezTo>
                  <a:pt x="790478" y="543211"/>
                  <a:pt x="774951" y="550017"/>
                  <a:pt x="758362" y="554145"/>
                </a:cubicBezTo>
                <a:cubicBezTo>
                  <a:pt x="756245" y="532073"/>
                  <a:pt x="737443" y="515121"/>
                  <a:pt x="714681" y="515121"/>
                </a:cubicBezTo>
                <a:cubicBezTo>
                  <a:pt x="692046" y="515121"/>
                  <a:pt x="673328" y="531884"/>
                  <a:pt x="671072" y="553786"/>
                </a:cubicBezTo>
                <a:cubicBezTo>
                  <a:pt x="654643" y="549673"/>
                  <a:pt x="639161" y="543198"/>
                  <a:pt x="625223" y="534368"/>
                </a:cubicBezTo>
                <a:cubicBezTo>
                  <a:pt x="639266" y="517461"/>
                  <a:pt x="638169" y="492406"/>
                  <a:pt x="622383" y="476230"/>
                </a:cubicBezTo>
                <a:cubicBezTo>
                  <a:pt x="606476" y="459931"/>
                  <a:pt x="581192" y="458323"/>
                  <a:pt x="563915" y="472246"/>
                </a:cubicBezTo>
                <a:cubicBezTo>
                  <a:pt x="556271" y="459147"/>
                  <a:pt x="550354" y="444927"/>
                  <a:pt x="546635" y="429843"/>
                </a:cubicBezTo>
                <a:cubicBezTo>
                  <a:pt x="568731" y="427745"/>
                  <a:pt x="585711" y="408931"/>
                  <a:pt x="585711" y="386151"/>
                </a:cubicBezTo>
                <a:cubicBezTo>
                  <a:pt x="585711" y="363517"/>
                  <a:pt x="568948" y="344798"/>
                  <a:pt x="547046" y="342542"/>
                </a:cubicBezTo>
                <a:cubicBezTo>
                  <a:pt x="550773" y="327655"/>
                  <a:pt x="556440" y="313546"/>
                  <a:pt x="564256" y="300769"/>
                </a:cubicBezTo>
                <a:cubicBezTo>
                  <a:pt x="581522" y="314264"/>
                  <a:pt x="606457" y="312467"/>
                  <a:pt x="622167" y="296293"/>
                </a:cubicBezTo>
                <a:cubicBezTo>
                  <a:pt x="637975" y="280018"/>
                  <a:pt x="638959" y="254830"/>
                  <a:pt x="624727" y="237944"/>
                </a:cubicBezTo>
                <a:cubicBezTo>
                  <a:pt x="638843" y="229046"/>
                  <a:pt x="654391" y="222263"/>
                  <a:pt x="670997" y="218145"/>
                </a:cubicBezTo>
                <a:close/>
                <a:moveTo>
                  <a:pt x="888599" y="51"/>
                </a:moveTo>
                <a:cubicBezTo>
                  <a:pt x="549309" y="4932"/>
                  <a:pt x="279179" y="203462"/>
                  <a:pt x="214901" y="405245"/>
                </a:cubicBezTo>
                <a:cubicBezTo>
                  <a:pt x="150623" y="607028"/>
                  <a:pt x="216528" y="436977"/>
                  <a:pt x="122145" y="683511"/>
                </a:cubicBezTo>
                <a:cubicBezTo>
                  <a:pt x="110754" y="788471"/>
                  <a:pt x="186423" y="773825"/>
                  <a:pt x="166082" y="849494"/>
                </a:cubicBezTo>
                <a:cubicBezTo>
                  <a:pt x="145741" y="925163"/>
                  <a:pt x="4167" y="1076501"/>
                  <a:pt x="99" y="1137524"/>
                </a:cubicBezTo>
                <a:cubicBezTo>
                  <a:pt x="-3970" y="1198547"/>
                  <a:pt x="118891" y="1183088"/>
                  <a:pt x="141673" y="1215634"/>
                </a:cubicBezTo>
                <a:cubicBezTo>
                  <a:pt x="164455" y="1248179"/>
                  <a:pt x="132723" y="1307575"/>
                  <a:pt x="136791" y="1332798"/>
                </a:cubicBezTo>
                <a:cubicBezTo>
                  <a:pt x="140859" y="1358021"/>
                  <a:pt x="163641" y="1357207"/>
                  <a:pt x="166082" y="1366971"/>
                </a:cubicBezTo>
                <a:cubicBezTo>
                  <a:pt x="168523" y="1376735"/>
                  <a:pt x="140859" y="1375108"/>
                  <a:pt x="151436" y="1391380"/>
                </a:cubicBezTo>
                <a:cubicBezTo>
                  <a:pt x="162014" y="1407653"/>
                  <a:pt x="213274" y="1415790"/>
                  <a:pt x="229546" y="1464608"/>
                </a:cubicBezTo>
                <a:cubicBezTo>
                  <a:pt x="245819" y="1513427"/>
                  <a:pt x="113195" y="1633032"/>
                  <a:pt x="249074" y="1684292"/>
                </a:cubicBezTo>
                <a:cubicBezTo>
                  <a:pt x="384952" y="1735552"/>
                  <a:pt x="562327" y="1630592"/>
                  <a:pt x="605450" y="1713583"/>
                </a:cubicBezTo>
                <a:cubicBezTo>
                  <a:pt x="648573" y="1796575"/>
                  <a:pt x="702274" y="1941403"/>
                  <a:pt x="507813" y="2182242"/>
                </a:cubicBezTo>
                <a:cubicBezTo>
                  <a:pt x="786893" y="2178987"/>
                  <a:pt x="1326340" y="2200955"/>
                  <a:pt x="1562296" y="2182242"/>
                </a:cubicBezTo>
                <a:cubicBezTo>
                  <a:pt x="1505341" y="2007308"/>
                  <a:pt x="1320644" y="1838884"/>
                  <a:pt x="1323085" y="1601300"/>
                </a:cubicBezTo>
                <a:cubicBezTo>
                  <a:pt x="1325526" y="1363716"/>
                  <a:pt x="1527310" y="1165188"/>
                  <a:pt x="1576942" y="756739"/>
                </a:cubicBezTo>
                <a:cubicBezTo>
                  <a:pt x="1626574" y="348290"/>
                  <a:pt x="1227888" y="-4832"/>
                  <a:pt x="888599" y="51"/>
                </a:cubicBezTo>
                <a:close/>
              </a:path>
            </a:pathLst>
          </a:custGeom>
          <a:solidFill>
            <a:schemeClr val="bg1"/>
          </a:solidFill>
          <a:ln w="9525">
            <a:noFill/>
            <a:round/>
            <a:headEnd/>
            <a:tailEnd/>
          </a:ln>
        </p:spPr>
        <p:txBody>
          <a:bodyPr/>
          <a:lstStyle/>
          <a:p>
            <a:endParaRPr lang="en-US" dirty="0" err="1">
              <a:ln>
                <a:solidFill>
                  <a:schemeClr val="tx1">
                    <a:alpha val="0"/>
                  </a:schemeClr>
                </a:solidFill>
              </a:ln>
              <a:solidFill>
                <a:schemeClr val="tx1"/>
              </a:solidFill>
            </a:endParaRPr>
          </a:p>
        </p:txBody>
      </p:sp>
      <p:sp>
        <p:nvSpPr>
          <p:cNvPr id="127" name="Freeform 14"/>
          <p:cNvSpPr>
            <a:spLocks noEditPoints="1"/>
          </p:cNvSpPr>
          <p:nvPr/>
        </p:nvSpPr>
        <p:spPr bwMode="black">
          <a:xfrm>
            <a:off x="8620714" y="2210393"/>
            <a:ext cx="401851" cy="425274"/>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UI" panose="020B0502040204020203" pitchFamily="34" charset="0"/>
              <a:sym typeface="Segoe UI" panose="020B0502040204020203" pitchFamily="34" charset="0"/>
            </a:endParaRPr>
          </a:p>
        </p:txBody>
      </p:sp>
      <p:sp>
        <p:nvSpPr>
          <p:cNvPr id="128" name="Freeform 127"/>
          <p:cNvSpPr/>
          <p:nvPr/>
        </p:nvSpPr>
        <p:spPr bwMode="auto">
          <a:xfrm rot="5400000">
            <a:off x="2832395" y="2260917"/>
            <a:ext cx="402348" cy="342614"/>
          </a:xfrm>
          <a:custGeom>
            <a:avLst/>
            <a:gdLst>
              <a:gd name="connsiteX0" fmla="*/ 1519205 w 4448175"/>
              <a:gd name="connsiteY0" fmla="*/ 2108202 h 3787779"/>
              <a:gd name="connsiteX1" fmla="*/ 1519205 w 4448175"/>
              <a:gd name="connsiteY1" fmla="*/ 1679577 h 3787779"/>
              <a:gd name="connsiteX2" fmla="*/ 2814605 w 4448175"/>
              <a:gd name="connsiteY2" fmla="*/ 1679577 h 3787779"/>
              <a:gd name="connsiteX3" fmla="*/ 2814605 w 4448175"/>
              <a:gd name="connsiteY3" fmla="*/ 2108202 h 3787779"/>
              <a:gd name="connsiteX4" fmla="*/ 1079818 w 4448175"/>
              <a:gd name="connsiteY4" fmla="*/ 1893890 h 3787779"/>
              <a:gd name="connsiteX5" fmla="*/ 2554286 w 4448175"/>
              <a:gd name="connsiteY5" fmla="*/ 3368358 h 3787779"/>
              <a:gd name="connsiteX6" fmla="*/ 4028754 w 4448175"/>
              <a:gd name="connsiteY6" fmla="*/ 1893890 h 3787779"/>
              <a:gd name="connsiteX7" fmla="*/ 2554286 w 4448175"/>
              <a:gd name="connsiteY7" fmla="*/ 419421 h 3787779"/>
              <a:gd name="connsiteX8" fmla="*/ 1079818 w 4448175"/>
              <a:gd name="connsiteY8" fmla="*/ 1893890 h 3787779"/>
              <a:gd name="connsiteX9" fmla="*/ 660397 w 4448175"/>
              <a:gd name="connsiteY9" fmla="*/ 1893890 h 3787779"/>
              <a:gd name="connsiteX10" fmla="*/ 983843 w 4448175"/>
              <a:gd name="connsiteY10" fmla="*/ 834998 h 3787779"/>
              <a:gd name="connsiteX11" fmla="*/ 1071549 w 4448175"/>
              <a:gd name="connsiteY11" fmla="*/ 717711 h 3787779"/>
              <a:gd name="connsiteX12" fmla="*/ 748947 w 4448175"/>
              <a:gd name="connsiteY12" fmla="*/ 377793 h 3787779"/>
              <a:gd name="connsiteX13" fmla="*/ 1059846 w 4448175"/>
              <a:gd name="connsiteY13" fmla="*/ 82732 h 3787779"/>
              <a:gd name="connsiteX14" fmla="*/ 1374264 w 4448175"/>
              <a:gd name="connsiteY14" fmla="*/ 414027 h 3787779"/>
              <a:gd name="connsiteX15" fmla="*/ 1495394 w 4448175"/>
              <a:gd name="connsiteY15" fmla="*/ 323447 h 3787779"/>
              <a:gd name="connsiteX16" fmla="*/ 2554286 w 4448175"/>
              <a:gd name="connsiteY16" fmla="*/ 0 h 3787779"/>
              <a:gd name="connsiteX17" fmla="*/ 4448175 w 4448175"/>
              <a:gd name="connsiteY17" fmla="*/ 1893890 h 3787779"/>
              <a:gd name="connsiteX18" fmla="*/ 2554286 w 4448175"/>
              <a:gd name="connsiteY18" fmla="*/ 3787779 h 3787779"/>
              <a:gd name="connsiteX19" fmla="*/ 660397 w 4448175"/>
              <a:gd name="connsiteY19" fmla="*/ 1893890 h 3787779"/>
              <a:gd name="connsiteX20" fmla="*/ 0 w 4448175"/>
              <a:gd name="connsiteY20" fmla="*/ 2536315 h 3787779"/>
              <a:gd name="connsiteX21" fmla="*/ 0 w 4448175"/>
              <a:gd name="connsiteY21" fmla="*/ 1240914 h 3787779"/>
              <a:gd name="connsiteX22" fmla="*/ 428625 w 4448175"/>
              <a:gd name="connsiteY22" fmla="*/ 1240914 h 3787779"/>
              <a:gd name="connsiteX23" fmla="*/ 428625 w 4448175"/>
              <a:gd name="connsiteY23" fmla="*/ 2536315 h 37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8175" h="3787779">
                <a:moveTo>
                  <a:pt x="1519205" y="2108202"/>
                </a:moveTo>
                <a:lnTo>
                  <a:pt x="1519205" y="1679577"/>
                </a:lnTo>
                <a:lnTo>
                  <a:pt x="2814605" y="1679577"/>
                </a:lnTo>
                <a:lnTo>
                  <a:pt x="2814605" y="2108202"/>
                </a:lnTo>
                <a:close/>
                <a:moveTo>
                  <a:pt x="1079818" y="1893890"/>
                </a:moveTo>
                <a:cubicBezTo>
                  <a:pt x="1079818" y="2708216"/>
                  <a:pt x="1739960" y="3368358"/>
                  <a:pt x="2554286" y="3368358"/>
                </a:cubicBezTo>
                <a:cubicBezTo>
                  <a:pt x="3368612" y="3368358"/>
                  <a:pt x="4028754" y="2708216"/>
                  <a:pt x="4028754" y="1893890"/>
                </a:cubicBezTo>
                <a:cubicBezTo>
                  <a:pt x="4028754" y="1079563"/>
                  <a:pt x="3368612" y="419421"/>
                  <a:pt x="2554286" y="419421"/>
                </a:cubicBezTo>
                <a:cubicBezTo>
                  <a:pt x="1739960" y="419421"/>
                  <a:pt x="1079818" y="1079563"/>
                  <a:pt x="1079818" y="1893890"/>
                </a:cubicBezTo>
                <a:close/>
                <a:moveTo>
                  <a:pt x="660397" y="1893890"/>
                </a:moveTo>
                <a:cubicBezTo>
                  <a:pt x="660397" y="1501652"/>
                  <a:pt x="779636" y="1137265"/>
                  <a:pt x="983843" y="834998"/>
                </a:cubicBezTo>
                <a:lnTo>
                  <a:pt x="1071549" y="717711"/>
                </a:lnTo>
                <a:lnTo>
                  <a:pt x="748947" y="377793"/>
                </a:lnTo>
                <a:lnTo>
                  <a:pt x="1059846" y="82732"/>
                </a:lnTo>
                <a:lnTo>
                  <a:pt x="1374264" y="414027"/>
                </a:lnTo>
                <a:lnTo>
                  <a:pt x="1495394" y="323447"/>
                </a:lnTo>
                <a:cubicBezTo>
                  <a:pt x="1797661" y="119239"/>
                  <a:pt x="2162048" y="0"/>
                  <a:pt x="2554286" y="0"/>
                </a:cubicBezTo>
                <a:cubicBezTo>
                  <a:pt x="3600252" y="0"/>
                  <a:pt x="4448175" y="847923"/>
                  <a:pt x="4448175" y="1893890"/>
                </a:cubicBezTo>
                <a:cubicBezTo>
                  <a:pt x="4448175" y="2939856"/>
                  <a:pt x="3600252" y="3787779"/>
                  <a:pt x="2554286" y="3787779"/>
                </a:cubicBezTo>
                <a:cubicBezTo>
                  <a:pt x="1508320" y="3787779"/>
                  <a:pt x="660397" y="2939856"/>
                  <a:pt x="660397" y="1893890"/>
                </a:cubicBezTo>
                <a:close/>
                <a:moveTo>
                  <a:pt x="0" y="2536315"/>
                </a:moveTo>
                <a:lnTo>
                  <a:pt x="0" y="1240914"/>
                </a:lnTo>
                <a:lnTo>
                  <a:pt x="428625" y="1240914"/>
                </a:lnTo>
                <a:lnTo>
                  <a:pt x="428625" y="2536315"/>
                </a:ln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56019544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27"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3" name="Group 2"/>
          <p:cNvGrpSpPr/>
          <p:nvPr/>
        </p:nvGrpSpPr>
        <p:grpSpPr>
          <a:xfrm>
            <a:off x="9906157" y="6210707"/>
            <a:ext cx="2464532" cy="757490"/>
            <a:chOff x="9906157" y="6201183"/>
            <a:chExt cx="2464532" cy="757490"/>
          </a:xfrm>
        </p:grpSpPr>
        <p:grpSp>
          <p:nvGrpSpPr>
            <p:cNvPr id="23" name="Group 22"/>
            <p:cNvGrpSpPr/>
            <p:nvPr/>
          </p:nvGrpSpPr>
          <p:grpSpPr>
            <a:xfrm>
              <a:off x="10146397" y="6367201"/>
              <a:ext cx="980359" cy="591472"/>
              <a:chOff x="6670675" y="4275930"/>
              <a:chExt cx="1224064" cy="753270"/>
            </a:xfrm>
          </p:grpSpPr>
          <p:sp>
            <p:nvSpPr>
              <p:cNvPr id="24" name="Freeform 14"/>
              <p:cNvSpPr>
                <a:spLocks/>
              </p:cNvSpPr>
              <p:nvPr/>
            </p:nvSpPr>
            <p:spPr bwMode="auto">
              <a:xfrm>
                <a:off x="6670675" y="4534582"/>
                <a:ext cx="620540" cy="494617"/>
              </a:xfrm>
              <a:custGeom>
                <a:avLst/>
                <a:gdLst>
                  <a:gd name="T0" fmla="*/ 182 w 547"/>
                  <a:gd name="T1" fmla="*/ 47 h 436"/>
                  <a:gd name="T2" fmla="*/ 182 w 547"/>
                  <a:gd name="T3" fmla="*/ 0 h 436"/>
                  <a:gd name="T4" fmla="*/ 65 w 547"/>
                  <a:gd name="T5" fmla="*/ 0 h 436"/>
                  <a:gd name="T6" fmla="*/ 65 w 547"/>
                  <a:gd name="T7" fmla="*/ 47 h 436"/>
                  <a:gd name="T8" fmla="*/ 0 w 547"/>
                  <a:gd name="T9" fmla="*/ 47 h 436"/>
                  <a:gd name="T10" fmla="*/ 0 w 547"/>
                  <a:gd name="T11" fmla="*/ 59 h 436"/>
                  <a:gd name="T12" fmla="*/ 15 w 547"/>
                  <a:gd name="T13" fmla="*/ 59 h 436"/>
                  <a:gd name="T14" fmla="*/ 15 w 547"/>
                  <a:gd name="T15" fmla="*/ 436 h 436"/>
                  <a:gd name="T16" fmla="*/ 531 w 547"/>
                  <a:gd name="T17" fmla="*/ 436 h 436"/>
                  <a:gd name="T18" fmla="*/ 531 w 547"/>
                  <a:gd name="T19" fmla="*/ 59 h 436"/>
                  <a:gd name="T20" fmla="*/ 547 w 547"/>
                  <a:gd name="T21" fmla="*/ 59 h 436"/>
                  <a:gd name="T22" fmla="*/ 547 w 547"/>
                  <a:gd name="T23" fmla="*/ 47 h 436"/>
                  <a:gd name="T24" fmla="*/ 182 w 547"/>
                  <a:gd name="T25" fmla="*/ 47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436">
                    <a:moveTo>
                      <a:pt x="182" y="47"/>
                    </a:moveTo>
                    <a:lnTo>
                      <a:pt x="182" y="0"/>
                    </a:lnTo>
                    <a:lnTo>
                      <a:pt x="65" y="0"/>
                    </a:lnTo>
                    <a:lnTo>
                      <a:pt x="65" y="47"/>
                    </a:lnTo>
                    <a:lnTo>
                      <a:pt x="0" y="47"/>
                    </a:lnTo>
                    <a:lnTo>
                      <a:pt x="0" y="59"/>
                    </a:lnTo>
                    <a:lnTo>
                      <a:pt x="15" y="59"/>
                    </a:lnTo>
                    <a:lnTo>
                      <a:pt x="15" y="436"/>
                    </a:lnTo>
                    <a:lnTo>
                      <a:pt x="531" y="436"/>
                    </a:lnTo>
                    <a:lnTo>
                      <a:pt x="531" y="59"/>
                    </a:lnTo>
                    <a:lnTo>
                      <a:pt x="547" y="59"/>
                    </a:lnTo>
                    <a:lnTo>
                      <a:pt x="547" y="47"/>
                    </a:lnTo>
                    <a:lnTo>
                      <a:pt x="182" y="4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5" name="Freeform 15"/>
              <p:cNvSpPr>
                <a:spLocks/>
              </p:cNvSpPr>
              <p:nvPr/>
            </p:nvSpPr>
            <p:spPr bwMode="auto">
              <a:xfrm>
                <a:off x="7363820" y="4606053"/>
                <a:ext cx="530919" cy="423147"/>
              </a:xfrm>
              <a:custGeom>
                <a:avLst/>
                <a:gdLst>
                  <a:gd name="T0" fmla="*/ 155 w 468"/>
                  <a:gd name="T1" fmla="*/ 40 h 373"/>
                  <a:gd name="T2" fmla="*/ 155 w 468"/>
                  <a:gd name="T3" fmla="*/ 0 h 373"/>
                  <a:gd name="T4" fmla="*/ 56 w 468"/>
                  <a:gd name="T5" fmla="*/ 0 h 373"/>
                  <a:gd name="T6" fmla="*/ 56 w 468"/>
                  <a:gd name="T7" fmla="*/ 40 h 373"/>
                  <a:gd name="T8" fmla="*/ 0 w 468"/>
                  <a:gd name="T9" fmla="*/ 40 h 373"/>
                  <a:gd name="T10" fmla="*/ 0 w 468"/>
                  <a:gd name="T11" fmla="*/ 50 h 373"/>
                  <a:gd name="T12" fmla="*/ 13 w 468"/>
                  <a:gd name="T13" fmla="*/ 50 h 373"/>
                  <a:gd name="T14" fmla="*/ 13 w 468"/>
                  <a:gd name="T15" fmla="*/ 373 h 373"/>
                  <a:gd name="T16" fmla="*/ 456 w 468"/>
                  <a:gd name="T17" fmla="*/ 373 h 373"/>
                  <a:gd name="T18" fmla="*/ 456 w 468"/>
                  <a:gd name="T19" fmla="*/ 50 h 373"/>
                  <a:gd name="T20" fmla="*/ 468 w 468"/>
                  <a:gd name="T21" fmla="*/ 50 h 373"/>
                  <a:gd name="T22" fmla="*/ 468 w 468"/>
                  <a:gd name="T23" fmla="*/ 40 h 373"/>
                  <a:gd name="T24" fmla="*/ 155 w 468"/>
                  <a:gd name="T25" fmla="*/ 4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373">
                    <a:moveTo>
                      <a:pt x="155" y="40"/>
                    </a:moveTo>
                    <a:lnTo>
                      <a:pt x="155" y="0"/>
                    </a:lnTo>
                    <a:lnTo>
                      <a:pt x="56" y="0"/>
                    </a:lnTo>
                    <a:lnTo>
                      <a:pt x="56" y="40"/>
                    </a:lnTo>
                    <a:lnTo>
                      <a:pt x="0" y="40"/>
                    </a:lnTo>
                    <a:lnTo>
                      <a:pt x="0" y="50"/>
                    </a:lnTo>
                    <a:lnTo>
                      <a:pt x="13" y="50"/>
                    </a:lnTo>
                    <a:lnTo>
                      <a:pt x="13" y="373"/>
                    </a:lnTo>
                    <a:lnTo>
                      <a:pt x="456" y="373"/>
                    </a:lnTo>
                    <a:lnTo>
                      <a:pt x="456" y="50"/>
                    </a:lnTo>
                    <a:lnTo>
                      <a:pt x="468" y="50"/>
                    </a:lnTo>
                    <a:lnTo>
                      <a:pt x="468" y="40"/>
                    </a:lnTo>
                    <a:lnTo>
                      <a:pt x="155" y="4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6" name="Freeform 24"/>
              <p:cNvSpPr>
                <a:spLocks/>
              </p:cNvSpPr>
              <p:nvPr/>
            </p:nvSpPr>
            <p:spPr bwMode="auto">
              <a:xfrm>
                <a:off x="7016680" y="4275930"/>
                <a:ext cx="574028" cy="753270"/>
              </a:xfrm>
              <a:custGeom>
                <a:avLst/>
                <a:gdLst>
                  <a:gd name="T0" fmla="*/ 277 w 506"/>
                  <a:gd name="T1" fmla="*/ 71 h 664"/>
                  <a:gd name="T2" fmla="*/ 277 w 506"/>
                  <a:gd name="T3" fmla="*/ 0 h 664"/>
                  <a:gd name="T4" fmla="*/ 98 w 506"/>
                  <a:gd name="T5" fmla="*/ 0 h 664"/>
                  <a:gd name="T6" fmla="*/ 98 w 506"/>
                  <a:gd name="T7" fmla="*/ 71 h 664"/>
                  <a:gd name="T8" fmla="*/ 0 w 506"/>
                  <a:gd name="T9" fmla="*/ 71 h 664"/>
                  <a:gd name="T10" fmla="*/ 0 w 506"/>
                  <a:gd name="T11" fmla="*/ 89 h 664"/>
                  <a:gd name="T12" fmla="*/ 22 w 506"/>
                  <a:gd name="T13" fmla="*/ 89 h 664"/>
                  <a:gd name="T14" fmla="*/ 22 w 506"/>
                  <a:gd name="T15" fmla="*/ 664 h 664"/>
                  <a:gd name="T16" fmla="*/ 484 w 506"/>
                  <a:gd name="T17" fmla="*/ 664 h 664"/>
                  <a:gd name="T18" fmla="*/ 484 w 506"/>
                  <a:gd name="T19" fmla="*/ 89 h 664"/>
                  <a:gd name="T20" fmla="*/ 506 w 506"/>
                  <a:gd name="T21" fmla="*/ 89 h 664"/>
                  <a:gd name="T22" fmla="*/ 506 w 506"/>
                  <a:gd name="T23" fmla="*/ 71 h 664"/>
                  <a:gd name="T24" fmla="*/ 277 w 506"/>
                  <a:gd name="T25" fmla="*/ 7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6" h="664">
                    <a:moveTo>
                      <a:pt x="277" y="71"/>
                    </a:moveTo>
                    <a:lnTo>
                      <a:pt x="277" y="0"/>
                    </a:lnTo>
                    <a:lnTo>
                      <a:pt x="98" y="0"/>
                    </a:lnTo>
                    <a:lnTo>
                      <a:pt x="98" y="71"/>
                    </a:lnTo>
                    <a:lnTo>
                      <a:pt x="0" y="71"/>
                    </a:lnTo>
                    <a:lnTo>
                      <a:pt x="0" y="89"/>
                    </a:lnTo>
                    <a:lnTo>
                      <a:pt x="22" y="89"/>
                    </a:lnTo>
                    <a:lnTo>
                      <a:pt x="22" y="664"/>
                    </a:lnTo>
                    <a:lnTo>
                      <a:pt x="484" y="664"/>
                    </a:lnTo>
                    <a:lnTo>
                      <a:pt x="484" y="89"/>
                    </a:lnTo>
                    <a:lnTo>
                      <a:pt x="506" y="89"/>
                    </a:lnTo>
                    <a:lnTo>
                      <a:pt x="506" y="71"/>
                    </a:lnTo>
                    <a:lnTo>
                      <a:pt x="277" y="71"/>
                    </a:lnTo>
                    <a:close/>
                  </a:path>
                </a:pathLst>
              </a:custGeom>
              <a:solidFill>
                <a:srgbClr val="008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7" name="Rectangle 25"/>
              <p:cNvSpPr>
                <a:spLocks noChangeArrowheads="1"/>
              </p:cNvSpPr>
              <p:nvPr/>
            </p:nvSpPr>
            <p:spPr bwMode="auto">
              <a:xfrm>
                <a:off x="7330920"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8" name="Rectangle 26"/>
              <p:cNvSpPr>
                <a:spLocks noChangeArrowheads="1"/>
              </p:cNvSpPr>
              <p:nvPr/>
            </p:nvSpPr>
            <p:spPr bwMode="auto">
              <a:xfrm>
                <a:off x="7211804"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9" name="Rectangle 27"/>
              <p:cNvSpPr>
                <a:spLocks noChangeArrowheads="1"/>
              </p:cNvSpPr>
              <p:nvPr/>
            </p:nvSpPr>
            <p:spPr bwMode="auto">
              <a:xfrm>
                <a:off x="7093822" y="4435886"/>
                <a:ext cx="422013" cy="669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0" name="Rectangle 28"/>
              <p:cNvSpPr>
                <a:spLocks noChangeArrowheads="1"/>
              </p:cNvSpPr>
              <p:nvPr/>
            </p:nvSpPr>
            <p:spPr bwMode="auto">
              <a:xfrm>
                <a:off x="7093822" y="4553868"/>
                <a:ext cx="422013" cy="6579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1" name="Rectangle 29"/>
              <p:cNvSpPr>
                <a:spLocks noChangeArrowheads="1"/>
              </p:cNvSpPr>
              <p:nvPr/>
            </p:nvSpPr>
            <p:spPr bwMode="auto">
              <a:xfrm>
                <a:off x="7093822" y="4670716"/>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2" name="Rectangle 30"/>
              <p:cNvSpPr>
                <a:spLocks noChangeArrowheads="1"/>
              </p:cNvSpPr>
              <p:nvPr/>
            </p:nvSpPr>
            <p:spPr bwMode="auto">
              <a:xfrm>
                <a:off x="7093822" y="4788698"/>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33" name="Group 32"/>
            <p:cNvGrpSpPr/>
            <p:nvPr/>
          </p:nvGrpSpPr>
          <p:grpSpPr>
            <a:xfrm>
              <a:off x="10932286" y="6201183"/>
              <a:ext cx="956516" cy="738226"/>
              <a:chOff x="3994474" y="3851208"/>
              <a:chExt cx="1293813" cy="1018510"/>
            </a:xfrm>
          </p:grpSpPr>
          <p:sp>
            <p:nvSpPr>
              <p:cNvPr id="34" name="Freeform 62"/>
              <p:cNvSpPr>
                <a:spLocks/>
              </p:cNvSpPr>
              <p:nvPr/>
            </p:nvSpPr>
            <p:spPr bwMode="auto">
              <a:xfrm>
                <a:off x="4392937" y="4367146"/>
                <a:ext cx="587375" cy="495300"/>
              </a:xfrm>
              <a:custGeom>
                <a:avLst/>
                <a:gdLst>
                  <a:gd name="T0" fmla="*/ 167 w 370"/>
                  <a:gd name="T1" fmla="*/ 53 h 312"/>
                  <a:gd name="T2" fmla="*/ 167 w 370"/>
                  <a:gd name="T3" fmla="*/ 0 h 312"/>
                  <a:gd name="T4" fmla="*/ 126 w 370"/>
                  <a:gd name="T5" fmla="*/ 0 h 312"/>
                  <a:gd name="T6" fmla="*/ 126 w 370"/>
                  <a:gd name="T7" fmla="*/ 53 h 312"/>
                  <a:gd name="T8" fmla="*/ 112 w 370"/>
                  <a:gd name="T9" fmla="*/ 53 h 312"/>
                  <a:gd name="T10" fmla="*/ 112 w 370"/>
                  <a:gd name="T11" fmla="*/ 0 h 312"/>
                  <a:gd name="T12" fmla="*/ 72 w 370"/>
                  <a:gd name="T13" fmla="*/ 0 h 312"/>
                  <a:gd name="T14" fmla="*/ 72 w 370"/>
                  <a:gd name="T15" fmla="*/ 53 h 312"/>
                  <a:gd name="T16" fmla="*/ 0 w 370"/>
                  <a:gd name="T17" fmla="*/ 53 h 312"/>
                  <a:gd name="T18" fmla="*/ 0 w 370"/>
                  <a:gd name="T19" fmla="*/ 65 h 312"/>
                  <a:gd name="T20" fmla="*/ 17 w 370"/>
                  <a:gd name="T21" fmla="*/ 65 h 312"/>
                  <a:gd name="T22" fmla="*/ 17 w 370"/>
                  <a:gd name="T23" fmla="*/ 312 h 312"/>
                  <a:gd name="T24" fmla="*/ 353 w 370"/>
                  <a:gd name="T25" fmla="*/ 312 h 312"/>
                  <a:gd name="T26" fmla="*/ 353 w 370"/>
                  <a:gd name="T27" fmla="*/ 65 h 312"/>
                  <a:gd name="T28" fmla="*/ 370 w 370"/>
                  <a:gd name="T29" fmla="*/ 65 h 312"/>
                  <a:gd name="T30" fmla="*/ 370 w 370"/>
                  <a:gd name="T31" fmla="*/ 53 h 312"/>
                  <a:gd name="T32" fmla="*/ 167 w 370"/>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312">
                    <a:moveTo>
                      <a:pt x="167" y="53"/>
                    </a:moveTo>
                    <a:lnTo>
                      <a:pt x="167" y="0"/>
                    </a:lnTo>
                    <a:lnTo>
                      <a:pt x="126" y="0"/>
                    </a:lnTo>
                    <a:lnTo>
                      <a:pt x="126" y="53"/>
                    </a:lnTo>
                    <a:lnTo>
                      <a:pt x="112" y="53"/>
                    </a:lnTo>
                    <a:lnTo>
                      <a:pt x="112" y="0"/>
                    </a:lnTo>
                    <a:lnTo>
                      <a:pt x="72" y="0"/>
                    </a:lnTo>
                    <a:lnTo>
                      <a:pt x="72" y="53"/>
                    </a:lnTo>
                    <a:lnTo>
                      <a:pt x="0" y="53"/>
                    </a:lnTo>
                    <a:lnTo>
                      <a:pt x="0" y="65"/>
                    </a:lnTo>
                    <a:lnTo>
                      <a:pt x="17" y="65"/>
                    </a:lnTo>
                    <a:lnTo>
                      <a:pt x="17" y="312"/>
                    </a:lnTo>
                    <a:lnTo>
                      <a:pt x="353" y="312"/>
                    </a:lnTo>
                    <a:lnTo>
                      <a:pt x="353" y="65"/>
                    </a:lnTo>
                    <a:lnTo>
                      <a:pt x="370" y="65"/>
                    </a:lnTo>
                    <a:lnTo>
                      <a:pt x="370" y="53"/>
                    </a:lnTo>
                    <a:lnTo>
                      <a:pt x="167"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5" name="Freeform 63"/>
              <p:cNvSpPr>
                <a:spLocks/>
              </p:cNvSpPr>
              <p:nvPr/>
            </p:nvSpPr>
            <p:spPr bwMode="auto">
              <a:xfrm>
                <a:off x="4702499" y="4367146"/>
                <a:ext cx="585788" cy="495300"/>
              </a:xfrm>
              <a:custGeom>
                <a:avLst/>
                <a:gdLst>
                  <a:gd name="T0" fmla="*/ 166 w 369"/>
                  <a:gd name="T1" fmla="*/ 53 h 312"/>
                  <a:gd name="T2" fmla="*/ 166 w 369"/>
                  <a:gd name="T3" fmla="*/ 0 h 312"/>
                  <a:gd name="T4" fmla="*/ 126 w 369"/>
                  <a:gd name="T5" fmla="*/ 0 h 312"/>
                  <a:gd name="T6" fmla="*/ 126 w 369"/>
                  <a:gd name="T7" fmla="*/ 53 h 312"/>
                  <a:gd name="T8" fmla="*/ 112 w 369"/>
                  <a:gd name="T9" fmla="*/ 53 h 312"/>
                  <a:gd name="T10" fmla="*/ 112 w 369"/>
                  <a:gd name="T11" fmla="*/ 0 h 312"/>
                  <a:gd name="T12" fmla="*/ 73 w 369"/>
                  <a:gd name="T13" fmla="*/ 0 h 312"/>
                  <a:gd name="T14" fmla="*/ 73 w 369"/>
                  <a:gd name="T15" fmla="*/ 53 h 312"/>
                  <a:gd name="T16" fmla="*/ 0 w 369"/>
                  <a:gd name="T17" fmla="*/ 53 h 312"/>
                  <a:gd name="T18" fmla="*/ 0 w 369"/>
                  <a:gd name="T19" fmla="*/ 65 h 312"/>
                  <a:gd name="T20" fmla="*/ 17 w 369"/>
                  <a:gd name="T21" fmla="*/ 65 h 312"/>
                  <a:gd name="T22" fmla="*/ 17 w 369"/>
                  <a:gd name="T23" fmla="*/ 312 h 312"/>
                  <a:gd name="T24" fmla="*/ 353 w 369"/>
                  <a:gd name="T25" fmla="*/ 312 h 312"/>
                  <a:gd name="T26" fmla="*/ 353 w 369"/>
                  <a:gd name="T27" fmla="*/ 65 h 312"/>
                  <a:gd name="T28" fmla="*/ 369 w 369"/>
                  <a:gd name="T29" fmla="*/ 65 h 312"/>
                  <a:gd name="T30" fmla="*/ 369 w 369"/>
                  <a:gd name="T31" fmla="*/ 53 h 312"/>
                  <a:gd name="T32" fmla="*/ 166 w 369"/>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12">
                    <a:moveTo>
                      <a:pt x="166" y="53"/>
                    </a:moveTo>
                    <a:lnTo>
                      <a:pt x="166" y="0"/>
                    </a:lnTo>
                    <a:lnTo>
                      <a:pt x="126" y="0"/>
                    </a:lnTo>
                    <a:lnTo>
                      <a:pt x="126" y="53"/>
                    </a:lnTo>
                    <a:lnTo>
                      <a:pt x="112" y="53"/>
                    </a:lnTo>
                    <a:lnTo>
                      <a:pt x="112" y="0"/>
                    </a:lnTo>
                    <a:lnTo>
                      <a:pt x="73" y="0"/>
                    </a:lnTo>
                    <a:lnTo>
                      <a:pt x="73" y="53"/>
                    </a:lnTo>
                    <a:lnTo>
                      <a:pt x="0" y="53"/>
                    </a:lnTo>
                    <a:lnTo>
                      <a:pt x="0" y="65"/>
                    </a:lnTo>
                    <a:lnTo>
                      <a:pt x="17" y="65"/>
                    </a:lnTo>
                    <a:lnTo>
                      <a:pt x="17" y="312"/>
                    </a:lnTo>
                    <a:lnTo>
                      <a:pt x="353" y="312"/>
                    </a:lnTo>
                    <a:lnTo>
                      <a:pt x="353" y="65"/>
                    </a:lnTo>
                    <a:lnTo>
                      <a:pt x="369" y="65"/>
                    </a:lnTo>
                    <a:lnTo>
                      <a:pt x="369" y="53"/>
                    </a:lnTo>
                    <a:lnTo>
                      <a:pt x="166"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6" name="Rectangle 65"/>
              <p:cNvSpPr>
                <a:spLocks noChangeArrowheads="1"/>
              </p:cNvSpPr>
              <p:nvPr/>
            </p:nvSpPr>
            <p:spPr bwMode="auto">
              <a:xfrm>
                <a:off x="4019874" y="4192521"/>
                <a:ext cx="531813" cy="669925"/>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7" name="Rectangle 66"/>
              <p:cNvSpPr>
                <a:spLocks noChangeArrowheads="1"/>
              </p:cNvSpPr>
              <p:nvPr/>
            </p:nvSpPr>
            <p:spPr bwMode="auto">
              <a:xfrm>
                <a:off x="3994474" y="4173471"/>
                <a:ext cx="584200" cy="190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8" name="Rectangle 67"/>
              <p:cNvSpPr>
                <a:spLocks noChangeArrowheads="1"/>
              </p:cNvSpPr>
              <p:nvPr/>
            </p:nvSpPr>
            <p:spPr bwMode="auto">
              <a:xfrm>
                <a:off x="4069087"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9" name="Rectangle 68"/>
              <p:cNvSpPr>
                <a:spLocks noChangeArrowheads="1"/>
              </p:cNvSpPr>
              <p:nvPr/>
            </p:nvSpPr>
            <p:spPr bwMode="auto">
              <a:xfrm>
                <a:off x="4069087" y="4252846"/>
                <a:ext cx="69850" cy="3651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0" name="Rectangle 69"/>
              <p:cNvSpPr>
                <a:spLocks noChangeArrowheads="1"/>
              </p:cNvSpPr>
              <p:nvPr/>
            </p:nvSpPr>
            <p:spPr bwMode="auto">
              <a:xfrm>
                <a:off x="4189737" y="425284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1" name="Rectangle 70"/>
              <p:cNvSpPr>
                <a:spLocks noChangeArrowheads="1"/>
              </p:cNvSpPr>
              <p:nvPr/>
            </p:nvSpPr>
            <p:spPr bwMode="auto">
              <a:xfrm>
                <a:off x="4308799"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2" name="Rectangle 71"/>
              <p:cNvSpPr>
                <a:spLocks noChangeArrowheads="1"/>
              </p:cNvSpPr>
              <p:nvPr/>
            </p:nvSpPr>
            <p:spPr bwMode="auto">
              <a:xfrm>
                <a:off x="4189737" y="4725921"/>
                <a:ext cx="68263"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3" name="Rectangle 72"/>
              <p:cNvSpPr>
                <a:spLocks noChangeArrowheads="1"/>
              </p:cNvSpPr>
              <p:nvPr/>
            </p:nvSpPr>
            <p:spPr bwMode="auto">
              <a:xfrm>
                <a:off x="4308799" y="4725921"/>
                <a:ext cx="71438"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4" name="Rectangle 73"/>
              <p:cNvSpPr>
                <a:spLocks noChangeArrowheads="1"/>
              </p:cNvSpPr>
              <p:nvPr/>
            </p:nvSpPr>
            <p:spPr bwMode="auto">
              <a:xfrm>
                <a:off x="4431037" y="4252846"/>
                <a:ext cx="69850"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5" name="Rectangle 74"/>
              <p:cNvSpPr>
                <a:spLocks noChangeArrowheads="1"/>
              </p:cNvSpPr>
              <p:nvPr/>
            </p:nvSpPr>
            <p:spPr bwMode="auto">
              <a:xfrm>
                <a:off x="4069087"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6" name="Rectangle 75"/>
              <p:cNvSpPr>
                <a:spLocks noChangeArrowheads="1"/>
              </p:cNvSpPr>
              <p:nvPr/>
            </p:nvSpPr>
            <p:spPr bwMode="auto">
              <a:xfrm>
                <a:off x="4189737" y="437349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7" name="Rectangle 76"/>
              <p:cNvSpPr>
                <a:spLocks noChangeArrowheads="1"/>
              </p:cNvSpPr>
              <p:nvPr/>
            </p:nvSpPr>
            <p:spPr bwMode="auto">
              <a:xfrm>
                <a:off x="4308799" y="4373496"/>
                <a:ext cx="71438"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8" name="Rectangle 77"/>
              <p:cNvSpPr>
                <a:spLocks noChangeArrowheads="1"/>
              </p:cNvSpPr>
              <p:nvPr/>
            </p:nvSpPr>
            <p:spPr bwMode="auto">
              <a:xfrm>
                <a:off x="4431037"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9" name="Rectangle 78"/>
              <p:cNvSpPr>
                <a:spLocks noChangeArrowheads="1"/>
              </p:cNvSpPr>
              <p:nvPr/>
            </p:nvSpPr>
            <p:spPr bwMode="auto">
              <a:xfrm>
                <a:off x="406908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0" name="Rectangle 79"/>
              <p:cNvSpPr>
                <a:spLocks noChangeArrowheads="1"/>
              </p:cNvSpPr>
              <p:nvPr/>
            </p:nvSpPr>
            <p:spPr bwMode="auto">
              <a:xfrm>
                <a:off x="4189737"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1" name="Rectangle 80"/>
              <p:cNvSpPr>
                <a:spLocks noChangeArrowheads="1"/>
              </p:cNvSpPr>
              <p:nvPr/>
            </p:nvSpPr>
            <p:spPr bwMode="auto">
              <a:xfrm>
                <a:off x="4308799" y="4495733"/>
                <a:ext cx="71438" cy="6826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2" name="Rectangle 81"/>
              <p:cNvSpPr>
                <a:spLocks noChangeArrowheads="1"/>
              </p:cNvSpPr>
              <p:nvPr/>
            </p:nvSpPr>
            <p:spPr bwMode="auto">
              <a:xfrm>
                <a:off x="443103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3" name="Rectangle 82"/>
              <p:cNvSpPr>
                <a:spLocks noChangeArrowheads="1"/>
              </p:cNvSpPr>
              <p:nvPr/>
            </p:nvSpPr>
            <p:spPr bwMode="auto">
              <a:xfrm>
                <a:off x="406908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4" name="Rectangle 83"/>
              <p:cNvSpPr>
                <a:spLocks noChangeArrowheads="1"/>
              </p:cNvSpPr>
              <p:nvPr/>
            </p:nvSpPr>
            <p:spPr bwMode="auto">
              <a:xfrm>
                <a:off x="4189737" y="4614796"/>
                <a:ext cx="68263"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5" name="Rectangle 84"/>
              <p:cNvSpPr>
                <a:spLocks noChangeArrowheads="1"/>
              </p:cNvSpPr>
              <p:nvPr/>
            </p:nvSpPr>
            <p:spPr bwMode="auto">
              <a:xfrm>
                <a:off x="4308799"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6" name="Rectangle 85"/>
              <p:cNvSpPr>
                <a:spLocks noChangeArrowheads="1"/>
              </p:cNvSpPr>
              <p:nvPr/>
            </p:nvSpPr>
            <p:spPr bwMode="auto">
              <a:xfrm>
                <a:off x="443103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7" name="Rectangle 86"/>
              <p:cNvSpPr>
                <a:spLocks noChangeArrowheads="1"/>
              </p:cNvSpPr>
              <p:nvPr/>
            </p:nvSpPr>
            <p:spPr bwMode="auto">
              <a:xfrm>
                <a:off x="406908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8" name="Rectangle 87"/>
              <p:cNvSpPr>
                <a:spLocks noChangeArrowheads="1"/>
              </p:cNvSpPr>
              <p:nvPr/>
            </p:nvSpPr>
            <p:spPr bwMode="auto">
              <a:xfrm>
                <a:off x="443103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9" name="Rectangle 88"/>
              <p:cNvSpPr>
                <a:spLocks noChangeArrowheads="1"/>
              </p:cNvSpPr>
              <p:nvPr/>
            </p:nvSpPr>
            <p:spPr bwMode="auto">
              <a:xfrm>
                <a:off x="4431037" y="4373496"/>
                <a:ext cx="69850" cy="349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0" name="Rectangle 96"/>
              <p:cNvSpPr>
                <a:spLocks noChangeArrowheads="1"/>
              </p:cNvSpPr>
              <p:nvPr/>
            </p:nvSpPr>
            <p:spPr bwMode="auto">
              <a:xfrm>
                <a:off x="4257999" y="4089333"/>
                <a:ext cx="206375" cy="841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1" name="Rectangle 112"/>
              <p:cNvSpPr>
                <a:spLocks noChangeArrowheads="1"/>
              </p:cNvSpPr>
              <p:nvPr/>
            </p:nvSpPr>
            <p:spPr bwMode="auto">
              <a:xfrm>
                <a:off x="4639861" y="3963256"/>
                <a:ext cx="531813" cy="906462"/>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2" name="Rectangle 113"/>
              <p:cNvSpPr>
                <a:spLocks noChangeArrowheads="1"/>
              </p:cNvSpPr>
              <p:nvPr/>
            </p:nvSpPr>
            <p:spPr bwMode="auto">
              <a:xfrm>
                <a:off x="4645349" y="3933758"/>
                <a:ext cx="584200" cy="222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3" name="Rectangle 114"/>
              <p:cNvSpPr>
                <a:spLocks noChangeArrowheads="1"/>
              </p:cNvSpPr>
              <p:nvPr/>
            </p:nvSpPr>
            <p:spPr bwMode="auto">
              <a:xfrm>
                <a:off x="4719962"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4" name="Rectangle 115"/>
              <p:cNvSpPr>
                <a:spLocks noChangeArrowheads="1"/>
              </p:cNvSpPr>
              <p:nvPr/>
            </p:nvSpPr>
            <p:spPr bwMode="auto">
              <a:xfrm>
                <a:off x="4719962" y="4252846"/>
                <a:ext cx="69850" cy="3651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5" name="Rectangle 116"/>
              <p:cNvSpPr>
                <a:spLocks noChangeArrowheads="1"/>
              </p:cNvSpPr>
              <p:nvPr/>
            </p:nvSpPr>
            <p:spPr bwMode="auto">
              <a:xfrm>
                <a:off x="4840612" y="425284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6" name="Rectangle 117"/>
              <p:cNvSpPr>
                <a:spLocks noChangeArrowheads="1"/>
              </p:cNvSpPr>
              <p:nvPr/>
            </p:nvSpPr>
            <p:spPr bwMode="auto">
              <a:xfrm>
                <a:off x="4959674"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7" name="Rectangle 118"/>
              <p:cNvSpPr>
                <a:spLocks noChangeArrowheads="1"/>
              </p:cNvSpPr>
              <p:nvPr/>
            </p:nvSpPr>
            <p:spPr bwMode="auto">
              <a:xfrm>
                <a:off x="4840612" y="4725921"/>
                <a:ext cx="68263"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8" name="Rectangle 119"/>
              <p:cNvSpPr>
                <a:spLocks noChangeArrowheads="1"/>
              </p:cNvSpPr>
              <p:nvPr/>
            </p:nvSpPr>
            <p:spPr bwMode="auto">
              <a:xfrm>
                <a:off x="4959674" y="4725921"/>
                <a:ext cx="71438"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9" name="Rectangle 120"/>
              <p:cNvSpPr>
                <a:spLocks noChangeArrowheads="1"/>
              </p:cNvSpPr>
              <p:nvPr/>
            </p:nvSpPr>
            <p:spPr bwMode="auto">
              <a:xfrm>
                <a:off x="5081912" y="4252846"/>
                <a:ext cx="69850"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0" name="Rectangle 121"/>
              <p:cNvSpPr>
                <a:spLocks noChangeArrowheads="1"/>
              </p:cNvSpPr>
              <p:nvPr/>
            </p:nvSpPr>
            <p:spPr bwMode="auto">
              <a:xfrm>
                <a:off x="4719962"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1" name="Rectangle 122"/>
              <p:cNvSpPr>
                <a:spLocks noChangeArrowheads="1"/>
              </p:cNvSpPr>
              <p:nvPr/>
            </p:nvSpPr>
            <p:spPr bwMode="auto">
              <a:xfrm>
                <a:off x="4840612" y="437349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2" name="Rectangle 123"/>
              <p:cNvSpPr>
                <a:spLocks noChangeArrowheads="1"/>
              </p:cNvSpPr>
              <p:nvPr/>
            </p:nvSpPr>
            <p:spPr bwMode="auto">
              <a:xfrm>
                <a:off x="4959674" y="4373496"/>
                <a:ext cx="71438"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3" name="Rectangle 124"/>
              <p:cNvSpPr>
                <a:spLocks noChangeArrowheads="1"/>
              </p:cNvSpPr>
              <p:nvPr/>
            </p:nvSpPr>
            <p:spPr bwMode="auto">
              <a:xfrm>
                <a:off x="5081912"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4" name="Rectangle 125"/>
              <p:cNvSpPr>
                <a:spLocks noChangeArrowheads="1"/>
              </p:cNvSpPr>
              <p:nvPr/>
            </p:nvSpPr>
            <p:spPr bwMode="auto">
              <a:xfrm>
                <a:off x="471996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5" name="Rectangle 126"/>
              <p:cNvSpPr>
                <a:spLocks noChangeArrowheads="1"/>
              </p:cNvSpPr>
              <p:nvPr/>
            </p:nvSpPr>
            <p:spPr bwMode="auto">
              <a:xfrm>
                <a:off x="4840612"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6" name="Rectangle 127"/>
              <p:cNvSpPr>
                <a:spLocks noChangeArrowheads="1"/>
              </p:cNvSpPr>
              <p:nvPr/>
            </p:nvSpPr>
            <p:spPr bwMode="auto">
              <a:xfrm>
                <a:off x="4959674" y="449573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7" name="Rectangle 128"/>
              <p:cNvSpPr>
                <a:spLocks noChangeArrowheads="1"/>
              </p:cNvSpPr>
              <p:nvPr/>
            </p:nvSpPr>
            <p:spPr bwMode="auto">
              <a:xfrm>
                <a:off x="508191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8" name="Rectangle 129"/>
              <p:cNvSpPr>
                <a:spLocks noChangeArrowheads="1"/>
              </p:cNvSpPr>
              <p:nvPr/>
            </p:nvSpPr>
            <p:spPr bwMode="auto">
              <a:xfrm>
                <a:off x="471996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9" name="Rectangle 130"/>
              <p:cNvSpPr>
                <a:spLocks noChangeArrowheads="1"/>
              </p:cNvSpPr>
              <p:nvPr/>
            </p:nvSpPr>
            <p:spPr bwMode="auto">
              <a:xfrm>
                <a:off x="4840612" y="4614796"/>
                <a:ext cx="68263"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0" name="Rectangle 131"/>
              <p:cNvSpPr>
                <a:spLocks noChangeArrowheads="1"/>
              </p:cNvSpPr>
              <p:nvPr/>
            </p:nvSpPr>
            <p:spPr bwMode="auto">
              <a:xfrm>
                <a:off x="4959674"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1" name="Rectangle 132"/>
              <p:cNvSpPr>
                <a:spLocks noChangeArrowheads="1"/>
              </p:cNvSpPr>
              <p:nvPr/>
            </p:nvSpPr>
            <p:spPr bwMode="auto">
              <a:xfrm>
                <a:off x="508191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2" name="Rectangle 133"/>
              <p:cNvSpPr>
                <a:spLocks noChangeArrowheads="1"/>
              </p:cNvSpPr>
              <p:nvPr/>
            </p:nvSpPr>
            <p:spPr bwMode="auto">
              <a:xfrm>
                <a:off x="471996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3" name="Rectangle 134"/>
              <p:cNvSpPr>
                <a:spLocks noChangeArrowheads="1"/>
              </p:cNvSpPr>
              <p:nvPr/>
            </p:nvSpPr>
            <p:spPr bwMode="auto">
              <a:xfrm>
                <a:off x="508191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4" name="Rectangle 135"/>
              <p:cNvSpPr>
                <a:spLocks noChangeArrowheads="1"/>
              </p:cNvSpPr>
              <p:nvPr/>
            </p:nvSpPr>
            <p:spPr bwMode="auto">
              <a:xfrm>
                <a:off x="5081912" y="4373496"/>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5" name="Rectangle 136"/>
              <p:cNvSpPr>
                <a:spLocks noChangeArrowheads="1"/>
              </p:cNvSpPr>
              <p:nvPr/>
            </p:nvSpPr>
            <p:spPr bwMode="auto">
              <a:xfrm>
                <a:off x="4719962" y="40131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6" name="Rectangle 137"/>
              <p:cNvSpPr>
                <a:spLocks noChangeArrowheads="1"/>
              </p:cNvSpPr>
              <p:nvPr/>
            </p:nvSpPr>
            <p:spPr bwMode="auto">
              <a:xfrm>
                <a:off x="4719962" y="401313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7" name="Rectangle 138"/>
              <p:cNvSpPr>
                <a:spLocks noChangeArrowheads="1"/>
              </p:cNvSpPr>
              <p:nvPr/>
            </p:nvSpPr>
            <p:spPr bwMode="auto">
              <a:xfrm>
                <a:off x="4840612" y="401313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8" name="Rectangle 139"/>
              <p:cNvSpPr>
                <a:spLocks noChangeArrowheads="1"/>
              </p:cNvSpPr>
              <p:nvPr/>
            </p:nvSpPr>
            <p:spPr bwMode="auto">
              <a:xfrm>
                <a:off x="4959674" y="4013133"/>
                <a:ext cx="71438"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9" name="Rectangle 140"/>
              <p:cNvSpPr>
                <a:spLocks noChangeArrowheads="1"/>
              </p:cNvSpPr>
              <p:nvPr/>
            </p:nvSpPr>
            <p:spPr bwMode="auto">
              <a:xfrm>
                <a:off x="5081912" y="4013133"/>
                <a:ext cx="69850"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0" name="Rectangle 141"/>
              <p:cNvSpPr>
                <a:spLocks noChangeArrowheads="1"/>
              </p:cNvSpPr>
              <p:nvPr/>
            </p:nvSpPr>
            <p:spPr bwMode="auto">
              <a:xfrm>
                <a:off x="4719962" y="4133783"/>
                <a:ext cx="69850"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1" name="Rectangle 142"/>
              <p:cNvSpPr>
                <a:spLocks noChangeArrowheads="1"/>
              </p:cNvSpPr>
              <p:nvPr/>
            </p:nvSpPr>
            <p:spPr bwMode="auto">
              <a:xfrm>
                <a:off x="4840612" y="413378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2" name="Rectangle 143"/>
              <p:cNvSpPr>
                <a:spLocks noChangeArrowheads="1"/>
              </p:cNvSpPr>
              <p:nvPr/>
            </p:nvSpPr>
            <p:spPr bwMode="auto">
              <a:xfrm>
                <a:off x="4959674" y="413378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3" name="Rectangle 144"/>
              <p:cNvSpPr>
                <a:spLocks noChangeArrowheads="1"/>
              </p:cNvSpPr>
              <p:nvPr/>
            </p:nvSpPr>
            <p:spPr bwMode="auto">
              <a:xfrm>
                <a:off x="5081912" y="413378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4" name="Rectangle 145"/>
              <p:cNvSpPr>
                <a:spLocks noChangeArrowheads="1"/>
              </p:cNvSpPr>
              <p:nvPr/>
            </p:nvSpPr>
            <p:spPr bwMode="auto">
              <a:xfrm>
                <a:off x="5081912" y="413378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5" name="Rectangle 146"/>
              <p:cNvSpPr>
                <a:spLocks noChangeArrowheads="1"/>
              </p:cNvSpPr>
              <p:nvPr/>
            </p:nvSpPr>
            <p:spPr bwMode="auto">
              <a:xfrm>
                <a:off x="4758062"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6" name="Rectangle 147"/>
              <p:cNvSpPr>
                <a:spLocks noChangeArrowheads="1"/>
              </p:cNvSpPr>
              <p:nvPr/>
            </p:nvSpPr>
            <p:spPr bwMode="auto">
              <a:xfrm>
                <a:off x="4843787"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97" name="Group 96"/>
            <p:cNvGrpSpPr/>
            <p:nvPr/>
          </p:nvGrpSpPr>
          <p:grpSpPr>
            <a:xfrm>
              <a:off x="9906157" y="6719086"/>
              <a:ext cx="261721" cy="214019"/>
              <a:chOff x="7363193" y="4665889"/>
              <a:chExt cx="354013" cy="295275"/>
            </a:xfrm>
          </p:grpSpPr>
          <p:sp>
            <p:nvSpPr>
              <p:cNvPr id="118"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19"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0"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1"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2"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3"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124" name="Group 123"/>
            <p:cNvGrpSpPr/>
            <p:nvPr/>
          </p:nvGrpSpPr>
          <p:grpSpPr>
            <a:xfrm>
              <a:off x="12108968" y="6722215"/>
              <a:ext cx="261721" cy="214019"/>
              <a:chOff x="7363193" y="4665889"/>
              <a:chExt cx="354013" cy="295275"/>
            </a:xfrm>
          </p:grpSpPr>
          <p:sp>
            <p:nvSpPr>
              <p:cNvPr id="125"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6"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7"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8"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9"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30"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sp>
        <p:nvSpPr>
          <p:cNvPr id="2" name="Title 1"/>
          <p:cNvSpPr>
            <a:spLocks noGrp="1"/>
          </p:cNvSpPr>
          <p:nvPr>
            <p:ph type="title"/>
          </p:nvPr>
        </p:nvSpPr>
        <p:spPr/>
        <p:txBody>
          <a:bodyPr/>
          <a:lstStyle/>
          <a:p>
            <a:r>
              <a:rPr lang="en-US" dirty="0">
                <a:solidFill>
                  <a:srgbClr val="505050"/>
                </a:solidFill>
              </a:rPr>
              <a:t>Market Messaging</a:t>
            </a:r>
            <a:br>
              <a:rPr lang="en-US" dirty="0">
                <a:solidFill>
                  <a:srgbClr val="505050"/>
                </a:solidFill>
              </a:rPr>
            </a:br>
            <a:r>
              <a:rPr lang="en-IN" sz="3200" dirty="0">
                <a:solidFill>
                  <a:srgbClr val="505050"/>
                </a:solidFill>
              </a:rPr>
              <a:t>Which Maturity Model do you fit in?</a:t>
            </a:r>
            <a:endParaRPr lang="en-US" sz="2400" dirty="0"/>
          </a:p>
        </p:txBody>
      </p:sp>
      <p:grpSp>
        <p:nvGrpSpPr>
          <p:cNvPr id="106" name="Group 105"/>
          <p:cNvGrpSpPr/>
          <p:nvPr/>
        </p:nvGrpSpPr>
        <p:grpSpPr>
          <a:xfrm>
            <a:off x="78139" y="6547743"/>
            <a:ext cx="471899" cy="393602"/>
            <a:chOff x="7363193" y="4665889"/>
            <a:chExt cx="354013" cy="295275"/>
          </a:xfrm>
        </p:grpSpPr>
        <p:sp>
          <p:nvSpPr>
            <p:cNvPr id="107"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8"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9"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0"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1"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2"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113" name="Rectangle 112"/>
          <p:cNvSpPr/>
          <p:nvPr/>
        </p:nvSpPr>
        <p:spPr bwMode="auto">
          <a:xfrm>
            <a:off x="-1" y="6939661"/>
            <a:ext cx="12436475" cy="5486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1" name="Rectangle 130"/>
          <p:cNvSpPr/>
          <p:nvPr/>
        </p:nvSpPr>
        <p:spPr bwMode="auto">
          <a:xfrm>
            <a:off x="457200" y="4868162"/>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32" name="Rectangle 131"/>
          <p:cNvSpPr/>
          <p:nvPr/>
        </p:nvSpPr>
        <p:spPr bwMode="auto">
          <a:xfrm>
            <a:off x="3366789" y="4868162"/>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33" name="Rectangle 132"/>
          <p:cNvSpPr/>
          <p:nvPr/>
        </p:nvSpPr>
        <p:spPr bwMode="auto">
          <a:xfrm>
            <a:off x="6276378" y="4868162"/>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34" name="Rectangle 133"/>
          <p:cNvSpPr/>
          <p:nvPr/>
        </p:nvSpPr>
        <p:spPr bwMode="auto">
          <a:xfrm>
            <a:off x="9185966" y="4868162"/>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35" name="Rectangle 134"/>
          <p:cNvSpPr/>
          <p:nvPr/>
        </p:nvSpPr>
        <p:spPr bwMode="auto">
          <a:xfrm>
            <a:off x="457200" y="4874573"/>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36" name="Rectangle 135"/>
          <p:cNvSpPr/>
          <p:nvPr/>
        </p:nvSpPr>
        <p:spPr bwMode="auto">
          <a:xfrm>
            <a:off x="3366789" y="4874573"/>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37" name="Rectangle 136"/>
          <p:cNvSpPr/>
          <p:nvPr/>
        </p:nvSpPr>
        <p:spPr bwMode="auto">
          <a:xfrm>
            <a:off x="6276378" y="4874573"/>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38" name="Rectangle 137"/>
          <p:cNvSpPr/>
          <p:nvPr/>
        </p:nvSpPr>
        <p:spPr bwMode="auto">
          <a:xfrm>
            <a:off x="9185966" y="4874573"/>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39" name="Rectangle 138"/>
          <p:cNvSpPr/>
          <p:nvPr/>
        </p:nvSpPr>
        <p:spPr bwMode="auto">
          <a:xfrm>
            <a:off x="457200" y="4868070"/>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40" name="Rectangle 139"/>
          <p:cNvSpPr/>
          <p:nvPr/>
        </p:nvSpPr>
        <p:spPr bwMode="auto">
          <a:xfrm>
            <a:off x="3366789" y="4868070"/>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41" name="Rectangle 140"/>
          <p:cNvSpPr/>
          <p:nvPr/>
        </p:nvSpPr>
        <p:spPr bwMode="auto">
          <a:xfrm>
            <a:off x="6276378" y="4868070"/>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42" name="Rectangle 141"/>
          <p:cNvSpPr/>
          <p:nvPr/>
        </p:nvSpPr>
        <p:spPr bwMode="auto">
          <a:xfrm>
            <a:off x="9185966" y="4868070"/>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43" name="Rectangle 142"/>
          <p:cNvSpPr/>
          <p:nvPr/>
        </p:nvSpPr>
        <p:spPr bwMode="auto">
          <a:xfrm>
            <a:off x="457200" y="4868863"/>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0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Basic Maturity Model</a:t>
            </a:r>
          </a:p>
        </p:txBody>
      </p:sp>
      <p:sp>
        <p:nvSpPr>
          <p:cNvPr id="144" name="Rectangle 143"/>
          <p:cNvSpPr/>
          <p:nvPr/>
        </p:nvSpPr>
        <p:spPr bwMode="auto">
          <a:xfrm>
            <a:off x="3366789" y="4868863"/>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0-3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Reactive Maturity Model</a:t>
            </a:r>
          </a:p>
        </p:txBody>
      </p:sp>
      <p:sp>
        <p:nvSpPr>
          <p:cNvPr id="145" name="Rectangle 144"/>
          <p:cNvSpPr/>
          <p:nvPr/>
        </p:nvSpPr>
        <p:spPr bwMode="auto">
          <a:xfrm>
            <a:off x="6276378" y="4868863"/>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4-5 Yes =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Proactive Maturity </a:t>
            </a:r>
            <a:r>
              <a:rPr lang="en-US" sz="1600" dirty="0">
                <a:solidFill>
                  <a:schemeClr val="bg1"/>
                </a:solidFill>
                <a:ea typeface="Segoe UI" pitchFamily="34" charset="0"/>
                <a:cs typeface="Segoe UI" pitchFamily="34" charset="0"/>
              </a:rPr>
              <a:t>Model</a:t>
            </a:r>
          </a:p>
        </p:txBody>
      </p:sp>
      <p:sp>
        <p:nvSpPr>
          <p:cNvPr id="146" name="Rectangle 145"/>
          <p:cNvSpPr/>
          <p:nvPr/>
        </p:nvSpPr>
        <p:spPr bwMode="auto">
          <a:xfrm>
            <a:off x="9185966" y="4868863"/>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7+ Yes =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Dynamic </a:t>
            </a:r>
            <a:r>
              <a:rPr lang="en-US" sz="1600" dirty="0">
                <a:solidFill>
                  <a:schemeClr val="bg1"/>
                </a:solidFill>
                <a:ea typeface="Segoe UI" pitchFamily="34" charset="0"/>
                <a:cs typeface="Segoe UI" pitchFamily="34" charset="0"/>
              </a:rPr>
              <a:t>Maturity Model</a:t>
            </a:r>
          </a:p>
        </p:txBody>
      </p:sp>
      <p:sp>
        <p:nvSpPr>
          <p:cNvPr id="147" name="Rectangle 146"/>
          <p:cNvSpPr/>
          <p:nvPr/>
        </p:nvSpPr>
        <p:spPr bwMode="auto">
          <a:xfrm>
            <a:off x="3366789" y="4868863"/>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1-3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Reactive Maturity Model</a:t>
            </a:r>
          </a:p>
        </p:txBody>
      </p:sp>
      <p:graphicFrame>
        <p:nvGraphicFramePr>
          <p:cNvPr id="148" name="Table 147"/>
          <p:cNvGraphicFramePr>
            <a:graphicFrameLocks noGrp="1"/>
          </p:cNvGraphicFramePr>
          <p:nvPr>
            <p:extLst>
              <p:ext uri="{D42A27DB-BD31-4B8C-83A1-F6EECF244321}">
                <p14:modId xmlns:p14="http://schemas.microsoft.com/office/powerpoint/2010/main" val="2679068693"/>
              </p:ext>
            </p:extLst>
          </p:nvPr>
        </p:nvGraphicFramePr>
        <p:xfrm>
          <a:off x="457200" y="1647430"/>
          <a:ext cx="11532450" cy="2993136"/>
        </p:xfrm>
        <a:graphic>
          <a:graphicData uri="http://schemas.openxmlformats.org/drawingml/2006/table">
            <a:tbl>
              <a:tblPr/>
              <a:tblGrid>
                <a:gridCol w="8921328">
                  <a:extLst>
                    <a:ext uri="{9D8B030D-6E8A-4147-A177-3AD203B41FA5}">
                      <a16:colId xmlns:a16="http://schemas.microsoft.com/office/drawing/2014/main" val="20000"/>
                    </a:ext>
                  </a:extLst>
                </a:gridCol>
                <a:gridCol w="1305561">
                  <a:extLst>
                    <a:ext uri="{9D8B030D-6E8A-4147-A177-3AD203B41FA5}">
                      <a16:colId xmlns:a16="http://schemas.microsoft.com/office/drawing/2014/main" val="20001"/>
                    </a:ext>
                  </a:extLst>
                </a:gridCol>
                <a:gridCol w="1305561">
                  <a:extLst>
                    <a:ext uri="{9D8B030D-6E8A-4147-A177-3AD203B41FA5}">
                      <a16:colId xmlns:a16="http://schemas.microsoft.com/office/drawing/2014/main" val="20002"/>
                    </a:ext>
                  </a:extLst>
                </a:gridCol>
              </a:tblGrid>
              <a:tr h="0">
                <a:tc>
                  <a:txBody>
                    <a:bodyPr/>
                    <a:lstStyle/>
                    <a:p>
                      <a:pPr algn="l" fontAlgn="b"/>
                      <a:r>
                        <a:rPr lang="en-US" sz="2000" b="0" i="0" u="none" strike="noStrike" dirty="0" smtClean="0">
                          <a:solidFill>
                            <a:schemeClr val="accent1"/>
                          </a:solidFill>
                          <a:effectLst/>
                          <a:latin typeface="Segoe UI Semibold" panose="020B0702040204020203" pitchFamily="34" charset="0"/>
                          <a:cs typeface="Segoe UI Semibold" panose="020B0702040204020203" pitchFamily="34" charset="0"/>
                        </a:rPr>
                        <a:t>Market Messaging</a:t>
                      </a:r>
                      <a:endParaRPr lang="en-US" sz="2000" b="0" i="0" u="none" strike="noStrike" dirty="0">
                        <a:solidFill>
                          <a:schemeClr val="accent1"/>
                        </a:solidFill>
                        <a:effectLst/>
                        <a:latin typeface="Segoe UI Semibold" panose="020B0702040204020203" pitchFamily="34" charset="0"/>
                        <a:cs typeface="Segoe UI Semibold" panose="020B0702040204020203" pitchFamily="34" charset="0"/>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US" sz="2000" b="0" i="0" u="none" strike="noStrike" dirty="0">
                          <a:solidFill>
                            <a:schemeClr val="bg1"/>
                          </a:solidFill>
                          <a:effectLst/>
                          <a:latin typeface="Segoe UI Semibold" panose="020B0702040204020203" pitchFamily="34" charset="0"/>
                          <a:cs typeface="Segoe UI Semibold" panose="020B0702040204020203" pitchFamily="34" charset="0"/>
                        </a:rPr>
                        <a:t>Yes</a:t>
                      </a: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B050"/>
                    </a:solidFill>
                  </a:tcPr>
                </a:tc>
                <a:tc>
                  <a:txBody>
                    <a:bodyPr/>
                    <a:lstStyle/>
                    <a:p>
                      <a:pPr algn="ctr" fontAlgn="b"/>
                      <a:r>
                        <a:rPr lang="en-US" sz="2000" b="0" i="0" u="none" strike="noStrike" dirty="0">
                          <a:solidFill>
                            <a:schemeClr val="bg1"/>
                          </a:solidFill>
                          <a:effectLst/>
                          <a:latin typeface="Segoe UI Semibold" panose="020B0702040204020203" pitchFamily="34" charset="0"/>
                          <a:cs typeface="Segoe UI Semibold" panose="020B0702040204020203" pitchFamily="34" charset="0"/>
                        </a:rPr>
                        <a:t>No</a:t>
                      </a: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0">
                <a:tc>
                  <a:txBody>
                    <a:bodyPr/>
                    <a:lstStyle/>
                    <a:p>
                      <a:pPr algn="l" fontAlgn="b"/>
                      <a:r>
                        <a:rPr lang="en-US" sz="1800" b="0" i="0" u="none" strike="noStrike" dirty="0" smtClean="0">
                          <a:solidFill>
                            <a:schemeClr val="tx1"/>
                          </a:solidFill>
                          <a:effectLst/>
                          <a:latin typeface="+mn-lt"/>
                        </a:rPr>
                        <a:t>Can partners find you on Microsoft Pinpoint?</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0">
                <a:tc>
                  <a:txBody>
                    <a:bodyPr/>
                    <a:lstStyle/>
                    <a:p>
                      <a:pPr algn="l" fontAlgn="b"/>
                      <a:r>
                        <a:rPr lang="en-US" sz="1800" b="0" i="0" u="none" strike="noStrike" dirty="0" smtClean="0">
                          <a:solidFill>
                            <a:schemeClr val="tx1"/>
                          </a:solidFill>
                          <a:effectLst/>
                          <a:latin typeface="+mn-lt"/>
                        </a:rPr>
                        <a:t>Do you have a partner marketing strategy and plan?</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0">
                <a:tc>
                  <a:txBody>
                    <a:bodyPr/>
                    <a:lstStyle/>
                    <a:p>
                      <a:pPr marL="0" marR="0" indent="0" algn="l" defTabSz="932742" rtl="0" eaLnBrk="1" fontAlgn="b" latinLnBrk="0" hangingPunct="1">
                        <a:lnSpc>
                          <a:spcPct val="100000"/>
                        </a:lnSpc>
                        <a:spcBef>
                          <a:spcPts val="0"/>
                        </a:spcBef>
                        <a:spcAft>
                          <a:spcPts val="0"/>
                        </a:spcAft>
                        <a:buClrTx/>
                        <a:buSzTx/>
                        <a:buFontTx/>
                        <a:buNone/>
                        <a:tabLst/>
                        <a:defRPr/>
                      </a:pPr>
                      <a:r>
                        <a:rPr lang="en-US" sz="1800" b="0" i="0" u="none" strike="noStrike" dirty="0" smtClean="0">
                          <a:solidFill>
                            <a:schemeClr val="tx1"/>
                          </a:solidFill>
                          <a:effectLst/>
                          <a:latin typeface="+mn-lt"/>
                        </a:rPr>
                        <a:t>Does your marketing plan include joint partner go-to-market campaigns?</a:t>
                      </a:r>
                      <a:endParaRPr lang="en-US" sz="18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0">
                <a:tc>
                  <a:txBody>
                    <a:bodyPr/>
                    <a:lstStyle/>
                    <a:p>
                      <a:pPr algn="l" fontAlgn="b"/>
                      <a:r>
                        <a:rPr lang="en-US" sz="1800" b="0" i="0" u="none" strike="noStrike" dirty="0" smtClean="0">
                          <a:solidFill>
                            <a:schemeClr val="tx1"/>
                          </a:solidFill>
                          <a:effectLst/>
                          <a:latin typeface="+mn-lt"/>
                        </a:rPr>
                        <a:t>Do your business cards highlight also your partners? </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0">
                <a:tc>
                  <a:txBody>
                    <a:bodyPr/>
                    <a:lstStyle/>
                    <a:p>
                      <a:pPr marL="0" marR="0" indent="0" algn="l" defTabSz="932742" rtl="0" eaLnBrk="1" fontAlgn="b" latinLnBrk="0" hangingPunct="1">
                        <a:lnSpc>
                          <a:spcPct val="100000"/>
                        </a:lnSpc>
                        <a:spcBef>
                          <a:spcPts val="0"/>
                        </a:spcBef>
                        <a:spcAft>
                          <a:spcPts val="0"/>
                        </a:spcAft>
                        <a:buClrTx/>
                        <a:buSzTx/>
                        <a:buFontTx/>
                        <a:buNone/>
                        <a:tabLst/>
                        <a:defRPr/>
                      </a:pPr>
                      <a:r>
                        <a:rPr lang="en-US" sz="1800" b="0" i="0" u="none" strike="noStrike" dirty="0" smtClean="0">
                          <a:solidFill>
                            <a:schemeClr val="tx1"/>
                          </a:solidFill>
                          <a:effectLst/>
                          <a:latin typeface="+mn-lt"/>
                        </a:rPr>
                        <a:t>Do you have a standard partner “BoM” Bill of Materials?</a:t>
                      </a:r>
                      <a:endParaRPr lang="en-US" sz="18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0">
                <a:tc>
                  <a:txBody>
                    <a:bodyPr/>
                    <a:lstStyle/>
                    <a:p>
                      <a:pPr algn="l" fontAlgn="b"/>
                      <a:r>
                        <a:rPr lang="en-US" sz="1800" b="0" i="0" u="none" strike="noStrike" dirty="0" smtClean="0">
                          <a:solidFill>
                            <a:schemeClr val="tx1"/>
                          </a:solidFill>
                          <a:effectLst/>
                          <a:latin typeface="+mn-lt"/>
                        </a:rPr>
                        <a:t>Do you offer Marketing Development Fund (MDF) to your partners?</a:t>
                      </a:r>
                      <a:endParaRPr lang="en-US" sz="18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0">
                <a:tc>
                  <a:txBody>
                    <a:bodyPr/>
                    <a:lstStyle/>
                    <a:p>
                      <a:pPr algn="l" fontAlgn="b"/>
                      <a:r>
                        <a:rPr lang="en-US" sz="1800" b="0" i="0" u="none" strike="noStrike" dirty="0" smtClean="0">
                          <a:solidFill>
                            <a:schemeClr val="tx1"/>
                          </a:solidFill>
                          <a:effectLst/>
                          <a:latin typeface="+mn-lt"/>
                        </a:rPr>
                        <a:t>Do you offer co-branding opportunities for your partners?</a:t>
                      </a:r>
                      <a:endParaRPr lang="en-US" sz="18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0">
                <a:tc>
                  <a:txBody>
                    <a:bodyPr/>
                    <a:lstStyle/>
                    <a:p>
                      <a:pPr algn="l" fontAlgn="b"/>
                      <a:r>
                        <a:rPr lang="en-US" sz="1800" b="0" i="0" u="none" strike="noStrike" dirty="0" smtClean="0">
                          <a:solidFill>
                            <a:schemeClr val="tx1"/>
                          </a:solidFill>
                          <a:effectLst/>
                          <a:latin typeface="+mn-lt"/>
                        </a:rPr>
                        <a:t>Do you have a partner portal allowing them easy access to marketing materials?</a:t>
                      </a:r>
                      <a:endParaRPr lang="en-US" sz="1800" b="0" i="0" u="none" strike="noStrike" dirty="0">
                        <a:solidFill>
                          <a:schemeClr val="tx1"/>
                        </a:solidFill>
                        <a:effectLst/>
                        <a:latin typeface="+mn-lt"/>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800" b="0" i="0" u="none" strike="noStrike"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5312222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9070604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23"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p>
            <a:r>
              <a:rPr lang="en-US" dirty="0" smtClean="0"/>
              <a:t>What is your Partner Marketing Messaging?</a:t>
            </a:r>
            <a:endParaRPr lang="en-US" dirty="0"/>
          </a:p>
        </p:txBody>
      </p:sp>
      <p:sp>
        <p:nvSpPr>
          <p:cNvPr id="47" name="Rectangle 46"/>
          <p:cNvSpPr/>
          <p:nvPr/>
        </p:nvSpPr>
        <p:spPr bwMode="auto">
          <a:xfrm>
            <a:off x="8118832" y="1718248"/>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smtClean="0">
                <a:solidFill>
                  <a:schemeClr val="tx1"/>
                </a:solidFill>
                <a:hlinkClick r:id="rId7"/>
              </a:rPr>
              <a:t>Microsoft Pinpoint</a:t>
            </a:r>
            <a:endParaRPr lang="en-US" sz="1400" dirty="0">
              <a:solidFill>
                <a:schemeClr val="tx1"/>
              </a:solidFill>
            </a:endParaRPr>
          </a:p>
        </p:txBody>
      </p:sp>
      <p:sp>
        <p:nvSpPr>
          <p:cNvPr id="49" name="Rectangle 48"/>
          <p:cNvSpPr/>
          <p:nvPr/>
        </p:nvSpPr>
        <p:spPr bwMode="auto">
          <a:xfrm>
            <a:off x="8118832" y="2653742"/>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chemeClr val="tx1"/>
                </a:solidFill>
                <a:hlinkClick r:id="rId8"/>
              </a:rPr>
              <a:t>Ready to Go Marketing</a:t>
            </a:r>
            <a:endParaRPr lang="en-US" sz="1400" dirty="0">
              <a:solidFill>
                <a:schemeClr val="tx1"/>
              </a:solidFill>
            </a:endParaRPr>
          </a:p>
        </p:txBody>
      </p:sp>
      <p:sp>
        <p:nvSpPr>
          <p:cNvPr id="50" name="Rectangle 49"/>
          <p:cNvSpPr/>
          <p:nvPr/>
        </p:nvSpPr>
        <p:spPr bwMode="auto">
          <a:xfrm>
            <a:off x="8118832" y="3589236"/>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smtClean="0">
                <a:solidFill>
                  <a:schemeClr val="tx1"/>
                </a:solidFill>
                <a:hlinkClick r:id="rId9"/>
              </a:rPr>
              <a:t>Smart Partner Marketing</a:t>
            </a:r>
            <a:endParaRPr lang="en-US" sz="1400" dirty="0">
              <a:solidFill>
                <a:schemeClr val="tx1"/>
              </a:solidFill>
            </a:endParaRPr>
          </a:p>
        </p:txBody>
      </p:sp>
      <p:sp>
        <p:nvSpPr>
          <p:cNvPr id="51" name="Rectangle 50"/>
          <p:cNvSpPr/>
          <p:nvPr/>
        </p:nvSpPr>
        <p:spPr bwMode="auto">
          <a:xfrm>
            <a:off x="8118832" y="4524730"/>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smtClean="0">
                <a:solidFill>
                  <a:schemeClr val="tx1"/>
                </a:solidFill>
                <a:hlinkClick r:id="rId10"/>
              </a:rPr>
              <a:t>Microsoft Go to Market Services</a:t>
            </a:r>
            <a:endParaRPr lang="en-US" sz="1400" dirty="0">
              <a:solidFill>
                <a:schemeClr val="tx1"/>
              </a:solidFill>
            </a:endParaRPr>
          </a:p>
        </p:txBody>
      </p:sp>
      <p:sp>
        <p:nvSpPr>
          <p:cNvPr id="52" name="Pentagon 51"/>
          <p:cNvSpPr/>
          <p:nvPr/>
        </p:nvSpPr>
        <p:spPr bwMode="auto">
          <a:xfrm>
            <a:off x="4224676" y="1211263"/>
            <a:ext cx="3938249" cy="456382"/>
          </a:xfrm>
          <a:prstGeom prst="homePlate">
            <a:avLst>
              <a:gd name="adj" fmla="val 20749"/>
            </a:avLst>
          </a:prstGeom>
          <a:solidFill>
            <a:schemeClr val="accent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000">
                <a:solidFill>
                  <a:schemeClr val="bg1"/>
                </a:solidFill>
                <a:latin typeface="Segoe UI Semibold" panose="020B0702040204020203" pitchFamily="34" charset="0"/>
                <a:cs typeface="Segoe UI Semibold" panose="020B0702040204020203" pitchFamily="34" charset="0"/>
              </a:rPr>
              <a:t>Take Actions</a:t>
            </a:r>
            <a:endParaRPr lang="en-US" sz="2000" dirty="0">
              <a:solidFill>
                <a:schemeClr val="bg1"/>
              </a:solidFill>
              <a:latin typeface="Segoe UI Semibold" panose="020B0702040204020203" pitchFamily="34" charset="0"/>
              <a:cs typeface="Segoe UI Semibold" panose="020B0702040204020203" pitchFamily="34" charset="0"/>
            </a:endParaRPr>
          </a:p>
        </p:txBody>
      </p:sp>
      <p:sp>
        <p:nvSpPr>
          <p:cNvPr id="53" name="Chevron 52"/>
          <p:cNvSpPr/>
          <p:nvPr/>
        </p:nvSpPr>
        <p:spPr bwMode="auto">
          <a:xfrm>
            <a:off x="8118833" y="1211263"/>
            <a:ext cx="3975059" cy="456382"/>
          </a:xfrm>
          <a:prstGeom prst="chevron">
            <a:avLst>
              <a:gd name="adj" fmla="val 18593"/>
            </a:avLst>
          </a:prstGeom>
          <a:solidFill>
            <a:schemeClr val="accent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000">
                <a:solidFill>
                  <a:schemeClr val="bg1"/>
                </a:solidFill>
                <a:latin typeface="Segoe UI Semibold" panose="020B0702040204020203" pitchFamily="34" charset="0"/>
                <a:cs typeface="Segoe UI Semibold" panose="020B0702040204020203" pitchFamily="34" charset="0"/>
              </a:rPr>
              <a:t>Leverage These Resources</a:t>
            </a:r>
            <a:endParaRPr lang="en-US" sz="2000" dirty="0">
              <a:solidFill>
                <a:schemeClr val="bg1"/>
              </a:solidFill>
              <a:latin typeface="Segoe UI Semibold" panose="020B0702040204020203" pitchFamily="34" charset="0"/>
              <a:cs typeface="Segoe UI Semibold" panose="020B0702040204020203" pitchFamily="34" charset="0"/>
            </a:endParaRPr>
          </a:p>
        </p:txBody>
      </p:sp>
      <p:sp>
        <p:nvSpPr>
          <p:cNvPr id="54" name="TextBox 53"/>
          <p:cNvSpPr txBox="1"/>
          <p:nvPr/>
        </p:nvSpPr>
        <p:spPr>
          <a:xfrm>
            <a:off x="922728" y="5975780"/>
            <a:ext cx="3289759" cy="369332"/>
          </a:xfrm>
          <a:prstGeom prst="rect">
            <a:avLst/>
          </a:prstGeom>
          <a:noFill/>
        </p:spPr>
        <p:txBody>
          <a:bodyPr wrap="square" lIns="0" tIns="0" rIns="0" bIns="0" rtlCol="0">
            <a:spAutoFit/>
          </a:bodyPr>
          <a:lstStyle/>
          <a:p>
            <a:r>
              <a:rPr lang="en-US" sz="1200" dirty="0"/>
              <a:t>EXCELLENT! Ensure you have all of the above documents current and easy to access </a:t>
            </a:r>
          </a:p>
        </p:txBody>
      </p:sp>
      <p:sp>
        <p:nvSpPr>
          <p:cNvPr id="60" name="Rectangle 59"/>
          <p:cNvSpPr/>
          <p:nvPr/>
        </p:nvSpPr>
        <p:spPr bwMode="auto">
          <a:xfrm>
            <a:off x="4224677" y="4524730"/>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chemeClr val="tx1"/>
                </a:solidFill>
              </a:rPr>
              <a:t>Leverage Microsoft Go-to-Market Services;</a:t>
            </a:r>
          </a:p>
          <a:p>
            <a:r>
              <a:rPr lang="en-US" sz="1400" dirty="0">
                <a:solidFill>
                  <a:schemeClr val="tx1"/>
                </a:solidFill>
              </a:rPr>
              <a:t>Azure "Events in a Box" and the Sales Accelerator Toolkit</a:t>
            </a:r>
            <a:endParaRPr lang="en-IN" sz="1400" dirty="0">
              <a:solidFill>
                <a:schemeClr val="tx1"/>
              </a:solidFill>
            </a:endParaRPr>
          </a:p>
        </p:txBody>
      </p:sp>
      <p:sp>
        <p:nvSpPr>
          <p:cNvPr id="62" name="Rectangle 61"/>
          <p:cNvSpPr/>
          <p:nvPr/>
        </p:nvSpPr>
        <p:spPr bwMode="auto">
          <a:xfrm>
            <a:off x="4224677" y="3589236"/>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smtClean="0">
                <a:solidFill>
                  <a:schemeClr val="tx1"/>
                </a:solidFill>
              </a:rPr>
              <a:t>The </a:t>
            </a:r>
            <a:r>
              <a:rPr lang="en-US" sz="1400" dirty="0">
                <a:solidFill>
                  <a:schemeClr val="tx1"/>
                </a:solidFill>
              </a:rPr>
              <a:t>ideas captured are repeatable, scalable and </a:t>
            </a:r>
            <a:r>
              <a:rPr lang="en-US" sz="1400" dirty="0" smtClean="0">
                <a:solidFill>
                  <a:schemeClr val="tx1"/>
                </a:solidFill>
              </a:rPr>
              <a:t>built </a:t>
            </a:r>
            <a:r>
              <a:rPr lang="en-US" sz="1400" dirty="0">
                <a:solidFill>
                  <a:schemeClr val="tx1"/>
                </a:solidFill>
              </a:rPr>
              <a:t>on the fundamentals of good marketing, with a new twist, digital delivery.</a:t>
            </a:r>
          </a:p>
        </p:txBody>
      </p:sp>
      <p:sp>
        <p:nvSpPr>
          <p:cNvPr id="63" name="Rectangle 62"/>
          <p:cNvSpPr/>
          <p:nvPr/>
        </p:nvSpPr>
        <p:spPr bwMode="auto">
          <a:xfrm>
            <a:off x="4224677" y="2653742"/>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chemeClr val="tx1"/>
                </a:solidFill>
              </a:rPr>
              <a:t>Explore and leverage Ready to Go Marketing and Logo Builder</a:t>
            </a:r>
          </a:p>
        </p:txBody>
      </p:sp>
      <p:sp>
        <p:nvSpPr>
          <p:cNvPr id="64" name="Rectangle 63"/>
          <p:cNvSpPr/>
          <p:nvPr/>
        </p:nvSpPr>
        <p:spPr bwMode="auto">
          <a:xfrm>
            <a:off x="4224677" y="1718248"/>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chemeClr val="tx1"/>
                </a:solidFill>
              </a:rPr>
              <a:t>Provide an overview of your company and solutions so </a:t>
            </a:r>
            <a:r>
              <a:rPr lang="en-US" sz="1400" dirty="0" smtClean="0">
                <a:solidFill>
                  <a:schemeClr val="tx1"/>
                </a:solidFill>
              </a:rPr>
              <a:t>partners </a:t>
            </a:r>
            <a:r>
              <a:rPr lang="en-US" sz="1400" dirty="0">
                <a:solidFill>
                  <a:schemeClr val="tx1"/>
                </a:solidFill>
              </a:rPr>
              <a:t>can find </a:t>
            </a:r>
            <a:r>
              <a:rPr lang="en-US" sz="1400" dirty="0" smtClean="0">
                <a:solidFill>
                  <a:schemeClr val="tx1"/>
                </a:solidFill>
              </a:rPr>
              <a:t>you </a:t>
            </a:r>
            <a:endParaRPr lang="en-IN" sz="1400" dirty="0" smtClean="0">
              <a:solidFill>
                <a:schemeClr val="tx1"/>
              </a:solidFill>
            </a:endParaRPr>
          </a:p>
        </p:txBody>
      </p:sp>
      <p:cxnSp>
        <p:nvCxnSpPr>
          <p:cNvPr id="65" name="Elbow Connector 64"/>
          <p:cNvCxnSpPr>
            <a:endCxn id="64" idx="1"/>
          </p:cNvCxnSpPr>
          <p:nvPr/>
        </p:nvCxnSpPr>
        <p:spPr>
          <a:xfrm rot="16200000" flipH="1">
            <a:off x="2808541" y="744557"/>
            <a:ext cx="533695" cy="2298577"/>
          </a:xfrm>
          <a:prstGeom prst="bentConnector2">
            <a:avLst/>
          </a:prstGeom>
          <a:ln w="15875">
            <a:solidFill>
              <a:schemeClr val="accent6"/>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bwMode="auto">
          <a:xfrm>
            <a:off x="8118832" y="5460221"/>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N" sz="1400" dirty="0">
                <a:solidFill>
                  <a:schemeClr val="tx1"/>
                </a:solidFill>
                <a:hlinkClick r:id="rId11"/>
              </a:rPr>
              <a:t>Cloud SureStep - Marketing</a:t>
            </a:r>
            <a:endParaRPr lang="en-IN" sz="1400" dirty="0">
              <a:solidFill>
                <a:schemeClr val="tx1"/>
              </a:solidFill>
            </a:endParaRPr>
          </a:p>
        </p:txBody>
      </p:sp>
      <p:sp>
        <p:nvSpPr>
          <p:cNvPr id="21" name="TextBox 20"/>
          <p:cNvSpPr txBox="1"/>
          <p:nvPr/>
        </p:nvSpPr>
        <p:spPr>
          <a:xfrm>
            <a:off x="464407" y="1211263"/>
            <a:ext cx="732744" cy="457200"/>
          </a:xfrm>
          <a:prstGeom prst="rect">
            <a:avLst/>
          </a:prstGeom>
          <a:solidFill>
            <a:srgbClr val="00B050"/>
          </a:solidFill>
          <a:ln>
            <a:noFill/>
          </a:ln>
        </p:spPr>
        <p:txBody>
          <a:bodyPr wrap="square" rtlCol="0" anchor="ctr">
            <a:noAutofit/>
          </a:bodyPr>
          <a:lstStyle/>
          <a:p>
            <a:pPr algn="ctr"/>
            <a:r>
              <a:rPr lang="en-US" sz="1600" dirty="0">
                <a:solidFill>
                  <a:schemeClr val="bg1"/>
                </a:solidFill>
                <a:latin typeface="Segoe UI Semibold" panose="020B0702040204020203" pitchFamily="34" charset="0"/>
                <a:cs typeface="Segoe UI Semibold" panose="020B0702040204020203" pitchFamily="34" charset="0"/>
              </a:rPr>
              <a:t>YES</a:t>
            </a:r>
          </a:p>
        </p:txBody>
      </p:sp>
      <p:sp>
        <p:nvSpPr>
          <p:cNvPr id="22" name="TextBox 21"/>
          <p:cNvSpPr txBox="1"/>
          <p:nvPr/>
        </p:nvSpPr>
        <p:spPr>
          <a:xfrm>
            <a:off x="1559728" y="1211263"/>
            <a:ext cx="732744" cy="457200"/>
          </a:xfrm>
          <a:prstGeom prst="rect">
            <a:avLst/>
          </a:prstGeom>
          <a:solidFill>
            <a:schemeClr val="accent6"/>
          </a:solidFill>
          <a:ln>
            <a:noFill/>
          </a:ln>
        </p:spPr>
        <p:txBody>
          <a:bodyPr wrap="square" rtlCol="0" anchor="ctr">
            <a:noAutofit/>
          </a:bodyPr>
          <a:lstStyle/>
          <a:p>
            <a:pPr algn="ctr"/>
            <a:r>
              <a:rPr lang="en-US" sz="1600" dirty="0" smtClean="0">
                <a:solidFill>
                  <a:schemeClr val="bg1"/>
                </a:solidFill>
                <a:latin typeface="Segoe UI Semibold" panose="020B0702040204020203" pitchFamily="34" charset="0"/>
                <a:cs typeface="Segoe UI Semibold" panose="020B0702040204020203" pitchFamily="34" charset="0"/>
              </a:rPr>
              <a:t>NO</a:t>
            </a:r>
            <a:endParaRPr lang="en-US" sz="1600" dirty="0">
              <a:solidFill>
                <a:schemeClr val="bg1"/>
              </a:solidFill>
              <a:latin typeface="Segoe UI Semibold" panose="020B0702040204020203" pitchFamily="34" charset="0"/>
              <a:cs typeface="Segoe UI Semibold" panose="020B0702040204020203" pitchFamily="34" charset="0"/>
            </a:endParaRPr>
          </a:p>
        </p:txBody>
      </p:sp>
      <p:sp>
        <p:nvSpPr>
          <p:cNvPr id="23" name="Rectangle 22"/>
          <p:cNvSpPr/>
          <p:nvPr/>
        </p:nvSpPr>
        <p:spPr bwMode="auto">
          <a:xfrm>
            <a:off x="4202324" y="5460221"/>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chemeClr val="tx1"/>
                </a:solidFill>
              </a:rPr>
              <a:t>Provide your channel partners with a robust portal to access resources and tools</a:t>
            </a:r>
          </a:p>
        </p:txBody>
      </p:sp>
      <p:cxnSp>
        <p:nvCxnSpPr>
          <p:cNvPr id="26" name="Elbow Connector 25"/>
          <p:cNvCxnSpPr/>
          <p:nvPr/>
        </p:nvCxnSpPr>
        <p:spPr>
          <a:xfrm rot="16200000" flipH="1">
            <a:off x="491468" y="2154111"/>
            <a:ext cx="3810288" cy="3289757"/>
          </a:xfrm>
          <a:prstGeom prst="bentConnector2">
            <a:avLst/>
          </a:prstGeom>
          <a:ln w="15875">
            <a:solidFill>
              <a:srgbClr val="00B05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3954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13469755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75"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12" name="Group 11"/>
          <p:cNvGrpSpPr/>
          <p:nvPr/>
        </p:nvGrpSpPr>
        <p:grpSpPr>
          <a:xfrm>
            <a:off x="10704869" y="6129872"/>
            <a:ext cx="1731606" cy="823378"/>
            <a:chOff x="3175" y="4311650"/>
            <a:chExt cx="1749425" cy="831851"/>
          </a:xfrm>
        </p:grpSpPr>
        <p:sp>
          <p:nvSpPr>
            <p:cNvPr id="13" name="Freeform 5"/>
            <p:cNvSpPr>
              <a:spLocks/>
            </p:cNvSpPr>
            <p:nvPr/>
          </p:nvSpPr>
          <p:spPr bwMode="auto">
            <a:xfrm>
              <a:off x="3175" y="4694238"/>
              <a:ext cx="1749425" cy="449263"/>
            </a:xfrm>
            <a:custGeom>
              <a:avLst/>
              <a:gdLst>
                <a:gd name="T0" fmla="*/ 479 w 479"/>
                <a:gd name="T1" fmla="*/ 134 h 134"/>
                <a:gd name="T2" fmla="*/ 240 w 479"/>
                <a:gd name="T3" fmla="*/ 0 h 134"/>
                <a:gd name="T4" fmla="*/ 0 w 479"/>
                <a:gd name="T5" fmla="*/ 134 h 134"/>
                <a:gd name="T6" fmla="*/ 479 w 479"/>
                <a:gd name="T7" fmla="*/ 134 h 134"/>
              </a:gdLst>
              <a:ahLst/>
              <a:cxnLst>
                <a:cxn ang="0">
                  <a:pos x="T0" y="T1"/>
                </a:cxn>
                <a:cxn ang="0">
                  <a:pos x="T2" y="T3"/>
                </a:cxn>
                <a:cxn ang="0">
                  <a:pos x="T4" y="T5"/>
                </a:cxn>
                <a:cxn ang="0">
                  <a:pos x="T6" y="T7"/>
                </a:cxn>
              </a:cxnLst>
              <a:rect l="0" t="0" r="r" b="b"/>
              <a:pathLst>
                <a:path w="479" h="134">
                  <a:moveTo>
                    <a:pt x="479" y="134"/>
                  </a:moveTo>
                  <a:cubicBezTo>
                    <a:pt x="430" y="54"/>
                    <a:pt x="341" y="0"/>
                    <a:pt x="240" y="0"/>
                  </a:cubicBezTo>
                  <a:cubicBezTo>
                    <a:pt x="138" y="0"/>
                    <a:pt x="50" y="54"/>
                    <a:pt x="0" y="134"/>
                  </a:cubicBezTo>
                  <a:lnTo>
                    <a:pt x="479" y="134"/>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4" name="Freeform 6"/>
            <p:cNvSpPr>
              <a:spLocks/>
            </p:cNvSpPr>
            <p:nvPr/>
          </p:nvSpPr>
          <p:spPr bwMode="auto">
            <a:xfrm>
              <a:off x="846138" y="4311650"/>
              <a:ext cx="404813" cy="750888"/>
            </a:xfrm>
            <a:custGeom>
              <a:avLst/>
              <a:gdLst>
                <a:gd name="T0" fmla="*/ 129 w 255"/>
                <a:gd name="T1" fmla="*/ 0 h 473"/>
                <a:gd name="T2" fmla="*/ 0 w 255"/>
                <a:gd name="T3" fmla="*/ 473 h 473"/>
                <a:gd name="T4" fmla="*/ 255 w 255"/>
                <a:gd name="T5" fmla="*/ 473 h 473"/>
                <a:gd name="T6" fmla="*/ 129 w 255"/>
                <a:gd name="T7" fmla="*/ 0 h 473"/>
              </a:gdLst>
              <a:ahLst/>
              <a:cxnLst>
                <a:cxn ang="0">
                  <a:pos x="T0" y="T1"/>
                </a:cxn>
                <a:cxn ang="0">
                  <a:pos x="T2" y="T3"/>
                </a:cxn>
                <a:cxn ang="0">
                  <a:pos x="T4" y="T5"/>
                </a:cxn>
                <a:cxn ang="0">
                  <a:pos x="T6" y="T7"/>
                </a:cxn>
              </a:cxnLst>
              <a:rect l="0" t="0" r="r" b="b"/>
              <a:pathLst>
                <a:path w="255" h="473">
                  <a:moveTo>
                    <a:pt x="129" y="0"/>
                  </a:moveTo>
                  <a:lnTo>
                    <a:pt x="0" y="473"/>
                  </a:lnTo>
                  <a:lnTo>
                    <a:pt x="255" y="473"/>
                  </a:lnTo>
                  <a:lnTo>
                    <a:pt x="12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5" name="Freeform 7"/>
            <p:cNvSpPr>
              <a:spLocks/>
            </p:cNvSpPr>
            <p:nvPr/>
          </p:nvSpPr>
          <p:spPr bwMode="auto">
            <a:xfrm>
              <a:off x="333375" y="4633913"/>
              <a:ext cx="179388" cy="331788"/>
            </a:xfrm>
            <a:custGeom>
              <a:avLst/>
              <a:gdLst>
                <a:gd name="T0" fmla="*/ 57 w 113"/>
                <a:gd name="T1" fmla="*/ 0 h 209"/>
                <a:gd name="T2" fmla="*/ 0 w 113"/>
                <a:gd name="T3" fmla="*/ 209 h 209"/>
                <a:gd name="T4" fmla="*/ 113 w 113"/>
                <a:gd name="T5" fmla="*/ 209 h 209"/>
                <a:gd name="T6" fmla="*/ 57 w 113"/>
                <a:gd name="T7" fmla="*/ 0 h 209"/>
              </a:gdLst>
              <a:ahLst/>
              <a:cxnLst>
                <a:cxn ang="0">
                  <a:pos x="T0" y="T1"/>
                </a:cxn>
                <a:cxn ang="0">
                  <a:pos x="T2" y="T3"/>
                </a:cxn>
                <a:cxn ang="0">
                  <a:pos x="T4" y="T5"/>
                </a:cxn>
                <a:cxn ang="0">
                  <a:pos x="T6" y="T7"/>
                </a:cxn>
              </a:cxnLst>
              <a:rect l="0" t="0" r="r" b="b"/>
              <a:pathLst>
                <a:path w="113" h="209">
                  <a:moveTo>
                    <a:pt x="57" y="0"/>
                  </a:moveTo>
                  <a:lnTo>
                    <a:pt x="0" y="209"/>
                  </a:lnTo>
                  <a:lnTo>
                    <a:pt x="113" y="209"/>
                  </a:lnTo>
                  <a:lnTo>
                    <a:pt x="57" y="0"/>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6" name="Freeform 8"/>
            <p:cNvSpPr>
              <a:spLocks/>
            </p:cNvSpPr>
            <p:nvPr/>
          </p:nvSpPr>
          <p:spPr bwMode="auto">
            <a:xfrm>
              <a:off x="660400" y="4559300"/>
              <a:ext cx="185738" cy="295275"/>
            </a:xfrm>
            <a:custGeom>
              <a:avLst/>
              <a:gdLst>
                <a:gd name="T0" fmla="*/ 59 w 117"/>
                <a:gd name="T1" fmla="*/ 0 h 186"/>
                <a:gd name="T2" fmla="*/ 0 w 117"/>
                <a:gd name="T3" fmla="*/ 186 h 186"/>
                <a:gd name="T4" fmla="*/ 117 w 117"/>
                <a:gd name="T5" fmla="*/ 186 h 186"/>
                <a:gd name="T6" fmla="*/ 59 w 117"/>
                <a:gd name="T7" fmla="*/ 0 h 186"/>
              </a:gdLst>
              <a:ahLst/>
              <a:cxnLst>
                <a:cxn ang="0">
                  <a:pos x="T0" y="T1"/>
                </a:cxn>
                <a:cxn ang="0">
                  <a:pos x="T2" y="T3"/>
                </a:cxn>
                <a:cxn ang="0">
                  <a:pos x="T4" y="T5"/>
                </a:cxn>
                <a:cxn ang="0">
                  <a:pos x="T6" y="T7"/>
                </a:cxn>
              </a:cxnLst>
              <a:rect l="0" t="0" r="r" b="b"/>
              <a:pathLst>
                <a:path w="117" h="186">
                  <a:moveTo>
                    <a:pt x="59" y="0"/>
                  </a:moveTo>
                  <a:lnTo>
                    <a:pt x="0" y="186"/>
                  </a:lnTo>
                  <a:lnTo>
                    <a:pt x="117" y="186"/>
                  </a:lnTo>
                  <a:lnTo>
                    <a:pt x="5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7" name="Freeform 9"/>
            <p:cNvSpPr>
              <a:spLocks/>
            </p:cNvSpPr>
            <p:nvPr/>
          </p:nvSpPr>
          <p:spPr bwMode="auto">
            <a:xfrm>
              <a:off x="676275" y="4449763"/>
              <a:ext cx="153988" cy="241300"/>
            </a:xfrm>
            <a:custGeom>
              <a:avLst/>
              <a:gdLst>
                <a:gd name="T0" fmla="*/ 49 w 97"/>
                <a:gd name="T1" fmla="*/ 0 h 152"/>
                <a:gd name="T2" fmla="*/ 0 w 97"/>
                <a:gd name="T3" fmla="*/ 152 h 152"/>
                <a:gd name="T4" fmla="*/ 97 w 97"/>
                <a:gd name="T5" fmla="*/ 152 h 152"/>
                <a:gd name="T6" fmla="*/ 49 w 97"/>
                <a:gd name="T7" fmla="*/ 0 h 152"/>
              </a:gdLst>
              <a:ahLst/>
              <a:cxnLst>
                <a:cxn ang="0">
                  <a:pos x="T0" y="T1"/>
                </a:cxn>
                <a:cxn ang="0">
                  <a:pos x="T2" y="T3"/>
                </a:cxn>
                <a:cxn ang="0">
                  <a:pos x="T4" y="T5"/>
                </a:cxn>
                <a:cxn ang="0">
                  <a:pos x="T6" y="T7"/>
                </a:cxn>
              </a:cxnLst>
              <a:rect l="0" t="0" r="r" b="b"/>
              <a:pathLst>
                <a:path w="97" h="152">
                  <a:moveTo>
                    <a:pt x="49" y="0"/>
                  </a:moveTo>
                  <a:lnTo>
                    <a:pt x="0" y="152"/>
                  </a:lnTo>
                  <a:lnTo>
                    <a:pt x="97" y="152"/>
                  </a:lnTo>
                  <a:lnTo>
                    <a:pt x="4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8" name="Freeform 10"/>
            <p:cNvSpPr>
              <a:spLocks/>
            </p:cNvSpPr>
            <p:nvPr/>
          </p:nvSpPr>
          <p:spPr bwMode="auto">
            <a:xfrm>
              <a:off x="709613" y="4381500"/>
              <a:ext cx="90488" cy="144463"/>
            </a:xfrm>
            <a:custGeom>
              <a:avLst/>
              <a:gdLst>
                <a:gd name="T0" fmla="*/ 28 w 57"/>
                <a:gd name="T1" fmla="*/ 0 h 91"/>
                <a:gd name="T2" fmla="*/ 0 w 57"/>
                <a:gd name="T3" fmla="*/ 91 h 91"/>
                <a:gd name="T4" fmla="*/ 57 w 57"/>
                <a:gd name="T5" fmla="*/ 91 h 91"/>
                <a:gd name="T6" fmla="*/ 28 w 57"/>
                <a:gd name="T7" fmla="*/ 0 h 91"/>
              </a:gdLst>
              <a:ahLst/>
              <a:cxnLst>
                <a:cxn ang="0">
                  <a:pos x="T0" y="T1"/>
                </a:cxn>
                <a:cxn ang="0">
                  <a:pos x="T2" y="T3"/>
                </a:cxn>
                <a:cxn ang="0">
                  <a:pos x="T4" y="T5"/>
                </a:cxn>
                <a:cxn ang="0">
                  <a:pos x="T6" y="T7"/>
                </a:cxn>
              </a:cxnLst>
              <a:rect l="0" t="0" r="r" b="b"/>
              <a:pathLst>
                <a:path w="57" h="91">
                  <a:moveTo>
                    <a:pt x="28" y="0"/>
                  </a:moveTo>
                  <a:lnTo>
                    <a:pt x="0" y="91"/>
                  </a:lnTo>
                  <a:lnTo>
                    <a:pt x="57" y="91"/>
                  </a:lnTo>
                  <a:lnTo>
                    <a:pt x="28"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2" name="Title 1"/>
          <p:cNvSpPr>
            <a:spLocks noGrp="1"/>
          </p:cNvSpPr>
          <p:nvPr>
            <p:ph type="title"/>
          </p:nvPr>
        </p:nvSpPr>
        <p:spPr/>
        <p:txBody>
          <a:bodyPr/>
          <a:lstStyle/>
          <a:p>
            <a:r>
              <a:rPr lang="en-US" dirty="0"/>
              <a:t>P2P Maturity </a:t>
            </a:r>
            <a:r>
              <a:rPr lang="en-US" dirty="0" smtClean="0"/>
              <a:t>Model Framework</a:t>
            </a:r>
            <a:endParaRPr lang="en-US" dirty="0"/>
          </a:p>
        </p:txBody>
      </p:sp>
      <p:grpSp>
        <p:nvGrpSpPr>
          <p:cNvPr id="4" name="Group 3"/>
          <p:cNvGrpSpPr/>
          <p:nvPr/>
        </p:nvGrpSpPr>
        <p:grpSpPr>
          <a:xfrm>
            <a:off x="78139" y="6547743"/>
            <a:ext cx="471899" cy="393602"/>
            <a:chOff x="7363193" y="4665889"/>
            <a:chExt cx="354013" cy="295275"/>
          </a:xfrm>
        </p:grpSpPr>
        <p:sp>
          <p:nvSpPr>
            <p:cNvPr id="5"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6"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7"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9"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11" name="Rectangle 10"/>
          <p:cNvSpPr/>
          <p:nvPr/>
        </p:nvSpPr>
        <p:spPr bwMode="auto">
          <a:xfrm>
            <a:off x="-1" y="6939661"/>
            <a:ext cx="12436475" cy="5486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aphicFrame>
        <p:nvGraphicFramePr>
          <p:cNvPr id="21" name="Content Placeholder 6"/>
          <p:cNvGraphicFramePr>
            <a:graphicFrameLocks/>
          </p:cNvGraphicFramePr>
          <p:nvPr>
            <p:extLst>
              <p:ext uri="{D42A27DB-BD31-4B8C-83A1-F6EECF244321}">
                <p14:modId xmlns:p14="http://schemas.microsoft.com/office/powerpoint/2010/main" val="28203684"/>
              </p:ext>
            </p:extLst>
          </p:nvPr>
        </p:nvGraphicFramePr>
        <p:xfrm>
          <a:off x="457198" y="1212849"/>
          <a:ext cx="11522074" cy="4843272"/>
        </p:xfrm>
        <a:graphic>
          <a:graphicData uri="http://schemas.openxmlformats.org/drawingml/2006/table">
            <a:tbl>
              <a:tblPr firstRow="1" bandRow="1">
                <a:tableStyleId>{5C22544A-7EE6-4342-B048-85BDC9FD1C3A}</a:tableStyleId>
              </a:tblPr>
              <a:tblGrid>
                <a:gridCol w="1917702">
                  <a:extLst>
                    <a:ext uri="{9D8B030D-6E8A-4147-A177-3AD203B41FA5}">
                      <a16:colId xmlns:a16="http://schemas.microsoft.com/office/drawing/2014/main" val="20000"/>
                    </a:ext>
                  </a:extLst>
                </a:gridCol>
                <a:gridCol w="1506436">
                  <a:extLst>
                    <a:ext uri="{9D8B030D-6E8A-4147-A177-3AD203B41FA5}">
                      <a16:colId xmlns:a16="http://schemas.microsoft.com/office/drawing/2014/main" val="20001"/>
                    </a:ext>
                  </a:extLst>
                </a:gridCol>
                <a:gridCol w="2757678">
                  <a:extLst>
                    <a:ext uri="{9D8B030D-6E8A-4147-A177-3AD203B41FA5}">
                      <a16:colId xmlns:a16="http://schemas.microsoft.com/office/drawing/2014/main" val="20002"/>
                    </a:ext>
                  </a:extLst>
                </a:gridCol>
                <a:gridCol w="2670129">
                  <a:extLst>
                    <a:ext uri="{9D8B030D-6E8A-4147-A177-3AD203B41FA5}">
                      <a16:colId xmlns:a16="http://schemas.microsoft.com/office/drawing/2014/main" val="20003"/>
                    </a:ext>
                  </a:extLst>
                </a:gridCol>
                <a:gridCol w="2670129">
                  <a:extLst>
                    <a:ext uri="{9D8B030D-6E8A-4147-A177-3AD203B41FA5}">
                      <a16:colId xmlns:a16="http://schemas.microsoft.com/office/drawing/2014/main" val="20004"/>
                    </a:ext>
                  </a:extLst>
                </a:gridCol>
              </a:tblGrid>
              <a:tr h="0">
                <a:tc>
                  <a:txBody>
                    <a:bodyPr/>
                    <a:lstStyle/>
                    <a:p>
                      <a:endParaRPr lang="sv-SE" sz="2000" dirty="0">
                        <a:solidFill>
                          <a:schemeClr val="bg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Basic</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60000"/>
                        <a:lumOff val="40000"/>
                      </a:schemeClr>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Reactive</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Proactive</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75000"/>
                      </a:schemeClr>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Dynamic</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Joint</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b</a:t>
                      </a: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usiness</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planning</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Activity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Annual plan with regular follow-up</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Leads and pipeline</a:t>
                      </a: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sharing</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 no structure</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 specific campaigns, some</a:t>
                      </a:r>
                    </a:p>
                    <a:p>
                      <a:pPr marL="0" algn="l" defTabSz="932742" rtl="0" eaLnBrk="1" latinLnBrk="0" hangingPunct="1"/>
                      <a:r>
                        <a:rPr lang="en-US" sz="1100" kern="1200" dirty="0" smtClean="0">
                          <a:solidFill>
                            <a:schemeClr val="bg1">
                              <a:lumMod val="75000"/>
                            </a:schemeClr>
                          </a:solidFill>
                          <a:latin typeface="+mn-lt"/>
                          <a:ea typeface="+mn-ea"/>
                          <a:cs typeface="+mn-cs"/>
                        </a:rPr>
                        <a:t>structure but outcome not measured</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Shared process to generate leads,</a:t>
                      </a:r>
                    </a:p>
                    <a:p>
                      <a:pPr marL="0" algn="l" defTabSz="932742" rtl="0" eaLnBrk="1" latinLnBrk="0" hangingPunct="1"/>
                      <a:r>
                        <a:rPr lang="en-US" sz="1100" kern="1200" dirty="0" smtClean="0">
                          <a:solidFill>
                            <a:schemeClr val="bg1">
                              <a:lumMod val="75000"/>
                            </a:schemeClr>
                          </a:solidFill>
                          <a:latin typeface="+mn-lt"/>
                          <a:ea typeface="+mn-ea"/>
                          <a:cs typeface="+mn-cs"/>
                        </a:rPr>
                        <a:t>scheduled pipeline reviews,</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 in-person meetings</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Agreement</a:t>
                      </a: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template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Rely on handshake or deal-specific contract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Letter of intent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Formal contract that defines all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aspects of the relationship</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Sales</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compensation</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compensation for partnering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 compensation for partnering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Alignment of referral and project-based compensation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Rationalized campaign-based</a:t>
                      </a:r>
                    </a:p>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compensation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Market messaging</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Only when asked or in response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to an opportunity</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messaging; recognition of</a:t>
                      </a:r>
                    </a:p>
                    <a:p>
                      <a:pPr marL="0" algn="l" defTabSz="932742" rtl="0" eaLnBrk="1" latinLnBrk="0" hangingPunct="1"/>
                      <a:r>
                        <a:rPr lang="en-US" sz="1100" kern="1200" dirty="0" smtClean="0">
                          <a:solidFill>
                            <a:schemeClr val="bg1">
                              <a:lumMod val="75000"/>
                            </a:schemeClr>
                          </a:solidFill>
                          <a:latin typeface="+mn-lt"/>
                          <a:ea typeface="+mn-ea"/>
                          <a:cs typeface="+mn-cs"/>
                        </a:rPr>
                        <a:t>partners and capabilities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Fully integrated marketing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0">
                <a:tc>
                  <a:txBody>
                    <a:bodyPr/>
                    <a:lstStyle/>
                    <a:p>
                      <a:r>
                        <a:rPr lang="sv-SE" sz="1200" b="0" dirty="0" smtClean="0">
                          <a:solidFill>
                            <a:schemeClr val="tx1"/>
                          </a:solidFill>
                          <a:latin typeface="Segoe UI Semibold" panose="020B0702040204020203" pitchFamily="34" charset="0"/>
                          <a:cs typeface="Segoe UI Semibold" panose="020B0702040204020203" pitchFamily="34" charset="0"/>
                        </a:rPr>
                        <a:t>Geography</a:t>
                      </a:r>
                      <a:endParaRPr lang="sv-SE" sz="1200" b="0" dirty="0">
                        <a:solidFill>
                          <a:schemeClr val="tx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tx1"/>
                          </a:solidFill>
                          <a:latin typeface="Segoe UI Semibold" panose="020B0702040204020203" pitchFamily="34" charset="0"/>
                          <a:ea typeface="+mn-ea"/>
                          <a:cs typeface="Segoe UI Semibold" panose="020B0702040204020203" pitchFamily="34" charset="0"/>
                        </a:rPr>
                        <a:t>Locally only</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latin typeface="Segoe UI Semibold" panose="020B0702040204020203" pitchFamily="34" charset="0"/>
                          <a:ea typeface="+mn-ea"/>
                          <a:cs typeface="Segoe UI Semibold" panose="020B0702040204020203" pitchFamily="34" charset="0"/>
                        </a:rPr>
                        <a:t>Locally only</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Segoe UI Semibold" panose="020B0702040204020203" pitchFamily="34" charset="0"/>
                          <a:ea typeface="+mn-ea"/>
                          <a:cs typeface="Segoe UI Semibold" panose="020B0702040204020203" pitchFamily="34" charset="0"/>
                        </a:rPr>
                        <a:t>Gain access to markets in other</a:t>
                      </a:r>
                    </a:p>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Segoe UI Semibold" panose="020B0702040204020203" pitchFamily="34" charset="0"/>
                          <a:ea typeface="+mn-ea"/>
                          <a:cs typeface="Segoe UI Semibold" panose="020B0702040204020203" pitchFamily="34" charset="0"/>
                        </a:rPr>
                        <a:t>geographies</a:t>
                      </a:r>
                      <a:endParaRPr lang="sv-SE" sz="1100" kern="1200" dirty="0" smtClean="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Segoe UI Semibold" panose="020B0702040204020203" pitchFamily="34" charset="0"/>
                          <a:ea typeface="+mn-ea"/>
                          <a:cs typeface="Segoe UI Semibold" panose="020B0702040204020203" pitchFamily="34" charset="0"/>
                        </a:rPr>
                        <a:t>Strategically use partnering for broader geographical coverage</a:t>
                      </a:r>
                      <a:endParaRPr lang="sv-SE" sz="1100" kern="1200" dirty="0" smtClean="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Resource</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utilization </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Subcontractor</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Opportunity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Predefined rates for shared resources; access to architects for sales activities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Integrated resource planning covering multiple competencies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Readiness and certification</a:t>
                      </a:r>
                      <a:endParaRPr lang="sv-SE" sz="1200" b="0" i="1" dirty="0" smtClean="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plan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Ad hoc, opportunity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Joint partner training in overlapping areas, joint planning to reduce overlaps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Formal plan to earn certifications, use strength in combined advanced certifications to win customers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Product and </a:t>
                      </a:r>
                      <a:b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b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customer support</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as customers report problems; may have spreadsheet tracking system</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Single point of contact (SPOC) for</a:t>
                      </a:r>
                    </a:p>
                    <a:p>
                      <a:pPr marL="0" algn="l" defTabSz="932742" rtl="0" eaLnBrk="1" latinLnBrk="0" hangingPunct="1"/>
                      <a:r>
                        <a:rPr lang="en-US" sz="1100" kern="1200" dirty="0" smtClean="0">
                          <a:solidFill>
                            <a:schemeClr val="bg1">
                              <a:lumMod val="75000"/>
                            </a:schemeClr>
                          </a:solidFill>
                          <a:latin typeface="+mn-lt"/>
                          <a:ea typeface="+mn-ea"/>
                          <a:cs typeface="+mn-cs"/>
                        </a:rPr>
                        <a:t>support; scheduled meetings to review customer and product issues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SPOC for support with shared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CRM to proactively resolve and track customers and product issues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Customer relationships</a:t>
                      </a:r>
                    </a:p>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and satisfaction</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some 1:1 customer meetings to understand experience with each Partner</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Proactive management of customer satisfaction; shared references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Shared responsibility and action for customer service regardless of fault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grpSp>
        <p:nvGrpSpPr>
          <p:cNvPr id="28" name="Group 27"/>
          <p:cNvGrpSpPr/>
          <p:nvPr/>
        </p:nvGrpSpPr>
        <p:grpSpPr>
          <a:xfrm>
            <a:off x="11685613" y="1289759"/>
            <a:ext cx="223706" cy="219248"/>
            <a:chOff x="2853690" y="2183383"/>
            <a:chExt cx="3152775" cy="3089945"/>
          </a:xfrm>
          <a:solidFill>
            <a:schemeClr val="bg1"/>
          </a:solidFill>
        </p:grpSpPr>
        <p:sp>
          <p:nvSpPr>
            <p:cNvPr id="29" name="Freeform 28"/>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endParaRPr>
            </a:p>
          </p:txBody>
        </p:sp>
        <p:sp>
          <p:nvSpPr>
            <p:cNvPr id="30" name="Freeform 29"/>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endParaRPr>
            </a:p>
          </p:txBody>
        </p:sp>
      </p:grpSp>
      <p:sp>
        <p:nvSpPr>
          <p:cNvPr id="31" name="Freeform 30"/>
          <p:cNvSpPr/>
          <p:nvPr/>
        </p:nvSpPr>
        <p:spPr>
          <a:xfrm>
            <a:off x="6405896" y="1264912"/>
            <a:ext cx="193040" cy="267360"/>
          </a:xfrm>
          <a:custGeom>
            <a:avLst/>
            <a:gdLst/>
            <a:ahLst/>
            <a:cxnLst/>
            <a:rect l="l" t="t" r="r" b="b"/>
            <a:pathLst>
              <a:path w="1581153" h="2189881">
                <a:moveTo>
                  <a:pt x="883116" y="734711"/>
                </a:moveTo>
                <a:cubicBezTo>
                  <a:pt x="862725" y="734711"/>
                  <a:pt x="846194" y="751242"/>
                  <a:pt x="846194" y="771633"/>
                </a:cubicBezTo>
                <a:cubicBezTo>
                  <a:pt x="846194" y="792025"/>
                  <a:pt x="862725" y="808556"/>
                  <a:pt x="883116" y="808556"/>
                </a:cubicBezTo>
                <a:cubicBezTo>
                  <a:pt x="903508" y="808556"/>
                  <a:pt x="920038" y="792025"/>
                  <a:pt x="920038" y="771633"/>
                </a:cubicBezTo>
                <a:cubicBezTo>
                  <a:pt x="920038" y="751242"/>
                  <a:pt x="903508" y="734711"/>
                  <a:pt x="883116" y="734711"/>
                </a:cubicBezTo>
                <a:close/>
                <a:moveTo>
                  <a:pt x="883116" y="712635"/>
                </a:moveTo>
                <a:cubicBezTo>
                  <a:pt x="915700" y="712635"/>
                  <a:pt x="942115" y="739049"/>
                  <a:pt x="942115" y="771633"/>
                </a:cubicBezTo>
                <a:cubicBezTo>
                  <a:pt x="942115" y="804218"/>
                  <a:pt x="915700" y="830632"/>
                  <a:pt x="883116" y="830632"/>
                </a:cubicBezTo>
                <a:cubicBezTo>
                  <a:pt x="850532" y="830632"/>
                  <a:pt x="824118" y="804218"/>
                  <a:pt x="824118" y="771633"/>
                </a:cubicBezTo>
                <a:cubicBezTo>
                  <a:pt x="824118" y="739049"/>
                  <a:pt x="850532" y="712635"/>
                  <a:pt x="883116" y="712635"/>
                </a:cubicBezTo>
                <a:close/>
                <a:moveTo>
                  <a:pt x="883116" y="690117"/>
                </a:moveTo>
                <a:cubicBezTo>
                  <a:pt x="838096" y="690117"/>
                  <a:pt x="801600" y="726613"/>
                  <a:pt x="801600" y="771633"/>
                </a:cubicBezTo>
                <a:cubicBezTo>
                  <a:pt x="801600" y="816654"/>
                  <a:pt x="838096" y="853150"/>
                  <a:pt x="883116" y="853150"/>
                </a:cubicBezTo>
                <a:cubicBezTo>
                  <a:pt x="928136" y="853150"/>
                  <a:pt x="964633" y="816654"/>
                  <a:pt x="964633" y="771633"/>
                </a:cubicBezTo>
                <a:cubicBezTo>
                  <a:pt x="964633" y="726613"/>
                  <a:pt x="928136" y="690117"/>
                  <a:pt x="883116" y="690117"/>
                </a:cubicBezTo>
                <a:close/>
                <a:moveTo>
                  <a:pt x="846736" y="631719"/>
                </a:moveTo>
                <a:cubicBezTo>
                  <a:pt x="848495" y="650106"/>
                  <a:pt x="864156" y="664229"/>
                  <a:pt x="883116" y="664229"/>
                </a:cubicBezTo>
                <a:cubicBezTo>
                  <a:pt x="901966" y="664229"/>
                  <a:pt x="917556" y="650269"/>
                  <a:pt x="919434" y="632028"/>
                </a:cubicBezTo>
                <a:cubicBezTo>
                  <a:pt x="933117" y="635454"/>
                  <a:pt x="946010" y="640847"/>
                  <a:pt x="957618" y="648200"/>
                </a:cubicBezTo>
                <a:cubicBezTo>
                  <a:pt x="945923" y="662280"/>
                  <a:pt x="946837" y="683147"/>
                  <a:pt x="959984" y="696618"/>
                </a:cubicBezTo>
                <a:cubicBezTo>
                  <a:pt x="973231" y="710192"/>
                  <a:pt x="994288" y="711531"/>
                  <a:pt x="1008677" y="699936"/>
                </a:cubicBezTo>
                <a:cubicBezTo>
                  <a:pt x="1015043" y="710845"/>
                  <a:pt x="1019971" y="722688"/>
                  <a:pt x="1023068" y="735251"/>
                </a:cubicBezTo>
                <a:cubicBezTo>
                  <a:pt x="1004666" y="736998"/>
                  <a:pt x="990525" y="752666"/>
                  <a:pt x="990525" y="771638"/>
                </a:cubicBezTo>
                <a:cubicBezTo>
                  <a:pt x="990525" y="790600"/>
                  <a:pt x="1004652" y="806263"/>
                  <a:pt x="1023043" y="808020"/>
                </a:cubicBezTo>
                <a:cubicBezTo>
                  <a:pt x="1019907" y="820418"/>
                  <a:pt x="1014948" y="832089"/>
                  <a:pt x="1008471" y="842796"/>
                </a:cubicBezTo>
                <a:cubicBezTo>
                  <a:pt x="994085" y="831502"/>
                  <a:pt x="973270" y="832980"/>
                  <a:pt x="960164" y="846473"/>
                </a:cubicBezTo>
                <a:cubicBezTo>
                  <a:pt x="947023" y="860002"/>
                  <a:pt x="946182" y="880926"/>
                  <a:pt x="957974" y="894985"/>
                </a:cubicBezTo>
                <a:cubicBezTo>
                  <a:pt x="946242" y="902441"/>
                  <a:pt x="933311" y="908110"/>
                  <a:pt x="919495" y="911547"/>
                </a:cubicBezTo>
                <a:cubicBezTo>
                  <a:pt x="917732" y="893165"/>
                  <a:pt x="902073" y="879047"/>
                  <a:pt x="883116" y="879047"/>
                </a:cubicBezTo>
                <a:cubicBezTo>
                  <a:pt x="864266" y="879047"/>
                  <a:pt x="848676" y="893007"/>
                  <a:pt x="846798" y="911248"/>
                </a:cubicBezTo>
                <a:cubicBezTo>
                  <a:pt x="833115" y="907823"/>
                  <a:pt x="820222" y="902430"/>
                  <a:pt x="808614" y="895077"/>
                </a:cubicBezTo>
                <a:cubicBezTo>
                  <a:pt x="820310" y="880996"/>
                  <a:pt x="819396" y="860129"/>
                  <a:pt x="806249" y="846658"/>
                </a:cubicBezTo>
                <a:cubicBezTo>
                  <a:pt x="793001" y="833084"/>
                  <a:pt x="771944" y="831745"/>
                  <a:pt x="757555" y="843340"/>
                </a:cubicBezTo>
                <a:cubicBezTo>
                  <a:pt x="751189" y="832430"/>
                  <a:pt x="746262" y="820588"/>
                  <a:pt x="743164" y="808025"/>
                </a:cubicBezTo>
                <a:cubicBezTo>
                  <a:pt x="761566" y="806278"/>
                  <a:pt x="775707" y="790610"/>
                  <a:pt x="775707" y="771638"/>
                </a:cubicBezTo>
                <a:cubicBezTo>
                  <a:pt x="775707" y="752788"/>
                  <a:pt x="761747" y="737198"/>
                  <a:pt x="743506" y="735320"/>
                </a:cubicBezTo>
                <a:cubicBezTo>
                  <a:pt x="746610" y="722921"/>
                  <a:pt x="751330" y="711171"/>
                  <a:pt x="757839" y="700530"/>
                </a:cubicBezTo>
                <a:cubicBezTo>
                  <a:pt x="772219" y="711769"/>
                  <a:pt x="792985" y="710273"/>
                  <a:pt x="806069" y="696803"/>
                </a:cubicBezTo>
                <a:cubicBezTo>
                  <a:pt x="819234" y="683248"/>
                  <a:pt x="820054" y="662271"/>
                  <a:pt x="808200" y="648208"/>
                </a:cubicBezTo>
                <a:cubicBezTo>
                  <a:pt x="819957" y="640798"/>
                  <a:pt x="832906" y="635148"/>
                  <a:pt x="846736" y="631719"/>
                </a:cubicBezTo>
                <a:close/>
                <a:moveTo>
                  <a:pt x="1118281" y="421960"/>
                </a:moveTo>
                <a:cubicBezTo>
                  <a:pt x="1085277" y="421960"/>
                  <a:pt x="1058522" y="448715"/>
                  <a:pt x="1058522" y="481719"/>
                </a:cubicBezTo>
                <a:cubicBezTo>
                  <a:pt x="1058522" y="514722"/>
                  <a:pt x="1085277" y="541477"/>
                  <a:pt x="1118281" y="541477"/>
                </a:cubicBezTo>
                <a:cubicBezTo>
                  <a:pt x="1151285" y="541477"/>
                  <a:pt x="1178040" y="514722"/>
                  <a:pt x="1178040" y="481719"/>
                </a:cubicBezTo>
                <a:cubicBezTo>
                  <a:pt x="1178040" y="448715"/>
                  <a:pt x="1151285" y="421960"/>
                  <a:pt x="1118281" y="421960"/>
                </a:cubicBezTo>
                <a:close/>
                <a:moveTo>
                  <a:pt x="1118281" y="386229"/>
                </a:moveTo>
                <a:cubicBezTo>
                  <a:pt x="1171019" y="386229"/>
                  <a:pt x="1213770" y="428981"/>
                  <a:pt x="1213770" y="481719"/>
                </a:cubicBezTo>
                <a:cubicBezTo>
                  <a:pt x="1213770" y="534456"/>
                  <a:pt x="1171019" y="577208"/>
                  <a:pt x="1118281" y="577208"/>
                </a:cubicBezTo>
                <a:cubicBezTo>
                  <a:pt x="1065544" y="577208"/>
                  <a:pt x="1022792" y="534456"/>
                  <a:pt x="1022792" y="481719"/>
                </a:cubicBezTo>
                <a:cubicBezTo>
                  <a:pt x="1022792" y="428981"/>
                  <a:pt x="1065544" y="386229"/>
                  <a:pt x="1118281" y="386229"/>
                </a:cubicBezTo>
                <a:close/>
                <a:moveTo>
                  <a:pt x="1118281" y="349784"/>
                </a:moveTo>
                <a:cubicBezTo>
                  <a:pt x="1045416" y="349784"/>
                  <a:pt x="986346" y="408853"/>
                  <a:pt x="986346" y="481719"/>
                </a:cubicBezTo>
                <a:cubicBezTo>
                  <a:pt x="986346" y="554584"/>
                  <a:pt x="1045416" y="613653"/>
                  <a:pt x="1118281" y="613653"/>
                </a:cubicBezTo>
                <a:cubicBezTo>
                  <a:pt x="1191147" y="613653"/>
                  <a:pt x="1250216" y="554584"/>
                  <a:pt x="1250216" y="481719"/>
                </a:cubicBezTo>
                <a:cubicBezTo>
                  <a:pt x="1250216" y="408853"/>
                  <a:pt x="1191147" y="349784"/>
                  <a:pt x="1118281" y="349784"/>
                </a:cubicBezTo>
                <a:close/>
                <a:moveTo>
                  <a:pt x="714681" y="341812"/>
                </a:moveTo>
                <a:cubicBezTo>
                  <a:pt x="690196" y="341812"/>
                  <a:pt x="670347" y="361661"/>
                  <a:pt x="670347" y="386145"/>
                </a:cubicBezTo>
                <a:cubicBezTo>
                  <a:pt x="670347" y="410630"/>
                  <a:pt x="690196" y="430479"/>
                  <a:pt x="714681" y="430479"/>
                </a:cubicBezTo>
                <a:cubicBezTo>
                  <a:pt x="739166" y="430479"/>
                  <a:pt x="759014" y="410630"/>
                  <a:pt x="759014" y="386145"/>
                </a:cubicBezTo>
                <a:cubicBezTo>
                  <a:pt x="759014" y="361661"/>
                  <a:pt x="739166" y="341812"/>
                  <a:pt x="714681" y="341812"/>
                </a:cubicBezTo>
                <a:close/>
                <a:moveTo>
                  <a:pt x="714681" y="315304"/>
                </a:moveTo>
                <a:cubicBezTo>
                  <a:pt x="753806" y="315304"/>
                  <a:pt x="785522" y="347021"/>
                  <a:pt x="785522" y="386145"/>
                </a:cubicBezTo>
                <a:cubicBezTo>
                  <a:pt x="785522" y="425270"/>
                  <a:pt x="753806" y="456987"/>
                  <a:pt x="714681" y="456987"/>
                </a:cubicBezTo>
                <a:cubicBezTo>
                  <a:pt x="675556" y="456987"/>
                  <a:pt x="643839" y="425270"/>
                  <a:pt x="643839" y="386145"/>
                </a:cubicBezTo>
                <a:cubicBezTo>
                  <a:pt x="643839" y="347021"/>
                  <a:pt x="675556" y="315304"/>
                  <a:pt x="714681" y="315304"/>
                </a:cubicBezTo>
                <a:close/>
                <a:moveTo>
                  <a:pt x="714681" y="288265"/>
                </a:moveTo>
                <a:cubicBezTo>
                  <a:pt x="660623" y="288265"/>
                  <a:pt x="616801" y="332088"/>
                  <a:pt x="616801" y="386145"/>
                </a:cubicBezTo>
                <a:cubicBezTo>
                  <a:pt x="616801" y="440203"/>
                  <a:pt x="660623" y="484025"/>
                  <a:pt x="714681" y="484025"/>
                </a:cubicBezTo>
                <a:cubicBezTo>
                  <a:pt x="768738" y="484025"/>
                  <a:pt x="812561" y="440203"/>
                  <a:pt x="812561" y="386145"/>
                </a:cubicBezTo>
                <a:cubicBezTo>
                  <a:pt x="812561" y="332088"/>
                  <a:pt x="768738" y="288265"/>
                  <a:pt x="714681" y="288265"/>
                </a:cubicBezTo>
                <a:close/>
                <a:moveTo>
                  <a:pt x="1059399" y="255267"/>
                </a:moveTo>
                <a:cubicBezTo>
                  <a:pt x="1062247" y="285026"/>
                  <a:pt x="1087594" y="307885"/>
                  <a:pt x="1118281" y="307885"/>
                </a:cubicBezTo>
                <a:cubicBezTo>
                  <a:pt x="1148790" y="307885"/>
                  <a:pt x="1174022" y="285290"/>
                  <a:pt x="1177062" y="255767"/>
                </a:cubicBezTo>
                <a:cubicBezTo>
                  <a:pt x="1199208" y="261311"/>
                  <a:pt x="1220076" y="270040"/>
                  <a:pt x="1238863" y="281941"/>
                </a:cubicBezTo>
                <a:cubicBezTo>
                  <a:pt x="1219934" y="304731"/>
                  <a:pt x="1221414" y="338503"/>
                  <a:pt x="1242692" y="360306"/>
                </a:cubicBezTo>
                <a:cubicBezTo>
                  <a:pt x="1264133" y="382275"/>
                  <a:pt x="1298213" y="384443"/>
                  <a:pt x="1321502" y="365676"/>
                </a:cubicBezTo>
                <a:cubicBezTo>
                  <a:pt x="1331806" y="383333"/>
                  <a:pt x="1339781" y="402500"/>
                  <a:pt x="1344794" y="422833"/>
                </a:cubicBezTo>
                <a:cubicBezTo>
                  <a:pt x="1315010" y="425660"/>
                  <a:pt x="1292123" y="451020"/>
                  <a:pt x="1292123" y="481726"/>
                </a:cubicBezTo>
                <a:cubicBezTo>
                  <a:pt x="1292123" y="512417"/>
                  <a:pt x="1314988" y="537767"/>
                  <a:pt x="1344753" y="540610"/>
                </a:cubicBezTo>
                <a:cubicBezTo>
                  <a:pt x="1339677" y="560676"/>
                  <a:pt x="1331652" y="579566"/>
                  <a:pt x="1321169" y="596895"/>
                </a:cubicBezTo>
                <a:cubicBezTo>
                  <a:pt x="1297885" y="578615"/>
                  <a:pt x="1264195" y="581008"/>
                  <a:pt x="1242983" y="602847"/>
                </a:cubicBezTo>
                <a:cubicBezTo>
                  <a:pt x="1221716" y="624744"/>
                  <a:pt x="1220354" y="658609"/>
                  <a:pt x="1239440" y="681363"/>
                </a:cubicBezTo>
                <a:cubicBezTo>
                  <a:pt x="1220450" y="693430"/>
                  <a:pt x="1199521" y="702605"/>
                  <a:pt x="1177160" y="708169"/>
                </a:cubicBezTo>
                <a:cubicBezTo>
                  <a:pt x="1174306" y="678418"/>
                  <a:pt x="1148963" y="655567"/>
                  <a:pt x="1118281" y="655567"/>
                </a:cubicBezTo>
                <a:cubicBezTo>
                  <a:pt x="1087772" y="655567"/>
                  <a:pt x="1062540" y="678162"/>
                  <a:pt x="1059500" y="707686"/>
                </a:cubicBezTo>
                <a:cubicBezTo>
                  <a:pt x="1037355" y="702141"/>
                  <a:pt x="1016486" y="693413"/>
                  <a:pt x="997698" y="681511"/>
                </a:cubicBezTo>
                <a:cubicBezTo>
                  <a:pt x="1016628" y="658722"/>
                  <a:pt x="1015149" y="624949"/>
                  <a:pt x="993871" y="603146"/>
                </a:cubicBezTo>
                <a:cubicBezTo>
                  <a:pt x="972429" y="581176"/>
                  <a:pt x="938348" y="579009"/>
                  <a:pt x="915060" y="597776"/>
                </a:cubicBezTo>
                <a:cubicBezTo>
                  <a:pt x="904757" y="580119"/>
                  <a:pt x="896781" y="560951"/>
                  <a:pt x="891768" y="540619"/>
                </a:cubicBezTo>
                <a:cubicBezTo>
                  <a:pt x="921552" y="537791"/>
                  <a:pt x="944439" y="512432"/>
                  <a:pt x="944439" y="481726"/>
                </a:cubicBezTo>
                <a:cubicBezTo>
                  <a:pt x="944439" y="451217"/>
                  <a:pt x="921844" y="425985"/>
                  <a:pt x="892322" y="422945"/>
                </a:cubicBezTo>
                <a:cubicBezTo>
                  <a:pt x="897345" y="402878"/>
                  <a:pt x="904984" y="383860"/>
                  <a:pt x="915520" y="366638"/>
                </a:cubicBezTo>
                <a:cubicBezTo>
                  <a:pt x="938793" y="384828"/>
                  <a:pt x="972404" y="382406"/>
                  <a:pt x="993580" y="360605"/>
                </a:cubicBezTo>
                <a:cubicBezTo>
                  <a:pt x="1014887" y="338667"/>
                  <a:pt x="1016215" y="304716"/>
                  <a:pt x="997030" y="281954"/>
                </a:cubicBezTo>
                <a:cubicBezTo>
                  <a:pt x="1016058" y="269961"/>
                  <a:pt x="1037015" y="260817"/>
                  <a:pt x="1059399" y="255267"/>
                </a:cubicBezTo>
                <a:close/>
                <a:moveTo>
                  <a:pt x="670997" y="218145"/>
                </a:moveTo>
                <a:cubicBezTo>
                  <a:pt x="673110" y="240223"/>
                  <a:pt x="691915" y="257181"/>
                  <a:pt x="714681" y="257181"/>
                </a:cubicBezTo>
                <a:cubicBezTo>
                  <a:pt x="737315" y="257181"/>
                  <a:pt x="756034" y="240418"/>
                  <a:pt x="758289" y="218516"/>
                </a:cubicBezTo>
                <a:cubicBezTo>
                  <a:pt x="774718" y="222629"/>
                  <a:pt x="790200" y="229105"/>
                  <a:pt x="804138" y="237934"/>
                </a:cubicBezTo>
                <a:cubicBezTo>
                  <a:pt x="790095" y="254841"/>
                  <a:pt x="791193" y="279896"/>
                  <a:pt x="806978" y="296071"/>
                </a:cubicBezTo>
                <a:cubicBezTo>
                  <a:pt x="822885" y="312370"/>
                  <a:pt x="848169" y="313978"/>
                  <a:pt x="865446" y="300056"/>
                </a:cubicBezTo>
                <a:cubicBezTo>
                  <a:pt x="873090" y="313155"/>
                  <a:pt x="879007" y="327375"/>
                  <a:pt x="882726" y="342459"/>
                </a:cubicBezTo>
                <a:cubicBezTo>
                  <a:pt x="860630" y="344557"/>
                  <a:pt x="843650" y="363371"/>
                  <a:pt x="843650" y="386151"/>
                </a:cubicBezTo>
                <a:cubicBezTo>
                  <a:pt x="843650" y="408920"/>
                  <a:pt x="860614" y="427727"/>
                  <a:pt x="882696" y="429836"/>
                </a:cubicBezTo>
                <a:cubicBezTo>
                  <a:pt x="878930" y="444722"/>
                  <a:pt x="872976" y="458737"/>
                  <a:pt x="865199" y="471592"/>
                </a:cubicBezTo>
                <a:cubicBezTo>
                  <a:pt x="847926" y="458031"/>
                  <a:pt x="822932" y="459806"/>
                  <a:pt x="807195" y="476008"/>
                </a:cubicBezTo>
                <a:cubicBezTo>
                  <a:pt x="791417" y="492253"/>
                  <a:pt x="790406" y="517378"/>
                  <a:pt x="804566" y="534258"/>
                </a:cubicBezTo>
                <a:cubicBezTo>
                  <a:pt x="790478" y="543211"/>
                  <a:pt x="774951" y="550017"/>
                  <a:pt x="758362" y="554145"/>
                </a:cubicBezTo>
                <a:cubicBezTo>
                  <a:pt x="756245" y="532073"/>
                  <a:pt x="737443" y="515121"/>
                  <a:pt x="714681" y="515121"/>
                </a:cubicBezTo>
                <a:cubicBezTo>
                  <a:pt x="692046" y="515121"/>
                  <a:pt x="673328" y="531884"/>
                  <a:pt x="671072" y="553786"/>
                </a:cubicBezTo>
                <a:cubicBezTo>
                  <a:pt x="654643" y="549673"/>
                  <a:pt x="639161" y="543198"/>
                  <a:pt x="625223" y="534368"/>
                </a:cubicBezTo>
                <a:cubicBezTo>
                  <a:pt x="639266" y="517461"/>
                  <a:pt x="638169" y="492406"/>
                  <a:pt x="622383" y="476230"/>
                </a:cubicBezTo>
                <a:cubicBezTo>
                  <a:pt x="606476" y="459931"/>
                  <a:pt x="581192" y="458323"/>
                  <a:pt x="563915" y="472246"/>
                </a:cubicBezTo>
                <a:cubicBezTo>
                  <a:pt x="556271" y="459147"/>
                  <a:pt x="550354" y="444927"/>
                  <a:pt x="546635" y="429843"/>
                </a:cubicBezTo>
                <a:cubicBezTo>
                  <a:pt x="568731" y="427745"/>
                  <a:pt x="585711" y="408931"/>
                  <a:pt x="585711" y="386151"/>
                </a:cubicBezTo>
                <a:cubicBezTo>
                  <a:pt x="585711" y="363517"/>
                  <a:pt x="568948" y="344798"/>
                  <a:pt x="547046" y="342542"/>
                </a:cubicBezTo>
                <a:cubicBezTo>
                  <a:pt x="550773" y="327655"/>
                  <a:pt x="556440" y="313546"/>
                  <a:pt x="564256" y="300769"/>
                </a:cubicBezTo>
                <a:cubicBezTo>
                  <a:pt x="581522" y="314264"/>
                  <a:pt x="606457" y="312467"/>
                  <a:pt x="622167" y="296293"/>
                </a:cubicBezTo>
                <a:cubicBezTo>
                  <a:pt x="637975" y="280018"/>
                  <a:pt x="638959" y="254830"/>
                  <a:pt x="624727" y="237944"/>
                </a:cubicBezTo>
                <a:cubicBezTo>
                  <a:pt x="638843" y="229046"/>
                  <a:pt x="654391" y="222263"/>
                  <a:pt x="670997" y="218145"/>
                </a:cubicBezTo>
                <a:close/>
                <a:moveTo>
                  <a:pt x="888599" y="51"/>
                </a:moveTo>
                <a:cubicBezTo>
                  <a:pt x="549309" y="4932"/>
                  <a:pt x="279179" y="203462"/>
                  <a:pt x="214901" y="405245"/>
                </a:cubicBezTo>
                <a:cubicBezTo>
                  <a:pt x="150623" y="607028"/>
                  <a:pt x="216528" y="436977"/>
                  <a:pt x="122145" y="683511"/>
                </a:cubicBezTo>
                <a:cubicBezTo>
                  <a:pt x="110754" y="788471"/>
                  <a:pt x="186423" y="773825"/>
                  <a:pt x="166082" y="849494"/>
                </a:cubicBezTo>
                <a:cubicBezTo>
                  <a:pt x="145741" y="925163"/>
                  <a:pt x="4167" y="1076501"/>
                  <a:pt x="99" y="1137524"/>
                </a:cubicBezTo>
                <a:cubicBezTo>
                  <a:pt x="-3970" y="1198547"/>
                  <a:pt x="118891" y="1183088"/>
                  <a:pt x="141673" y="1215634"/>
                </a:cubicBezTo>
                <a:cubicBezTo>
                  <a:pt x="164455" y="1248179"/>
                  <a:pt x="132723" y="1307575"/>
                  <a:pt x="136791" y="1332798"/>
                </a:cubicBezTo>
                <a:cubicBezTo>
                  <a:pt x="140859" y="1358021"/>
                  <a:pt x="163641" y="1357207"/>
                  <a:pt x="166082" y="1366971"/>
                </a:cubicBezTo>
                <a:cubicBezTo>
                  <a:pt x="168523" y="1376735"/>
                  <a:pt x="140859" y="1375108"/>
                  <a:pt x="151436" y="1391380"/>
                </a:cubicBezTo>
                <a:cubicBezTo>
                  <a:pt x="162014" y="1407653"/>
                  <a:pt x="213274" y="1415790"/>
                  <a:pt x="229546" y="1464608"/>
                </a:cubicBezTo>
                <a:cubicBezTo>
                  <a:pt x="245819" y="1513427"/>
                  <a:pt x="113195" y="1633032"/>
                  <a:pt x="249074" y="1684292"/>
                </a:cubicBezTo>
                <a:cubicBezTo>
                  <a:pt x="384952" y="1735552"/>
                  <a:pt x="562327" y="1630592"/>
                  <a:pt x="605450" y="1713583"/>
                </a:cubicBezTo>
                <a:cubicBezTo>
                  <a:pt x="648573" y="1796575"/>
                  <a:pt x="702274" y="1941403"/>
                  <a:pt x="507813" y="2182242"/>
                </a:cubicBezTo>
                <a:cubicBezTo>
                  <a:pt x="786893" y="2178987"/>
                  <a:pt x="1326340" y="2200955"/>
                  <a:pt x="1562296" y="2182242"/>
                </a:cubicBezTo>
                <a:cubicBezTo>
                  <a:pt x="1505341" y="2007308"/>
                  <a:pt x="1320644" y="1838884"/>
                  <a:pt x="1323085" y="1601300"/>
                </a:cubicBezTo>
                <a:cubicBezTo>
                  <a:pt x="1325526" y="1363716"/>
                  <a:pt x="1527310" y="1165188"/>
                  <a:pt x="1576942" y="756739"/>
                </a:cubicBezTo>
                <a:cubicBezTo>
                  <a:pt x="1626574" y="348290"/>
                  <a:pt x="1227888" y="-4832"/>
                  <a:pt x="888599" y="51"/>
                </a:cubicBezTo>
                <a:close/>
              </a:path>
            </a:pathLst>
          </a:custGeom>
          <a:solidFill>
            <a:schemeClr val="bg1"/>
          </a:solidFill>
          <a:ln w="9525">
            <a:noFill/>
            <a:round/>
            <a:headEnd/>
            <a:tailEnd/>
          </a:ln>
        </p:spPr>
        <p:txBody>
          <a:bodyPr/>
          <a:lstStyle/>
          <a:p>
            <a:endParaRPr lang="en-US" dirty="0" err="1">
              <a:ln>
                <a:solidFill>
                  <a:schemeClr val="tx1">
                    <a:alpha val="0"/>
                  </a:schemeClr>
                </a:solidFill>
              </a:ln>
              <a:solidFill>
                <a:schemeClr val="tx1"/>
              </a:solidFill>
            </a:endParaRPr>
          </a:p>
        </p:txBody>
      </p:sp>
      <p:sp>
        <p:nvSpPr>
          <p:cNvPr id="32" name="Freeform 14"/>
          <p:cNvSpPr>
            <a:spLocks noEditPoints="1"/>
          </p:cNvSpPr>
          <p:nvPr/>
        </p:nvSpPr>
        <p:spPr bwMode="black">
          <a:xfrm>
            <a:off x="9004025" y="1256526"/>
            <a:ext cx="266975" cy="282536"/>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UI" panose="020B0502040204020203" pitchFamily="34" charset="0"/>
              <a:sym typeface="Segoe UI" panose="020B0502040204020203" pitchFamily="34" charset="0"/>
            </a:endParaRPr>
          </a:p>
        </p:txBody>
      </p:sp>
      <p:sp>
        <p:nvSpPr>
          <p:cNvPr id="33" name="Freeform 32"/>
          <p:cNvSpPr/>
          <p:nvPr/>
        </p:nvSpPr>
        <p:spPr bwMode="auto">
          <a:xfrm rot="5400000">
            <a:off x="3593042" y="1291917"/>
            <a:ext cx="260217" cy="221584"/>
          </a:xfrm>
          <a:custGeom>
            <a:avLst/>
            <a:gdLst>
              <a:gd name="connsiteX0" fmla="*/ 1519205 w 4448175"/>
              <a:gd name="connsiteY0" fmla="*/ 2108202 h 3787779"/>
              <a:gd name="connsiteX1" fmla="*/ 1519205 w 4448175"/>
              <a:gd name="connsiteY1" fmla="*/ 1679577 h 3787779"/>
              <a:gd name="connsiteX2" fmla="*/ 2814605 w 4448175"/>
              <a:gd name="connsiteY2" fmla="*/ 1679577 h 3787779"/>
              <a:gd name="connsiteX3" fmla="*/ 2814605 w 4448175"/>
              <a:gd name="connsiteY3" fmla="*/ 2108202 h 3787779"/>
              <a:gd name="connsiteX4" fmla="*/ 1079818 w 4448175"/>
              <a:gd name="connsiteY4" fmla="*/ 1893890 h 3787779"/>
              <a:gd name="connsiteX5" fmla="*/ 2554286 w 4448175"/>
              <a:gd name="connsiteY5" fmla="*/ 3368358 h 3787779"/>
              <a:gd name="connsiteX6" fmla="*/ 4028754 w 4448175"/>
              <a:gd name="connsiteY6" fmla="*/ 1893890 h 3787779"/>
              <a:gd name="connsiteX7" fmla="*/ 2554286 w 4448175"/>
              <a:gd name="connsiteY7" fmla="*/ 419421 h 3787779"/>
              <a:gd name="connsiteX8" fmla="*/ 1079818 w 4448175"/>
              <a:gd name="connsiteY8" fmla="*/ 1893890 h 3787779"/>
              <a:gd name="connsiteX9" fmla="*/ 660397 w 4448175"/>
              <a:gd name="connsiteY9" fmla="*/ 1893890 h 3787779"/>
              <a:gd name="connsiteX10" fmla="*/ 983843 w 4448175"/>
              <a:gd name="connsiteY10" fmla="*/ 834998 h 3787779"/>
              <a:gd name="connsiteX11" fmla="*/ 1071549 w 4448175"/>
              <a:gd name="connsiteY11" fmla="*/ 717711 h 3787779"/>
              <a:gd name="connsiteX12" fmla="*/ 748947 w 4448175"/>
              <a:gd name="connsiteY12" fmla="*/ 377793 h 3787779"/>
              <a:gd name="connsiteX13" fmla="*/ 1059846 w 4448175"/>
              <a:gd name="connsiteY13" fmla="*/ 82732 h 3787779"/>
              <a:gd name="connsiteX14" fmla="*/ 1374264 w 4448175"/>
              <a:gd name="connsiteY14" fmla="*/ 414027 h 3787779"/>
              <a:gd name="connsiteX15" fmla="*/ 1495394 w 4448175"/>
              <a:gd name="connsiteY15" fmla="*/ 323447 h 3787779"/>
              <a:gd name="connsiteX16" fmla="*/ 2554286 w 4448175"/>
              <a:gd name="connsiteY16" fmla="*/ 0 h 3787779"/>
              <a:gd name="connsiteX17" fmla="*/ 4448175 w 4448175"/>
              <a:gd name="connsiteY17" fmla="*/ 1893890 h 3787779"/>
              <a:gd name="connsiteX18" fmla="*/ 2554286 w 4448175"/>
              <a:gd name="connsiteY18" fmla="*/ 3787779 h 3787779"/>
              <a:gd name="connsiteX19" fmla="*/ 660397 w 4448175"/>
              <a:gd name="connsiteY19" fmla="*/ 1893890 h 3787779"/>
              <a:gd name="connsiteX20" fmla="*/ 0 w 4448175"/>
              <a:gd name="connsiteY20" fmla="*/ 2536315 h 3787779"/>
              <a:gd name="connsiteX21" fmla="*/ 0 w 4448175"/>
              <a:gd name="connsiteY21" fmla="*/ 1240914 h 3787779"/>
              <a:gd name="connsiteX22" fmla="*/ 428625 w 4448175"/>
              <a:gd name="connsiteY22" fmla="*/ 1240914 h 3787779"/>
              <a:gd name="connsiteX23" fmla="*/ 428625 w 4448175"/>
              <a:gd name="connsiteY23" fmla="*/ 2536315 h 37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8175" h="3787779">
                <a:moveTo>
                  <a:pt x="1519205" y="2108202"/>
                </a:moveTo>
                <a:lnTo>
                  <a:pt x="1519205" y="1679577"/>
                </a:lnTo>
                <a:lnTo>
                  <a:pt x="2814605" y="1679577"/>
                </a:lnTo>
                <a:lnTo>
                  <a:pt x="2814605" y="2108202"/>
                </a:lnTo>
                <a:close/>
                <a:moveTo>
                  <a:pt x="1079818" y="1893890"/>
                </a:moveTo>
                <a:cubicBezTo>
                  <a:pt x="1079818" y="2708216"/>
                  <a:pt x="1739960" y="3368358"/>
                  <a:pt x="2554286" y="3368358"/>
                </a:cubicBezTo>
                <a:cubicBezTo>
                  <a:pt x="3368612" y="3368358"/>
                  <a:pt x="4028754" y="2708216"/>
                  <a:pt x="4028754" y="1893890"/>
                </a:cubicBezTo>
                <a:cubicBezTo>
                  <a:pt x="4028754" y="1079563"/>
                  <a:pt x="3368612" y="419421"/>
                  <a:pt x="2554286" y="419421"/>
                </a:cubicBezTo>
                <a:cubicBezTo>
                  <a:pt x="1739960" y="419421"/>
                  <a:pt x="1079818" y="1079563"/>
                  <a:pt x="1079818" y="1893890"/>
                </a:cubicBezTo>
                <a:close/>
                <a:moveTo>
                  <a:pt x="660397" y="1893890"/>
                </a:moveTo>
                <a:cubicBezTo>
                  <a:pt x="660397" y="1501652"/>
                  <a:pt x="779636" y="1137265"/>
                  <a:pt x="983843" y="834998"/>
                </a:cubicBezTo>
                <a:lnTo>
                  <a:pt x="1071549" y="717711"/>
                </a:lnTo>
                <a:lnTo>
                  <a:pt x="748947" y="377793"/>
                </a:lnTo>
                <a:lnTo>
                  <a:pt x="1059846" y="82732"/>
                </a:lnTo>
                <a:lnTo>
                  <a:pt x="1374264" y="414027"/>
                </a:lnTo>
                <a:lnTo>
                  <a:pt x="1495394" y="323447"/>
                </a:lnTo>
                <a:cubicBezTo>
                  <a:pt x="1797661" y="119239"/>
                  <a:pt x="2162048" y="0"/>
                  <a:pt x="2554286" y="0"/>
                </a:cubicBezTo>
                <a:cubicBezTo>
                  <a:pt x="3600252" y="0"/>
                  <a:pt x="4448175" y="847923"/>
                  <a:pt x="4448175" y="1893890"/>
                </a:cubicBezTo>
                <a:cubicBezTo>
                  <a:pt x="4448175" y="2939856"/>
                  <a:pt x="3600252" y="3787779"/>
                  <a:pt x="2554286" y="3787779"/>
                </a:cubicBezTo>
                <a:cubicBezTo>
                  <a:pt x="1508320" y="3787779"/>
                  <a:pt x="660397" y="2939856"/>
                  <a:pt x="660397" y="1893890"/>
                </a:cubicBezTo>
                <a:close/>
                <a:moveTo>
                  <a:pt x="0" y="2536315"/>
                </a:moveTo>
                <a:lnTo>
                  <a:pt x="0" y="1240914"/>
                </a:lnTo>
                <a:lnTo>
                  <a:pt x="428625" y="1240914"/>
                </a:lnTo>
                <a:lnTo>
                  <a:pt x="428625" y="2536315"/>
                </a:ln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372958700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2051155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15" name="think-cell Slide" r:id="rId5" imgW="378" imgH="379" progId="TCLayout.ActiveDocument.1">
                  <p:embed/>
                </p:oleObj>
              </mc:Choice>
              <mc:Fallback>
                <p:oleObj name="think-cell Slide" r:id="rId5" imgW="378" imgH="37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Geography</a:t>
            </a:r>
          </a:p>
        </p:txBody>
      </p:sp>
      <p:grpSp>
        <p:nvGrpSpPr>
          <p:cNvPr id="99" name="Group 98"/>
          <p:cNvGrpSpPr/>
          <p:nvPr/>
        </p:nvGrpSpPr>
        <p:grpSpPr>
          <a:xfrm>
            <a:off x="9108141" y="4836265"/>
            <a:ext cx="3317230" cy="2163024"/>
            <a:chOff x="9626661" y="5174369"/>
            <a:chExt cx="2798710" cy="1824919"/>
          </a:xfrm>
        </p:grpSpPr>
        <p:grpSp>
          <p:nvGrpSpPr>
            <p:cNvPr id="17" name="Group 11"/>
            <p:cNvGrpSpPr>
              <a:grpSpLocks noChangeAspect="1"/>
            </p:cNvGrpSpPr>
            <p:nvPr/>
          </p:nvGrpSpPr>
          <p:grpSpPr bwMode="auto">
            <a:xfrm flipH="1">
              <a:off x="11485571" y="5364163"/>
              <a:ext cx="939800" cy="1635125"/>
              <a:chOff x="6914" y="3379"/>
              <a:chExt cx="592" cy="1030"/>
            </a:xfrm>
          </p:grpSpPr>
          <p:sp>
            <p:nvSpPr>
              <p:cNvPr id="19" name="Rectangle 12"/>
              <p:cNvSpPr>
                <a:spLocks noChangeArrowheads="1"/>
              </p:cNvSpPr>
              <p:nvPr/>
            </p:nvSpPr>
            <p:spPr bwMode="auto">
              <a:xfrm>
                <a:off x="6914" y="3379"/>
                <a:ext cx="198" cy="103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4"/>
              <p:cNvSpPr>
                <a:spLocks noChangeArrowheads="1"/>
              </p:cNvSpPr>
              <p:nvPr/>
            </p:nvSpPr>
            <p:spPr bwMode="auto">
              <a:xfrm>
                <a:off x="7112" y="3589"/>
                <a:ext cx="197" cy="81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5"/>
              <p:cNvSpPr>
                <a:spLocks noChangeArrowheads="1"/>
              </p:cNvSpPr>
              <p:nvPr/>
            </p:nvSpPr>
            <p:spPr bwMode="auto">
              <a:xfrm>
                <a:off x="7309" y="3800"/>
                <a:ext cx="197" cy="6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p:nvGrpSpPr>
          <p:grpSpPr>
            <a:xfrm>
              <a:off x="9626661" y="5174369"/>
              <a:ext cx="1914243" cy="1822255"/>
              <a:chOff x="7913688" y="4343400"/>
              <a:chExt cx="1387475" cy="1320801"/>
            </a:xfrm>
          </p:grpSpPr>
          <p:sp>
            <p:nvSpPr>
              <p:cNvPr id="31" name="Rectangle 24"/>
              <p:cNvSpPr>
                <a:spLocks noChangeArrowheads="1"/>
              </p:cNvSpPr>
              <p:nvPr/>
            </p:nvSpPr>
            <p:spPr bwMode="auto">
              <a:xfrm>
                <a:off x="8007351" y="5275263"/>
                <a:ext cx="52388" cy="3365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5"/>
              <p:cNvSpPr>
                <a:spLocks noChangeArrowheads="1"/>
              </p:cNvSpPr>
              <p:nvPr/>
            </p:nvSpPr>
            <p:spPr bwMode="auto">
              <a:xfrm>
                <a:off x="8007351" y="5275263"/>
                <a:ext cx="52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p:nvSpPr>
            <p:spPr bwMode="auto">
              <a:xfrm>
                <a:off x="8007351" y="5611813"/>
                <a:ext cx="92075" cy="52388"/>
              </a:xfrm>
              <a:custGeom>
                <a:avLst/>
                <a:gdLst>
                  <a:gd name="T0" fmla="*/ 58 w 58"/>
                  <a:gd name="T1" fmla="*/ 25 h 33"/>
                  <a:gd name="T2" fmla="*/ 33 w 58"/>
                  <a:gd name="T3" fmla="*/ 0 h 33"/>
                  <a:gd name="T4" fmla="*/ 0 w 58"/>
                  <a:gd name="T5" fmla="*/ 0 h 33"/>
                  <a:gd name="T6" fmla="*/ 0 w 58"/>
                  <a:gd name="T7" fmla="*/ 33 h 33"/>
                  <a:gd name="T8" fmla="*/ 58 w 58"/>
                  <a:gd name="T9" fmla="*/ 33 h 33"/>
                  <a:gd name="T10" fmla="*/ 58 w 58"/>
                  <a:gd name="T11" fmla="*/ 25 h 33"/>
                </a:gdLst>
                <a:ahLst/>
                <a:cxnLst>
                  <a:cxn ang="0">
                    <a:pos x="T0" y="T1"/>
                  </a:cxn>
                  <a:cxn ang="0">
                    <a:pos x="T2" y="T3"/>
                  </a:cxn>
                  <a:cxn ang="0">
                    <a:pos x="T4" y="T5"/>
                  </a:cxn>
                  <a:cxn ang="0">
                    <a:pos x="T6" y="T7"/>
                  </a:cxn>
                  <a:cxn ang="0">
                    <a:pos x="T8" y="T9"/>
                  </a:cxn>
                  <a:cxn ang="0">
                    <a:pos x="T10" y="T11"/>
                  </a:cxn>
                </a:cxnLst>
                <a:rect l="0" t="0" r="r" b="b"/>
                <a:pathLst>
                  <a:path w="58" h="33">
                    <a:moveTo>
                      <a:pt x="58" y="25"/>
                    </a:moveTo>
                    <a:lnTo>
                      <a:pt x="33" y="0"/>
                    </a:lnTo>
                    <a:lnTo>
                      <a:pt x="0" y="0"/>
                    </a:lnTo>
                    <a:lnTo>
                      <a:pt x="0" y="33"/>
                    </a:lnTo>
                    <a:lnTo>
                      <a:pt x="58" y="33"/>
                    </a:lnTo>
                    <a:lnTo>
                      <a:pt x="58" y="25"/>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p:nvSpPr>
            <p:spPr bwMode="auto">
              <a:xfrm>
                <a:off x="8007351" y="5611813"/>
                <a:ext cx="92075" cy="52388"/>
              </a:xfrm>
              <a:custGeom>
                <a:avLst/>
                <a:gdLst>
                  <a:gd name="T0" fmla="*/ 58 w 58"/>
                  <a:gd name="T1" fmla="*/ 25 h 33"/>
                  <a:gd name="T2" fmla="*/ 33 w 58"/>
                  <a:gd name="T3" fmla="*/ 0 h 33"/>
                  <a:gd name="T4" fmla="*/ 0 w 58"/>
                  <a:gd name="T5" fmla="*/ 0 h 33"/>
                  <a:gd name="T6" fmla="*/ 0 w 58"/>
                  <a:gd name="T7" fmla="*/ 33 h 33"/>
                  <a:gd name="T8" fmla="*/ 58 w 58"/>
                  <a:gd name="T9" fmla="*/ 33 h 33"/>
                  <a:gd name="T10" fmla="*/ 58 w 58"/>
                  <a:gd name="T11" fmla="*/ 25 h 33"/>
                </a:gdLst>
                <a:ahLst/>
                <a:cxnLst>
                  <a:cxn ang="0">
                    <a:pos x="T0" y="T1"/>
                  </a:cxn>
                  <a:cxn ang="0">
                    <a:pos x="T2" y="T3"/>
                  </a:cxn>
                  <a:cxn ang="0">
                    <a:pos x="T4" y="T5"/>
                  </a:cxn>
                  <a:cxn ang="0">
                    <a:pos x="T6" y="T7"/>
                  </a:cxn>
                  <a:cxn ang="0">
                    <a:pos x="T8" y="T9"/>
                  </a:cxn>
                  <a:cxn ang="0">
                    <a:pos x="T10" y="T11"/>
                  </a:cxn>
                </a:cxnLst>
                <a:rect l="0" t="0" r="r" b="b"/>
                <a:pathLst>
                  <a:path w="58" h="33">
                    <a:moveTo>
                      <a:pt x="58" y="25"/>
                    </a:moveTo>
                    <a:lnTo>
                      <a:pt x="33" y="0"/>
                    </a:lnTo>
                    <a:lnTo>
                      <a:pt x="0" y="0"/>
                    </a:lnTo>
                    <a:lnTo>
                      <a:pt x="0" y="33"/>
                    </a:lnTo>
                    <a:lnTo>
                      <a:pt x="58" y="33"/>
                    </a:lnTo>
                    <a:lnTo>
                      <a:pt x="58" y="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28"/>
              <p:cNvSpPr>
                <a:spLocks noChangeArrowheads="1"/>
              </p:cNvSpPr>
              <p:nvPr/>
            </p:nvSpPr>
            <p:spPr bwMode="auto">
              <a:xfrm>
                <a:off x="8007351" y="5289550"/>
                <a:ext cx="25400" cy="322263"/>
              </a:xfrm>
              <a:prstGeom prst="rect">
                <a:avLst/>
              </a:prstGeom>
              <a:solidFill>
                <a:srgbClr val="0061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29"/>
              <p:cNvSpPr>
                <a:spLocks noChangeArrowheads="1"/>
              </p:cNvSpPr>
              <p:nvPr/>
            </p:nvSpPr>
            <p:spPr bwMode="auto">
              <a:xfrm>
                <a:off x="8007351" y="5289550"/>
                <a:ext cx="254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0"/>
              <p:cNvSpPr>
                <a:spLocks noChangeArrowheads="1"/>
              </p:cNvSpPr>
              <p:nvPr/>
            </p:nvSpPr>
            <p:spPr bwMode="auto">
              <a:xfrm>
                <a:off x="8007351" y="5611813"/>
                <a:ext cx="25400" cy="52388"/>
              </a:xfrm>
              <a:prstGeom prst="rect">
                <a:avLst/>
              </a:prstGeom>
              <a:solidFill>
                <a:srgbClr val="0014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1"/>
              <p:cNvSpPr>
                <a:spLocks noChangeArrowheads="1"/>
              </p:cNvSpPr>
              <p:nvPr/>
            </p:nvSpPr>
            <p:spPr bwMode="auto">
              <a:xfrm>
                <a:off x="8007351" y="5611813"/>
                <a:ext cx="2540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noEditPoints="1"/>
              </p:cNvSpPr>
              <p:nvPr/>
            </p:nvSpPr>
            <p:spPr bwMode="auto">
              <a:xfrm>
                <a:off x="8078788" y="5246688"/>
                <a:ext cx="200025" cy="254000"/>
              </a:xfrm>
              <a:custGeom>
                <a:avLst/>
                <a:gdLst>
                  <a:gd name="T0" fmla="*/ 139 w 267"/>
                  <a:gd name="T1" fmla="*/ 317 h 340"/>
                  <a:gd name="T2" fmla="*/ 192 w 267"/>
                  <a:gd name="T3" fmla="*/ 176 h 340"/>
                  <a:gd name="T4" fmla="*/ 0 w 267"/>
                  <a:gd name="T5" fmla="*/ 54 h 340"/>
                  <a:gd name="T6" fmla="*/ 35 w 267"/>
                  <a:gd name="T7" fmla="*/ 0 h 340"/>
                  <a:gd name="T8" fmla="*/ 249 w 267"/>
                  <a:gd name="T9" fmla="*/ 136 h 340"/>
                  <a:gd name="T10" fmla="*/ 261 w 267"/>
                  <a:gd name="T11" fmla="*/ 174 h 340"/>
                  <a:gd name="T12" fmla="*/ 198 w 267"/>
                  <a:gd name="T13" fmla="*/ 340 h 340"/>
                  <a:gd name="T14" fmla="*/ 139 w 267"/>
                  <a:gd name="T15" fmla="*/ 317 h 340"/>
                  <a:gd name="T16" fmla="*/ 0 w 267"/>
                  <a:gd name="T17" fmla="*/ 54 h 340"/>
                  <a:gd name="T18" fmla="*/ 0 w 267"/>
                  <a:gd name="T19" fmla="*/ 54 h 340"/>
                  <a:gd name="T20" fmla="*/ 0 w 267"/>
                  <a:gd name="T21" fmla="*/ 54 h 340"/>
                  <a:gd name="T22" fmla="*/ 0 w 267"/>
                  <a:gd name="T23" fmla="*/ 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 h="340">
                    <a:moveTo>
                      <a:pt x="139" y="317"/>
                    </a:moveTo>
                    <a:cubicBezTo>
                      <a:pt x="192" y="176"/>
                      <a:pt x="192" y="176"/>
                      <a:pt x="192" y="176"/>
                    </a:cubicBezTo>
                    <a:cubicBezTo>
                      <a:pt x="0" y="54"/>
                      <a:pt x="0" y="54"/>
                      <a:pt x="0" y="54"/>
                    </a:cubicBezTo>
                    <a:cubicBezTo>
                      <a:pt x="35" y="0"/>
                      <a:pt x="35" y="0"/>
                      <a:pt x="35" y="0"/>
                    </a:cubicBezTo>
                    <a:cubicBezTo>
                      <a:pt x="249" y="136"/>
                      <a:pt x="249" y="136"/>
                      <a:pt x="249" y="136"/>
                    </a:cubicBezTo>
                    <a:cubicBezTo>
                      <a:pt x="261" y="144"/>
                      <a:pt x="267" y="160"/>
                      <a:pt x="261" y="174"/>
                    </a:cubicBezTo>
                    <a:cubicBezTo>
                      <a:pt x="198" y="340"/>
                      <a:pt x="198" y="340"/>
                      <a:pt x="198" y="340"/>
                    </a:cubicBezTo>
                    <a:cubicBezTo>
                      <a:pt x="139" y="317"/>
                      <a:pt x="139" y="317"/>
                      <a:pt x="139" y="317"/>
                    </a:cubicBezTo>
                    <a:moveTo>
                      <a:pt x="0" y="54"/>
                    </a:moveTo>
                    <a:cubicBezTo>
                      <a:pt x="0" y="54"/>
                      <a:pt x="0" y="54"/>
                      <a:pt x="0" y="54"/>
                    </a:cubicBezTo>
                    <a:cubicBezTo>
                      <a:pt x="0" y="54"/>
                      <a:pt x="0" y="54"/>
                      <a:pt x="0" y="54"/>
                    </a:cubicBezTo>
                    <a:cubicBezTo>
                      <a:pt x="0" y="54"/>
                      <a:pt x="0" y="54"/>
                      <a:pt x="0" y="54"/>
                    </a:cubicBezTo>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p:nvSpPr>
            <p:spPr bwMode="auto">
              <a:xfrm>
                <a:off x="8181976" y="5481638"/>
                <a:ext cx="92075" cy="52388"/>
              </a:xfrm>
              <a:custGeom>
                <a:avLst/>
                <a:gdLst>
                  <a:gd name="T0" fmla="*/ 58 w 58"/>
                  <a:gd name="T1" fmla="*/ 25 h 33"/>
                  <a:gd name="T2" fmla="*/ 33 w 58"/>
                  <a:gd name="T3" fmla="*/ 0 h 33"/>
                  <a:gd name="T4" fmla="*/ 0 w 58"/>
                  <a:gd name="T5" fmla="*/ 0 h 33"/>
                  <a:gd name="T6" fmla="*/ 0 w 58"/>
                  <a:gd name="T7" fmla="*/ 33 h 33"/>
                  <a:gd name="T8" fmla="*/ 58 w 58"/>
                  <a:gd name="T9" fmla="*/ 33 h 33"/>
                  <a:gd name="T10" fmla="*/ 58 w 58"/>
                  <a:gd name="T11" fmla="*/ 25 h 33"/>
                </a:gdLst>
                <a:ahLst/>
                <a:cxnLst>
                  <a:cxn ang="0">
                    <a:pos x="T0" y="T1"/>
                  </a:cxn>
                  <a:cxn ang="0">
                    <a:pos x="T2" y="T3"/>
                  </a:cxn>
                  <a:cxn ang="0">
                    <a:pos x="T4" y="T5"/>
                  </a:cxn>
                  <a:cxn ang="0">
                    <a:pos x="T6" y="T7"/>
                  </a:cxn>
                  <a:cxn ang="0">
                    <a:pos x="T8" y="T9"/>
                  </a:cxn>
                  <a:cxn ang="0">
                    <a:pos x="T10" y="T11"/>
                  </a:cxn>
                </a:cxnLst>
                <a:rect l="0" t="0" r="r" b="b"/>
                <a:pathLst>
                  <a:path w="58" h="33">
                    <a:moveTo>
                      <a:pt x="58" y="25"/>
                    </a:moveTo>
                    <a:lnTo>
                      <a:pt x="33" y="0"/>
                    </a:lnTo>
                    <a:lnTo>
                      <a:pt x="0" y="0"/>
                    </a:lnTo>
                    <a:lnTo>
                      <a:pt x="0" y="33"/>
                    </a:lnTo>
                    <a:lnTo>
                      <a:pt x="58" y="33"/>
                    </a:lnTo>
                    <a:lnTo>
                      <a:pt x="58" y="25"/>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p:nvSpPr>
            <p:spPr bwMode="auto">
              <a:xfrm>
                <a:off x="8181976" y="5481638"/>
                <a:ext cx="92075" cy="52388"/>
              </a:xfrm>
              <a:custGeom>
                <a:avLst/>
                <a:gdLst>
                  <a:gd name="T0" fmla="*/ 58 w 58"/>
                  <a:gd name="T1" fmla="*/ 25 h 33"/>
                  <a:gd name="T2" fmla="*/ 33 w 58"/>
                  <a:gd name="T3" fmla="*/ 0 h 33"/>
                  <a:gd name="T4" fmla="*/ 0 w 58"/>
                  <a:gd name="T5" fmla="*/ 0 h 33"/>
                  <a:gd name="T6" fmla="*/ 0 w 58"/>
                  <a:gd name="T7" fmla="*/ 33 h 33"/>
                  <a:gd name="T8" fmla="*/ 58 w 58"/>
                  <a:gd name="T9" fmla="*/ 33 h 33"/>
                  <a:gd name="T10" fmla="*/ 58 w 58"/>
                  <a:gd name="T11" fmla="*/ 25 h 33"/>
                </a:gdLst>
                <a:ahLst/>
                <a:cxnLst>
                  <a:cxn ang="0">
                    <a:pos x="T0" y="T1"/>
                  </a:cxn>
                  <a:cxn ang="0">
                    <a:pos x="T2" y="T3"/>
                  </a:cxn>
                  <a:cxn ang="0">
                    <a:pos x="T4" y="T5"/>
                  </a:cxn>
                  <a:cxn ang="0">
                    <a:pos x="T6" y="T7"/>
                  </a:cxn>
                  <a:cxn ang="0">
                    <a:pos x="T8" y="T9"/>
                  </a:cxn>
                  <a:cxn ang="0">
                    <a:pos x="T10" y="T11"/>
                  </a:cxn>
                </a:cxnLst>
                <a:rect l="0" t="0" r="r" b="b"/>
                <a:pathLst>
                  <a:path w="58" h="33">
                    <a:moveTo>
                      <a:pt x="58" y="25"/>
                    </a:moveTo>
                    <a:lnTo>
                      <a:pt x="33" y="0"/>
                    </a:lnTo>
                    <a:lnTo>
                      <a:pt x="0" y="0"/>
                    </a:lnTo>
                    <a:lnTo>
                      <a:pt x="0" y="33"/>
                    </a:lnTo>
                    <a:lnTo>
                      <a:pt x="58" y="33"/>
                    </a:lnTo>
                    <a:lnTo>
                      <a:pt x="58" y="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p:nvSpPr>
            <p:spPr bwMode="auto">
              <a:xfrm>
                <a:off x="8121651" y="5289550"/>
                <a:ext cx="153988" cy="192088"/>
              </a:xfrm>
              <a:custGeom>
                <a:avLst/>
                <a:gdLst>
                  <a:gd name="T0" fmla="*/ 68 w 206"/>
                  <a:gd name="T1" fmla="*/ 0 h 258"/>
                  <a:gd name="T2" fmla="*/ 0 w 206"/>
                  <a:gd name="T3" fmla="*/ 0 h 258"/>
                  <a:gd name="T4" fmla="*/ 168 w 206"/>
                  <a:gd name="T5" fmla="*/ 106 h 258"/>
                  <a:gd name="T6" fmla="*/ 114 w 206"/>
                  <a:gd name="T7" fmla="*/ 256 h 258"/>
                  <a:gd name="T8" fmla="*/ 114 w 206"/>
                  <a:gd name="T9" fmla="*/ 258 h 258"/>
                  <a:gd name="T10" fmla="*/ 151 w 206"/>
                  <a:gd name="T11" fmla="*/ 258 h 258"/>
                  <a:gd name="T12" fmla="*/ 151 w 206"/>
                  <a:gd name="T13" fmla="*/ 258 h 258"/>
                  <a:gd name="T14" fmla="*/ 204 w 206"/>
                  <a:gd name="T15" fmla="*/ 117 h 258"/>
                  <a:gd name="T16" fmla="*/ 206 w 206"/>
                  <a:gd name="T17" fmla="*/ 106 h 258"/>
                  <a:gd name="T18" fmla="*/ 192 w 206"/>
                  <a:gd name="T19" fmla="*/ 79 h 258"/>
                  <a:gd name="T20" fmla="*/ 68 w 206"/>
                  <a:gd name="T21"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58">
                    <a:moveTo>
                      <a:pt x="68" y="0"/>
                    </a:moveTo>
                    <a:cubicBezTo>
                      <a:pt x="0" y="0"/>
                      <a:pt x="0" y="0"/>
                      <a:pt x="0" y="0"/>
                    </a:cubicBezTo>
                    <a:cubicBezTo>
                      <a:pt x="168" y="106"/>
                      <a:pt x="168" y="106"/>
                      <a:pt x="168" y="106"/>
                    </a:cubicBezTo>
                    <a:cubicBezTo>
                      <a:pt x="114" y="256"/>
                      <a:pt x="114" y="256"/>
                      <a:pt x="114" y="256"/>
                    </a:cubicBezTo>
                    <a:cubicBezTo>
                      <a:pt x="114" y="258"/>
                      <a:pt x="114" y="258"/>
                      <a:pt x="114" y="258"/>
                    </a:cubicBezTo>
                    <a:cubicBezTo>
                      <a:pt x="151" y="258"/>
                      <a:pt x="151" y="258"/>
                      <a:pt x="151" y="258"/>
                    </a:cubicBezTo>
                    <a:cubicBezTo>
                      <a:pt x="151" y="258"/>
                      <a:pt x="151" y="258"/>
                      <a:pt x="151" y="258"/>
                    </a:cubicBezTo>
                    <a:cubicBezTo>
                      <a:pt x="204" y="117"/>
                      <a:pt x="204" y="117"/>
                      <a:pt x="204" y="117"/>
                    </a:cubicBezTo>
                    <a:cubicBezTo>
                      <a:pt x="206" y="114"/>
                      <a:pt x="206" y="110"/>
                      <a:pt x="206" y="106"/>
                    </a:cubicBezTo>
                    <a:cubicBezTo>
                      <a:pt x="206" y="95"/>
                      <a:pt x="201" y="85"/>
                      <a:pt x="192" y="79"/>
                    </a:cubicBezTo>
                    <a:cubicBezTo>
                      <a:pt x="68" y="0"/>
                      <a:pt x="68" y="0"/>
                      <a:pt x="68" y="0"/>
                    </a:cubicBezTo>
                  </a:path>
                </a:pathLst>
              </a:custGeom>
              <a:solidFill>
                <a:srgbClr val="006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p:nvSpPr>
            <p:spPr bwMode="auto">
              <a:xfrm>
                <a:off x="8207376" y="5481638"/>
                <a:ext cx="66675" cy="39688"/>
              </a:xfrm>
              <a:custGeom>
                <a:avLst/>
                <a:gdLst>
                  <a:gd name="T0" fmla="*/ 17 w 42"/>
                  <a:gd name="T1" fmla="*/ 0 h 25"/>
                  <a:gd name="T2" fmla="*/ 17 w 42"/>
                  <a:gd name="T3" fmla="*/ 0 h 25"/>
                  <a:gd name="T4" fmla="*/ 0 w 42"/>
                  <a:gd name="T5" fmla="*/ 0 h 25"/>
                  <a:gd name="T6" fmla="*/ 0 w 42"/>
                  <a:gd name="T7" fmla="*/ 25 h 25"/>
                  <a:gd name="T8" fmla="*/ 42 w 42"/>
                  <a:gd name="T9" fmla="*/ 25 h 25"/>
                  <a:gd name="T10" fmla="*/ 17 w 42"/>
                  <a:gd name="T11" fmla="*/ 0 h 25"/>
                </a:gdLst>
                <a:ahLst/>
                <a:cxnLst>
                  <a:cxn ang="0">
                    <a:pos x="T0" y="T1"/>
                  </a:cxn>
                  <a:cxn ang="0">
                    <a:pos x="T2" y="T3"/>
                  </a:cxn>
                  <a:cxn ang="0">
                    <a:pos x="T4" y="T5"/>
                  </a:cxn>
                  <a:cxn ang="0">
                    <a:pos x="T6" y="T7"/>
                  </a:cxn>
                  <a:cxn ang="0">
                    <a:pos x="T8" y="T9"/>
                  </a:cxn>
                  <a:cxn ang="0">
                    <a:pos x="T10" y="T11"/>
                  </a:cxn>
                </a:cxnLst>
                <a:rect l="0" t="0" r="r" b="b"/>
                <a:pathLst>
                  <a:path w="42" h="25">
                    <a:moveTo>
                      <a:pt x="17" y="0"/>
                    </a:moveTo>
                    <a:lnTo>
                      <a:pt x="17" y="0"/>
                    </a:lnTo>
                    <a:lnTo>
                      <a:pt x="0" y="0"/>
                    </a:lnTo>
                    <a:lnTo>
                      <a:pt x="0" y="25"/>
                    </a:lnTo>
                    <a:lnTo>
                      <a:pt x="42" y="25"/>
                    </a:lnTo>
                    <a:lnTo>
                      <a:pt x="17" y="0"/>
                    </a:lnTo>
                    <a:close/>
                  </a:path>
                </a:pathLst>
              </a:custGeom>
              <a:solidFill>
                <a:srgbClr val="001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p:nvSpPr>
            <p:spPr bwMode="auto">
              <a:xfrm>
                <a:off x="8207376" y="5481638"/>
                <a:ext cx="66675" cy="39688"/>
              </a:xfrm>
              <a:custGeom>
                <a:avLst/>
                <a:gdLst>
                  <a:gd name="T0" fmla="*/ 17 w 42"/>
                  <a:gd name="T1" fmla="*/ 0 h 25"/>
                  <a:gd name="T2" fmla="*/ 17 w 42"/>
                  <a:gd name="T3" fmla="*/ 0 h 25"/>
                  <a:gd name="T4" fmla="*/ 0 w 42"/>
                  <a:gd name="T5" fmla="*/ 0 h 25"/>
                  <a:gd name="T6" fmla="*/ 0 w 42"/>
                  <a:gd name="T7" fmla="*/ 25 h 25"/>
                  <a:gd name="T8" fmla="*/ 42 w 42"/>
                  <a:gd name="T9" fmla="*/ 25 h 25"/>
                  <a:gd name="T10" fmla="*/ 17 w 42"/>
                  <a:gd name="T11" fmla="*/ 0 h 25"/>
                </a:gdLst>
                <a:ahLst/>
                <a:cxnLst>
                  <a:cxn ang="0">
                    <a:pos x="T0" y="T1"/>
                  </a:cxn>
                  <a:cxn ang="0">
                    <a:pos x="T2" y="T3"/>
                  </a:cxn>
                  <a:cxn ang="0">
                    <a:pos x="T4" y="T5"/>
                  </a:cxn>
                  <a:cxn ang="0">
                    <a:pos x="T6" y="T7"/>
                  </a:cxn>
                  <a:cxn ang="0">
                    <a:pos x="T8" y="T9"/>
                  </a:cxn>
                  <a:cxn ang="0">
                    <a:pos x="T10" y="T11"/>
                  </a:cxn>
                </a:cxnLst>
                <a:rect l="0" t="0" r="r" b="b"/>
                <a:pathLst>
                  <a:path w="42" h="25">
                    <a:moveTo>
                      <a:pt x="17" y="0"/>
                    </a:moveTo>
                    <a:lnTo>
                      <a:pt x="17" y="0"/>
                    </a:lnTo>
                    <a:lnTo>
                      <a:pt x="0" y="0"/>
                    </a:lnTo>
                    <a:lnTo>
                      <a:pt x="0" y="25"/>
                    </a:lnTo>
                    <a:lnTo>
                      <a:pt x="42" y="25"/>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p:nvSpPr>
            <p:spPr bwMode="auto">
              <a:xfrm>
                <a:off x="8083551" y="5289550"/>
                <a:ext cx="163513" cy="192088"/>
              </a:xfrm>
              <a:custGeom>
                <a:avLst/>
                <a:gdLst>
                  <a:gd name="T0" fmla="*/ 24 w 103"/>
                  <a:gd name="T1" fmla="*/ 0 h 121"/>
                  <a:gd name="T2" fmla="*/ 0 w 103"/>
                  <a:gd name="T3" fmla="*/ 0 h 121"/>
                  <a:gd name="T4" fmla="*/ 87 w 103"/>
                  <a:gd name="T5" fmla="*/ 56 h 121"/>
                  <a:gd name="T6" fmla="*/ 63 w 103"/>
                  <a:gd name="T7" fmla="*/ 121 h 121"/>
                  <a:gd name="T8" fmla="*/ 63 w 103"/>
                  <a:gd name="T9" fmla="*/ 121 h 121"/>
                  <a:gd name="T10" fmla="*/ 78 w 103"/>
                  <a:gd name="T11" fmla="*/ 121 h 121"/>
                  <a:gd name="T12" fmla="*/ 78 w 103"/>
                  <a:gd name="T13" fmla="*/ 120 h 121"/>
                  <a:gd name="T14" fmla="*/ 103 w 103"/>
                  <a:gd name="T15" fmla="*/ 50 h 121"/>
                  <a:gd name="T16" fmla="*/ 24 w 103"/>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21">
                    <a:moveTo>
                      <a:pt x="24" y="0"/>
                    </a:moveTo>
                    <a:lnTo>
                      <a:pt x="0" y="0"/>
                    </a:lnTo>
                    <a:lnTo>
                      <a:pt x="87" y="56"/>
                    </a:lnTo>
                    <a:lnTo>
                      <a:pt x="63" y="121"/>
                    </a:lnTo>
                    <a:lnTo>
                      <a:pt x="63" y="121"/>
                    </a:lnTo>
                    <a:lnTo>
                      <a:pt x="78" y="121"/>
                    </a:lnTo>
                    <a:lnTo>
                      <a:pt x="78" y="120"/>
                    </a:lnTo>
                    <a:lnTo>
                      <a:pt x="103" y="50"/>
                    </a:lnTo>
                    <a:lnTo>
                      <a:pt x="24" y="0"/>
                    </a:lnTo>
                    <a:close/>
                  </a:path>
                </a:pathLst>
              </a:custGeom>
              <a:solidFill>
                <a:srgbClr val="005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p:nvSpPr>
            <p:spPr bwMode="auto">
              <a:xfrm>
                <a:off x="8083551" y="5289550"/>
                <a:ext cx="163513" cy="192088"/>
              </a:xfrm>
              <a:custGeom>
                <a:avLst/>
                <a:gdLst>
                  <a:gd name="T0" fmla="*/ 24 w 103"/>
                  <a:gd name="T1" fmla="*/ 0 h 121"/>
                  <a:gd name="T2" fmla="*/ 0 w 103"/>
                  <a:gd name="T3" fmla="*/ 0 h 121"/>
                  <a:gd name="T4" fmla="*/ 87 w 103"/>
                  <a:gd name="T5" fmla="*/ 56 h 121"/>
                  <a:gd name="T6" fmla="*/ 63 w 103"/>
                  <a:gd name="T7" fmla="*/ 121 h 121"/>
                  <a:gd name="T8" fmla="*/ 63 w 103"/>
                  <a:gd name="T9" fmla="*/ 121 h 121"/>
                  <a:gd name="T10" fmla="*/ 78 w 103"/>
                  <a:gd name="T11" fmla="*/ 121 h 121"/>
                  <a:gd name="T12" fmla="*/ 78 w 103"/>
                  <a:gd name="T13" fmla="*/ 120 h 121"/>
                  <a:gd name="T14" fmla="*/ 103 w 103"/>
                  <a:gd name="T15" fmla="*/ 50 h 121"/>
                  <a:gd name="T16" fmla="*/ 24 w 103"/>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21">
                    <a:moveTo>
                      <a:pt x="24" y="0"/>
                    </a:moveTo>
                    <a:lnTo>
                      <a:pt x="0" y="0"/>
                    </a:lnTo>
                    <a:lnTo>
                      <a:pt x="87" y="56"/>
                    </a:lnTo>
                    <a:lnTo>
                      <a:pt x="63" y="121"/>
                    </a:lnTo>
                    <a:lnTo>
                      <a:pt x="63" y="121"/>
                    </a:lnTo>
                    <a:lnTo>
                      <a:pt x="78" y="121"/>
                    </a:lnTo>
                    <a:lnTo>
                      <a:pt x="78" y="120"/>
                    </a:lnTo>
                    <a:lnTo>
                      <a:pt x="103" y="50"/>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p:cNvSpPr>
              <p:nvPr/>
            </p:nvSpPr>
            <p:spPr bwMode="auto">
              <a:xfrm>
                <a:off x="8181976" y="5481638"/>
                <a:ext cx="25400" cy="52388"/>
              </a:xfrm>
              <a:custGeom>
                <a:avLst/>
                <a:gdLst>
                  <a:gd name="T0" fmla="*/ 16 w 16"/>
                  <a:gd name="T1" fmla="*/ 0 h 33"/>
                  <a:gd name="T2" fmla="*/ 1 w 16"/>
                  <a:gd name="T3" fmla="*/ 0 h 33"/>
                  <a:gd name="T4" fmla="*/ 0 w 16"/>
                  <a:gd name="T5" fmla="*/ 0 h 33"/>
                  <a:gd name="T6" fmla="*/ 0 w 16"/>
                  <a:gd name="T7" fmla="*/ 33 h 33"/>
                  <a:gd name="T8" fmla="*/ 0 w 16"/>
                  <a:gd name="T9" fmla="*/ 25 h 33"/>
                  <a:gd name="T10" fmla="*/ 16 w 16"/>
                  <a:gd name="T11" fmla="*/ 25 h 33"/>
                  <a:gd name="T12" fmla="*/ 16 w 16"/>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6" h="33">
                    <a:moveTo>
                      <a:pt x="16" y="0"/>
                    </a:moveTo>
                    <a:lnTo>
                      <a:pt x="1" y="0"/>
                    </a:lnTo>
                    <a:lnTo>
                      <a:pt x="0" y="0"/>
                    </a:lnTo>
                    <a:lnTo>
                      <a:pt x="0" y="33"/>
                    </a:lnTo>
                    <a:lnTo>
                      <a:pt x="0" y="25"/>
                    </a:lnTo>
                    <a:lnTo>
                      <a:pt x="16" y="25"/>
                    </a:lnTo>
                    <a:lnTo>
                      <a:pt x="16" y="0"/>
                    </a:lnTo>
                    <a:close/>
                  </a:path>
                </a:pathLst>
              </a:custGeom>
              <a:solidFill>
                <a:srgbClr val="0013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p:nvSpPr>
            <p:spPr bwMode="auto">
              <a:xfrm>
                <a:off x="8181976" y="5481638"/>
                <a:ext cx="25400" cy="52388"/>
              </a:xfrm>
              <a:custGeom>
                <a:avLst/>
                <a:gdLst>
                  <a:gd name="T0" fmla="*/ 16 w 16"/>
                  <a:gd name="T1" fmla="*/ 0 h 33"/>
                  <a:gd name="T2" fmla="*/ 1 w 16"/>
                  <a:gd name="T3" fmla="*/ 0 h 33"/>
                  <a:gd name="T4" fmla="*/ 0 w 16"/>
                  <a:gd name="T5" fmla="*/ 0 h 33"/>
                  <a:gd name="T6" fmla="*/ 0 w 16"/>
                  <a:gd name="T7" fmla="*/ 33 h 33"/>
                  <a:gd name="T8" fmla="*/ 0 w 16"/>
                  <a:gd name="T9" fmla="*/ 25 h 33"/>
                  <a:gd name="T10" fmla="*/ 16 w 16"/>
                  <a:gd name="T11" fmla="*/ 25 h 33"/>
                  <a:gd name="T12" fmla="*/ 16 w 16"/>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6" h="33">
                    <a:moveTo>
                      <a:pt x="16" y="0"/>
                    </a:moveTo>
                    <a:lnTo>
                      <a:pt x="1" y="0"/>
                    </a:lnTo>
                    <a:lnTo>
                      <a:pt x="0" y="0"/>
                    </a:lnTo>
                    <a:lnTo>
                      <a:pt x="0" y="33"/>
                    </a:lnTo>
                    <a:lnTo>
                      <a:pt x="0" y="25"/>
                    </a:lnTo>
                    <a:lnTo>
                      <a:pt x="16" y="25"/>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p:nvSpPr>
            <p:spPr bwMode="auto">
              <a:xfrm>
                <a:off x="8639176" y="4589463"/>
                <a:ext cx="433388" cy="260350"/>
              </a:xfrm>
              <a:custGeom>
                <a:avLst/>
                <a:gdLst>
                  <a:gd name="T0" fmla="*/ 524 w 581"/>
                  <a:gd name="T1" fmla="*/ 174 h 350"/>
                  <a:gd name="T2" fmla="*/ 428 w 581"/>
                  <a:gd name="T3" fmla="*/ 99 h 350"/>
                  <a:gd name="T4" fmla="*/ 427 w 581"/>
                  <a:gd name="T5" fmla="*/ 99 h 350"/>
                  <a:gd name="T6" fmla="*/ 427 w 581"/>
                  <a:gd name="T7" fmla="*/ 99 h 350"/>
                  <a:gd name="T8" fmla="*/ 328 w 581"/>
                  <a:gd name="T9" fmla="*/ 0 h 350"/>
                  <a:gd name="T10" fmla="*/ 242 w 581"/>
                  <a:gd name="T11" fmla="*/ 52 h 350"/>
                  <a:gd name="T12" fmla="*/ 211 w 581"/>
                  <a:gd name="T13" fmla="*/ 47 h 350"/>
                  <a:gd name="T14" fmla="*/ 118 w 581"/>
                  <a:gd name="T15" fmla="*/ 139 h 350"/>
                  <a:gd name="T16" fmla="*/ 118 w 581"/>
                  <a:gd name="T17" fmla="*/ 140 h 350"/>
                  <a:gd name="T18" fmla="*/ 105 w 581"/>
                  <a:gd name="T19" fmla="*/ 139 h 350"/>
                  <a:gd name="T20" fmla="*/ 0 w 581"/>
                  <a:gd name="T21" fmla="*/ 245 h 350"/>
                  <a:gd name="T22" fmla="*/ 105 w 581"/>
                  <a:gd name="T23" fmla="*/ 350 h 350"/>
                  <a:gd name="T24" fmla="*/ 490 w 581"/>
                  <a:gd name="T25" fmla="*/ 350 h 350"/>
                  <a:gd name="T26" fmla="*/ 581 w 581"/>
                  <a:gd name="T27" fmla="*/ 259 h 350"/>
                  <a:gd name="T28" fmla="*/ 524 w 581"/>
                  <a:gd name="T29" fmla="*/ 17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1" h="350">
                    <a:moveTo>
                      <a:pt x="524" y="174"/>
                    </a:moveTo>
                    <a:cubicBezTo>
                      <a:pt x="513" y="131"/>
                      <a:pt x="474" y="99"/>
                      <a:pt x="428" y="99"/>
                    </a:cubicBezTo>
                    <a:cubicBezTo>
                      <a:pt x="427" y="99"/>
                      <a:pt x="427" y="99"/>
                      <a:pt x="427" y="99"/>
                    </a:cubicBezTo>
                    <a:cubicBezTo>
                      <a:pt x="427" y="99"/>
                      <a:pt x="427" y="99"/>
                      <a:pt x="427" y="99"/>
                    </a:cubicBezTo>
                    <a:cubicBezTo>
                      <a:pt x="427" y="45"/>
                      <a:pt x="383" y="0"/>
                      <a:pt x="328" y="0"/>
                    </a:cubicBezTo>
                    <a:cubicBezTo>
                      <a:pt x="291" y="0"/>
                      <a:pt x="258" y="21"/>
                      <a:pt x="242" y="52"/>
                    </a:cubicBezTo>
                    <a:cubicBezTo>
                      <a:pt x="232" y="49"/>
                      <a:pt x="221" y="47"/>
                      <a:pt x="211" y="47"/>
                    </a:cubicBezTo>
                    <a:cubicBezTo>
                      <a:pt x="159" y="47"/>
                      <a:pt x="118" y="88"/>
                      <a:pt x="118" y="139"/>
                    </a:cubicBezTo>
                    <a:cubicBezTo>
                      <a:pt x="118" y="140"/>
                      <a:pt x="118" y="140"/>
                      <a:pt x="118" y="140"/>
                    </a:cubicBezTo>
                    <a:cubicBezTo>
                      <a:pt x="114" y="140"/>
                      <a:pt x="110" y="139"/>
                      <a:pt x="105" y="139"/>
                    </a:cubicBezTo>
                    <a:cubicBezTo>
                      <a:pt x="47" y="139"/>
                      <a:pt x="0" y="186"/>
                      <a:pt x="0" y="245"/>
                    </a:cubicBezTo>
                    <a:cubicBezTo>
                      <a:pt x="0" y="303"/>
                      <a:pt x="47" y="350"/>
                      <a:pt x="105" y="350"/>
                    </a:cubicBezTo>
                    <a:cubicBezTo>
                      <a:pt x="490" y="350"/>
                      <a:pt x="490" y="350"/>
                      <a:pt x="490" y="350"/>
                    </a:cubicBezTo>
                    <a:cubicBezTo>
                      <a:pt x="540" y="350"/>
                      <a:pt x="581" y="309"/>
                      <a:pt x="581" y="259"/>
                    </a:cubicBezTo>
                    <a:cubicBezTo>
                      <a:pt x="581" y="220"/>
                      <a:pt x="558" y="188"/>
                      <a:pt x="524" y="17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noEditPoints="1"/>
              </p:cNvSpPr>
              <p:nvPr/>
            </p:nvSpPr>
            <p:spPr bwMode="auto">
              <a:xfrm>
                <a:off x="8726488" y="4684713"/>
                <a:ext cx="1588" cy="7938"/>
              </a:xfrm>
              <a:custGeom>
                <a:avLst/>
                <a:gdLst>
                  <a:gd name="T0" fmla="*/ 0 w 1"/>
                  <a:gd name="T1" fmla="*/ 10 h 10"/>
                  <a:gd name="T2" fmla="*/ 0 w 1"/>
                  <a:gd name="T3" fmla="*/ 10 h 10"/>
                  <a:gd name="T4" fmla="*/ 0 w 1"/>
                  <a:gd name="T5" fmla="*/ 10 h 10"/>
                  <a:gd name="T6" fmla="*/ 0 w 1"/>
                  <a:gd name="T7" fmla="*/ 9 h 10"/>
                  <a:gd name="T8" fmla="*/ 0 w 1"/>
                  <a:gd name="T9" fmla="*/ 9 h 10"/>
                  <a:gd name="T10" fmla="*/ 0 w 1"/>
                  <a:gd name="T11" fmla="*/ 9 h 10"/>
                  <a:gd name="T12" fmla="*/ 0 w 1"/>
                  <a:gd name="T13" fmla="*/ 8 h 10"/>
                  <a:gd name="T14" fmla="*/ 0 w 1"/>
                  <a:gd name="T15" fmla="*/ 8 h 10"/>
                  <a:gd name="T16" fmla="*/ 0 w 1"/>
                  <a:gd name="T17" fmla="*/ 8 h 10"/>
                  <a:gd name="T18" fmla="*/ 0 w 1"/>
                  <a:gd name="T19" fmla="*/ 8 h 10"/>
                  <a:gd name="T20" fmla="*/ 0 w 1"/>
                  <a:gd name="T21" fmla="*/ 8 h 10"/>
                  <a:gd name="T22" fmla="*/ 0 w 1"/>
                  <a:gd name="T23" fmla="*/ 8 h 10"/>
                  <a:gd name="T24" fmla="*/ 0 w 1"/>
                  <a:gd name="T25" fmla="*/ 7 h 10"/>
                  <a:gd name="T26" fmla="*/ 0 w 1"/>
                  <a:gd name="T27" fmla="*/ 7 h 10"/>
                  <a:gd name="T28" fmla="*/ 0 w 1"/>
                  <a:gd name="T29" fmla="*/ 7 h 10"/>
                  <a:gd name="T30" fmla="*/ 0 w 1"/>
                  <a:gd name="T31" fmla="*/ 6 h 10"/>
                  <a:gd name="T32" fmla="*/ 0 w 1"/>
                  <a:gd name="T33" fmla="*/ 6 h 10"/>
                  <a:gd name="T34" fmla="*/ 0 w 1"/>
                  <a:gd name="T35" fmla="*/ 6 h 10"/>
                  <a:gd name="T36" fmla="*/ 0 w 1"/>
                  <a:gd name="T37" fmla="*/ 5 h 10"/>
                  <a:gd name="T38" fmla="*/ 0 w 1"/>
                  <a:gd name="T39" fmla="*/ 6 h 10"/>
                  <a:gd name="T40" fmla="*/ 0 w 1"/>
                  <a:gd name="T41" fmla="*/ 5 h 10"/>
                  <a:gd name="T42" fmla="*/ 0 w 1"/>
                  <a:gd name="T43" fmla="*/ 5 h 10"/>
                  <a:gd name="T44" fmla="*/ 0 w 1"/>
                  <a:gd name="T45" fmla="*/ 5 h 10"/>
                  <a:gd name="T46" fmla="*/ 0 w 1"/>
                  <a:gd name="T47" fmla="*/ 5 h 10"/>
                  <a:gd name="T48" fmla="*/ 0 w 1"/>
                  <a:gd name="T49" fmla="*/ 4 h 10"/>
                  <a:gd name="T50" fmla="*/ 0 w 1"/>
                  <a:gd name="T51" fmla="*/ 4 h 10"/>
                  <a:gd name="T52" fmla="*/ 0 w 1"/>
                  <a:gd name="T53" fmla="*/ 4 h 10"/>
                  <a:gd name="T54" fmla="*/ 0 w 1"/>
                  <a:gd name="T55" fmla="*/ 3 h 10"/>
                  <a:gd name="T56" fmla="*/ 0 w 1"/>
                  <a:gd name="T57" fmla="*/ 4 h 10"/>
                  <a:gd name="T58" fmla="*/ 0 w 1"/>
                  <a:gd name="T59" fmla="*/ 3 h 10"/>
                  <a:gd name="T60" fmla="*/ 0 w 1"/>
                  <a:gd name="T61" fmla="*/ 3 h 10"/>
                  <a:gd name="T62" fmla="*/ 0 w 1"/>
                  <a:gd name="T63" fmla="*/ 3 h 10"/>
                  <a:gd name="T64" fmla="*/ 0 w 1"/>
                  <a:gd name="T65" fmla="*/ 3 h 10"/>
                  <a:gd name="T66" fmla="*/ 0 w 1"/>
                  <a:gd name="T67" fmla="*/ 2 h 10"/>
                  <a:gd name="T68" fmla="*/ 0 w 1"/>
                  <a:gd name="T69" fmla="*/ 2 h 10"/>
                  <a:gd name="T70" fmla="*/ 0 w 1"/>
                  <a:gd name="T71" fmla="*/ 2 h 10"/>
                  <a:gd name="T72" fmla="*/ 0 w 1"/>
                  <a:gd name="T73" fmla="*/ 1 h 10"/>
                  <a:gd name="T74" fmla="*/ 0 w 1"/>
                  <a:gd name="T75" fmla="*/ 1 h 10"/>
                  <a:gd name="T76" fmla="*/ 0 w 1"/>
                  <a:gd name="T77" fmla="*/ 1 h 10"/>
                  <a:gd name="T78" fmla="*/ 1 w 1"/>
                  <a:gd name="T79" fmla="*/ 1 h 10"/>
                  <a:gd name="T80" fmla="*/ 1 w 1"/>
                  <a:gd name="T81" fmla="*/ 1 h 10"/>
                  <a:gd name="T82" fmla="*/ 1 w 1"/>
                  <a:gd name="T83" fmla="*/ 1 h 10"/>
                  <a:gd name="T84" fmla="*/ 1 w 1"/>
                  <a:gd name="T85" fmla="*/ 0 h 10"/>
                  <a:gd name="T86" fmla="*/ 1 w 1"/>
                  <a:gd name="T87" fmla="*/ 0 h 10"/>
                  <a:gd name="T88" fmla="*/ 1 w 1"/>
                  <a:gd name="T8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 h="10">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00A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p:nvSpPr>
            <p:spPr bwMode="auto">
              <a:xfrm>
                <a:off x="8181976" y="4965388"/>
                <a:ext cx="1074738" cy="694049"/>
              </a:xfrm>
              <a:custGeom>
                <a:avLst/>
                <a:gdLst>
                  <a:gd name="T0" fmla="*/ 542 w 677"/>
                  <a:gd name="T1" fmla="*/ 0 h 428"/>
                  <a:gd name="T2" fmla="*/ 542 w 677"/>
                  <a:gd name="T3" fmla="*/ 85 h 428"/>
                  <a:gd name="T4" fmla="*/ 406 w 677"/>
                  <a:gd name="T5" fmla="*/ 85 h 428"/>
                  <a:gd name="T6" fmla="*/ 406 w 677"/>
                  <a:gd name="T7" fmla="*/ 169 h 428"/>
                  <a:gd name="T8" fmla="*/ 271 w 677"/>
                  <a:gd name="T9" fmla="*/ 169 h 428"/>
                  <a:gd name="T10" fmla="*/ 271 w 677"/>
                  <a:gd name="T11" fmla="*/ 257 h 428"/>
                  <a:gd name="T12" fmla="*/ 272 w 677"/>
                  <a:gd name="T13" fmla="*/ 257 h 428"/>
                  <a:gd name="T14" fmla="*/ 271 w 677"/>
                  <a:gd name="T15" fmla="*/ 257 h 428"/>
                  <a:gd name="T16" fmla="*/ 271 w 677"/>
                  <a:gd name="T17" fmla="*/ 257 h 428"/>
                  <a:gd name="T18" fmla="*/ 135 w 677"/>
                  <a:gd name="T19" fmla="*/ 257 h 428"/>
                  <a:gd name="T20" fmla="*/ 135 w 677"/>
                  <a:gd name="T21" fmla="*/ 341 h 428"/>
                  <a:gd name="T22" fmla="*/ 0 w 677"/>
                  <a:gd name="T23" fmla="*/ 341 h 428"/>
                  <a:gd name="T24" fmla="*/ 0 w 677"/>
                  <a:gd name="T25" fmla="*/ 428 h 428"/>
                  <a:gd name="T26" fmla="*/ 135 w 677"/>
                  <a:gd name="T27" fmla="*/ 428 h 428"/>
                  <a:gd name="T28" fmla="*/ 677 w 677"/>
                  <a:gd name="T29" fmla="*/ 428 h 428"/>
                  <a:gd name="T30" fmla="*/ 677 w 677"/>
                  <a:gd name="T31" fmla="*/ 87 h 428"/>
                  <a:gd name="T32" fmla="*/ 677 w 677"/>
                  <a:gd name="T33" fmla="*/ 0 h 428"/>
                  <a:gd name="T34" fmla="*/ 542 w 677"/>
                  <a:gd name="T35"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7" h="428">
                    <a:moveTo>
                      <a:pt x="542" y="0"/>
                    </a:moveTo>
                    <a:lnTo>
                      <a:pt x="542" y="85"/>
                    </a:lnTo>
                    <a:lnTo>
                      <a:pt x="406" y="85"/>
                    </a:lnTo>
                    <a:lnTo>
                      <a:pt x="406" y="169"/>
                    </a:lnTo>
                    <a:lnTo>
                      <a:pt x="271" y="169"/>
                    </a:lnTo>
                    <a:lnTo>
                      <a:pt x="271" y="257"/>
                    </a:lnTo>
                    <a:lnTo>
                      <a:pt x="272" y="257"/>
                    </a:lnTo>
                    <a:lnTo>
                      <a:pt x="271" y="257"/>
                    </a:lnTo>
                    <a:lnTo>
                      <a:pt x="271" y="257"/>
                    </a:lnTo>
                    <a:lnTo>
                      <a:pt x="135" y="257"/>
                    </a:lnTo>
                    <a:lnTo>
                      <a:pt x="135" y="341"/>
                    </a:lnTo>
                    <a:lnTo>
                      <a:pt x="0" y="341"/>
                    </a:lnTo>
                    <a:lnTo>
                      <a:pt x="0" y="428"/>
                    </a:lnTo>
                    <a:lnTo>
                      <a:pt x="135" y="428"/>
                    </a:lnTo>
                    <a:lnTo>
                      <a:pt x="677" y="428"/>
                    </a:lnTo>
                    <a:lnTo>
                      <a:pt x="677" y="87"/>
                    </a:lnTo>
                    <a:lnTo>
                      <a:pt x="677" y="0"/>
                    </a:lnTo>
                    <a:lnTo>
                      <a:pt x="542"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p:nvSpPr>
            <p:spPr bwMode="auto">
              <a:xfrm>
                <a:off x="8181976" y="4979988"/>
                <a:ext cx="1074738" cy="679450"/>
              </a:xfrm>
              <a:custGeom>
                <a:avLst/>
                <a:gdLst>
                  <a:gd name="T0" fmla="*/ 542 w 677"/>
                  <a:gd name="T1" fmla="*/ 0 h 428"/>
                  <a:gd name="T2" fmla="*/ 542 w 677"/>
                  <a:gd name="T3" fmla="*/ 85 h 428"/>
                  <a:gd name="T4" fmla="*/ 406 w 677"/>
                  <a:gd name="T5" fmla="*/ 85 h 428"/>
                  <a:gd name="T6" fmla="*/ 406 w 677"/>
                  <a:gd name="T7" fmla="*/ 169 h 428"/>
                  <a:gd name="T8" fmla="*/ 271 w 677"/>
                  <a:gd name="T9" fmla="*/ 169 h 428"/>
                  <a:gd name="T10" fmla="*/ 271 w 677"/>
                  <a:gd name="T11" fmla="*/ 257 h 428"/>
                  <a:gd name="T12" fmla="*/ 272 w 677"/>
                  <a:gd name="T13" fmla="*/ 257 h 428"/>
                  <a:gd name="T14" fmla="*/ 271 w 677"/>
                  <a:gd name="T15" fmla="*/ 257 h 428"/>
                  <a:gd name="T16" fmla="*/ 271 w 677"/>
                  <a:gd name="T17" fmla="*/ 257 h 428"/>
                  <a:gd name="T18" fmla="*/ 135 w 677"/>
                  <a:gd name="T19" fmla="*/ 257 h 428"/>
                  <a:gd name="T20" fmla="*/ 135 w 677"/>
                  <a:gd name="T21" fmla="*/ 341 h 428"/>
                  <a:gd name="T22" fmla="*/ 0 w 677"/>
                  <a:gd name="T23" fmla="*/ 341 h 428"/>
                  <a:gd name="T24" fmla="*/ 0 w 677"/>
                  <a:gd name="T25" fmla="*/ 428 h 428"/>
                  <a:gd name="T26" fmla="*/ 135 w 677"/>
                  <a:gd name="T27" fmla="*/ 428 h 428"/>
                  <a:gd name="T28" fmla="*/ 677 w 677"/>
                  <a:gd name="T29" fmla="*/ 428 h 428"/>
                  <a:gd name="T30" fmla="*/ 677 w 677"/>
                  <a:gd name="T31" fmla="*/ 87 h 428"/>
                  <a:gd name="T32" fmla="*/ 677 w 677"/>
                  <a:gd name="T33" fmla="*/ 0 h 428"/>
                  <a:gd name="T34" fmla="*/ 542 w 677"/>
                  <a:gd name="T35"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7" h="428">
                    <a:moveTo>
                      <a:pt x="542" y="0"/>
                    </a:moveTo>
                    <a:lnTo>
                      <a:pt x="542" y="85"/>
                    </a:lnTo>
                    <a:lnTo>
                      <a:pt x="406" y="85"/>
                    </a:lnTo>
                    <a:lnTo>
                      <a:pt x="406" y="169"/>
                    </a:lnTo>
                    <a:lnTo>
                      <a:pt x="271" y="169"/>
                    </a:lnTo>
                    <a:lnTo>
                      <a:pt x="271" y="257"/>
                    </a:lnTo>
                    <a:lnTo>
                      <a:pt x="272" y="257"/>
                    </a:lnTo>
                    <a:lnTo>
                      <a:pt x="271" y="257"/>
                    </a:lnTo>
                    <a:lnTo>
                      <a:pt x="271" y="257"/>
                    </a:lnTo>
                    <a:lnTo>
                      <a:pt x="135" y="257"/>
                    </a:lnTo>
                    <a:lnTo>
                      <a:pt x="135" y="341"/>
                    </a:lnTo>
                    <a:lnTo>
                      <a:pt x="0" y="341"/>
                    </a:lnTo>
                    <a:lnTo>
                      <a:pt x="0" y="428"/>
                    </a:lnTo>
                    <a:lnTo>
                      <a:pt x="135" y="428"/>
                    </a:lnTo>
                    <a:lnTo>
                      <a:pt x="677" y="428"/>
                    </a:lnTo>
                    <a:lnTo>
                      <a:pt x="677" y="87"/>
                    </a:lnTo>
                    <a:lnTo>
                      <a:pt x="677" y="0"/>
                    </a:lnTo>
                    <a:lnTo>
                      <a:pt x="5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47"/>
              <p:cNvSpPr>
                <a:spLocks noChangeArrowheads="1"/>
              </p:cNvSpPr>
              <p:nvPr/>
            </p:nvSpPr>
            <p:spPr bwMode="auto">
              <a:xfrm>
                <a:off x="8924926" y="5199063"/>
                <a:ext cx="50800" cy="23813"/>
              </a:xfrm>
              <a:prstGeom prst="rect">
                <a:avLst/>
              </a:prstGeom>
              <a:solidFill>
                <a:srgbClr val="006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8"/>
              <p:cNvSpPr>
                <a:spLocks noChangeArrowheads="1"/>
              </p:cNvSpPr>
              <p:nvPr/>
            </p:nvSpPr>
            <p:spPr bwMode="auto">
              <a:xfrm>
                <a:off x="8924926" y="5199063"/>
                <a:ext cx="50800" cy="2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49"/>
              <p:cNvSpPr>
                <a:spLocks noChangeArrowheads="1"/>
              </p:cNvSpPr>
              <p:nvPr/>
            </p:nvSpPr>
            <p:spPr bwMode="auto">
              <a:xfrm>
                <a:off x="8964613" y="5238750"/>
                <a:ext cx="50800" cy="23813"/>
              </a:xfrm>
              <a:prstGeom prst="rect">
                <a:avLst/>
              </a:prstGeom>
              <a:solidFill>
                <a:srgbClr val="006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0"/>
              <p:cNvSpPr>
                <a:spLocks noChangeArrowheads="1"/>
              </p:cNvSpPr>
              <p:nvPr/>
            </p:nvSpPr>
            <p:spPr bwMode="auto">
              <a:xfrm>
                <a:off x="8964613" y="5238750"/>
                <a:ext cx="50800" cy="2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noEditPoints="1"/>
              </p:cNvSpPr>
              <p:nvPr/>
            </p:nvSpPr>
            <p:spPr bwMode="auto">
              <a:xfrm>
                <a:off x="8181976" y="5248275"/>
                <a:ext cx="1074738" cy="411163"/>
              </a:xfrm>
              <a:custGeom>
                <a:avLst/>
                <a:gdLst>
                  <a:gd name="T0" fmla="*/ 271 w 677"/>
                  <a:gd name="T1" fmla="*/ 88 h 259"/>
                  <a:gd name="T2" fmla="*/ 272 w 677"/>
                  <a:gd name="T3" fmla="*/ 88 h 259"/>
                  <a:gd name="T4" fmla="*/ 271 w 677"/>
                  <a:gd name="T5" fmla="*/ 88 h 259"/>
                  <a:gd name="T6" fmla="*/ 271 w 677"/>
                  <a:gd name="T7" fmla="*/ 88 h 259"/>
                  <a:gd name="T8" fmla="*/ 271 w 677"/>
                  <a:gd name="T9" fmla="*/ 0 h 259"/>
                  <a:gd name="T10" fmla="*/ 271 w 677"/>
                  <a:gd name="T11" fmla="*/ 0 h 259"/>
                  <a:gd name="T12" fmla="*/ 271 w 677"/>
                  <a:gd name="T13" fmla="*/ 88 h 259"/>
                  <a:gd name="T14" fmla="*/ 135 w 677"/>
                  <a:gd name="T15" fmla="*/ 88 h 259"/>
                  <a:gd name="T16" fmla="*/ 135 w 677"/>
                  <a:gd name="T17" fmla="*/ 172 h 259"/>
                  <a:gd name="T18" fmla="*/ 16 w 677"/>
                  <a:gd name="T19" fmla="*/ 172 h 259"/>
                  <a:gd name="T20" fmla="*/ 0 w 677"/>
                  <a:gd name="T21" fmla="*/ 172 h 259"/>
                  <a:gd name="T22" fmla="*/ 0 w 677"/>
                  <a:gd name="T23" fmla="*/ 259 h 259"/>
                  <a:gd name="T24" fmla="*/ 135 w 677"/>
                  <a:gd name="T25" fmla="*/ 259 h 259"/>
                  <a:gd name="T26" fmla="*/ 677 w 677"/>
                  <a:gd name="T27" fmla="*/ 259 h 259"/>
                  <a:gd name="T28" fmla="*/ 271 w 677"/>
                  <a:gd name="T2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7" h="259">
                    <a:moveTo>
                      <a:pt x="271" y="88"/>
                    </a:moveTo>
                    <a:lnTo>
                      <a:pt x="272" y="88"/>
                    </a:lnTo>
                    <a:lnTo>
                      <a:pt x="271" y="88"/>
                    </a:lnTo>
                    <a:lnTo>
                      <a:pt x="271" y="88"/>
                    </a:lnTo>
                    <a:close/>
                    <a:moveTo>
                      <a:pt x="271" y="0"/>
                    </a:moveTo>
                    <a:lnTo>
                      <a:pt x="271" y="0"/>
                    </a:lnTo>
                    <a:lnTo>
                      <a:pt x="271" y="88"/>
                    </a:lnTo>
                    <a:lnTo>
                      <a:pt x="135" y="88"/>
                    </a:lnTo>
                    <a:lnTo>
                      <a:pt x="135" y="172"/>
                    </a:lnTo>
                    <a:lnTo>
                      <a:pt x="16" y="172"/>
                    </a:lnTo>
                    <a:lnTo>
                      <a:pt x="0" y="172"/>
                    </a:lnTo>
                    <a:lnTo>
                      <a:pt x="0" y="259"/>
                    </a:lnTo>
                    <a:lnTo>
                      <a:pt x="135" y="259"/>
                    </a:lnTo>
                    <a:lnTo>
                      <a:pt x="677" y="259"/>
                    </a:lnTo>
                    <a:lnTo>
                      <a:pt x="271" y="0"/>
                    </a:lnTo>
                    <a:close/>
                  </a:path>
                </a:pathLst>
              </a:custGeom>
              <a:solidFill>
                <a:srgbClr val="006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noEditPoints="1"/>
              </p:cNvSpPr>
              <p:nvPr/>
            </p:nvSpPr>
            <p:spPr bwMode="auto">
              <a:xfrm>
                <a:off x="8181976" y="5248275"/>
                <a:ext cx="1074738" cy="411163"/>
              </a:xfrm>
              <a:custGeom>
                <a:avLst/>
                <a:gdLst>
                  <a:gd name="T0" fmla="*/ 271 w 677"/>
                  <a:gd name="T1" fmla="*/ 88 h 259"/>
                  <a:gd name="T2" fmla="*/ 272 w 677"/>
                  <a:gd name="T3" fmla="*/ 88 h 259"/>
                  <a:gd name="T4" fmla="*/ 271 w 677"/>
                  <a:gd name="T5" fmla="*/ 88 h 259"/>
                  <a:gd name="T6" fmla="*/ 271 w 677"/>
                  <a:gd name="T7" fmla="*/ 88 h 259"/>
                  <a:gd name="T8" fmla="*/ 271 w 677"/>
                  <a:gd name="T9" fmla="*/ 0 h 259"/>
                  <a:gd name="T10" fmla="*/ 271 w 677"/>
                  <a:gd name="T11" fmla="*/ 0 h 259"/>
                  <a:gd name="T12" fmla="*/ 271 w 677"/>
                  <a:gd name="T13" fmla="*/ 88 h 259"/>
                  <a:gd name="T14" fmla="*/ 135 w 677"/>
                  <a:gd name="T15" fmla="*/ 88 h 259"/>
                  <a:gd name="T16" fmla="*/ 135 w 677"/>
                  <a:gd name="T17" fmla="*/ 172 h 259"/>
                  <a:gd name="T18" fmla="*/ 16 w 677"/>
                  <a:gd name="T19" fmla="*/ 172 h 259"/>
                  <a:gd name="T20" fmla="*/ 0 w 677"/>
                  <a:gd name="T21" fmla="*/ 172 h 259"/>
                  <a:gd name="T22" fmla="*/ 0 w 677"/>
                  <a:gd name="T23" fmla="*/ 259 h 259"/>
                  <a:gd name="T24" fmla="*/ 135 w 677"/>
                  <a:gd name="T25" fmla="*/ 259 h 259"/>
                  <a:gd name="T26" fmla="*/ 677 w 677"/>
                  <a:gd name="T27" fmla="*/ 259 h 259"/>
                  <a:gd name="T28" fmla="*/ 271 w 677"/>
                  <a:gd name="T2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7" h="259">
                    <a:moveTo>
                      <a:pt x="271" y="88"/>
                    </a:moveTo>
                    <a:lnTo>
                      <a:pt x="272" y="88"/>
                    </a:lnTo>
                    <a:lnTo>
                      <a:pt x="271" y="88"/>
                    </a:lnTo>
                    <a:lnTo>
                      <a:pt x="271" y="88"/>
                    </a:lnTo>
                    <a:moveTo>
                      <a:pt x="271" y="0"/>
                    </a:moveTo>
                    <a:lnTo>
                      <a:pt x="271" y="0"/>
                    </a:lnTo>
                    <a:lnTo>
                      <a:pt x="271" y="88"/>
                    </a:lnTo>
                    <a:lnTo>
                      <a:pt x="135" y="88"/>
                    </a:lnTo>
                    <a:lnTo>
                      <a:pt x="135" y="172"/>
                    </a:lnTo>
                    <a:lnTo>
                      <a:pt x="16" y="172"/>
                    </a:lnTo>
                    <a:lnTo>
                      <a:pt x="0" y="172"/>
                    </a:lnTo>
                    <a:lnTo>
                      <a:pt x="0" y="259"/>
                    </a:lnTo>
                    <a:lnTo>
                      <a:pt x="135" y="259"/>
                    </a:lnTo>
                    <a:lnTo>
                      <a:pt x="677" y="259"/>
                    </a:lnTo>
                    <a:lnTo>
                      <a:pt x="2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p:nvSpPr>
            <p:spPr bwMode="auto">
              <a:xfrm>
                <a:off x="7978776" y="4903788"/>
                <a:ext cx="193675" cy="385763"/>
              </a:xfrm>
              <a:custGeom>
                <a:avLst/>
                <a:gdLst>
                  <a:gd name="T0" fmla="*/ 261 w 261"/>
                  <a:gd name="T1" fmla="*/ 192 h 517"/>
                  <a:gd name="T2" fmla="*/ 261 w 261"/>
                  <a:gd name="T3" fmla="*/ 0 h 517"/>
                  <a:gd name="T4" fmla="*/ 0 w 261"/>
                  <a:gd name="T5" fmla="*/ 0 h 517"/>
                  <a:gd name="T6" fmla="*/ 0 w 261"/>
                  <a:gd name="T7" fmla="*/ 517 h 517"/>
                  <a:gd name="T8" fmla="*/ 261 w 261"/>
                  <a:gd name="T9" fmla="*/ 517 h 517"/>
                  <a:gd name="T10" fmla="*/ 252 w 261"/>
                  <a:gd name="T11" fmla="*/ 255 h 517"/>
                  <a:gd name="T12" fmla="*/ 261 w 261"/>
                  <a:gd name="T13" fmla="*/ 192 h 517"/>
                </a:gdLst>
                <a:ahLst/>
                <a:cxnLst>
                  <a:cxn ang="0">
                    <a:pos x="T0" y="T1"/>
                  </a:cxn>
                  <a:cxn ang="0">
                    <a:pos x="T2" y="T3"/>
                  </a:cxn>
                  <a:cxn ang="0">
                    <a:pos x="T4" y="T5"/>
                  </a:cxn>
                  <a:cxn ang="0">
                    <a:pos x="T6" y="T7"/>
                  </a:cxn>
                  <a:cxn ang="0">
                    <a:pos x="T8" y="T9"/>
                  </a:cxn>
                  <a:cxn ang="0">
                    <a:pos x="T10" y="T11"/>
                  </a:cxn>
                  <a:cxn ang="0">
                    <a:pos x="T12" y="T13"/>
                  </a:cxn>
                </a:cxnLst>
                <a:rect l="0" t="0" r="r" b="b"/>
                <a:pathLst>
                  <a:path w="261" h="517">
                    <a:moveTo>
                      <a:pt x="261" y="192"/>
                    </a:moveTo>
                    <a:cubicBezTo>
                      <a:pt x="261" y="0"/>
                      <a:pt x="261" y="0"/>
                      <a:pt x="261" y="0"/>
                    </a:cubicBezTo>
                    <a:cubicBezTo>
                      <a:pt x="0" y="0"/>
                      <a:pt x="0" y="0"/>
                      <a:pt x="0" y="0"/>
                    </a:cubicBezTo>
                    <a:cubicBezTo>
                      <a:pt x="0" y="517"/>
                      <a:pt x="0" y="517"/>
                      <a:pt x="0" y="517"/>
                    </a:cubicBezTo>
                    <a:cubicBezTo>
                      <a:pt x="261" y="517"/>
                      <a:pt x="261" y="517"/>
                      <a:pt x="261" y="517"/>
                    </a:cubicBezTo>
                    <a:cubicBezTo>
                      <a:pt x="260" y="452"/>
                      <a:pt x="252" y="255"/>
                      <a:pt x="252" y="255"/>
                    </a:cubicBezTo>
                    <a:cubicBezTo>
                      <a:pt x="257" y="243"/>
                      <a:pt x="261" y="192"/>
                      <a:pt x="261" y="192"/>
                    </a:cubicBezTo>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p:nvSpPr>
            <p:spPr bwMode="auto">
              <a:xfrm>
                <a:off x="8058151" y="4845050"/>
                <a:ext cx="50800" cy="60325"/>
              </a:xfrm>
              <a:custGeom>
                <a:avLst/>
                <a:gdLst>
                  <a:gd name="T0" fmla="*/ 67 w 67"/>
                  <a:gd name="T1" fmla="*/ 8 h 81"/>
                  <a:gd name="T2" fmla="*/ 46 w 67"/>
                  <a:gd name="T3" fmla="*/ 0 h 81"/>
                  <a:gd name="T4" fmla="*/ 39 w 67"/>
                  <a:gd name="T5" fmla="*/ 18 h 81"/>
                  <a:gd name="T6" fmla="*/ 0 w 67"/>
                  <a:gd name="T7" fmla="*/ 18 h 81"/>
                  <a:gd name="T8" fmla="*/ 0 w 67"/>
                  <a:gd name="T9" fmla="*/ 81 h 81"/>
                  <a:gd name="T10" fmla="*/ 46 w 67"/>
                  <a:gd name="T11" fmla="*/ 81 h 81"/>
                  <a:gd name="T12" fmla="*/ 46 w 67"/>
                  <a:gd name="T13" fmla="*/ 45 h 81"/>
                  <a:gd name="T14" fmla="*/ 67 w 67"/>
                  <a:gd name="T15" fmla="*/ 8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67" y="8"/>
                    </a:moveTo>
                    <a:cubicBezTo>
                      <a:pt x="46" y="0"/>
                      <a:pt x="46" y="0"/>
                      <a:pt x="46" y="0"/>
                    </a:cubicBezTo>
                    <a:cubicBezTo>
                      <a:pt x="39" y="18"/>
                      <a:pt x="39" y="18"/>
                      <a:pt x="39" y="18"/>
                    </a:cubicBezTo>
                    <a:cubicBezTo>
                      <a:pt x="0" y="18"/>
                      <a:pt x="0" y="18"/>
                      <a:pt x="0" y="18"/>
                    </a:cubicBezTo>
                    <a:cubicBezTo>
                      <a:pt x="0" y="81"/>
                      <a:pt x="0" y="81"/>
                      <a:pt x="0" y="81"/>
                    </a:cubicBezTo>
                    <a:cubicBezTo>
                      <a:pt x="46" y="81"/>
                      <a:pt x="46" y="81"/>
                      <a:pt x="46" y="81"/>
                    </a:cubicBezTo>
                    <a:cubicBezTo>
                      <a:pt x="46" y="45"/>
                      <a:pt x="46" y="45"/>
                      <a:pt x="46" y="45"/>
                    </a:cubicBezTo>
                    <a:cubicBezTo>
                      <a:pt x="47" y="34"/>
                      <a:pt x="50" y="13"/>
                      <a:pt x="67" y="8"/>
                    </a:cubicBez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p:nvSpPr>
            <p:spPr bwMode="auto">
              <a:xfrm>
                <a:off x="8086726" y="4779963"/>
                <a:ext cx="47625" cy="44450"/>
              </a:xfrm>
              <a:custGeom>
                <a:avLst/>
                <a:gdLst>
                  <a:gd name="T0" fmla="*/ 0 w 30"/>
                  <a:gd name="T1" fmla="*/ 0 h 28"/>
                  <a:gd name="T2" fmla="*/ 30 w 30"/>
                  <a:gd name="T3" fmla="*/ 16 h 28"/>
                  <a:gd name="T4" fmla="*/ 17 w 30"/>
                  <a:gd name="T5" fmla="*/ 28 h 28"/>
                  <a:gd name="T6" fmla="*/ 0 w 30"/>
                  <a:gd name="T7" fmla="*/ 0 h 28"/>
                </a:gdLst>
                <a:ahLst/>
                <a:cxnLst>
                  <a:cxn ang="0">
                    <a:pos x="T0" y="T1"/>
                  </a:cxn>
                  <a:cxn ang="0">
                    <a:pos x="T2" y="T3"/>
                  </a:cxn>
                  <a:cxn ang="0">
                    <a:pos x="T4" y="T5"/>
                  </a:cxn>
                  <a:cxn ang="0">
                    <a:pos x="T6" y="T7"/>
                  </a:cxn>
                </a:cxnLst>
                <a:rect l="0" t="0" r="r" b="b"/>
                <a:pathLst>
                  <a:path w="30" h="28">
                    <a:moveTo>
                      <a:pt x="0" y="0"/>
                    </a:moveTo>
                    <a:lnTo>
                      <a:pt x="30" y="16"/>
                    </a:lnTo>
                    <a:lnTo>
                      <a:pt x="17" y="28"/>
                    </a:lnTo>
                    <a:lnTo>
                      <a:pt x="0" y="0"/>
                    </a:lnTo>
                    <a:close/>
                  </a:path>
                </a:pathLst>
              </a:custGeom>
              <a:solidFill>
                <a:srgbClr val="9A8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p:nvSpPr>
            <p:spPr bwMode="auto">
              <a:xfrm>
                <a:off x="8075613" y="4802188"/>
                <a:ext cx="7938" cy="7938"/>
              </a:xfrm>
              <a:custGeom>
                <a:avLst/>
                <a:gdLst>
                  <a:gd name="T0" fmla="*/ 9 w 11"/>
                  <a:gd name="T1" fmla="*/ 2 h 11"/>
                  <a:gd name="T2" fmla="*/ 9 w 11"/>
                  <a:gd name="T3" fmla="*/ 9 h 11"/>
                  <a:gd name="T4" fmla="*/ 2 w 11"/>
                  <a:gd name="T5" fmla="*/ 9 h 11"/>
                  <a:gd name="T6" fmla="*/ 2 w 11"/>
                  <a:gd name="T7" fmla="*/ 2 h 11"/>
                  <a:gd name="T8" fmla="*/ 9 w 11"/>
                  <a:gd name="T9" fmla="*/ 2 h 11"/>
                </a:gdLst>
                <a:ahLst/>
                <a:cxnLst>
                  <a:cxn ang="0">
                    <a:pos x="T0" y="T1"/>
                  </a:cxn>
                  <a:cxn ang="0">
                    <a:pos x="T2" y="T3"/>
                  </a:cxn>
                  <a:cxn ang="0">
                    <a:pos x="T4" y="T5"/>
                  </a:cxn>
                  <a:cxn ang="0">
                    <a:pos x="T6" y="T7"/>
                  </a:cxn>
                  <a:cxn ang="0">
                    <a:pos x="T8" y="T9"/>
                  </a:cxn>
                </a:cxnLst>
                <a:rect l="0" t="0" r="r" b="b"/>
                <a:pathLst>
                  <a:path w="11" h="11">
                    <a:moveTo>
                      <a:pt x="9" y="2"/>
                    </a:moveTo>
                    <a:cubicBezTo>
                      <a:pt x="11" y="4"/>
                      <a:pt x="11" y="7"/>
                      <a:pt x="9" y="9"/>
                    </a:cubicBezTo>
                    <a:cubicBezTo>
                      <a:pt x="7" y="11"/>
                      <a:pt x="4" y="11"/>
                      <a:pt x="2" y="9"/>
                    </a:cubicBezTo>
                    <a:cubicBezTo>
                      <a:pt x="0" y="7"/>
                      <a:pt x="0" y="4"/>
                      <a:pt x="2" y="2"/>
                    </a:cubicBezTo>
                    <a:cubicBezTo>
                      <a:pt x="4" y="0"/>
                      <a:pt x="7" y="0"/>
                      <a:pt x="9"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p:nvSpPr>
            <p:spPr bwMode="auto">
              <a:xfrm>
                <a:off x="8086726" y="4779963"/>
                <a:ext cx="47625" cy="44450"/>
              </a:xfrm>
              <a:custGeom>
                <a:avLst/>
                <a:gdLst>
                  <a:gd name="T0" fmla="*/ 0 w 30"/>
                  <a:gd name="T1" fmla="*/ 0 h 28"/>
                  <a:gd name="T2" fmla="*/ 30 w 30"/>
                  <a:gd name="T3" fmla="*/ 16 h 28"/>
                  <a:gd name="T4" fmla="*/ 17 w 30"/>
                  <a:gd name="T5" fmla="*/ 28 h 28"/>
                  <a:gd name="T6" fmla="*/ 0 w 30"/>
                  <a:gd name="T7" fmla="*/ 0 h 28"/>
                </a:gdLst>
                <a:ahLst/>
                <a:cxnLst>
                  <a:cxn ang="0">
                    <a:pos x="T0" y="T1"/>
                  </a:cxn>
                  <a:cxn ang="0">
                    <a:pos x="T2" y="T3"/>
                  </a:cxn>
                  <a:cxn ang="0">
                    <a:pos x="T4" y="T5"/>
                  </a:cxn>
                  <a:cxn ang="0">
                    <a:pos x="T6" y="T7"/>
                  </a:cxn>
                </a:cxnLst>
                <a:rect l="0" t="0" r="r" b="b"/>
                <a:pathLst>
                  <a:path w="30" h="28">
                    <a:moveTo>
                      <a:pt x="0" y="0"/>
                    </a:moveTo>
                    <a:lnTo>
                      <a:pt x="30" y="16"/>
                    </a:lnTo>
                    <a:lnTo>
                      <a:pt x="17" y="28"/>
                    </a:ln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p:nvSpPr>
            <p:spPr bwMode="auto">
              <a:xfrm>
                <a:off x="7997826" y="4754563"/>
                <a:ext cx="153988" cy="141288"/>
              </a:xfrm>
              <a:custGeom>
                <a:avLst/>
                <a:gdLst>
                  <a:gd name="T0" fmla="*/ 0 w 205"/>
                  <a:gd name="T1" fmla="*/ 86 h 189"/>
                  <a:gd name="T2" fmla="*/ 61 w 205"/>
                  <a:gd name="T3" fmla="*/ 146 h 189"/>
                  <a:gd name="T4" fmla="*/ 61 w 205"/>
                  <a:gd name="T5" fmla="*/ 146 h 189"/>
                  <a:gd name="T6" fmla="*/ 205 w 205"/>
                  <a:gd name="T7" fmla="*/ 120 h 189"/>
                  <a:gd name="T8" fmla="*/ 201 w 205"/>
                  <a:gd name="T9" fmla="*/ 115 h 189"/>
                  <a:gd name="T10" fmla="*/ 167 w 205"/>
                  <a:gd name="T11" fmla="*/ 81 h 189"/>
                  <a:gd name="T12" fmla="*/ 124 w 205"/>
                  <a:gd name="T13" fmla="*/ 38 h 189"/>
                  <a:gd name="T14" fmla="*/ 86 w 205"/>
                  <a:gd name="T15" fmla="*/ 0 h 189"/>
                  <a:gd name="T16" fmla="*/ 0 w 205"/>
                  <a:gd name="T17" fmla="*/ 8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189">
                    <a:moveTo>
                      <a:pt x="0" y="86"/>
                    </a:moveTo>
                    <a:cubicBezTo>
                      <a:pt x="61" y="146"/>
                      <a:pt x="61" y="146"/>
                      <a:pt x="61" y="146"/>
                    </a:cubicBezTo>
                    <a:cubicBezTo>
                      <a:pt x="61" y="146"/>
                      <a:pt x="61" y="146"/>
                      <a:pt x="61" y="146"/>
                    </a:cubicBezTo>
                    <a:cubicBezTo>
                      <a:pt x="109" y="189"/>
                      <a:pt x="160" y="165"/>
                      <a:pt x="205" y="120"/>
                    </a:cubicBezTo>
                    <a:cubicBezTo>
                      <a:pt x="201" y="115"/>
                      <a:pt x="201" y="115"/>
                      <a:pt x="201" y="115"/>
                    </a:cubicBezTo>
                    <a:cubicBezTo>
                      <a:pt x="167" y="81"/>
                      <a:pt x="167" y="81"/>
                      <a:pt x="167" y="81"/>
                    </a:cubicBezTo>
                    <a:cubicBezTo>
                      <a:pt x="124" y="38"/>
                      <a:pt x="124" y="38"/>
                      <a:pt x="124" y="38"/>
                    </a:cubicBezTo>
                    <a:cubicBezTo>
                      <a:pt x="86" y="0"/>
                      <a:pt x="86" y="0"/>
                      <a:pt x="86" y="0"/>
                    </a:cubicBezTo>
                    <a:cubicBezTo>
                      <a:pt x="0" y="86"/>
                      <a:pt x="0" y="86"/>
                      <a:pt x="0" y="86"/>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p:nvSpPr>
            <p:spPr bwMode="auto">
              <a:xfrm>
                <a:off x="8075613" y="4802188"/>
                <a:ext cx="7938" cy="7938"/>
              </a:xfrm>
              <a:custGeom>
                <a:avLst/>
                <a:gdLst>
                  <a:gd name="T0" fmla="*/ 9 w 11"/>
                  <a:gd name="T1" fmla="*/ 2 h 11"/>
                  <a:gd name="T2" fmla="*/ 9 w 11"/>
                  <a:gd name="T3" fmla="*/ 9 h 11"/>
                  <a:gd name="T4" fmla="*/ 2 w 11"/>
                  <a:gd name="T5" fmla="*/ 9 h 11"/>
                  <a:gd name="T6" fmla="*/ 2 w 11"/>
                  <a:gd name="T7" fmla="*/ 2 h 11"/>
                  <a:gd name="T8" fmla="*/ 9 w 11"/>
                  <a:gd name="T9" fmla="*/ 2 h 11"/>
                </a:gdLst>
                <a:ahLst/>
                <a:cxnLst>
                  <a:cxn ang="0">
                    <a:pos x="T0" y="T1"/>
                  </a:cxn>
                  <a:cxn ang="0">
                    <a:pos x="T2" y="T3"/>
                  </a:cxn>
                  <a:cxn ang="0">
                    <a:pos x="T4" y="T5"/>
                  </a:cxn>
                  <a:cxn ang="0">
                    <a:pos x="T6" y="T7"/>
                  </a:cxn>
                  <a:cxn ang="0">
                    <a:pos x="T8" y="T9"/>
                  </a:cxn>
                </a:cxnLst>
                <a:rect l="0" t="0" r="r" b="b"/>
                <a:pathLst>
                  <a:path w="11" h="11">
                    <a:moveTo>
                      <a:pt x="9" y="2"/>
                    </a:moveTo>
                    <a:cubicBezTo>
                      <a:pt x="11" y="4"/>
                      <a:pt x="11" y="7"/>
                      <a:pt x="9" y="9"/>
                    </a:cubicBezTo>
                    <a:cubicBezTo>
                      <a:pt x="7" y="11"/>
                      <a:pt x="4" y="11"/>
                      <a:pt x="2" y="9"/>
                    </a:cubicBezTo>
                    <a:cubicBezTo>
                      <a:pt x="0" y="7"/>
                      <a:pt x="0" y="4"/>
                      <a:pt x="2" y="2"/>
                    </a:cubicBezTo>
                    <a:cubicBezTo>
                      <a:pt x="4" y="0"/>
                      <a:pt x="7" y="0"/>
                      <a:pt x="9" y="2"/>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p:nvSpPr>
            <p:spPr bwMode="auto">
              <a:xfrm>
                <a:off x="7975601" y="4737100"/>
                <a:ext cx="93663" cy="142875"/>
              </a:xfrm>
              <a:custGeom>
                <a:avLst/>
                <a:gdLst>
                  <a:gd name="T0" fmla="*/ 85 w 125"/>
                  <a:gd name="T1" fmla="*/ 113 h 190"/>
                  <a:gd name="T2" fmla="*/ 85 w 125"/>
                  <a:gd name="T3" fmla="*/ 109 h 190"/>
                  <a:gd name="T4" fmla="*/ 102 w 125"/>
                  <a:gd name="T5" fmla="*/ 80 h 190"/>
                  <a:gd name="T6" fmla="*/ 116 w 125"/>
                  <a:gd name="T7" fmla="*/ 24 h 190"/>
                  <a:gd name="T8" fmla="*/ 115 w 125"/>
                  <a:gd name="T9" fmla="*/ 24 h 190"/>
                  <a:gd name="T10" fmla="*/ 116 w 125"/>
                  <a:gd name="T11" fmla="*/ 23 h 190"/>
                  <a:gd name="T12" fmla="*/ 40 w 125"/>
                  <a:gd name="T13" fmla="*/ 41 h 190"/>
                  <a:gd name="T14" fmla="*/ 28 w 125"/>
                  <a:gd name="T15" fmla="*/ 62 h 190"/>
                  <a:gd name="T16" fmla="*/ 17 w 125"/>
                  <a:gd name="T17" fmla="*/ 80 h 190"/>
                  <a:gd name="T18" fmla="*/ 20 w 125"/>
                  <a:gd name="T19" fmla="*/ 95 h 190"/>
                  <a:gd name="T20" fmla="*/ 1 w 125"/>
                  <a:gd name="T21" fmla="*/ 120 h 190"/>
                  <a:gd name="T22" fmla="*/ 33 w 125"/>
                  <a:gd name="T23" fmla="*/ 156 h 190"/>
                  <a:gd name="T24" fmla="*/ 74 w 125"/>
                  <a:gd name="T25" fmla="*/ 167 h 190"/>
                  <a:gd name="T26" fmla="*/ 111 w 125"/>
                  <a:gd name="T27" fmla="*/ 185 h 190"/>
                  <a:gd name="T28" fmla="*/ 113 w 125"/>
                  <a:gd name="T29" fmla="*/ 185 h 190"/>
                  <a:gd name="T30" fmla="*/ 85 w 125"/>
                  <a:gd name="T31" fmla="*/ 11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90">
                    <a:moveTo>
                      <a:pt x="85" y="113"/>
                    </a:moveTo>
                    <a:cubicBezTo>
                      <a:pt x="85" y="111"/>
                      <a:pt x="85" y="110"/>
                      <a:pt x="85" y="109"/>
                    </a:cubicBezTo>
                    <a:cubicBezTo>
                      <a:pt x="85" y="94"/>
                      <a:pt x="93" y="91"/>
                      <a:pt x="102" y="80"/>
                    </a:cubicBezTo>
                    <a:cubicBezTo>
                      <a:pt x="113" y="68"/>
                      <a:pt x="125" y="40"/>
                      <a:pt x="116" y="24"/>
                    </a:cubicBezTo>
                    <a:cubicBezTo>
                      <a:pt x="115" y="24"/>
                      <a:pt x="115" y="24"/>
                      <a:pt x="115" y="24"/>
                    </a:cubicBezTo>
                    <a:cubicBezTo>
                      <a:pt x="116" y="23"/>
                      <a:pt x="116" y="23"/>
                      <a:pt x="116" y="23"/>
                    </a:cubicBezTo>
                    <a:cubicBezTo>
                      <a:pt x="94" y="0"/>
                      <a:pt x="47" y="13"/>
                      <a:pt x="40" y="41"/>
                    </a:cubicBezTo>
                    <a:cubicBezTo>
                      <a:pt x="37" y="50"/>
                      <a:pt x="34" y="55"/>
                      <a:pt x="28" y="62"/>
                    </a:cubicBezTo>
                    <a:cubicBezTo>
                      <a:pt x="22" y="68"/>
                      <a:pt x="19" y="72"/>
                      <a:pt x="17" y="80"/>
                    </a:cubicBezTo>
                    <a:cubicBezTo>
                      <a:pt x="16" y="84"/>
                      <a:pt x="17" y="89"/>
                      <a:pt x="20" y="95"/>
                    </a:cubicBezTo>
                    <a:cubicBezTo>
                      <a:pt x="10" y="100"/>
                      <a:pt x="2" y="109"/>
                      <a:pt x="1" y="120"/>
                    </a:cubicBezTo>
                    <a:cubicBezTo>
                      <a:pt x="0" y="136"/>
                      <a:pt x="20" y="153"/>
                      <a:pt x="33" y="156"/>
                    </a:cubicBezTo>
                    <a:cubicBezTo>
                      <a:pt x="45" y="159"/>
                      <a:pt x="64" y="160"/>
                      <a:pt x="74" y="167"/>
                    </a:cubicBezTo>
                    <a:cubicBezTo>
                      <a:pt x="86" y="177"/>
                      <a:pt x="93" y="190"/>
                      <a:pt x="111" y="185"/>
                    </a:cubicBezTo>
                    <a:cubicBezTo>
                      <a:pt x="111" y="185"/>
                      <a:pt x="112" y="184"/>
                      <a:pt x="113" y="185"/>
                    </a:cubicBezTo>
                    <a:cubicBezTo>
                      <a:pt x="121" y="148"/>
                      <a:pt x="85" y="113"/>
                      <a:pt x="85" y="113"/>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p:nvSpPr>
            <p:spPr bwMode="auto">
              <a:xfrm>
                <a:off x="8051801" y="4922838"/>
                <a:ext cx="47625" cy="168275"/>
              </a:xfrm>
              <a:custGeom>
                <a:avLst/>
                <a:gdLst>
                  <a:gd name="T0" fmla="*/ 30 w 30"/>
                  <a:gd name="T1" fmla="*/ 0 h 106"/>
                  <a:gd name="T2" fmla="*/ 14 w 30"/>
                  <a:gd name="T3" fmla="*/ 106 h 106"/>
                  <a:gd name="T4" fmla="*/ 0 w 30"/>
                  <a:gd name="T5" fmla="*/ 0 h 106"/>
                  <a:gd name="T6" fmla="*/ 30 w 30"/>
                  <a:gd name="T7" fmla="*/ 0 h 106"/>
                </a:gdLst>
                <a:ahLst/>
                <a:cxnLst>
                  <a:cxn ang="0">
                    <a:pos x="T0" y="T1"/>
                  </a:cxn>
                  <a:cxn ang="0">
                    <a:pos x="T2" y="T3"/>
                  </a:cxn>
                  <a:cxn ang="0">
                    <a:pos x="T4" y="T5"/>
                  </a:cxn>
                  <a:cxn ang="0">
                    <a:pos x="T6" y="T7"/>
                  </a:cxn>
                </a:cxnLst>
                <a:rect l="0" t="0" r="r" b="b"/>
                <a:pathLst>
                  <a:path w="30" h="106">
                    <a:moveTo>
                      <a:pt x="30" y="0"/>
                    </a:moveTo>
                    <a:lnTo>
                      <a:pt x="14" y="106"/>
                    </a:lnTo>
                    <a:lnTo>
                      <a:pt x="0"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p:nvSpPr>
            <p:spPr bwMode="auto">
              <a:xfrm>
                <a:off x="8051801" y="4922838"/>
                <a:ext cx="47625" cy="168275"/>
              </a:xfrm>
              <a:custGeom>
                <a:avLst/>
                <a:gdLst>
                  <a:gd name="T0" fmla="*/ 30 w 30"/>
                  <a:gd name="T1" fmla="*/ 0 h 106"/>
                  <a:gd name="T2" fmla="*/ 14 w 30"/>
                  <a:gd name="T3" fmla="*/ 106 h 106"/>
                  <a:gd name="T4" fmla="*/ 0 w 30"/>
                  <a:gd name="T5" fmla="*/ 0 h 106"/>
                  <a:gd name="T6" fmla="*/ 30 w 30"/>
                  <a:gd name="T7" fmla="*/ 0 h 106"/>
                </a:gdLst>
                <a:ahLst/>
                <a:cxnLst>
                  <a:cxn ang="0">
                    <a:pos x="T0" y="T1"/>
                  </a:cxn>
                  <a:cxn ang="0">
                    <a:pos x="T2" y="T3"/>
                  </a:cxn>
                  <a:cxn ang="0">
                    <a:pos x="T4" y="T5"/>
                  </a:cxn>
                  <a:cxn ang="0">
                    <a:pos x="T6" y="T7"/>
                  </a:cxn>
                </a:cxnLst>
                <a:rect l="0" t="0" r="r" b="b"/>
                <a:pathLst>
                  <a:path w="30" h="106">
                    <a:moveTo>
                      <a:pt x="30" y="0"/>
                    </a:moveTo>
                    <a:lnTo>
                      <a:pt x="14" y="106"/>
                    </a:lnTo>
                    <a:lnTo>
                      <a:pt x="0" y="0"/>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p:nvSpPr>
            <p:spPr bwMode="auto">
              <a:xfrm>
                <a:off x="8051801" y="4922838"/>
                <a:ext cx="47625" cy="71438"/>
              </a:xfrm>
              <a:custGeom>
                <a:avLst/>
                <a:gdLst>
                  <a:gd name="T0" fmla="*/ 30 w 30"/>
                  <a:gd name="T1" fmla="*/ 0 h 45"/>
                  <a:gd name="T2" fmla="*/ 0 w 30"/>
                  <a:gd name="T3" fmla="*/ 0 h 45"/>
                  <a:gd name="T4" fmla="*/ 6 w 30"/>
                  <a:gd name="T5" fmla="*/ 45 h 45"/>
                  <a:gd name="T6" fmla="*/ 11 w 30"/>
                  <a:gd name="T7" fmla="*/ 20 h 45"/>
                  <a:gd name="T8" fmla="*/ 21 w 30"/>
                  <a:gd name="T9" fmla="*/ 20 h 45"/>
                  <a:gd name="T10" fmla="*/ 24 w 30"/>
                  <a:gd name="T11" fmla="*/ 41 h 45"/>
                  <a:gd name="T12" fmla="*/ 30 w 30"/>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30" h="45">
                    <a:moveTo>
                      <a:pt x="30" y="0"/>
                    </a:moveTo>
                    <a:lnTo>
                      <a:pt x="0" y="0"/>
                    </a:lnTo>
                    <a:lnTo>
                      <a:pt x="6" y="45"/>
                    </a:lnTo>
                    <a:lnTo>
                      <a:pt x="11" y="20"/>
                    </a:lnTo>
                    <a:lnTo>
                      <a:pt x="21" y="20"/>
                    </a:lnTo>
                    <a:lnTo>
                      <a:pt x="24" y="41"/>
                    </a:lnTo>
                    <a:lnTo>
                      <a:pt x="3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p:cNvSpPr>
              <p:nvPr/>
            </p:nvSpPr>
            <p:spPr bwMode="auto">
              <a:xfrm>
                <a:off x="8051801" y="4922838"/>
                <a:ext cx="47625" cy="71438"/>
              </a:xfrm>
              <a:custGeom>
                <a:avLst/>
                <a:gdLst>
                  <a:gd name="T0" fmla="*/ 30 w 30"/>
                  <a:gd name="T1" fmla="*/ 0 h 45"/>
                  <a:gd name="T2" fmla="*/ 0 w 30"/>
                  <a:gd name="T3" fmla="*/ 0 h 45"/>
                  <a:gd name="T4" fmla="*/ 6 w 30"/>
                  <a:gd name="T5" fmla="*/ 45 h 45"/>
                  <a:gd name="T6" fmla="*/ 11 w 30"/>
                  <a:gd name="T7" fmla="*/ 20 h 45"/>
                  <a:gd name="T8" fmla="*/ 21 w 30"/>
                  <a:gd name="T9" fmla="*/ 20 h 45"/>
                  <a:gd name="T10" fmla="*/ 24 w 30"/>
                  <a:gd name="T11" fmla="*/ 41 h 45"/>
                  <a:gd name="T12" fmla="*/ 30 w 30"/>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30" h="45">
                    <a:moveTo>
                      <a:pt x="30" y="0"/>
                    </a:moveTo>
                    <a:lnTo>
                      <a:pt x="0" y="0"/>
                    </a:lnTo>
                    <a:lnTo>
                      <a:pt x="6" y="45"/>
                    </a:lnTo>
                    <a:lnTo>
                      <a:pt x="11" y="20"/>
                    </a:lnTo>
                    <a:lnTo>
                      <a:pt x="21" y="20"/>
                    </a:lnTo>
                    <a:lnTo>
                      <a:pt x="24" y="41"/>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p:cNvSpPr>
              <p:nvPr/>
            </p:nvSpPr>
            <p:spPr bwMode="auto">
              <a:xfrm>
                <a:off x="8064501" y="4922838"/>
                <a:ext cx="22225" cy="31750"/>
              </a:xfrm>
              <a:custGeom>
                <a:avLst/>
                <a:gdLst>
                  <a:gd name="T0" fmla="*/ 14 w 14"/>
                  <a:gd name="T1" fmla="*/ 12 h 20"/>
                  <a:gd name="T2" fmla="*/ 13 w 14"/>
                  <a:gd name="T3" fmla="*/ 20 h 20"/>
                  <a:gd name="T4" fmla="*/ 3 w 14"/>
                  <a:gd name="T5" fmla="*/ 20 h 20"/>
                  <a:gd name="T6" fmla="*/ 0 w 14"/>
                  <a:gd name="T7" fmla="*/ 9 h 20"/>
                  <a:gd name="T8" fmla="*/ 7 w 14"/>
                  <a:gd name="T9" fmla="*/ 0 h 20"/>
                  <a:gd name="T10" fmla="*/ 14 w 14"/>
                  <a:gd name="T11" fmla="*/ 12 h 20"/>
                </a:gdLst>
                <a:ahLst/>
                <a:cxnLst>
                  <a:cxn ang="0">
                    <a:pos x="T0" y="T1"/>
                  </a:cxn>
                  <a:cxn ang="0">
                    <a:pos x="T2" y="T3"/>
                  </a:cxn>
                  <a:cxn ang="0">
                    <a:pos x="T4" y="T5"/>
                  </a:cxn>
                  <a:cxn ang="0">
                    <a:pos x="T6" y="T7"/>
                  </a:cxn>
                  <a:cxn ang="0">
                    <a:pos x="T8" y="T9"/>
                  </a:cxn>
                  <a:cxn ang="0">
                    <a:pos x="T10" y="T11"/>
                  </a:cxn>
                </a:cxnLst>
                <a:rect l="0" t="0" r="r" b="b"/>
                <a:pathLst>
                  <a:path w="14" h="20">
                    <a:moveTo>
                      <a:pt x="14" y="12"/>
                    </a:moveTo>
                    <a:lnTo>
                      <a:pt x="13" y="20"/>
                    </a:lnTo>
                    <a:lnTo>
                      <a:pt x="3" y="20"/>
                    </a:lnTo>
                    <a:lnTo>
                      <a:pt x="0" y="9"/>
                    </a:lnTo>
                    <a:lnTo>
                      <a:pt x="7" y="0"/>
                    </a:lnTo>
                    <a:lnTo>
                      <a:pt x="14" y="12"/>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p:cNvSpPr>
              <p:nvPr/>
            </p:nvSpPr>
            <p:spPr bwMode="auto">
              <a:xfrm>
                <a:off x="8061326" y="4954588"/>
                <a:ext cx="28575" cy="139700"/>
              </a:xfrm>
              <a:custGeom>
                <a:avLst/>
                <a:gdLst>
                  <a:gd name="T0" fmla="*/ 5 w 18"/>
                  <a:gd name="T1" fmla="*/ 0 h 88"/>
                  <a:gd name="T2" fmla="*/ 15 w 18"/>
                  <a:gd name="T3" fmla="*/ 0 h 88"/>
                  <a:gd name="T4" fmla="*/ 18 w 18"/>
                  <a:gd name="T5" fmla="*/ 22 h 88"/>
                  <a:gd name="T6" fmla="*/ 8 w 18"/>
                  <a:gd name="T7" fmla="*/ 88 h 88"/>
                  <a:gd name="T8" fmla="*/ 0 w 18"/>
                  <a:gd name="T9" fmla="*/ 25 h 88"/>
                  <a:gd name="T10" fmla="*/ 5 w 18"/>
                  <a:gd name="T11" fmla="*/ 0 h 88"/>
                </a:gdLst>
                <a:ahLst/>
                <a:cxnLst>
                  <a:cxn ang="0">
                    <a:pos x="T0" y="T1"/>
                  </a:cxn>
                  <a:cxn ang="0">
                    <a:pos x="T2" y="T3"/>
                  </a:cxn>
                  <a:cxn ang="0">
                    <a:pos x="T4" y="T5"/>
                  </a:cxn>
                  <a:cxn ang="0">
                    <a:pos x="T6" y="T7"/>
                  </a:cxn>
                  <a:cxn ang="0">
                    <a:pos x="T8" y="T9"/>
                  </a:cxn>
                  <a:cxn ang="0">
                    <a:pos x="T10" y="T11"/>
                  </a:cxn>
                </a:cxnLst>
                <a:rect l="0" t="0" r="r" b="b"/>
                <a:pathLst>
                  <a:path w="18" h="88">
                    <a:moveTo>
                      <a:pt x="5" y="0"/>
                    </a:moveTo>
                    <a:lnTo>
                      <a:pt x="15" y="0"/>
                    </a:lnTo>
                    <a:lnTo>
                      <a:pt x="18" y="22"/>
                    </a:lnTo>
                    <a:lnTo>
                      <a:pt x="8" y="88"/>
                    </a:lnTo>
                    <a:lnTo>
                      <a:pt x="0" y="25"/>
                    </a:lnTo>
                    <a:lnTo>
                      <a:pt x="5" y="0"/>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9"/>
              <p:cNvSpPr>
                <a:spLocks/>
              </p:cNvSpPr>
              <p:nvPr/>
            </p:nvSpPr>
            <p:spPr bwMode="auto">
              <a:xfrm>
                <a:off x="8061326" y="4954588"/>
                <a:ext cx="28575" cy="139700"/>
              </a:xfrm>
              <a:custGeom>
                <a:avLst/>
                <a:gdLst>
                  <a:gd name="T0" fmla="*/ 5 w 18"/>
                  <a:gd name="T1" fmla="*/ 0 h 88"/>
                  <a:gd name="T2" fmla="*/ 15 w 18"/>
                  <a:gd name="T3" fmla="*/ 0 h 88"/>
                  <a:gd name="T4" fmla="*/ 18 w 18"/>
                  <a:gd name="T5" fmla="*/ 22 h 88"/>
                  <a:gd name="T6" fmla="*/ 8 w 18"/>
                  <a:gd name="T7" fmla="*/ 88 h 88"/>
                  <a:gd name="T8" fmla="*/ 0 w 18"/>
                  <a:gd name="T9" fmla="*/ 25 h 88"/>
                  <a:gd name="T10" fmla="*/ 5 w 18"/>
                  <a:gd name="T11" fmla="*/ 0 h 88"/>
                </a:gdLst>
                <a:ahLst/>
                <a:cxnLst>
                  <a:cxn ang="0">
                    <a:pos x="T0" y="T1"/>
                  </a:cxn>
                  <a:cxn ang="0">
                    <a:pos x="T2" y="T3"/>
                  </a:cxn>
                  <a:cxn ang="0">
                    <a:pos x="T4" y="T5"/>
                  </a:cxn>
                  <a:cxn ang="0">
                    <a:pos x="T6" y="T7"/>
                  </a:cxn>
                  <a:cxn ang="0">
                    <a:pos x="T8" y="T9"/>
                  </a:cxn>
                  <a:cxn ang="0">
                    <a:pos x="T10" y="T11"/>
                  </a:cxn>
                </a:cxnLst>
                <a:rect l="0" t="0" r="r" b="b"/>
                <a:pathLst>
                  <a:path w="18" h="88">
                    <a:moveTo>
                      <a:pt x="5" y="0"/>
                    </a:moveTo>
                    <a:lnTo>
                      <a:pt x="15" y="0"/>
                    </a:lnTo>
                    <a:lnTo>
                      <a:pt x="18" y="22"/>
                    </a:lnTo>
                    <a:lnTo>
                      <a:pt x="8" y="88"/>
                    </a:lnTo>
                    <a:lnTo>
                      <a:pt x="0" y="25"/>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0"/>
              <p:cNvSpPr>
                <a:spLocks/>
              </p:cNvSpPr>
              <p:nvPr/>
            </p:nvSpPr>
            <p:spPr bwMode="auto">
              <a:xfrm>
                <a:off x="8075613" y="4903788"/>
                <a:ext cx="23813" cy="44450"/>
              </a:xfrm>
              <a:custGeom>
                <a:avLst/>
                <a:gdLst>
                  <a:gd name="T0" fmla="*/ 0 w 15"/>
                  <a:gd name="T1" fmla="*/ 12 h 28"/>
                  <a:gd name="T2" fmla="*/ 10 w 15"/>
                  <a:gd name="T3" fmla="*/ 28 h 28"/>
                  <a:gd name="T4" fmla="*/ 15 w 15"/>
                  <a:gd name="T5" fmla="*/ 12 h 28"/>
                  <a:gd name="T6" fmla="*/ 15 w 15"/>
                  <a:gd name="T7" fmla="*/ 0 h 28"/>
                  <a:gd name="T8" fmla="*/ 0 w 15"/>
                  <a:gd name="T9" fmla="*/ 12 h 28"/>
                </a:gdLst>
                <a:ahLst/>
                <a:cxnLst>
                  <a:cxn ang="0">
                    <a:pos x="T0" y="T1"/>
                  </a:cxn>
                  <a:cxn ang="0">
                    <a:pos x="T2" y="T3"/>
                  </a:cxn>
                  <a:cxn ang="0">
                    <a:pos x="T4" y="T5"/>
                  </a:cxn>
                  <a:cxn ang="0">
                    <a:pos x="T6" y="T7"/>
                  </a:cxn>
                  <a:cxn ang="0">
                    <a:pos x="T8" y="T9"/>
                  </a:cxn>
                </a:cxnLst>
                <a:rect l="0" t="0" r="r" b="b"/>
                <a:pathLst>
                  <a:path w="15" h="28">
                    <a:moveTo>
                      <a:pt x="0" y="12"/>
                    </a:moveTo>
                    <a:lnTo>
                      <a:pt x="10" y="28"/>
                    </a:lnTo>
                    <a:lnTo>
                      <a:pt x="15" y="12"/>
                    </a:lnTo>
                    <a:lnTo>
                      <a:pt x="15"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1"/>
              <p:cNvSpPr>
                <a:spLocks/>
              </p:cNvSpPr>
              <p:nvPr/>
            </p:nvSpPr>
            <p:spPr bwMode="auto">
              <a:xfrm>
                <a:off x="8051801" y="4903788"/>
                <a:ext cx="23813" cy="44450"/>
              </a:xfrm>
              <a:custGeom>
                <a:avLst/>
                <a:gdLst>
                  <a:gd name="T0" fmla="*/ 15 w 15"/>
                  <a:gd name="T1" fmla="*/ 12 h 28"/>
                  <a:gd name="T2" fmla="*/ 5 w 15"/>
                  <a:gd name="T3" fmla="*/ 28 h 28"/>
                  <a:gd name="T4" fmla="*/ 0 w 15"/>
                  <a:gd name="T5" fmla="*/ 12 h 28"/>
                  <a:gd name="T6" fmla="*/ 0 w 15"/>
                  <a:gd name="T7" fmla="*/ 0 h 28"/>
                  <a:gd name="T8" fmla="*/ 15 w 15"/>
                  <a:gd name="T9" fmla="*/ 12 h 28"/>
                </a:gdLst>
                <a:ahLst/>
                <a:cxnLst>
                  <a:cxn ang="0">
                    <a:pos x="T0" y="T1"/>
                  </a:cxn>
                  <a:cxn ang="0">
                    <a:pos x="T2" y="T3"/>
                  </a:cxn>
                  <a:cxn ang="0">
                    <a:pos x="T4" y="T5"/>
                  </a:cxn>
                  <a:cxn ang="0">
                    <a:pos x="T6" y="T7"/>
                  </a:cxn>
                  <a:cxn ang="0">
                    <a:pos x="T8" y="T9"/>
                  </a:cxn>
                </a:cxnLst>
                <a:rect l="0" t="0" r="r" b="b"/>
                <a:pathLst>
                  <a:path w="15" h="28">
                    <a:moveTo>
                      <a:pt x="15" y="12"/>
                    </a:moveTo>
                    <a:lnTo>
                      <a:pt x="5" y="28"/>
                    </a:lnTo>
                    <a:lnTo>
                      <a:pt x="0" y="12"/>
                    </a:lnTo>
                    <a:lnTo>
                      <a:pt x="0" y="0"/>
                    </a:lnTo>
                    <a:lnTo>
                      <a:pt x="15"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2"/>
              <p:cNvSpPr>
                <a:spLocks/>
              </p:cNvSpPr>
              <p:nvPr/>
            </p:nvSpPr>
            <p:spPr bwMode="auto">
              <a:xfrm>
                <a:off x="8051801" y="4903788"/>
                <a:ext cx="47625" cy="19050"/>
              </a:xfrm>
              <a:custGeom>
                <a:avLst/>
                <a:gdLst>
                  <a:gd name="T0" fmla="*/ 0 w 30"/>
                  <a:gd name="T1" fmla="*/ 0 h 12"/>
                  <a:gd name="T2" fmla="*/ 15 w 30"/>
                  <a:gd name="T3" fmla="*/ 12 h 12"/>
                  <a:gd name="T4" fmla="*/ 30 w 30"/>
                  <a:gd name="T5" fmla="*/ 0 h 12"/>
                  <a:gd name="T6" fmla="*/ 0 w 30"/>
                  <a:gd name="T7" fmla="*/ 0 h 12"/>
                </a:gdLst>
                <a:ahLst/>
                <a:cxnLst>
                  <a:cxn ang="0">
                    <a:pos x="T0" y="T1"/>
                  </a:cxn>
                  <a:cxn ang="0">
                    <a:pos x="T2" y="T3"/>
                  </a:cxn>
                  <a:cxn ang="0">
                    <a:pos x="T4" y="T5"/>
                  </a:cxn>
                  <a:cxn ang="0">
                    <a:pos x="T6" y="T7"/>
                  </a:cxn>
                </a:cxnLst>
                <a:rect l="0" t="0" r="r" b="b"/>
                <a:pathLst>
                  <a:path w="30" h="12">
                    <a:moveTo>
                      <a:pt x="0" y="0"/>
                    </a:moveTo>
                    <a:lnTo>
                      <a:pt x="15" y="12"/>
                    </a:lnTo>
                    <a:lnTo>
                      <a:pt x="30" y="0"/>
                    </a:lnTo>
                    <a:lnTo>
                      <a:pt x="0" y="0"/>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3"/>
              <p:cNvSpPr>
                <a:spLocks/>
              </p:cNvSpPr>
              <p:nvPr/>
            </p:nvSpPr>
            <p:spPr bwMode="auto">
              <a:xfrm>
                <a:off x="7915276" y="4903788"/>
                <a:ext cx="100013" cy="320675"/>
              </a:xfrm>
              <a:custGeom>
                <a:avLst/>
                <a:gdLst>
                  <a:gd name="T0" fmla="*/ 0 w 134"/>
                  <a:gd name="T1" fmla="*/ 427 h 430"/>
                  <a:gd name="T2" fmla="*/ 83 w 134"/>
                  <a:gd name="T3" fmla="*/ 0 h 430"/>
                  <a:gd name="T4" fmla="*/ 83 w 134"/>
                  <a:gd name="T5" fmla="*/ 1 h 430"/>
                  <a:gd name="T6" fmla="*/ 134 w 134"/>
                  <a:gd name="T7" fmla="*/ 21 h 430"/>
                  <a:gd name="T8" fmla="*/ 124 w 134"/>
                  <a:gd name="T9" fmla="*/ 49 h 430"/>
                  <a:gd name="T10" fmla="*/ 100 w 134"/>
                  <a:gd name="T11" fmla="*/ 131 h 430"/>
                  <a:gd name="T12" fmla="*/ 55 w 134"/>
                  <a:gd name="T13" fmla="*/ 430 h 430"/>
                  <a:gd name="T14" fmla="*/ 0 w 134"/>
                  <a:gd name="T15" fmla="*/ 427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430">
                    <a:moveTo>
                      <a:pt x="0" y="427"/>
                    </a:moveTo>
                    <a:cubicBezTo>
                      <a:pt x="14" y="168"/>
                      <a:pt x="83" y="3"/>
                      <a:pt x="83" y="0"/>
                    </a:cubicBezTo>
                    <a:cubicBezTo>
                      <a:pt x="83" y="1"/>
                      <a:pt x="83" y="1"/>
                      <a:pt x="83" y="1"/>
                    </a:cubicBezTo>
                    <a:cubicBezTo>
                      <a:pt x="134" y="21"/>
                      <a:pt x="134" y="21"/>
                      <a:pt x="134" y="21"/>
                    </a:cubicBezTo>
                    <a:cubicBezTo>
                      <a:pt x="134" y="22"/>
                      <a:pt x="130" y="31"/>
                      <a:pt x="124" y="49"/>
                    </a:cubicBezTo>
                    <a:cubicBezTo>
                      <a:pt x="118" y="68"/>
                      <a:pt x="109" y="96"/>
                      <a:pt x="100" y="131"/>
                    </a:cubicBezTo>
                    <a:cubicBezTo>
                      <a:pt x="82" y="202"/>
                      <a:pt x="62" y="305"/>
                      <a:pt x="55" y="430"/>
                    </a:cubicBezTo>
                    <a:cubicBezTo>
                      <a:pt x="0" y="427"/>
                      <a:pt x="0" y="427"/>
                      <a:pt x="0" y="427"/>
                    </a:cubicBezTo>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4"/>
              <p:cNvSpPr>
                <a:spLocks/>
              </p:cNvSpPr>
              <p:nvPr/>
            </p:nvSpPr>
            <p:spPr bwMode="auto">
              <a:xfrm>
                <a:off x="7913688" y="5222875"/>
                <a:ext cx="42863" cy="44450"/>
              </a:xfrm>
              <a:custGeom>
                <a:avLst/>
                <a:gdLst>
                  <a:gd name="T0" fmla="*/ 1 w 57"/>
                  <a:gd name="T1" fmla="*/ 30 h 60"/>
                  <a:gd name="T2" fmla="*/ 27 w 57"/>
                  <a:gd name="T3" fmla="*/ 59 h 60"/>
                  <a:gd name="T4" fmla="*/ 56 w 57"/>
                  <a:gd name="T5" fmla="*/ 33 h 60"/>
                  <a:gd name="T6" fmla="*/ 56 w 57"/>
                  <a:gd name="T7" fmla="*/ 32 h 60"/>
                  <a:gd name="T8" fmla="*/ 57 w 57"/>
                  <a:gd name="T9" fmla="*/ 3 h 60"/>
                  <a:gd name="T10" fmla="*/ 2 w 57"/>
                  <a:gd name="T11" fmla="*/ 0 h 60"/>
                  <a:gd name="T12" fmla="*/ 1 w 57"/>
                  <a:gd name="T13" fmla="*/ 29 h 60"/>
                  <a:gd name="T14" fmla="*/ 1 w 57"/>
                  <a:gd name="T15" fmla="*/ 3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60">
                    <a:moveTo>
                      <a:pt x="1" y="30"/>
                    </a:moveTo>
                    <a:cubicBezTo>
                      <a:pt x="0" y="45"/>
                      <a:pt x="12" y="58"/>
                      <a:pt x="27" y="59"/>
                    </a:cubicBezTo>
                    <a:cubicBezTo>
                      <a:pt x="42" y="60"/>
                      <a:pt x="55" y="48"/>
                      <a:pt x="56" y="33"/>
                    </a:cubicBezTo>
                    <a:cubicBezTo>
                      <a:pt x="56" y="32"/>
                      <a:pt x="56" y="32"/>
                      <a:pt x="56" y="32"/>
                    </a:cubicBezTo>
                    <a:cubicBezTo>
                      <a:pt x="57" y="3"/>
                      <a:pt x="57" y="3"/>
                      <a:pt x="57" y="3"/>
                    </a:cubicBezTo>
                    <a:cubicBezTo>
                      <a:pt x="2" y="0"/>
                      <a:pt x="2" y="0"/>
                      <a:pt x="2" y="0"/>
                    </a:cubicBezTo>
                    <a:cubicBezTo>
                      <a:pt x="1" y="29"/>
                      <a:pt x="1" y="29"/>
                      <a:pt x="1" y="29"/>
                    </a:cubicBezTo>
                    <a:cubicBezTo>
                      <a:pt x="1" y="29"/>
                      <a:pt x="1" y="30"/>
                      <a:pt x="1" y="30"/>
                    </a:cubicBez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5"/>
              <p:cNvSpPr>
                <a:spLocks/>
              </p:cNvSpPr>
              <p:nvPr/>
            </p:nvSpPr>
            <p:spPr bwMode="auto">
              <a:xfrm>
                <a:off x="8134351" y="4903788"/>
                <a:ext cx="100013" cy="320675"/>
              </a:xfrm>
              <a:custGeom>
                <a:avLst/>
                <a:gdLst>
                  <a:gd name="T0" fmla="*/ 134 w 134"/>
                  <a:gd name="T1" fmla="*/ 427 h 430"/>
                  <a:gd name="T2" fmla="*/ 51 w 134"/>
                  <a:gd name="T3" fmla="*/ 0 h 430"/>
                  <a:gd name="T4" fmla="*/ 51 w 134"/>
                  <a:gd name="T5" fmla="*/ 1 h 430"/>
                  <a:gd name="T6" fmla="*/ 0 w 134"/>
                  <a:gd name="T7" fmla="*/ 21 h 430"/>
                  <a:gd name="T8" fmla="*/ 10 w 134"/>
                  <a:gd name="T9" fmla="*/ 49 h 430"/>
                  <a:gd name="T10" fmla="*/ 35 w 134"/>
                  <a:gd name="T11" fmla="*/ 131 h 430"/>
                  <a:gd name="T12" fmla="*/ 79 w 134"/>
                  <a:gd name="T13" fmla="*/ 430 h 430"/>
                  <a:gd name="T14" fmla="*/ 134 w 134"/>
                  <a:gd name="T15" fmla="*/ 427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430">
                    <a:moveTo>
                      <a:pt x="134" y="427"/>
                    </a:moveTo>
                    <a:cubicBezTo>
                      <a:pt x="120" y="168"/>
                      <a:pt x="52" y="3"/>
                      <a:pt x="51" y="0"/>
                    </a:cubicBezTo>
                    <a:cubicBezTo>
                      <a:pt x="51" y="1"/>
                      <a:pt x="51" y="1"/>
                      <a:pt x="51" y="1"/>
                    </a:cubicBezTo>
                    <a:cubicBezTo>
                      <a:pt x="0" y="21"/>
                      <a:pt x="0" y="21"/>
                      <a:pt x="0" y="21"/>
                    </a:cubicBezTo>
                    <a:cubicBezTo>
                      <a:pt x="0" y="22"/>
                      <a:pt x="4" y="31"/>
                      <a:pt x="10" y="49"/>
                    </a:cubicBezTo>
                    <a:cubicBezTo>
                      <a:pt x="17" y="68"/>
                      <a:pt x="25" y="96"/>
                      <a:pt x="35" y="131"/>
                    </a:cubicBezTo>
                    <a:cubicBezTo>
                      <a:pt x="53" y="202"/>
                      <a:pt x="73" y="305"/>
                      <a:pt x="79" y="430"/>
                    </a:cubicBezTo>
                    <a:lnTo>
                      <a:pt x="134" y="427"/>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6"/>
              <p:cNvSpPr>
                <a:spLocks/>
              </p:cNvSpPr>
              <p:nvPr/>
            </p:nvSpPr>
            <p:spPr bwMode="auto">
              <a:xfrm>
                <a:off x="8194676" y="5222875"/>
                <a:ext cx="42863" cy="44450"/>
              </a:xfrm>
              <a:custGeom>
                <a:avLst/>
                <a:gdLst>
                  <a:gd name="T0" fmla="*/ 57 w 58"/>
                  <a:gd name="T1" fmla="*/ 30 h 60"/>
                  <a:gd name="T2" fmla="*/ 31 w 58"/>
                  <a:gd name="T3" fmla="*/ 59 h 60"/>
                  <a:gd name="T4" fmla="*/ 2 w 58"/>
                  <a:gd name="T5" fmla="*/ 33 h 60"/>
                  <a:gd name="T6" fmla="*/ 2 w 58"/>
                  <a:gd name="T7" fmla="*/ 32 h 60"/>
                  <a:gd name="T8" fmla="*/ 0 w 58"/>
                  <a:gd name="T9" fmla="*/ 3 h 60"/>
                  <a:gd name="T10" fmla="*/ 55 w 58"/>
                  <a:gd name="T11" fmla="*/ 0 h 60"/>
                  <a:gd name="T12" fmla="*/ 57 w 58"/>
                  <a:gd name="T13" fmla="*/ 29 h 60"/>
                  <a:gd name="T14" fmla="*/ 57 w 58"/>
                  <a:gd name="T15" fmla="*/ 3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0">
                    <a:moveTo>
                      <a:pt x="57" y="30"/>
                    </a:moveTo>
                    <a:cubicBezTo>
                      <a:pt x="58" y="45"/>
                      <a:pt x="46" y="58"/>
                      <a:pt x="31" y="59"/>
                    </a:cubicBezTo>
                    <a:cubicBezTo>
                      <a:pt x="16" y="60"/>
                      <a:pt x="3" y="48"/>
                      <a:pt x="2" y="33"/>
                    </a:cubicBezTo>
                    <a:cubicBezTo>
                      <a:pt x="2" y="33"/>
                      <a:pt x="2" y="32"/>
                      <a:pt x="2" y="32"/>
                    </a:cubicBezTo>
                    <a:cubicBezTo>
                      <a:pt x="0" y="3"/>
                      <a:pt x="0" y="3"/>
                      <a:pt x="0" y="3"/>
                    </a:cubicBezTo>
                    <a:cubicBezTo>
                      <a:pt x="55" y="0"/>
                      <a:pt x="55" y="0"/>
                      <a:pt x="55" y="0"/>
                    </a:cubicBezTo>
                    <a:cubicBezTo>
                      <a:pt x="57" y="29"/>
                      <a:pt x="57" y="29"/>
                      <a:pt x="57" y="29"/>
                    </a:cubicBezTo>
                    <a:cubicBezTo>
                      <a:pt x="57" y="29"/>
                      <a:pt x="57" y="30"/>
                      <a:pt x="57" y="30"/>
                    </a:cubicBez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7"/>
              <p:cNvSpPr>
                <a:spLocks noEditPoints="1"/>
              </p:cNvSpPr>
              <p:nvPr/>
            </p:nvSpPr>
            <p:spPr bwMode="auto">
              <a:xfrm>
                <a:off x="8169276" y="5173663"/>
                <a:ext cx="3175" cy="115888"/>
              </a:xfrm>
              <a:custGeom>
                <a:avLst/>
                <a:gdLst>
                  <a:gd name="T0" fmla="*/ 5 w 5"/>
                  <a:gd name="T1" fmla="*/ 156 h 156"/>
                  <a:gd name="T2" fmla="*/ 5 w 5"/>
                  <a:gd name="T3" fmla="*/ 156 h 156"/>
                  <a:gd name="T4" fmla="*/ 5 w 5"/>
                  <a:gd name="T5" fmla="*/ 156 h 156"/>
                  <a:gd name="T6" fmla="*/ 5 w 5"/>
                  <a:gd name="T7" fmla="*/ 156 h 156"/>
                  <a:gd name="T8" fmla="*/ 5 w 5"/>
                  <a:gd name="T9" fmla="*/ 155 h 156"/>
                  <a:gd name="T10" fmla="*/ 5 w 5"/>
                  <a:gd name="T11" fmla="*/ 155 h 156"/>
                  <a:gd name="T12" fmla="*/ 5 w 5"/>
                  <a:gd name="T13" fmla="*/ 155 h 156"/>
                  <a:gd name="T14" fmla="*/ 0 w 5"/>
                  <a:gd name="T15" fmla="*/ 0 h 156"/>
                  <a:gd name="T16" fmla="*/ 5 w 5"/>
                  <a:gd name="T17" fmla="*/ 141 h 156"/>
                  <a:gd name="T18" fmla="*/ 0 w 5"/>
                  <a:gd name="T19" fmla="*/ 0 h 156"/>
                  <a:gd name="T20" fmla="*/ 0 w 5"/>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6">
                    <a:moveTo>
                      <a:pt x="5" y="156"/>
                    </a:moveTo>
                    <a:cubicBezTo>
                      <a:pt x="5" y="156"/>
                      <a:pt x="5" y="156"/>
                      <a:pt x="5" y="156"/>
                    </a:cubicBezTo>
                    <a:cubicBezTo>
                      <a:pt x="5" y="156"/>
                      <a:pt x="5" y="156"/>
                      <a:pt x="5" y="156"/>
                    </a:cubicBezTo>
                    <a:cubicBezTo>
                      <a:pt x="5" y="156"/>
                      <a:pt x="5" y="156"/>
                      <a:pt x="5" y="156"/>
                    </a:cubicBezTo>
                    <a:moveTo>
                      <a:pt x="5" y="155"/>
                    </a:moveTo>
                    <a:cubicBezTo>
                      <a:pt x="5" y="155"/>
                      <a:pt x="5" y="155"/>
                      <a:pt x="5" y="155"/>
                    </a:cubicBezTo>
                    <a:cubicBezTo>
                      <a:pt x="5" y="155"/>
                      <a:pt x="5" y="155"/>
                      <a:pt x="5" y="155"/>
                    </a:cubicBezTo>
                    <a:moveTo>
                      <a:pt x="0" y="0"/>
                    </a:moveTo>
                    <a:cubicBezTo>
                      <a:pt x="2" y="50"/>
                      <a:pt x="4" y="106"/>
                      <a:pt x="5" y="141"/>
                    </a:cubicBezTo>
                    <a:cubicBezTo>
                      <a:pt x="4" y="106"/>
                      <a:pt x="2" y="50"/>
                      <a:pt x="0" y="0"/>
                    </a:cubicBezTo>
                    <a:cubicBezTo>
                      <a:pt x="0" y="0"/>
                      <a:pt x="0" y="0"/>
                      <a:pt x="0" y="0"/>
                    </a:cubicBezTo>
                  </a:path>
                </a:pathLst>
              </a:custGeom>
              <a:solidFill>
                <a:srgbClr val="0096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8"/>
              <p:cNvSpPr>
                <a:spLocks/>
              </p:cNvSpPr>
              <p:nvPr/>
            </p:nvSpPr>
            <p:spPr bwMode="auto">
              <a:xfrm>
                <a:off x="7978776" y="5014913"/>
                <a:ext cx="193675" cy="274638"/>
              </a:xfrm>
              <a:custGeom>
                <a:avLst/>
                <a:gdLst>
                  <a:gd name="T0" fmla="*/ 11 w 261"/>
                  <a:gd name="T1" fmla="*/ 0 h 368"/>
                  <a:gd name="T2" fmla="*/ 0 w 261"/>
                  <a:gd name="T3" fmla="*/ 53 h 368"/>
                  <a:gd name="T4" fmla="*/ 0 w 261"/>
                  <a:gd name="T5" fmla="*/ 368 h 368"/>
                  <a:gd name="T6" fmla="*/ 261 w 261"/>
                  <a:gd name="T7" fmla="*/ 368 h 368"/>
                  <a:gd name="T8" fmla="*/ 261 w 261"/>
                  <a:gd name="T9" fmla="*/ 368 h 368"/>
                  <a:gd name="T10" fmla="*/ 261 w 261"/>
                  <a:gd name="T11" fmla="*/ 367 h 368"/>
                  <a:gd name="T12" fmla="*/ 261 w 261"/>
                  <a:gd name="T13" fmla="*/ 367 h 368"/>
                  <a:gd name="T14" fmla="*/ 261 w 261"/>
                  <a:gd name="T15" fmla="*/ 353 h 368"/>
                  <a:gd name="T16" fmla="*/ 256 w 261"/>
                  <a:gd name="T17" fmla="*/ 212 h 368"/>
                  <a:gd name="T18" fmla="*/ 130 w 261"/>
                  <a:gd name="T19" fmla="*/ 103 h 368"/>
                  <a:gd name="T20" fmla="*/ 129 w 261"/>
                  <a:gd name="T21" fmla="*/ 106 h 368"/>
                  <a:gd name="T22" fmla="*/ 129 w 261"/>
                  <a:gd name="T23" fmla="*/ 102 h 368"/>
                  <a:gd name="T24" fmla="*/ 11 w 261"/>
                  <a:gd name="T25"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368">
                    <a:moveTo>
                      <a:pt x="11" y="0"/>
                    </a:moveTo>
                    <a:cubicBezTo>
                      <a:pt x="8" y="16"/>
                      <a:pt x="4" y="34"/>
                      <a:pt x="0" y="53"/>
                    </a:cubicBezTo>
                    <a:cubicBezTo>
                      <a:pt x="0" y="368"/>
                      <a:pt x="0" y="368"/>
                      <a:pt x="0" y="368"/>
                    </a:cubicBezTo>
                    <a:cubicBezTo>
                      <a:pt x="261" y="368"/>
                      <a:pt x="261" y="368"/>
                      <a:pt x="261" y="368"/>
                    </a:cubicBezTo>
                    <a:cubicBezTo>
                      <a:pt x="261" y="368"/>
                      <a:pt x="261" y="368"/>
                      <a:pt x="261" y="368"/>
                    </a:cubicBezTo>
                    <a:cubicBezTo>
                      <a:pt x="261" y="368"/>
                      <a:pt x="261" y="367"/>
                      <a:pt x="261" y="367"/>
                    </a:cubicBezTo>
                    <a:cubicBezTo>
                      <a:pt x="261" y="367"/>
                      <a:pt x="261" y="367"/>
                      <a:pt x="261" y="367"/>
                    </a:cubicBezTo>
                    <a:cubicBezTo>
                      <a:pt x="261" y="363"/>
                      <a:pt x="261" y="358"/>
                      <a:pt x="261" y="353"/>
                    </a:cubicBezTo>
                    <a:cubicBezTo>
                      <a:pt x="260" y="318"/>
                      <a:pt x="258" y="262"/>
                      <a:pt x="256" y="212"/>
                    </a:cubicBezTo>
                    <a:cubicBezTo>
                      <a:pt x="130" y="103"/>
                      <a:pt x="130" y="103"/>
                      <a:pt x="130" y="103"/>
                    </a:cubicBezTo>
                    <a:cubicBezTo>
                      <a:pt x="129" y="106"/>
                      <a:pt x="129" y="106"/>
                      <a:pt x="129" y="106"/>
                    </a:cubicBezTo>
                    <a:cubicBezTo>
                      <a:pt x="129" y="102"/>
                      <a:pt x="129" y="102"/>
                      <a:pt x="129" y="102"/>
                    </a:cubicBezTo>
                    <a:cubicBezTo>
                      <a:pt x="11" y="0"/>
                      <a:pt x="11" y="0"/>
                      <a:pt x="11" y="0"/>
                    </a:cubicBezTo>
                  </a:path>
                </a:pathLst>
              </a:custGeom>
              <a:solidFill>
                <a:srgbClr val="0013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9"/>
              <p:cNvSpPr>
                <a:spLocks/>
              </p:cNvSpPr>
              <p:nvPr/>
            </p:nvSpPr>
            <p:spPr bwMode="auto">
              <a:xfrm>
                <a:off x="8074026" y="5091113"/>
                <a:ext cx="1588" cy="3175"/>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0"/>
                    </a:lnTo>
                    <a:lnTo>
                      <a:pt x="0" y="0"/>
                    </a:lnTo>
                    <a:close/>
                  </a:path>
                </a:pathLst>
              </a:custGeom>
              <a:solidFill>
                <a:srgbClr val="BA0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0"/>
              <p:cNvSpPr>
                <a:spLocks/>
              </p:cNvSpPr>
              <p:nvPr/>
            </p:nvSpPr>
            <p:spPr bwMode="auto">
              <a:xfrm>
                <a:off x="8074026" y="5091113"/>
                <a:ext cx="1588" cy="3175"/>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1"/>
              <p:cNvSpPr>
                <a:spLocks/>
              </p:cNvSpPr>
              <p:nvPr/>
            </p:nvSpPr>
            <p:spPr bwMode="auto">
              <a:xfrm>
                <a:off x="7978776" y="5006975"/>
                <a:ext cx="7938" cy="47625"/>
              </a:xfrm>
              <a:custGeom>
                <a:avLst/>
                <a:gdLst>
                  <a:gd name="T0" fmla="*/ 0 w 11"/>
                  <a:gd name="T1" fmla="*/ 0 h 63"/>
                  <a:gd name="T2" fmla="*/ 0 w 11"/>
                  <a:gd name="T3" fmla="*/ 63 h 63"/>
                  <a:gd name="T4" fmla="*/ 11 w 11"/>
                  <a:gd name="T5" fmla="*/ 10 h 63"/>
                  <a:gd name="T6" fmla="*/ 0 w 11"/>
                  <a:gd name="T7" fmla="*/ 0 h 63"/>
                </a:gdLst>
                <a:ahLst/>
                <a:cxnLst>
                  <a:cxn ang="0">
                    <a:pos x="T0" y="T1"/>
                  </a:cxn>
                  <a:cxn ang="0">
                    <a:pos x="T2" y="T3"/>
                  </a:cxn>
                  <a:cxn ang="0">
                    <a:pos x="T4" y="T5"/>
                  </a:cxn>
                  <a:cxn ang="0">
                    <a:pos x="T6" y="T7"/>
                  </a:cxn>
                </a:cxnLst>
                <a:rect l="0" t="0" r="r" b="b"/>
                <a:pathLst>
                  <a:path w="11" h="63">
                    <a:moveTo>
                      <a:pt x="0" y="0"/>
                    </a:moveTo>
                    <a:cubicBezTo>
                      <a:pt x="0" y="63"/>
                      <a:pt x="0" y="63"/>
                      <a:pt x="0" y="63"/>
                    </a:cubicBezTo>
                    <a:cubicBezTo>
                      <a:pt x="4" y="44"/>
                      <a:pt x="8" y="26"/>
                      <a:pt x="11" y="10"/>
                    </a:cubicBezTo>
                    <a:cubicBezTo>
                      <a:pt x="0" y="0"/>
                      <a:pt x="0" y="0"/>
                      <a:pt x="0" y="0"/>
                    </a:cubicBezTo>
                  </a:path>
                </a:pathLst>
              </a:custGeom>
              <a:solidFill>
                <a:srgbClr val="0013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2"/>
              <p:cNvSpPr>
                <a:spLocks/>
              </p:cNvSpPr>
              <p:nvPr/>
            </p:nvSpPr>
            <p:spPr bwMode="auto">
              <a:xfrm>
                <a:off x="8031163" y="4821238"/>
                <a:ext cx="36513" cy="36513"/>
              </a:xfrm>
              <a:custGeom>
                <a:avLst/>
                <a:gdLst>
                  <a:gd name="T0" fmla="*/ 11 w 49"/>
                  <a:gd name="T1" fmla="*/ 0 h 49"/>
                  <a:gd name="T2" fmla="*/ 11 w 49"/>
                  <a:gd name="T3" fmla="*/ 39 h 49"/>
                  <a:gd name="T4" fmla="*/ 49 w 49"/>
                  <a:gd name="T5" fmla="*/ 39 h 49"/>
                  <a:gd name="T6" fmla="*/ 11 w 49"/>
                  <a:gd name="T7" fmla="*/ 0 h 49"/>
                </a:gdLst>
                <a:ahLst/>
                <a:cxnLst>
                  <a:cxn ang="0">
                    <a:pos x="T0" y="T1"/>
                  </a:cxn>
                  <a:cxn ang="0">
                    <a:pos x="T2" y="T3"/>
                  </a:cxn>
                  <a:cxn ang="0">
                    <a:pos x="T4" y="T5"/>
                  </a:cxn>
                  <a:cxn ang="0">
                    <a:pos x="T6" y="T7"/>
                  </a:cxn>
                </a:cxnLst>
                <a:rect l="0" t="0" r="r" b="b"/>
                <a:pathLst>
                  <a:path w="49" h="49">
                    <a:moveTo>
                      <a:pt x="11" y="0"/>
                    </a:moveTo>
                    <a:cubicBezTo>
                      <a:pt x="0" y="11"/>
                      <a:pt x="0" y="28"/>
                      <a:pt x="11" y="39"/>
                    </a:cubicBezTo>
                    <a:cubicBezTo>
                      <a:pt x="22" y="49"/>
                      <a:pt x="39" y="49"/>
                      <a:pt x="49" y="39"/>
                    </a:cubicBezTo>
                    <a:cubicBezTo>
                      <a:pt x="11" y="0"/>
                      <a:pt x="11" y="0"/>
                      <a:pt x="11" y="0"/>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3"/>
              <p:cNvSpPr>
                <a:spLocks/>
              </p:cNvSpPr>
              <p:nvPr/>
            </p:nvSpPr>
            <p:spPr bwMode="auto">
              <a:xfrm>
                <a:off x="8047038" y="4829175"/>
                <a:ext cx="14288" cy="12700"/>
              </a:xfrm>
              <a:custGeom>
                <a:avLst/>
                <a:gdLst>
                  <a:gd name="T0" fmla="*/ 0 w 19"/>
                  <a:gd name="T1" fmla="*/ 0 h 19"/>
                  <a:gd name="T2" fmla="*/ 0 w 19"/>
                  <a:gd name="T3" fmla="*/ 0 h 19"/>
                  <a:gd name="T4" fmla="*/ 19 w 19"/>
                  <a:gd name="T5" fmla="*/ 19 h 19"/>
                  <a:gd name="T6" fmla="*/ 19 w 19"/>
                  <a:gd name="T7" fmla="*/ 19 h 19"/>
                  <a:gd name="T8" fmla="*/ 0 w 19"/>
                  <a:gd name="T9" fmla="*/ 0 h 19"/>
                </a:gdLst>
                <a:ahLst/>
                <a:cxnLst>
                  <a:cxn ang="0">
                    <a:pos x="T0" y="T1"/>
                  </a:cxn>
                  <a:cxn ang="0">
                    <a:pos x="T2" y="T3"/>
                  </a:cxn>
                  <a:cxn ang="0">
                    <a:pos x="T4" y="T5"/>
                  </a:cxn>
                  <a:cxn ang="0">
                    <a:pos x="T6" y="T7"/>
                  </a:cxn>
                  <a:cxn ang="0">
                    <a:pos x="T8" y="T9"/>
                  </a:cxn>
                </a:cxnLst>
                <a:rect l="0" t="0" r="r" b="b"/>
                <a:pathLst>
                  <a:path w="19" h="19">
                    <a:moveTo>
                      <a:pt x="0" y="0"/>
                    </a:moveTo>
                    <a:cubicBezTo>
                      <a:pt x="0" y="0"/>
                      <a:pt x="0" y="0"/>
                      <a:pt x="0" y="0"/>
                    </a:cubicBezTo>
                    <a:cubicBezTo>
                      <a:pt x="19" y="19"/>
                      <a:pt x="19" y="19"/>
                      <a:pt x="19" y="19"/>
                    </a:cubicBezTo>
                    <a:cubicBezTo>
                      <a:pt x="19" y="19"/>
                      <a:pt x="19" y="19"/>
                      <a:pt x="19" y="19"/>
                    </a:cubicBezTo>
                    <a:cubicBezTo>
                      <a:pt x="0" y="0"/>
                      <a:pt x="0" y="0"/>
                      <a:pt x="0" y="0"/>
                    </a:cubicBezTo>
                  </a:path>
                </a:pathLst>
              </a:custGeom>
              <a:solidFill>
                <a:srgbClr val="B9B6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4"/>
              <p:cNvSpPr>
                <a:spLocks/>
              </p:cNvSpPr>
              <p:nvPr/>
            </p:nvSpPr>
            <p:spPr bwMode="auto">
              <a:xfrm>
                <a:off x="8042276" y="4829175"/>
                <a:ext cx="19050" cy="15875"/>
              </a:xfrm>
              <a:custGeom>
                <a:avLst/>
                <a:gdLst>
                  <a:gd name="T0" fmla="*/ 6 w 25"/>
                  <a:gd name="T1" fmla="*/ 0 h 23"/>
                  <a:gd name="T2" fmla="*/ 6 w 25"/>
                  <a:gd name="T3" fmla="*/ 19 h 23"/>
                  <a:gd name="T4" fmla="*/ 15 w 25"/>
                  <a:gd name="T5" fmla="*/ 23 h 23"/>
                  <a:gd name="T6" fmla="*/ 25 w 25"/>
                  <a:gd name="T7" fmla="*/ 19 h 23"/>
                  <a:gd name="T8" fmla="*/ 6 w 25"/>
                  <a:gd name="T9" fmla="*/ 0 h 23"/>
                </a:gdLst>
                <a:ahLst/>
                <a:cxnLst>
                  <a:cxn ang="0">
                    <a:pos x="T0" y="T1"/>
                  </a:cxn>
                  <a:cxn ang="0">
                    <a:pos x="T2" y="T3"/>
                  </a:cxn>
                  <a:cxn ang="0">
                    <a:pos x="T4" y="T5"/>
                  </a:cxn>
                  <a:cxn ang="0">
                    <a:pos x="T6" y="T7"/>
                  </a:cxn>
                  <a:cxn ang="0">
                    <a:pos x="T8" y="T9"/>
                  </a:cxn>
                </a:cxnLst>
                <a:rect l="0" t="0" r="r" b="b"/>
                <a:pathLst>
                  <a:path w="25" h="23">
                    <a:moveTo>
                      <a:pt x="6" y="0"/>
                    </a:moveTo>
                    <a:cubicBezTo>
                      <a:pt x="0" y="5"/>
                      <a:pt x="0" y="14"/>
                      <a:pt x="6" y="19"/>
                    </a:cubicBezTo>
                    <a:cubicBezTo>
                      <a:pt x="8" y="22"/>
                      <a:pt x="12" y="23"/>
                      <a:pt x="15" y="23"/>
                    </a:cubicBezTo>
                    <a:cubicBezTo>
                      <a:pt x="19" y="23"/>
                      <a:pt x="22" y="22"/>
                      <a:pt x="25" y="19"/>
                    </a:cubicBezTo>
                    <a:cubicBezTo>
                      <a:pt x="6" y="0"/>
                      <a:pt x="6" y="0"/>
                      <a:pt x="6" y="0"/>
                    </a:cubicBezTo>
                  </a:path>
                </a:pathLst>
              </a:custGeom>
              <a:solidFill>
                <a:srgbClr val="D9D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5"/>
              <p:cNvSpPr>
                <a:spLocks/>
              </p:cNvSpPr>
              <p:nvPr/>
            </p:nvSpPr>
            <p:spPr bwMode="auto">
              <a:xfrm>
                <a:off x="9066213" y="4486275"/>
                <a:ext cx="128588" cy="142875"/>
              </a:xfrm>
              <a:custGeom>
                <a:avLst/>
                <a:gdLst>
                  <a:gd name="T0" fmla="*/ 123 w 173"/>
                  <a:gd name="T1" fmla="*/ 0 h 192"/>
                  <a:gd name="T2" fmla="*/ 0 w 173"/>
                  <a:gd name="T3" fmla="*/ 147 h 192"/>
                  <a:gd name="T4" fmla="*/ 123 w 173"/>
                  <a:gd name="T5" fmla="*/ 192 h 192"/>
                  <a:gd name="T6" fmla="*/ 173 w 173"/>
                  <a:gd name="T7" fmla="*/ 185 h 192"/>
                  <a:gd name="T8" fmla="*/ 162 w 173"/>
                  <a:gd name="T9" fmla="*/ 188 h 192"/>
                  <a:gd name="T10" fmla="*/ 123 w 173"/>
                  <a:gd name="T11" fmla="*/ 0 h 192"/>
                </a:gdLst>
                <a:ahLst/>
                <a:cxnLst>
                  <a:cxn ang="0">
                    <a:pos x="T0" y="T1"/>
                  </a:cxn>
                  <a:cxn ang="0">
                    <a:pos x="T2" y="T3"/>
                  </a:cxn>
                  <a:cxn ang="0">
                    <a:pos x="T4" y="T5"/>
                  </a:cxn>
                  <a:cxn ang="0">
                    <a:pos x="T6" y="T7"/>
                  </a:cxn>
                  <a:cxn ang="0">
                    <a:pos x="T8" y="T9"/>
                  </a:cxn>
                  <a:cxn ang="0">
                    <a:pos x="T10" y="T11"/>
                  </a:cxn>
                </a:cxnLst>
                <a:rect l="0" t="0" r="r" b="b"/>
                <a:pathLst>
                  <a:path w="173" h="192">
                    <a:moveTo>
                      <a:pt x="123" y="0"/>
                    </a:moveTo>
                    <a:cubicBezTo>
                      <a:pt x="123" y="0"/>
                      <a:pt x="46" y="89"/>
                      <a:pt x="0" y="147"/>
                    </a:cubicBezTo>
                    <a:cubicBezTo>
                      <a:pt x="34" y="175"/>
                      <a:pt x="77" y="192"/>
                      <a:pt x="123" y="192"/>
                    </a:cubicBezTo>
                    <a:cubicBezTo>
                      <a:pt x="140" y="192"/>
                      <a:pt x="157" y="189"/>
                      <a:pt x="173" y="185"/>
                    </a:cubicBezTo>
                    <a:cubicBezTo>
                      <a:pt x="169" y="186"/>
                      <a:pt x="166" y="187"/>
                      <a:pt x="162" y="188"/>
                    </a:cubicBezTo>
                    <a:lnTo>
                      <a:pt x="12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6"/>
              <p:cNvSpPr>
                <a:spLocks/>
              </p:cNvSpPr>
              <p:nvPr/>
            </p:nvSpPr>
            <p:spPr bwMode="auto">
              <a:xfrm>
                <a:off x="9015413" y="4343400"/>
                <a:ext cx="142875" cy="252413"/>
              </a:xfrm>
              <a:custGeom>
                <a:avLst/>
                <a:gdLst>
                  <a:gd name="T0" fmla="*/ 192 w 192"/>
                  <a:gd name="T1" fmla="*/ 0 h 339"/>
                  <a:gd name="T2" fmla="*/ 0 w 192"/>
                  <a:gd name="T3" fmla="*/ 192 h 339"/>
                  <a:gd name="T4" fmla="*/ 1 w 192"/>
                  <a:gd name="T5" fmla="*/ 202 h 339"/>
                  <a:gd name="T6" fmla="*/ 1 w 192"/>
                  <a:gd name="T7" fmla="*/ 205 h 339"/>
                  <a:gd name="T8" fmla="*/ 2 w 192"/>
                  <a:gd name="T9" fmla="*/ 212 h 339"/>
                  <a:gd name="T10" fmla="*/ 2 w 192"/>
                  <a:gd name="T11" fmla="*/ 216 h 339"/>
                  <a:gd name="T12" fmla="*/ 3 w 192"/>
                  <a:gd name="T13" fmla="*/ 223 h 339"/>
                  <a:gd name="T14" fmla="*/ 4 w 192"/>
                  <a:gd name="T15" fmla="*/ 227 h 339"/>
                  <a:gd name="T16" fmla="*/ 5 w 192"/>
                  <a:gd name="T17" fmla="*/ 233 h 339"/>
                  <a:gd name="T18" fmla="*/ 6 w 192"/>
                  <a:gd name="T19" fmla="*/ 237 h 339"/>
                  <a:gd name="T20" fmla="*/ 7 w 192"/>
                  <a:gd name="T21" fmla="*/ 243 h 339"/>
                  <a:gd name="T22" fmla="*/ 8 w 192"/>
                  <a:gd name="T23" fmla="*/ 246 h 339"/>
                  <a:gd name="T24" fmla="*/ 10 w 192"/>
                  <a:gd name="T25" fmla="*/ 253 h 339"/>
                  <a:gd name="T26" fmla="*/ 12 w 192"/>
                  <a:gd name="T27" fmla="*/ 256 h 339"/>
                  <a:gd name="T28" fmla="*/ 14 w 192"/>
                  <a:gd name="T29" fmla="*/ 263 h 339"/>
                  <a:gd name="T30" fmla="*/ 15 w 192"/>
                  <a:gd name="T31" fmla="*/ 265 h 339"/>
                  <a:gd name="T32" fmla="*/ 19 w 192"/>
                  <a:gd name="T33" fmla="*/ 274 h 339"/>
                  <a:gd name="T34" fmla="*/ 19 w 192"/>
                  <a:gd name="T35" fmla="*/ 274 h 339"/>
                  <a:gd name="T36" fmla="*/ 29 w 192"/>
                  <a:gd name="T37" fmla="*/ 292 h 339"/>
                  <a:gd name="T38" fmla="*/ 30 w 192"/>
                  <a:gd name="T39" fmla="*/ 293 h 339"/>
                  <a:gd name="T40" fmla="*/ 34 w 192"/>
                  <a:gd name="T41" fmla="*/ 300 h 339"/>
                  <a:gd name="T42" fmla="*/ 35 w 192"/>
                  <a:gd name="T43" fmla="*/ 302 h 339"/>
                  <a:gd name="T44" fmla="*/ 40 w 192"/>
                  <a:gd name="T45" fmla="*/ 308 h 339"/>
                  <a:gd name="T46" fmla="*/ 42 w 192"/>
                  <a:gd name="T47" fmla="*/ 310 h 339"/>
                  <a:gd name="T48" fmla="*/ 47 w 192"/>
                  <a:gd name="T49" fmla="*/ 316 h 339"/>
                  <a:gd name="T50" fmla="*/ 48 w 192"/>
                  <a:gd name="T51" fmla="*/ 318 h 339"/>
                  <a:gd name="T52" fmla="*/ 53 w 192"/>
                  <a:gd name="T53" fmla="*/ 324 h 339"/>
                  <a:gd name="T54" fmla="*/ 55 w 192"/>
                  <a:gd name="T55" fmla="*/ 325 h 339"/>
                  <a:gd name="T56" fmla="*/ 61 w 192"/>
                  <a:gd name="T57" fmla="*/ 331 h 339"/>
                  <a:gd name="T58" fmla="*/ 62 w 192"/>
                  <a:gd name="T59" fmla="*/ 332 h 339"/>
                  <a:gd name="T60" fmla="*/ 69 w 192"/>
                  <a:gd name="T61" fmla="*/ 339 h 339"/>
                  <a:gd name="T62" fmla="*/ 69 w 192"/>
                  <a:gd name="T63" fmla="*/ 339 h 339"/>
                  <a:gd name="T64" fmla="*/ 192 w 192"/>
                  <a:gd name="T65" fmla="*/ 192 h 339"/>
                  <a:gd name="T66" fmla="*/ 192 w 192"/>
                  <a:gd name="T6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339">
                    <a:moveTo>
                      <a:pt x="192" y="0"/>
                    </a:moveTo>
                    <a:cubicBezTo>
                      <a:pt x="86" y="0"/>
                      <a:pt x="0" y="86"/>
                      <a:pt x="0" y="192"/>
                    </a:cubicBezTo>
                    <a:cubicBezTo>
                      <a:pt x="0" y="195"/>
                      <a:pt x="1" y="199"/>
                      <a:pt x="1" y="202"/>
                    </a:cubicBezTo>
                    <a:cubicBezTo>
                      <a:pt x="1" y="203"/>
                      <a:pt x="1" y="204"/>
                      <a:pt x="1" y="205"/>
                    </a:cubicBezTo>
                    <a:cubicBezTo>
                      <a:pt x="1" y="208"/>
                      <a:pt x="1" y="210"/>
                      <a:pt x="2" y="212"/>
                    </a:cubicBezTo>
                    <a:cubicBezTo>
                      <a:pt x="2" y="214"/>
                      <a:pt x="2" y="215"/>
                      <a:pt x="2" y="216"/>
                    </a:cubicBezTo>
                    <a:cubicBezTo>
                      <a:pt x="2" y="218"/>
                      <a:pt x="3" y="221"/>
                      <a:pt x="3" y="223"/>
                    </a:cubicBezTo>
                    <a:cubicBezTo>
                      <a:pt x="3" y="224"/>
                      <a:pt x="3" y="225"/>
                      <a:pt x="4" y="227"/>
                    </a:cubicBezTo>
                    <a:cubicBezTo>
                      <a:pt x="4" y="229"/>
                      <a:pt x="4" y="231"/>
                      <a:pt x="5" y="233"/>
                    </a:cubicBezTo>
                    <a:cubicBezTo>
                      <a:pt x="5" y="234"/>
                      <a:pt x="5" y="235"/>
                      <a:pt x="6" y="237"/>
                    </a:cubicBezTo>
                    <a:cubicBezTo>
                      <a:pt x="6" y="239"/>
                      <a:pt x="7" y="241"/>
                      <a:pt x="7" y="243"/>
                    </a:cubicBezTo>
                    <a:cubicBezTo>
                      <a:pt x="8" y="244"/>
                      <a:pt x="8" y="245"/>
                      <a:pt x="8" y="246"/>
                    </a:cubicBezTo>
                    <a:cubicBezTo>
                      <a:pt x="9" y="248"/>
                      <a:pt x="10" y="251"/>
                      <a:pt x="10" y="253"/>
                    </a:cubicBezTo>
                    <a:cubicBezTo>
                      <a:pt x="11" y="254"/>
                      <a:pt x="11" y="255"/>
                      <a:pt x="12" y="256"/>
                    </a:cubicBezTo>
                    <a:cubicBezTo>
                      <a:pt x="12" y="258"/>
                      <a:pt x="13" y="260"/>
                      <a:pt x="14" y="263"/>
                    </a:cubicBezTo>
                    <a:cubicBezTo>
                      <a:pt x="14" y="263"/>
                      <a:pt x="15" y="264"/>
                      <a:pt x="15" y="265"/>
                    </a:cubicBezTo>
                    <a:cubicBezTo>
                      <a:pt x="16" y="268"/>
                      <a:pt x="17" y="271"/>
                      <a:pt x="19" y="274"/>
                    </a:cubicBezTo>
                    <a:cubicBezTo>
                      <a:pt x="19" y="274"/>
                      <a:pt x="19" y="274"/>
                      <a:pt x="19" y="274"/>
                    </a:cubicBezTo>
                    <a:cubicBezTo>
                      <a:pt x="22" y="280"/>
                      <a:pt x="25" y="286"/>
                      <a:pt x="29" y="292"/>
                    </a:cubicBezTo>
                    <a:cubicBezTo>
                      <a:pt x="29" y="292"/>
                      <a:pt x="29" y="293"/>
                      <a:pt x="30" y="293"/>
                    </a:cubicBezTo>
                    <a:cubicBezTo>
                      <a:pt x="31" y="296"/>
                      <a:pt x="33" y="298"/>
                      <a:pt x="34" y="300"/>
                    </a:cubicBezTo>
                    <a:cubicBezTo>
                      <a:pt x="35" y="301"/>
                      <a:pt x="35" y="302"/>
                      <a:pt x="35" y="302"/>
                    </a:cubicBezTo>
                    <a:cubicBezTo>
                      <a:pt x="37" y="304"/>
                      <a:pt x="39" y="306"/>
                      <a:pt x="40" y="308"/>
                    </a:cubicBezTo>
                    <a:cubicBezTo>
                      <a:pt x="41" y="309"/>
                      <a:pt x="41" y="310"/>
                      <a:pt x="42" y="310"/>
                    </a:cubicBezTo>
                    <a:cubicBezTo>
                      <a:pt x="43" y="312"/>
                      <a:pt x="45" y="314"/>
                      <a:pt x="47" y="316"/>
                    </a:cubicBezTo>
                    <a:cubicBezTo>
                      <a:pt x="47" y="317"/>
                      <a:pt x="48" y="317"/>
                      <a:pt x="48" y="318"/>
                    </a:cubicBezTo>
                    <a:cubicBezTo>
                      <a:pt x="50" y="320"/>
                      <a:pt x="52" y="322"/>
                      <a:pt x="53" y="324"/>
                    </a:cubicBezTo>
                    <a:cubicBezTo>
                      <a:pt x="54" y="324"/>
                      <a:pt x="54" y="325"/>
                      <a:pt x="55" y="325"/>
                    </a:cubicBezTo>
                    <a:cubicBezTo>
                      <a:pt x="57" y="327"/>
                      <a:pt x="59" y="329"/>
                      <a:pt x="61" y="331"/>
                    </a:cubicBezTo>
                    <a:cubicBezTo>
                      <a:pt x="61" y="332"/>
                      <a:pt x="61" y="332"/>
                      <a:pt x="62" y="332"/>
                    </a:cubicBezTo>
                    <a:cubicBezTo>
                      <a:pt x="64" y="334"/>
                      <a:pt x="67" y="337"/>
                      <a:pt x="69" y="339"/>
                    </a:cubicBezTo>
                    <a:cubicBezTo>
                      <a:pt x="69" y="339"/>
                      <a:pt x="69" y="339"/>
                      <a:pt x="69" y="339"/>
                    </a:cubicBezTo>
                    <a:cubicBezTo>
                      <a:pt x="115" y="281"/>
                      <a:pt x="192" y="192"/>
                      <a:pt x="192" y="192"/>
                    </a:cubicBezTo>
                    <a:lnTo>
                      <a:pt x="192"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7"/>
              <p:cNvSpPr>
                <a:spLocks/>
              </p:cNvSpPr>
              <p:nvPr/>
            </p:nvSpPr>
            <p:spPr bwMode="auto">
              <a:xfrm>
                <a:off x="9158288" y="4343400"/>
                <a:ext cx="112713" cy="142875"/>
              </a:xfrm>
              <a:custGeom>
                <a:avLst/>
                <a:gdLst>
                  <a:gd name="T0" fmla="*/ 151 w 151"/>
                  <a:gd name="T1" fmla="*/ 72 h 192"/>
                  <a:gd name="T2" fmla="*/ 151 w 151"/>
                  <a:gd name="T3" fmla="*/ 72 h 192"/>
                  <a:gd name="T4" fmla="*/ 113 w 151"/>
                  <a:gd name="T5" fmla="*/ 36 h 192"/>
                  <a:gd name="T6" fmla="*/ 112 w 151"/>
                  <a:gd name="T7" fmla="*/ 36 h 192"/>
                  <a:gd name="T8" fmla="*/ 104 w 151"/>
                  <a:gd name="T9" fmla="*/ 30 h 192"/>
                  <a:gd name="T10" fmla="*/ 103 w 151"/>
                  <a:gd name="T11" fmla="*/ 30 h 192"/>
                  <a:gd name="T12" fmla="*/ 96 w 151"/>
                  <a:gd name="T13" fmla="*/ 25 h 192"/>
                  <a:gd name="T14" fmla="*/ 94 w 151"/>
                  <a:gd name="T15" fmla="*/ 24 h 192"/>
                  <a:gd name="T16" fmla="*/ 86 w 151"/>
                  <a:gd name="T17" fmla="*/ 20 h 192"/>
                  <a:gd name="T18" fmla="*/ 85 w 151"/>
                  <a:gd name="T19" fmla="*/ 19 h 192"/>
                  <a:gd name="T20" fmla="*/ 66 w 151"/>
                  <a:gd name="T21" fmla="*/ 11 h 192"/>
                  <a:gd name="T22" fmla="*/ 65 w 151"/>
                  <a:gd name="T23" fmla="*/ 11 h 192"/>
                  <a:gd name="T24" fmla="*/ 56 w 151"/>
                  <a:gd name="T25" fmla="*/ 8 h 192"/>
                  <a:gd name="T26" fmla="*/ 53 w 151"/>
                  <a:gd name="T27" fmla="*/ 7 h 192"/>
                  <a:gd name="T28" fmla="*/ 46 w 151"/>
                  <a:gd name="T29" fmla="*/ 5 h 192"/>
                  <a:gd name="T30" fmla="*/ 43 w 151"/>
                  <a:gd name="T31" fmla="*/ 4 h 192"/>
                  <a:gd name="T32" fmla="*/ 36 w 151"/>
                  <a:gd name="T33" fmla="*/ 3 h 192"/>
                  <a:gd name="T34" fmla="*/ 32 w 151"/>
                  <a:gd name="T35" fmla="*/ 2 h 192"/>
                  <a:gd name="T36" fmla="*/ 26 w 151"/>
                  <a:gd name="T37" fmla="*/ 1 h 192"/>
                  <a:gd name="T38" fmla="*/ 22 w 151"/>
                  <a:gd name="T39" fmla="*/ 1 h 192"/>
                  <a:gd name="T40" fmla="*/ 14 w 151"/>
                  <a:gd name="T41" fmla="*/ 0 h 192"/>
                  <a:gd name="T42" fmla="*/ 11 w 151"/>
                  <a:gd name="T43" fmla="*/ 0 h 192"/>
                  <a:gd name="T44" fmla="*/ 0 w 151"/>
                  <a:gd name="T45" fmla="*/ 0 h 192"/>
                  <a:gd name="T46" fmla="*/ 0 w 151"/>
                  <a:gd name="T47" fmla="*/ 192 h 192"/>
                  <a:gd name="T48" fmla="*/ 151 w 151"/>
                  <a:gd name="T49" fmla="*/ 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 h="192">
                    <a:moveTo>
                      <a:pt x="151" y="72"/>
                    </a:moveTo>
                    <a:cubicBezTo>
                      <a:pt x="151" y="72"/>
                      <a:pt x="151" y="72"/>
                      <a:pt x="151" y="72"/>
                    </a:cubicBezTo>
                    <a:cubicBezTo>
                      <a:pt x="140" y="59"/>
                      <a:pt x="127" y="46"/>
                      <a:pt x="113" y="36"/>
                    </a:cubicBezTo>
                    <a:cubicBezTo>
                      <a:pt x="112" y="36"/>
                      <a:pt x="112" y="36"/>
                      <a:pt x="112" y="36"/>
                    </a:cubicBezTo>
                    <a:cubicBezTo>
                      <a:pt x="110" y="34"/>
                      <a:pt x="107" y="32"/>
                      <a:pt x="104" y="30"/>
                    </a:cubicBezTo>
                    <a:cubicBezTo>
                      <a:pt x="104" y="30"/>
                      <a:pt x="104" y="30"/>
                      <a:pt x="103" y="30"/>
                    </a:cubicBezTo>
                    <a:cubicBezTo>
                      <a:pt x="101" y="28"/>
                      <a:pt x="98" y="26"/>
                      <a:pt x="96" y="25"/>
                    </a:cubicBezTo>
                    <a:cubicBezTo>
                      <a:pt x="95" y="25"/>
                      <a:pt x="95" y="24"/>
                      <a:pt x="94" y="24"/>
                    </a:cubicBezTo>
                    <a:cubicBezTo>
                      <a:pt x="92" y="23"/>
                      <a:pt x="89" y="21"/>
                      <a:pt x="86" y="20"/>
                    </a:cubicBezTo>
                    <a:cubicBezTo>
                      <a:pt x="85" y="19"/>
                      <a:pt x="85" y="19"/>
                      <a:pt x="85" y="19"/>
                    </a:cubicBezTo>
                    <a:cubicBezTo>
                      <a:pt x="79" y="16"/>
                      <a:pt x="72" y="13"/>
                      <a:pt x="66" y="11"/>
                    </a:cubicBezTo>
                    <a:cubicBezTo>
                      <a:pt x="65" y="11"/>
                      <a:pt x="65" y="11"/>
                      <a:pt x="65" y="11"/>
                    </a:cubicBezTo>
                    <a:cubicBezTo>
                      <a:pt x="62" y="10"/>
                      <a:pt x="59" y="9"/>
                      <a:pt x="56" y="8"/>
                    </a:cubicBezTo>
                    <a:cubicBezTo>
                      <a:pt x="55" y="8"/>
                      <a:pt x="54" y="7"/>
                      <a:pt x="53" y="7"/>
                    </a:cubicBezTo>
                    <a:cubicBezTo>
                      <a:pt x="51" y="6"/>
                      <a:pt x="49" y="6"/>
                      <a:pt x="46" y="5"/>
                    </a:cubicBezTo>
                    <a:cubicBezTo>
                      <a:pt x="45" y="5"/>
                      <a:pt x="44" y="5"/>
                      <a:pt x="43" y="4"/>
                    </a:cubicBezTo>
                    <a:cubicBezTo>
                      <a:pt x="40" y="4"/>
                      <a:pt x="38" y="3"/>
                      <a:pt x="36" y="3"/>
                    </a:cubicBezTo>
                    <a:cubicBezTo>
                      <a:pt x="35" y="3"/>
                      <a:pt x="33" y="2"/>
                      <a:pt x="32" y="2"/>
                    </a:cubicBezTo>
                    <a:cubicBezTo>
                      <a:pt x="30" y="2"/>
                      <a:pt x="28" y="2"/>
                      <a:pt x="26" y="1"/>
                    </a:cubicBezTo>
                    <a:cubicBezTo>
                      <a:pt x="24" y="1"/>
                      <a:pt x="23" y="1"/>
                      <a:pt x="22" y="1"/>
                    </a:cubicBezTo>
                    <a:cubicBezTo>
                      <a:pt x="19" y="1"/>
                      <a:pt x="17" y="0"/>
                      <a:pt x="14" y="0"/>
                    </a:cubicBezTo>
                    <a:cubicBezTo>
                      <a:pt x="13" y="0"/>
                      <a:pt x="12" y="0"/>
                      <a:pt x="11" y="0"/>
                    </a:cubicBezTo>
                    <a:cubicBezTo>
                      <a:pt x="8" y="0"/>
                      <a:pt x="4" y="0"/>
                      <a:pt x="0" y="0"/>
                    </a:cubicBezTo>
                    <a:cubicBezTo>
                      <a:pt x="0" y="192"/>
                      <a:pt x="0" y="192"/>
                      <a:pt x="0" y="192"/>
                    </a:cubicBezTo>
                    <a:lnTo>
                      <a:pt x="151" y="7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8"/>
              <p:cNvSpPr>
                <a:spLocks/>
              </p:cNvSpPr>
              <p:nvPr/>
            </p:nvSpPr>
            <p:spPr bwMode="auto">
              <a:xfrm>
                <a:off x="9158288" y="4397375"/>
                <a:ext cx="139700" cy="88900"/>
              </a:xfrm>
              <a:custGeom>
                <a:avLst/>
                <a:gdLst>
                  <a:gd name="T0" fmla="*/ 0 w 187"/>
                  <a:gd name="T1" fmla="*/ 120 h 120"/>
                  <a:gd name="T2" fmla="*/ 187 w 187"/>
                  <a:gd name="T3" fmla="*/ 73 h 120"/>
                  <a:gd name="T4" fmla="*/ 168 w 187"/>
                  <a:gd name="T5" fmla="*/ 26 h 120"/>
                  <a:gd name="T6" fmla="*/ 168 w 187"/>
                  <a:gd name="T7" fmla="*/ 25 h 120"/>
                  <a:gd name="T8" fmla="*/ 163 w 187"/>
                  <a:gd name="T9" fmla="*/ 17 h 120"/>
                  <a:gd name="T10" fmla="*/ 163 w 187"/>
                  <a:gd name="T11" fmla="*/ 17 h 120"/>
                  <a:gd name="T12" fmla="*/ 157 w 187"/>
                  <a:gd name="T13" fmla="*/ 9 h 120"/>
                  <a:gd name="T14" fmla="*/ 157 w 187"/>
                  <a:gd name="T15" fmla="*/ 8 h 120"/>
                  <a:gd name="T16" fmla="*/ 151 w 187"/>
                  <a:gd name="T17" fmla="*/ 0 h 120"/>
                  <a:gd name="T18" fmla="*/ 151 w 187"/>
                  <a:gd name="T19" fmla="*/ 0 h 120"/>
                  <a:gd name="T20" fmla="*/ 0 w 187"/>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20">
                    <a:moveTo>
                      <a:pt x="0" y="120"/>
                    </a:moveTo>
                    <a:cubicBezTo>
                      <a:pt x="187" y="73"/>
                      <a:pt x="187" y="73"/>
                      <a:pt x="187" y="73"/>
                    </a:cubicBezTo>
                    <a:cubicBezTo>
                      <a:pt x="183" y="56"/>
                      <a:pt x="176" y="40"/>
                      <a:pt x="168" y="26"/>
                    </a:cubicBezTo>
                    <a:cubicBezTo>
                      <a:pt x="168" y="25"/>
                      <a:pt x="168" y="25"/>
                      <a:pt x="168" y="25"/>
                    </a:cubicBezTo>
                    <a:cubicBezTo>
                      <a:pt x="166" y="23"/>
                      <a:pt x="164" y="20"/>
                      <a:pt x="163" y="17"/>
                    </a:cubicBezTo>
                    <a:cubicBezTo>
                      <a:pt x="163" y="17"/>
                      <a:pt x="163" y="17"/>
                      <a:pt x="163" y="17"/>
                    </a:cubicBezTo>
                    <a:cubicBezTo>
                      <a:pt x="161" y="14"/>
                      <a:pt x="159" y="11"/>
                      <a:pt x="157" y="9"/>
                    </a:cubicBezTo>
                    <a:cubicBezTo>
                      <a:pt x="157" y="8"/>
                      <a:pt x="157" y="8"/>
                      <a:pt x="157" y="8"/>
                    </a:cubicBezTo>
                    <a:cubicBezTo>
                      <a:pt x="155" y="6"/>
                      <a:pt x="153" y="3"/>
                      <a:pt x="151" y="0"/>
                    </a:cubicBezTo>
                    <a:cubicBezTo>
                      <a:pt x="151" y="0"/>
                      <a:pt x="151" y="0"/>
                      <a:pt x="151" y="0"/>
                    </a:cubicBezTo>
                    <a:lnTo>
                      <a:pt x="0" y="12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9"/>
              <p:cNvSpPr>
                <a:spLocks/>
              </p:cNvSpPr>
              <p:nvPr/>
            </p:nvSpPr>
            <p:spPr bwMode="auto">
              <a:xfrm>
                <a:off x="9158288" y="4451350"/>
                <a:ext cx="142875" cy="165100"/>
              </a:xfrm>
              <a:custGeom>
                <a:avLst/>
                <a:gdLst>
                  <a:gd name="T0" fmla="*/ 0 w 192"/>
                  <a:gd name="T1" fmla="*/ 47 h 221"/>
                  <a:gd name="T2" fmla="*/ 81 w 192"/>
                  <a:gd name="T3" fmla="*/ 221 h 221"/>
                  <a:gd name="T4" fmla="*/ 104 w 192"/>
                  <a:gd name="T5" fmla="*/ 208 h 221"/>
                  <a:gd name="T6" fmla="*/ 104 w 192"/>
                  <a:gd name="T7" fmla="*/ 208 h 221"/>
                  <a:gd name="T8" fmla="*/ 126 w 192"/>
                  <a:gd name="T9" fmla="*/ 192 h 221"/>
                  <a:gd name="T10" fmla="*/ 126 w 192"/>
                  <a:gd name="T11" fmla="*/ 192 h 221"/>
                  <a:gd name="T12" fmla="*/ 140 w 192"/>
                  <a:gd name="T13" fmla="*/ 179 h 221"/>
                  <a:gd name="T14" fmla="*/ 141 w 192"/>
                  <a:gd name="T15" fmla="*/ 178 h 221"/>
                  <a:gd name="T16" fmla="*/ 144 w 192"/>
                  <a:gd name="T17" fmla="*/ 173 h 221"/>
                  <a:gd name="T18" fmla="*/ 146 w 192"/>
                  <a:gd name="T19" fmla="*/ 172 h 221"/>
                  <a:gd name="T20" fmla="*/ 156 w 192"/>
                  <a:gd name="T21" fmla="*/ 159 h 221"/>
                  <a:gd name="T22" fmla="*/ 158 w 192"/>
                  <a:gd name="T23" fmla="*/ 156 h 221"/>
                  <a:gd name="T24" fmla="*/ 161 w 192"/>
                  <a:gd name="T25" fmla="*/ 152 h 221"/>
                  <a:gd name="T26" fmla="*/ 163 w 192"/>
                  <a:gd name="T27" fmla="*/ 149 h 221"/>
                  <a:gd name="T28" fmla="*/ 166 w 192"/>
                  <a:gd name="T29" fmla="*/ 143 h 221"/>
                  <a:gd name="T30" fmla="*/ 169 w 192"/>
                  <a:gd name="T31" fmla="*/ 139 h 221"/>
                  <a:gd name="T32" fmla="*/ 170 w 192"/>
                  <a:gd name="T33" fmla="*/ 136 h 221"/>
                  <a:gd name="T34" fmla="*/ 172 w 192"/>
                  <a:gd name="T35" fmla="*/ 132 h 221"/>
                  <a:gd name="T36" fmla="*/ 174 w 192"/>
                  <a:gd name="T37" fmla="*/ 129 h 221"/>
                  <a:gd name="T38" fmla="*/ 177 w 192"/>
                  <a:gd name="T39" fmla="*/ 123 h 221"/>
                  <a:gd name="T40" fmla="*/ 178 w 192"/>
                  <a:gd name="T41" fmla="*/ 119 h 221"/>
                  <a:gd name="T42" fmla="*/ 180 w 192"/>
                  <a:gd name="T43" fmla="*/ 114 h 221"/>
                  <a:gd name="T44" fmla="*/ 181 w 192"/>
                  <a:gd name="T45" fmla="*/ 111 h 221"/>
                  <a:gd name="T46" fmla="*/ 183 w 192"/>
                  <a:gd name="T47" fmla="*/ 106 h 221"/>
                  <a:gd name="T48" fmla="*/ 184 w 192"/>
                  <a:gd name="T49" fmla="*/ 103 h 221"/>
                  <a:gd name="T50" fmla="*/ 186 w 192"/>
                  <a:gd name="T51" fmla="*/ 95 h 221"/>
                  <a:gd name="T52" fmla="*/ 187 w 192"/>
                  <a:gd name="T53" fmla="*/ 93 h 221"/>
                  <a:gd name="T54" fmla="*/ 188 w 192"/>
                  <a:gd name="T55" fmla="*/ 87 h 221"/>
                  <a:gd name="T56" fmla="*/ 189 w 192"/>
                  <a:gd name="T57" fmla="*/ 84 h 221"/>
                  <a:gd name="T58" fmla="*/ 190 w 192"/>
                  <a:gd name="T59" fmla="*/ 77 h 221"/>
                  <a:gd name="T60" fmla="*/ 190 w 192"/>
                  <a:gd name="T61" fmla="*/ 75 h 221"/>
                  <a:gd name="T62" fmla="*/ 191 w 192"/>
                  <a:gd name="T63" fmla="*/ 67 h 221"/>
                  <a:gd name="T64" fmla="*/ 192 w 192"/>
                  <a:gd name="T65" fmla="*/ 65 h 221"/>
                  <a:gd name="T66" fmla="*/ 192 w 192"/>
                  <a:gd name="T67" fmla="*/ 58 h 221"/>
                  <a:gd name="T68" fmla="*/ 192 w 192"/>
                  <a:gd name="T69" fmla="*/ 55 h 221"/>
                  <a:gd name="T70" fmla="*/ 192 w 192"/>
                  <a:gd name="T71" fmla="*/ 47 h 221"/>
                  <a:gd name="T72" fmla="*/ 192 w 192"/>
                  <a:gd name="T73" fmla="*/ 35 h 221"/>
                  <a:gd name="T74" fmla="*/ 192 w 192"/>
                  <a:gd name="T75" fmla="*/ 32 h 221"/>
                  <a:gd name="T76" fmla="*/ 191 w 192"/>
                  <a:gd name="T77" fmla="*/ 24 h 221"/>
                  <a:gd name="T78" fmla="*/ 191 w 192"/>
                  <a:gd name="T79" fmla="*/ 21 h 221"/>
                  <a:gd name="T80" fmla="*/ 189 w 192"/>
                  <a:gd name="T81" fmla="*/ 13 h 221"/>
                  <a:gd name="T82" fmla="*/ 189 w 192"/>
                  <a:gd name="T83" fmla="*/ 11 h 221"/>
                  <a:gd name="T84" fmla="*/ 187 w 192"/>
                  <a:gd name="T85" fmla="*/ 0 h 221"/>
                  <a:gd name="T86" fmla="*/ 0 w 192"/>
                  <a:gd name="T87" fmla="*/ 4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 h="221">
                    <a:moveTo>
                      <a:pt x="0" y="47"/>
                    </a:moveTo>
                    <a:cubicBezTo>
                      <a:pt x="81" y="221"/>
                      <a:pt x="81" y="221"/>
                      <a:pt x="81" y="221"/>
                    </a:cubicBezTo>
                    <a:cubicBezTo>
                      <a:pt x="89" y="217"/>
                      <a:pt x="97" y="213"/>
                      <a:pt x="104" y="208"/>
                    </a:cubicBezTo>
                    <a:cubicBezTo>
                      <a:pt x="104" y="208"/>
                      <a:pt x="104" y="208"/>
                      <a:pt x="104" y="208"/>
                    </a:cubicBezTo>
                    <a:cubicBezTo>
                      <a:pt x="112" y="203"/>
                      <a:pt x="119" y="198"/>
                      <a:pt x="126" y="192"/>
                    </a:cubicBezTo>
                    <a:cubicBezTo>
                      <a:pt x="126" y="192"/>
                      <a:pt x="126" y="192"/>
                      <a:pt x="126" y="192"/>
                    </a:cubicBezTo>
                    <a:cubicBezTo>
                      <a:pt x="131" y="187"/>
                      <a:pt x="135" y="183"/>
                      <a:pt x="140" y="179"/>
                    </a:cubicBezTo>
                    <a:cubicBezTo>
                      <a:pt x="141" y="178"/>
                      <a:pt x="141" y="178"/>
                      <a:pt x="141" y="178"/>
                    </a:cubicBezTo>
                    <a:cubicBezTo>
                      <a:pt x="142" y="176"/>
                      <a:pt x="143" y="175"/>
                      <a:pt x="144" y="173"/>
                    </a:cubicBezTo>
                    <a:cubicBezTo>
                      <a:pt x="145" y="173"/>
                      <a:pt x="145" y="172"/>
                      <a:pt x="146" y="172"/>
                    </a:cubicBezTo>
                    <a:cubicBezTo>
                      <a:pt x="149" y="168"/>
                      <a:pt x="153" y="163"/>
                      <a:pt x="156" y="159"/>
                    </a:cubicBezTo>
                    <a:cubicBezTo>
                      <a:pt x="157" y="158"/>
                      <a:pt x="158" y="157"/>
                      <a:pt x="158" y="156"/>
                    </a:cubicBezTo>
                    <a:cubicBezTo>
                      <a:pt x="159" y="155"/>
                      <a:pt x="160" y="153"/>
                      <a:pt x="161" y="152"/>
                    </a:cubicBezTo>
                    <a:cubicBezTo>
                      <a:pt x="161" y="151"/>
                      <a:pt x="162" y="150"/>
                      <a:pt x="163" y="149"/>
                    </a:cubicBezTo>
                    <a:cubicBezTo>
                      <a:pt x="164" y="147"/>
                      <a:pt x="165" y="145"/>
                      <a:pt x="166" y="143"/>
                    </a:cubicBezTo>
                    <a:cubicBezTo>
                      <a:pt x="167" y="142"/>
                      <a:pt x="168" y="141"/>
                      <a:pt x="169" y="139"/>
                    </a:cubicBezTo>
                    <a:cubicBezTo>
                      <a:pt x="169" y="138"/>
                      <a:pt x="170" y="137"/>
                      <a:pt x="170" y="136"/>
                    </a:cubicBezTo>
                    <a:cubicBezTo>
                      <a:pt x="171" y="135"/>
                      <a:pt x="172" y="133"/>
                      <a:pt x="172" y="132"/>
                    </a:cubicBezTo>
                    <a:cubicBezTo>
                      <a:pt x="173" y="131"/>
                      <a:pt x="174" y="130"/>
                      <a:pt x="174" y="129"/>
                    </a:cubicBezTo>
                    <a:cubicBezTo>
                      <a:pt x="175" y="127"/>
                      <a:pt x="176" y="125"/>
                      <a:pt x="177" y="123"/>
                    </a:cubicBezTo>
                    <a:cubicBezTo>
                      <a:pt x="177" y="122"/>
                      <a:pt x="178" y="120"/>
                      <a:pt x="178" y="119"/>
                    </a:cubicBezTo>
                    <a:cubicBezTo>
                      <a:pt x="179" y="118"/>
                      <a:pt x="180" y="116"/>
                      <a:pt x="180" y="114"/>
                    </a:cubicBezTo>
                    <a:cubicBezTo>
                      <a:pt x="181" y="113"/>
                      <a:pt x="181" y="112"/>
                      <a:pt x="181" y="111"/>
                    </a:cubicBezTo>
                    <a:cubicBezTo>
                      <a:pt x="182" y="109"/>
                      <a:pt x="183" y="107"/>
                      <a:pt x="183" y="106"/>
                    </a:cubicBezTo>
                    <a:cubicBezTo>
                      <a:pt x="183" y="105"/>
                      <a:pt x="184" y="104"/>
                      <a:pt x="184" y="103"/>
                    </a:cubicBezTo>
                    <a:cubicBezTo>
                      <a:pt x="185" y="100"/>
                      <a:pt x="186" y="98"/>
                      <a:pt x="186" y="95"/>
                    </a:cubicBezTo>
                    <a:cubicBezTo>
                      <a:pt x="186" y="94"/>
                      <a:pt x="187" y="94"/>
                      <a:pt x="187" y="93"/>
                    </a:cubicBezTo>
                    <a:cubicBezTo>
                      <a:pt x="187" y="91"/>
                      <a:pt x="188" y="89"/>
                      <a:pt x="188" y="87"/>
                    </a:cubicBezTo>
                    <a:cubicBezTo>
                      <a:pt x="188" y="86"/>
                      <a:pt x="189" y="85"/>
                      <a:pt x="189" y="84"/>
                    </a:cubicBezTo>
                    <a:cubicBezTo>
                      <a:pt x="189" y="82"/>
                      <a:pt x="190" y="79"/>
                      <a:pt x="190" y="77"/>
                    </a:cubicBezTo>
                    <a:cubicBezTo>
                      <a:pt x="190" y="77"/>
                      <a:pt x="190" y="76"/>
                      <a:pt x="190" y="75"/>
                    </a:cubicBezTo>
                    <a:cubicBezTo>
                      <a:pt x="191" y="73"/>
                      <a:pt x="191" y="70"/>
                      <a:pt x="191" y="67"/>
                    </a:cubicBezTo>
                    <a:cubicBezTo>
                      <a:pt x="191" y="66"/>
                      <a:pt x="191" y="65"/>
                      <a:pt x="192" y="65"/>
                    </a:cubicBezTo>
                    <a:cubicBezTo>
                      <a:pt x="192" y="62"/>
                      <a:pt x="192" y="60"/>
                      <a:pt x="192" y="58"/>
                    </a:cubicBezTo>
                    <a:cubicBezTo>
                      <a:pt x="192" y="57"/>
                      <a:pt x="192" y="56"/>
                      <a:pt x="192" y="55"/>
                    </a:cubicBezTo>
                    <a:cubicBezTo>
                      <a:pt x="192" y="52"/>
                      <a:pt x="192" y="50"/>
                      <a:pt x="192" y="47"/>
                    </a:cubicBezTo>
                    <a:cubicBezTo>
                      <a:pt x="192" y="43"/>
                      <a:pt x="192" y="39"/>
                      <a:pt x="192" y="35"/>
                    </a:cubicBezTo>
                    <a:cubicBezTo>
                      <a:pt x="192" y="34"/>
                      <a:pt x="192" y="33"/>
                      <a:pt x="192" y="32"/>
                    </a:cubicBezTo>
                    <a:cubicBezTo>
                      <a:pt x="192" y="30"/>
                      <a:pt x="191" y="27"/>
                      <a:pt x="191" y="24"/>
                    </a:cubicBezTo>
                    <a:cubicBezTo>
                      <a:pt x="191" y="23"/>
                      <a:pt x="191" y="22"/>
                      <a:pt x="191" y="21"/>
                    </a:cubicBezTo>
                    <a:cubicBezTo>
                      <a:pt x="190" y="18"/>
                      <a:pt x="190" y="15"/>
                      <a:pt x="189" y="13"/>
                    </a:cubicBezTo>
                    <a:cubicBezTo>
                      <a:pt x="189" y="12"/>
                      <a:pt x="189" y="11"/>
                      <a:pt x="189" y="11"/>
                    </a:cubicBezTo>
                    <a:cubicBezTo>
                      <a:pt x="188" y="7"/>
                      <a:pt x="188" y="3"/>
                      <a:pt x="187" y="0"/>
                    </a:cubicBezTo>
                    <a:lnTo>
                      <a:pt x="0" y="47"/>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0"/>
              <p:cNvSpPr>
                <a:spLocks/>
              </p:cNvSpPr>
              <p:nvPr/>
            </p:nvSpPr>
            <p:spPr bwMode="auto">
              <a:xfrm>
                <a:off x="9158288" y="4486275"/>
                <a:ext cx="60325" cy="139700"/>
              </a:xfrm>
              <a:custGeom>
                <a:avLst/>
                <a:gdLst>
                  <a:gd name="T0" fmla="*/ 60 w 81"/>
                  <a:gd name="T1" fmla="*/ 182 h 188"/>
                  <a:gd name="T2" fmla="*/ 61 w 81"/>
                  <a:gd name="T3" fmla="*/ 182 h 188"/>
                  <a:gd name="T4" fmla="*/ 70 w 81"/>
                  <a:gd name="T5" fmla="*/ 178 h 188"/>
                  <a:gd name="T6" fmla="*/ 71 w 81"/>
                  <a:gd name="T7" fmla="*/ 178 h 188"/>
                  <a:gd name="T8" fmla="*/ 81 w 81"/>
                  <a:gd name="T9" fmla="*/ 174 h 188"/>
                  <a:gd name="T10" fmla="*/ 0 w 81"/>
                  <a:gd name="T11" fmla="*/ 0 h 188"/>
                  <a:gd name="T12" fmla="*/ 39 w 81"/>
                  <a:gd name="T13" fmla="*/ 188 h 188"/>
                  <a:gd name="T14" fmla="*/ 50 w 81"/>
                  <a:gd name="T15" fmla="*/ 185 h 188"/>
                  <a:gd name="T16" fmla="*/ 51 w 81"/>
                  <a:gd name="T17" fmla="*/ 185 h 188"/>
                  <a:gd name="T18" fmla="*/ 60 w 81"/>
                  <a:gd name="T19"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88">
                    <a:moveTo>
                      <a:pt x="60" y="182"/>
                    </a:moveTo>
                    <a:cubicBezTo>
                      <a:pt x="60" y="182"/>
                      <a:pt x="61" y="182"/>
                      <a:pt x="61" y="182"/>
                    </a:cubicBezTo>
                    <a:cubicBezTo>
                      <a:pt x="64" y="181"/>
                      <a:pt x="67" y="180"/>
                      <a:pt x="70" y="178"/>
                    </a:cubicBezTo>
                    <a:cubicBezTo>
                      <a:pt x="71" y="178"/>
                      <a:pt x="71" y="178"/>
                      <a:pt x="71" y="178"/>
                    </a:cubicBezTo>
                    <a:cubicBezTo>
                      <a:pt x="74" y="177"/>
                      <a:pt x="77" y="176"/>
                      <a:pt x="81" y="174"/>
                    </a:cubicBezTo>
                    <a:cubicBezTo>
                      <a:pt x="0" y="0"/>
                      <a:pt x="0" y="0"/>
                      <a:pt x="0" y="0"/>
                    </a:cubicBezTo>
                    <a:cubicBezTo>
                      <a:pt x="39" y="188"/>
                      <a:pt x="39" y="188"/>
                      <a:pt x="39" y="188"/>
                    </a:cubicBezTo>
                    <a:cubicBezTo>
                      <a:pt x="43" y="187"/>
                      <a:pt x="46" y="186"/>
                      <a:pt x="50" y="185"/>
                    </a:cubicBezTo>
                    <a:cubicBezTo>
                      <a:pt x="50" y="185"/>
                      <a:pt x="51" y="185"/>
                      <a:pt x="51" y="185"/>
                    </a:cubicBezTo>
                    <a:cubicBezTo>
                      <a:pt x="54" y="184"/>
                      <a:pt x="57" y="183"/>
                      <a:pt x="60" y="182"/>
                    </a:cubicBezTo>
                    <a:close/>
                  </a:path>
                </a:pathLst>
              </a:custGeom>
              <a:solidFill>
                <a:srgbClr val="F472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06" name="Rectangle 105"/>
          <p:cNvSpPr/>
          <p:nvPr/>
        </p:nvSpPr>
        <p:spPr bwMode="auto">
          <a:xfrm>
            <a:off x="458383" y="1212849"/>
            <a:ext cx="3764610" cy="333012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defTabSz="932472" fontAlgn="base">
              <a:spcBef>
                <a:spcPct val="0"/>
              </a:spcBef>
              <a:spcAft>
                <a:spcPct val="0"/>
              </a:spcAft>
            </a:pPr>
            <a:r>
              <a:rPr lang="en-US" sz="2400" dirty="0">
                <a:latin typeface="+mj-lt"/>
              </a:rPr>
              <a:t>Partnering is a terrific way to expand a business geographically</a:t>
            </a:r>
            <a:endParaRPr lang="en-US" sz="2400" dirty="0">
              <a:solidFill>
                <a:schemeClr val="bg1"/>
              </a:solidFill>
              <a:latin typeface="+mj-lt"/>
            </a:endParaRPr>
          </a:p>
        </p:txBody>
      </p:sp>
      <p:sp>
        <p:nvSpPr>
          <p:cNvPr id="107" name="Rectangle 106"/>
          <p:cNvSpPr/>
          <p:nvPr/>
        </p:nvSpPr>
        <p:spPr bwMode="auto">
          <a:xfrm>
            <a:off x="4336524" y="1212849"/>
            <a:ext cx="3764610" cy="333012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defTabSz="932472" fontAlgn="base">
              <a:spcBef>
                <a:spcPct val="0"/>
              </a:spcBef>
              <a:spcAft>
                <a:spcPct val="0"/>
              </a:spcAft>
            </a:pPr>
            <a:r>
              <a:rPr lang="en-US" sz="2400" dirty="0">
                <a:latin typeface="+mj-lt"/>
              </a:rPr>
              <a:t>While </a:t>
            </a:r>
            <a:r>
              <a:rPr lang="en-US" sz="2400" dirty="0" smtClean="0">
                <a:latin typeface="+mj-lt"/>
              </a:rPr>
              <a:t>the majority of </a:t>
            </a:r>
            <a:r>
              <a:rPr lang="en-US" sz="2400" dirty="0">
                <a:latin typeface="+mj-lt"/>
              </a:rPr>
              <a:t>business today is conducted electronically, </a:t>
            </a:r>
            <a:r>
              <a:rPr lang="en-US" sz="2400" dirty="0" smtClean="0">
                <a:latin typeface="+mj-lt"/>
              </a:rPr>
              <a:t>don’t underestimate the value of meeting face to face</a:t>
            </a:r>
            <a:endParaRPr lang="en-US" sz="2400" dirty="0">
              <a:solidFill>
                <a:schemeClr val="bg1"/>
              </a:solidFill>
              <a:latin typeface="+mj-lt"/>
            </a:endParaRPr>
          </a:p>
        </p:txBody>
      </p:sp>
      <p:sp>
        <p:nvSpPr>
          <p:cNvPr id="108" name="Rectangle 107"/>
          <p:cNvSpPr/>
          <p:nvPr/>
        </p:nvSpPr>
        <p:spPr bwMode="auto">
          <a:xfrm>
            <a:off x="8214665" y="1212849"/>
            <a:ext cx="3764610" cy="333012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defTabSz="932472" fontAlgn="base">
              <a:spcBef>
                <a:spcPct val="0"/>
              </a:spcBef>
              <a:spcAft>
                <a:spcPct val="0"/>
              </a:spcAft>
            </a:pPr>
            <a:r>
              <a:rPr lang="en-US" sz="2400" dirty="0">
                <a:latin typeface="+mj-lt"/>
              </a:rPr>
              <a:t>When choosing to expand the business, it is important to focus on a particular place that makes sense</a:t>
            </a:r>
            <a:endParaRPr lang="en-US" sz="2400" dirty="0">
              <a:solidFill>
                <a:schemeClr val="bg1"/>
              </a:solidFill>
              <a:latin typeface="+mj-lt"/>
            </a:endParaRPr>
          </a:p>
        </p:txBody>
      </p:sp>
      <p:pic>
        <p:nvPicPr>
          <p:cNvPr id="109" name="Picture 10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203139" y="3895435"/>
            <a:ext cx="736592" cy="525043"/>
          </a:xfrm>
          <a:prstGeom prst="rect">
            <a:avLst/>
          </a:prstGeom>
          <a:noFill/>
        </p:spPr>
      </p:pic>
      <p:sp>
        <p:nvSpPr>
          <p:cNvPr id="111" name="Freeform 6"/>
          <p:cNvSpPr>
            <a:spLocks/>
          </p:cNvSpPr>
          <p:nvPr/>
        </p:nvSpPr>
        <p:spPr bwMode="auto">
          <a:xfrm>
            <a:off x="3255058" y="3944046"/>
            <a:ext cx="806532" cy="476432"/>
          </a:xfrm>
          <a:custGeom>
            <a:avLst/>
            <a:gdLst/>
            <a:ahLst/>
            <a:cxnLst/>
            <a:rect l="l" t="t" r="r" b="b"/>
            <a:pathLst>
              <a:path w="4248892" h="2509890">
                <a:moveTo>
                  <a:pt x="2664273" y="1991976"/>
                </a:moveTo>
                <a:lnTo>
                  <a:pt x="2569654" y="2016876"/>
                </a:lnTo>
                <a:lnTo>
                  <a:pt x="2473043" y="2035799"/>
                </a:lnTo>
                <a:lnTo>
                  <a:pt x="2381412" y="2045759"/>
                </a:lnTo>
                <a:lnTo>
                  <a:pt x="2293765" y="2051735"/>
                </a:lnTo>
                <a:lnTo>
                  <a:pt x="2293765" y="2130418"/>
                </a:lnTo>
                <a:lnTo>
                  <a:pt x="2328625" y="2127431"/>
                </a:lnTo>
                <a:lnTo>
                  <a:pt x="2366472" y="2124442"/>
                </a:lnTo>
                <a:lnTo>
                  <a:pt x="2425235" y="2114482"/>
                </a:lnTo>
                <a:lnTo>
                  <a:pt x="2484995" y="2102531"/>
                </a:lnTo>
                <a:lnTo>
                  <a:pt x="2522842" y="2089582"/>
                </a:lnTo>
                <a:lnTo>
                  <a:pt x="2563678" y="2076635"/>
                </a:lnTo>
                <a:lnTo>
                  <a:pt x="2623437" y="2054723"/>
                </a:lnTo>
                <a:lnTo>
                  <a:pt x="2642361" y="2032811"/>
                </a:lnTo>
                <a:lnTo>
                  <a:pt x="2658297" y="2004924"/>
                </a:lnTo>
                <a:close/>
                <a:moveTo>
                  <a:pt x="1851545" y="1991976"/>
                </a:moveTo>
                <a:lnTo>
                  <a:pt x="1857521" y="2004924"/>
                </a:lnTo>
                <a:lnTo>
                  <a:pt x="1873457" y="2032811"/>
                </a:lnTo>
                <a:lnTo>
                  <a:pt x="1892381" y="2054723"/>
                </a:lnTo>
                <a:lnTo>
                  <a:pt x="1955128" y="2076635"/>
                </a:lnTo>
                <a:lnTo>
                  <a:pt x="1992976" y="2089582"/>
                </a:lnTo>
                <a:lnTo>
                  <a:pt x="2033812" y="2102531"/>
                </a:lnTo>
                <a:lnTo>
                  <a:pt x="2092575" y="2114482"/>
                </a:lnTo>
                <a:lnTo>
                  <a:pt x="2152335" y="2124442"/>
                </a:lnTo>
                <a:lnTo>
                  <a:pt x="2187194" y="2127431"/>
                </a:lnTo>
                <a:lnTo>
                  <a:pt x="2225042" y="2130418"/>
                </a:lnTo>
                <a:lnTo>
                  <a:pt x="2225042" y="2051735"/>
                </a:lnTo>
                <a:lnTo>
                  <a:pt x="2137395" y="2045759"/>
                </a:lnTo>
                <a:lnTo>
                  <a:pt x="2042775" y="2035799"/>
                </a:lnTo>
                <a:lnTo>
                  <a:pt x="1949152" y="2016876"/>
                </a:lnTo>
                <a:close/>
                <a:moveTo>
                  <a:pt x="3078604" y="1772858"/>
                </a:moveTo>
                <a:lnTo>
                  <a:pt x="3049721" y="1810706"/>
                </a:lnTo>
                <a:lnTo>
                  <a:pt x="3018845" y="1844569"/>
                </a:lnTo>
                <a:lnTo>
                  <a:pt x="2986973" y="1879429"/>
                </a:lnTo>
                <a:lnTo>
                  <a:pt x="2956098" y="1914289"/>
                </a:lnTo>
                <a:lnTo>
                  <a:pt x="2918250" y="1945165"/>
                </a:lnTo>
                <a:lnTo>
                  <a:pt x="2883390" y="1973052"/>
                </a:lnTo>
                <a:lnTo>
                  <a:pt x="2846539" y="2001936"/>
                </a:lnTo>
                <a:lnTo>
                  <a:pt x="2805703" y="2029823"/>
                </a:lnTo>
                <a:lnTo>
                  <a:pt x="2735984" y="2070659"/>
                </a:lnTo>
                <a:lnTo>
                  <a:pt x="2661285" y="2105518"/>
                </a:lnTo>
                <a:lnTo>
                  <a:pt x="2620449" y="2124442"/>
                </a:lnTo>
                <a:lnTo>
                  <a:pt x="2576626" y="2139382"/>
                </a:lnTo>
                <a:lnTo>
                  <a:pt x="2532802" y="2152330"/>
                </a:lnTo>
                <a:lnTo>
                  <a:pt x="2487983" y="2165278"/>
                </a:lnTo>
                <a:lnTo>
                  <a:pt x="2432207" y="2177229"/>
                </a:lnTo>
                <a:lnTo>
                  <a:pt x="2375436" y="2187189"/>
                </a:lnTo>
                <a:lnTo>
                  <a:pt x="2315676" y="2190178"/>
                </a:lnTo>
                <a:lnTo>
                  <a:pt x="2258905" y="2193165"/>
                </a:lnTo>
                <a:lnTo>
                  <a:pt x="2200142" y="2190178"/>
                </a:lnTo>
                <a:lnTo>
                  <a:pt x="2143371" y="2187189"/>
                </a:lnTo>
                <a:lnTo>
                  <a:pt x="2086599" y="2177229"/>
                </a:lnTo>
                <a:lnTo>
                  <a:pt x="2029828" y="2165278"/>
                </a:lnTo>
                <a:lnTo>
                  <a:pt x="1986004" y="2152330"/>
                </a:lnTo>
                <a:lnTo>
                  <a:pt x="1942181" y="2139382"/>
                </a:lnTo>
                <a:lnTo>
                  <a:pt x="1898357" y="2124442"/>
                </a:lnTo>
                <a:lnTo>
                  <a:pt x="1854534" y="2105518"/>
                </a:lnTo>
                <a:lnTo>
                  <a:pt x="1782822" y="2070659"/>
                </a:lnTo>
                <a:lnTo>
                  <a:pt x="1710115" y="2029823"/>
                </a:lnTo>
                <a:lnTo>
                  <a:pt x="1672267" y="2001936"/>
                </a:lnTo>
                <a:lnTo>
                  <a:pt x="1741986" y="1964088"/>
                </a:lnTo>
                <a:lnTo>
                  <a:pt x="1804734" y="1923253"/>
                </a:lnTo>
                <a:lnTo>
                  <a:pt x="1911305" y="1945165"/>
                </a:lnTo>
                <a:lnTo>
                  <a:pt x="2023852" y="1964088"/>
                </a:lnTo>
                <a:lnTo>
                  <a:pt x="2140382" y="1973052"/>
                </a:lnTo>
                <a:lnTo>
                  <a:pt x="2255917" y="1977036"/>
                </a:lnTo>
                <a:lnTo>
                  <a:pt x="2318665" y="1977036"/>
                </a:lnTo>
                <a:lnTo>
                  <a:pt x="2381412" y="1973052"/>
                </a:lnTo>
                <a:lnTo>
                  <a:pt x="2444159" y="1967076"/>
                </a:lnTo>
                <a:lnTo>
                  <a:pt x="2506906" y="1961100"/>
                </a:lnTo>
                <a:lnTo>
                  <a:pt x="2566666" y="1951140"/>
                </a:lnTo>
                <a:lnTo>
                  <a:pt x="2629413" y="1942176"/>
                </a:lnTo>
                <a:lnTo>
                  <a:pt x="2689173" y="1926240"/>
                </a:lnTo>
                <a:lnTo>
                  <a:pt x="2748932" y="1910305"/>
                </a:lnTo>
                <a:lnTo>
                  <a:pt x="2836579" y="1882417"/>
                </a:lnTo>
                <a:lnTo>
                  <a:pt x="2921238" y="1851542"/>
                </a:lnTo>
                <a:lnTo>
                  <a:pt x="3002909" y="1813694"/>
                </a:lnTo>
                <a:close/>
                <a:moveTo>
                  <a:pt x="2011899" y="1710111"/>
                </a:moveTo>
                <a:lnTo>
                  <a:pt x="2011899" y="1713099"/>
                </a:lnTo>
                <a:lnTo>
                  <a:pt x="2007915" y="1713099"/>
                </a:lnTo>
                <a:close/>
                <a:moveTo>
                  <a:pt x="2369459" y="1549758"/>
                </a:moveTo>
                <a:lnTo>
                  <a:pt x="2381411" y="1549758"/>
                </a:lnTo>
                <a:lnTo>
                  <a:pt x="2397347" y="1552746"/>
                </a:lnTo>
                <a:lnTo>
                  <a:pt x="2410295" y="1562706"/>
                </a:lnTo>
                <a:lnTo>
                  <a:pt x="2419259" y="1577645"/>
                </a:lnTo>
                <a:lnTo>
                  <a:pt x="2425235" y="1603541"/>
                </a:lnTo>
                <a:lnTo>
                  <a:pt x="2429219" y="1618481"/>
                </a:lnTo>
                <a:lnTo>
                  <a:pt x="2429219" y="1640393"/>
                </a:lnTo>
                <a:lnTo>
                  <a:pt x="2429219" y="1659316"/>
                </a:lnTo>
                <a:lnTo>
                  <a:pt x="2425235" y="1681228"/>
                </a:lnTo>
                <a:lnTo>
                  <a:pt x="2422247" y="1697164"/>
                </a:lnTo>
                <a:lnTo>
                  <a:pt x="2413283" y="1713100"/>
                </a:lnTo>
                <a:lnTo>
                  <a:pt x="2403323" y="1726048"/>
                </a:lnTo>
                <a:lnTo>
                  <a:pt x="2388383" y="1735012"/>
                </a:lnTo>
                <a:lnTo>
                  <a:pt x="2372447" y="1738000"/>
                </a:lnTo>
                <a:lnTo>
                  <a:pt x="2362487" y="1738000"/>
                </a:lnTo>
                <a:lnTo>
                  <a:pt x="2353524" y="1735012"/>
                </a:lnTo>
                <a:lnTo>
                  <a:pt x="2337588" y="1726048"/>
                </a:lnTo>
                <a:lnTo>
                  <a:pt x="2328624" y="1710112"/>
                </a:lnTo>
                <a:lnTo>
                  <a:pt x="2318664" y="1694176"/>
                </a:lnTo>
                <a:lnTo>
                  <a:pt x="2315676" y="1672264"/>
                </a:lnTo>
                <a:lnTo>
                  <a:pt x="2312688" y="1650353"/>
                </a:lnTo>
                <a:lnTo>
                  <a:pt x="2315676" y="1628441"/>
                </a:lnTo>
                <a:lnTo>
                  <a:pt x="2318664" y="1606529"/>
                </a:lnTo>
                <a:lnTo>
                  <a:pt x="2325636" y="1584617"/>
                </a:lnTo>
                <a:lnTo>
                  <a:pt x="2334599" y="1565693"/>
                </a:lnTo>
                <a:lnTo>
                  <a:pt x="2344559" y="1559717"/>
                </a:lnTo>
                <a:lnTo>
                  <a:pt x="2353524" y="1552746"/>
                </a:lnTo>
                <a:close/>
                <a:moveTo>
                  <a:pt x="2372448" y="1502946"/>
                </a:moveTo>
                <a:lnTo>
                  <a:pt x="2350536" y="1505935"/>
                </a:lnTo>
                <a:lnTo>
                  <a:pt x="2325636" y="1511911"/>
                </a:lnTo>
                <a:lnTo>
                  <a:pt x="2309700" y="1518882"/>
                </a:lnTo>
                <a:lnTo>
                  <a:pt x="2296752" y="1524858"/>
                </a:lnTo>
                <a:lnTo>
                  <a:pt x="2284801" y="1533822"/>
                </a:lnTo>
                <a:lnTo>
                  <a:pt x="2271852" y="1549758"/>
                </a:lnTo>
                <a:lnTo>
                  <a:pt x="2262889" y="1565694"/>
                </a:lnTo>
                <a:lnTo>
                  <a:pt x="2255917" y="1584617"/>
                </a:lnTo>
                <a:lnTo>
                  <a:pt x="2252929" y="1609517"/>
                </a:lnTo>
                <a:lnTo>
                  <a:pt x="2249941" y="1647365"/>
                </a:lnTo>
                <a:lnTo>
                  <a:pt x="2249941" y="1666288"/>
                </a:lnTo>
                <a:lnTo>
                  <a:pt x="2252929" y="1688200"/>
                </a:lnTo>
                <a:lnTo>
                  <a:pt x="2258905" y="1710112"/>
                </a:lnTo>
                <a:lnTo>
                  <a:pt x="2265876" y="1729036"/>
                </a:lnTo>
                <a:lnTo>
                  <a:pt x="2277828" y="1743976"/>
                </a:lnTo>
                <a:lnTo>
                  <a:pt x="2290777" y="1759912"/>
                </a:lnTo>
                <a:lnTo>
                  <a:pt x="2296752" y="1765888"/>
                </a:lnTo>
                <a:lnTo>
                  <a:pt x="2312688" y="1772859"/>
                </a:lnTo>
                <a:lnTo>
                  <a:pt x="2328624" y="1778835"/>
                </a:lnTo>
                <a:lnTo>
                  <a:pt x="2344560" y="1781824"/>
                </a:lnTo>
                <a:lnTo>
                  <a:pt x="2359500" y="1784811"/>
                </a:lnTo>
                <a:lnTo>
                  <a:pt x="2378424" y="1784811"/>
                </a:lnTo>
                <a:lnTo>
                  <a:pt x="2397347" y="1781824"/>
                </a:lnTo>
                <a:lnTo>
                  <a:pt x="2416271" y="1775848"/>
                </a:lnTo>
                <a:lnTo>
                  <a:pt x="2432207" y="1765888"/>
                </a:lnTo>
                <a:lnTo>
                  <a:pt x="2448143" y="1756924"/>
                </a:lnTo>
                <a:lnTo>
                  <a:pt x="2460095" y="1740988"/>
                </a:lnTo>
                <a:lnTo>
                  <a:pt x="2473042" y="1726048"/>
                </a:lnTo>
                <a:lnTo>
                  <a:pt x="2484994" y="1707124"/>
                </a:lnTo>
                <a:lnTo>
                  <a:pt x="2491966" y="1685213"/>
                </a:lnTo>
                <a:lnTo>
                  <a:pt x="2494954" y="1656329"/>
                </a:lnTo>
                <a:lnTo>
                  <a:pt x="2494954" y="1628441"/>
                </a:lnTo>
                <a:lnTo>
                  <a:pt x="2491966" y="1596569"/>
                </a:lnTo>
                <a:lnTo>
                  <a:pt x="2487982" y="1577646"/>
                </a:lnTo>
                <a:lnTo>
                  <a:pt x="2484994" y="1562706"/>
                </a:lnTo>
                <a:lnTo>
                  <a:pt x="2479018" y="1549758"/>
                </a:lnTo>
                <a:lnTo>
                  <a:pt x="2470055" y="1537806"/>
                </a:lnTo>
                <a:lnTo>
                  <a:pt x="2460095" y="1527846"/>
                </a:lnTo>
                <a:lnTo>
                  <a:pt x="2454119" y="1521871"/>
                </a:lnTo>
                <a:lnTo>
                  <a:pt x="2432207" y="1508922"/>
                </a:lnTo>
                <a:lnTo>
                  <a:pt x="2403323" y="1502946"/>
                </a:lnTo>
                <a:close/>
                <a:moveTo>
                  <a:pt x="2754907" y="1440199"/>
                </a:moveTo>
                <a:lnTo>
                  <a:pt x="2742955" y="1443187"/>
                </a:lnTo>
                <a:lnTo>
                  <a:pt x="2711084" y="1452151"/>
                </a:lnTo>
                <a:lnTo>
                  <a:pt x="2591565" y="1518882"/>
                </a:lnTo>
                <a:lnTo>
                  <a:pt x="2617461" y="1555734"/>
                </a:lnTo>
                <a:lnTo>
                  <a:pt x="2692160" y="1511910"/>
                </a:lnTo>
                <a:lnTo>
                  <a:pt x="2692160" y="1559717"/>
                </a:lnTo>
                <a:lnTo>
                  <a:pt x="2692160" y="1685212"/>
                </a:lnTo>
                <a:lnTo>
                  <a:pt x="2598537" y="1703140"/>
                </a:lnTo>
                <a:lnTo>
                  <a:pt x="2598537" y="1750947"/>
                </a:lnTo>
                <a:lnTo>
                  <a:pt x="2658296" y="1738000"/>
                </a:lnTo>
                <a:lnTo>
                  <a:pt x="2721043" y="1726048"/>
                </a:lnTo>
                <a:lnTo>
                  <a:pt x="2742955" y="1719076"/>
                </a:lnTo>
                <a:lnTo>
                  <a:pt x="2783791" y="1707124"/>
                </a:lnTo>
                <a:lnTo>
                  <a:pt x="2846538" y="1685212"/>
                </a:lnTo>
                <a:lnTo>
                  <a:pt x="2846538" y="1640393"/>
                </a:lnTo>
                <a:lnTo>
                  <a:pt x="2783791" y="1659316"/>
                </a:lnTo>
                <a:lnTo>
                  <a:pt x="2754907" y="1669276"/>
                </a:lnTo>
                <a:lnTo>
                  <a:pt x="2754907" y="1540794"/>
                </a:lnTo>
                <a:lnTo>
                  <a:pt x="2754907" y="1481035"/>
                </a:lnTo>
                <a:close/>
                <a:moveTo>
                  <a:pt x="3043745" y="1317693"/>
                </a:moveTo>
                <a:lnTo>
                  <a:pt x="3012869" y="1336617"/>
                </a:lnTo>
                <a:lnTo>
                  <a:pt x="2934186" y="1408328"/>
                </a:lnTo>
                <a:lnTo>
                  <a:pt x="2915262" y="1424264"/>
                </a:lnTo>
                <a:lnTo>
                  <a:pt x="2934186" y="1456135"/>
                </a:lnTo>
                <a:lnTo>
                  <a:pt x="2996933" y="1399364"/>
                </a:lnTo>
                <a:lnTo>
                  <a:pt x="2996933" y="1440200"/>
                </a:lnTo>
                <a:lnTo>
                  <a:pt x="2996933" y="1571670"/>
                </a:lnTo>
                <a:lnTo>
                  <a:pt x="2921238" y="1609517"/>
                </a:lnTo>
                <a:lnTo>
                  <a:pt x="2921238" y="1656329"/>
                </a:lnTo>
                <a:lnTo>
                  <a:pt x="3002909" y="1615493"/>
                </a:lnTo>
                <a:lnTo>
                  <a:pt x="3043745" y="1593582"/>
                </a:lnTo>
                <a:lnTo>
                  <a:pt x="3078605" y="1571670"/>
                </a:lnTo>
                <a:lnTo>
                  <a:pt x="3109480" y="1549758"/>
                </a:lnTo>
                <a:lnTo>
                  <a:pt x="3109480" y="1505935"/>
                </a:lnTo>
                <a:lnTo>
                  <a:pt x="3084581" y="1521871"/>
                </a:lnTo>
                <a:lnTo>
                  <a:pt x="3043745" y="1546770"/>
                </a:lnTo>
                <a:lnTo>
                  <a:pt x="3043745" y="1412312"/>
                </a:lnTo>
                <a:lnTo>
                  <a:pt x="3043745" y="1339604"/>
                </a:lnTo>
                <a:close/>
                <a:moveTo>
                  <a:pt x="3241946" y="1208134"/>
                </a:moveTo>
                <a:lnTo>
                  <a:pt x="3244934" y="1211122"/>
                </a:lnTo>
                <a:lnTo>
                  <a:pt x="3247922" y="1214110"/>
                </a:lnTo>
                <a:lnTo>
                  <a:pt x="3250910" y="1227058"/>
                </a:lnTo>
                <a:lnTo>
                  <a:pt x="3253898" y="1245982"/>
                </a:lnTo>
                <a:lnTo>
                  <a:pt x="3256886" y="1267893"/>
                </a:lnTo>
                <a:lnTo>
                  <a:pt x="3253898" y="1320681"/>
                </a:lnTo>
                <a:lnTo>
                  <a:pt x="3250910" y="1345580"/>
                </a:lnTo>
                <a:lnTo>
                  <a:pt x="3246428" y="1365000"/>
                </a:lnTo>
                <a:lnTo>
                  <a:pt x="3244935" y="1377452"/>
                </a:lnTo>
                <a:lnTo>
                  <a:pt x="3234975" y="1396376"/>
                </a:lnTo>
                <a:lnTo>
                  <a:pt x="3231239" y="1401356"/>
                </a:lnTo>
                <a:lnTo>
                  <a:pt x="3228998" y="1405340"/>
                </a:lnTo>
                <a:lnTo>
                  <a:pt x="3227803" y="1405938"/>
                </a:lnTo>
                <a:lnTo>
                  <a:pt x="3226011" y="1408328"/>
                </a:lnTo>
                <a:lnTo>
                  <a:pt x="3220035" y="1415300"/>
                </a:lnTo>
                <a:lnTo>
                  <a:pt x="3213063" y="1415300"/>
                </a:lnTo>
                <a:lnTo>
                  <a:pt x="3207087" y="1412312"/>
                </a:lnTo>
                <a:lnTo>
                  <a:pt x="3204099" y="1402352"/>
                </a:lnTo>
                <a:lnTo>
                  <a:pt x="3201111" y="1383428"/>
                </a:lnTo>
                <a:lnTo>
                  <a:pt x="3198123" y="1358529"/>
                </a:lnTo>
                <a:lnTo>
                  <a:pt x="3198123" y="1317693"/>
                </a:lnTo>
                <a:lnTo>
                  <a:pt x="3202831" y="1293369"/>
                </a:lnTo>
                <a:lnTo>
                  <a:pt x="3204099" y="1279845"/>
                </a:lnTo>
                <a:lnTo>
                  <a:pt x="3205842" y="1273453"/>
                </a:lnTo>
                <a:lnTo>
                  <a:pt x="3207087" y="1263909"/>
                </a:lnTo>
                <a:lnTo>
                  <a:pt x="3210075" y="1248970"/>
                </a:lnTo>
                <a:lnTo>
                  <a:pt x="3212905" y="1242838"/>
                </a:lnTo>
                <a:lnTo>
                  <a:pt x="3213062" y="1241998"/>
                </a:lnTo>
                <a:lnTo>
                  <a:pt x="3214165" y="1240108"/>
                </a:lnTo>
                <a:lnTo>
                  <a:pt x="3216051" y="1236022"/>
                </a:lnTo>
                <a:lnTo>
                  <a:pt x="3218041" y="1233463"/>
                </a:lnTo>
                <a:lnTo>
                  <a:pt x="3220035" y="1230046"/>
                </a:lnTo>
                <a:lnTo>
                  <a:pt x="3226011" y="1220086"/>
                </a:lnTo>
                <a:lnTo>
                  <a:pt x="3231986" y="1214110"/>
                </a:lnTo>
                <a:lnTo>
                  <a:pt x="3234974" y="1211122"/>
                </a:lnTo>
                <a:close/>
                <a:moveTo>
                  <a:pt x="3256886" y="1154351"/>
                </a:moveTo>
                <a:lnTo>
                  <a:pt x="3250911" y="1157339"/>
                </a:lnTo>
                <a:lnTo>
                  <a:pt x="3237963" y="1164311"/>
                </a:lnTo>
                <a:lnTo>
                  <a:pt x="3226011" y="1173275"/>
                </a:lnTo>
                <a:lnTo>
                  <a:pt x="3204099" y="1208134"/>
                </a:lnTo>
                <a:lnTo>
                  <a:pt x="3188163" y="1233034"/>
                </a:lnTo>
                <a:lnTo>
                  <a:pt x="3179199" y="1260922"/>
                </a:lnTo>
                <a:lnTo>
                  <a:pt x="3169239" y="1292793"/>
                </a:lnTo>
                <a:lnTo>
                  <a:pt x="3163263" y="1320681"/>
                </a:lnTo>
                <a:lnTo>
                  <a:pt x="3160275" y="1358529"/>
                </a:lnTo>
                <a:lnTo>
                  <a:pt x="3160275" y="1393388"/>
                </a:lnTo>
                <a:lnTo>
                  <a:pt x="3163263" y="1421275"/>
                </a:lnTo>
                <a:lnTo>
                  <a:pt x="3169239" y="1446175"/>
                </a:lnTo>
                <a:lnTo>
                  <a:pt x="3175215" y="1459123"/>
                </a:lnTo>
                <a:lnTo>
                  <a:pt x="3182187" y="1468087"/>
                </a:lnTo>
                <a:lnTo>
                  <a:pt x="3188163" y="1471075"/>
                </a:lnTo>
                <a:lnTo>
                  <a:pt x="3194139" y="1475059"/>
                </a:lnTo>
                <a:lnTo>
                  <a:pt x="3204099" y="1475059"/>
                </a:lnTo>
                <a:lnTo>
                  <a:pt x="3213063" y="1468087"/>
                </a:lnTo>
                <a:lnTo>
                  <a:pt x="3226011" y="1459123"/>
                </a:lnTo>
                <a:lnTo>
                  <a:pt x="3234975" y="1446175"/>
                </a:lnTo>
                <a:lnTo>
                  <a:pt x="3244935" y="1430240"/>
                </a:lnTo>
                <a:lnTo>
                  <a:pt x="3253899" y="1415300"/>
                </a:lnTo>
                <a:lnTo>
                  <a:pt x="3263859" y="1393388"/>
                </a:lnTo>
                <a:lnTo>
                  <a:pt x="3269835" y="1367492"/>
                </a:lnTo>
                <a:lnTo>
                  <a:pt x="3272822" y="1342593"/>
                </a:lnTo>
                <a:lnTo>
                  <a:pt x="3278798" y="1311717"/>
                </a:lnTo>
                <a:lnTo>
                  <a:pt x="3278798" y="1248970"/>
                </a:lnTo>
                <a:lnTo>
                  <a:pt x="3278798" y="1220086"/>
                </a:lnTo>
                <a:lnTo>
                  <a:pt x="3275811" y="1195187"/>
                </a:lnTo>
                <a:lnTo>
                  <a:pt x="3272822" y="1173275"/>
                </a:lnTo>
                <a:lnTo>
                  <a:pt x="3266846" y="1161323"/>
                </a:lnTo>
                <a:lnTo>
                  <a:pt x="3266846" y="1157339"/>
                </a:lnTo>
                <a:close/>
                <a:moveTo>
                  <a:pt x="3485964" y="1038816"/>
                </a:moveTo>
                <a:lnTo>
                  <a:pt x="3498912" y="1041804"/>
                </a:lnTo>
                <a:lnTo>
                  <a:pt x="3507876" y="1047780"/>
                </a:lnTo>
                <a:lnTo>
                  <a:pt x="3514848" y="1057740"/>
                </a:lnTo>
                <a:lnTo>
                  <a:pt x="3520823" y="1069692"/>
                </a:lnTo>
                <a:lnTo>
                  <a:pt x="3526799" y="1098575"/>
                </a:lnTo>
                <a:lnTo>
                  <a:pt x="3526799" y="1123475"/>
                </a:lnTo>
                <a:lnTo>
                  <a:pt x="3526799" y="1148375"/>
                </a:lnTo>
                <a:lnTo>
                  <a:pt x="3523812" y="1170287"/>
                </a:lnTo>
                <a:lnTo>
                  <a:pt x="3517836" y="1186222"/>
                </a:lnTo>
                <a:lnTo>
                  <a:pt x="3511860" y="1195187"/>
                </a:lnTo>
                <a:lnTo>
                  <a:pt x="3504888" y="1201162"/>
                </a:lnTo>
                <a:lnTo>
                  <a:pt x="3495924" y="1208134"/>
                </a:lnTo>
                <a:lnTo>
                  <a:pt x="3485964" y="1208134"/>
                </a:lnTo>
                <a:lnTo>
                  <a:pt x="3474012" y="1208134"/>
                </a:lnTo>
                <a:lnTo>
                  <a:pt x="3467040" y="1201162"/>
                </a:lnTo>
                <a:lnTo>
                  <a:pt x="3461064" y="1195187"/>
                </a:lnTo>
                <a:lnTo>
                  <a:pt x="3455088" y="1186222"/>
                </a:lnTo>
                <a:lnTo>
                  <a:pt x="3449112" y="1170287"/>
                </a:lnTo>
                <a:lnTo>
                  <a:pt x="3445128" y="1148375"/>
                </a:lnTo>
                <a:lnTo>
                  <a:pt x="3445128" y="1123475"/>
                </a:lnTo>
                <a:lnTo>
                  <a:pt x="3445128" y="1098575"/>
                </a:lnTo>
                <a:lnTo>
                  <a:pt x="3452100" y="1069692"/>
                </a:lnTo>
                <a:lnTo>
                  <a:pt x="3455088" y="1057740"/>
                </a:lnTo>
                <a:lnTo>
                  <a:pt x="3464052" y="1047780"/>
                </a:lnTo>
                <a:lnTo>
                  <a:pt x="3474012" y="1041804"/>
                </a:lnTo>
                <a:close/>
                <a:moveTo>
                  <a:pt x="1612508" y="1006944"/>
                </a:moveTo>
                <a:lnTo>
                  <a:pt x="1619480" y="1006944"/>
                </a:lnTo>
                <a:lnTo>
                  <a:pt x="1638404" y="1035828"/>
                </a:lnTo>
                <a:lnTo>
                  <a:pt x="1657327" y="1066704"/>
                </a:lnTo>
                <a:lnTo>
                  <a:pt x="1672267" y="1098575"/>
                </a:lnTo>
                <a:lnTo>
                  <a:pt x="1685215" y="1129451"/>
                </a:lnTo>
                <a:lnTo>
                  <a:pt x="1666291" y="1113515"/>
                </a:lnTo>
                <a:lnTo>
                  <a:pt x="1644380" y="1104551"/>
                </a:lnTo>
                <a:lnTo>
                  <a:pt x="1625456" y="1101563"/>
                </a:lnTo>
                <a:lnTo>
                  <a:pt x="1603544" y="1104551"/>
                </a:lnTo>
                <a:lnTo>
                  <a:pt x="1581632" y="1107539"/>
                </a:lnTo>
                <a:lnTo>
                  <a:pt x="1562708" y="1116503"/>
                </a:lnTo>
                <a:lnTo>
                  <a:pt x="1546773" y="1126463"/>
                </a:lnTo>
                <a:lnTo>
                  <a:pt x="1534821" y="1138415"/>
                </a:lnTo>
                <a:lnTo>
                  <a:pt x="1524861" y="1154350"/>
                </a:lnTo>
                <a:lnTo>
                  <a:pt x="1515897" y="1173274"/>
                </a:lnTo>
                <a:lnTo>
                  <a:pt x="1499961" y="1224070"/>
                </a:lnTo>
                <a:lnTo>
                  <a:pt x="1493985" y="1267893"/>
                </a:lnTo>
                <a:lnTo>
                  <a:pt x="1493985" y="1311717"/>
                </a:lnTo>
                <a:lnTo>
                  <a:pt x="1496973" y="1355540"/>
                </a:lnTo>
                <a:lnTo>
                  <a:pt x="1505937" y="1399363"/>
                </a:lnTo>
                <a:lnTo>
                  <a:pt x="1512909" y="1418287"/>
                </a:lnTo>
                <a:lnTo>
                  <a:pt x="1521873" y="1437211"/>
                </a:lnTo>
                <a:lnTo>
                  <a:pt x="1531833" y="1452151"/>
                </a:lnTo>
                <a:lnTo>
                  <a:pt x="1543785" y="1465099"/>
                </a:lnTo>
                <a:lnTo>
                  <a:pt x="1556732" y="1478047"/>
                </a:lnTo>
                <a:lnTo>
                  <a:pt x="1571672" y="1484022"/>
                </a:lnTo>
                <a:lnTo>
                  <a:pt x="1590596" y="1489998"/>
                </a:lnTo>
                <a:lnTo>
                  <a:pt x="1612508" y="1489998"/>
                </a:lnTo>
                <a:lnTo>
                  <a:pt x="1634420" y="1487010"/>
                </a:lnTo>
                <a:lnTo>
                  <a:pt x="1653344" y="1478047"/>
                </a:lnTo>
                <a:lnTo>
                  <a:pt x="1634420" y="1508922"/>
                </a:lnTo>
                <a:lnTo>
                  <a:pt x="1616492" y="1533822"/>
                </a:lnTo>
                <a:lnTo>
                  <a:pt x="1590596" y="1562705"/>
                </a:lnTo>
                <a:lnTo>
                  <a:pt x="1568684" y="1584617"/>
                </a:lnTo>
                <a:lnTo>
                  <a:pt x="1537809" y="1581629"/>
                </a:lnTo>
                <a:lnTo>
                  <a:pt x="1508925" y="1571669"/>
                </a:lnTo>
                <a:lnTo>
                  <a:pt x="1484025" y="1559718"/>
                </a:lnTo>
                <a:lnTo>
                  <a:pt x="1459125" y="1546770"/>
                </a:lnTo>
                <a:lnTo>
                  <a:pt x="1450161" y="1537806"/>
                </a:lnTo>
                <a:lnTo>
                  <a:pt x="1434225" y="1521870"/>
                </a:lnTo>
                <a:lnTo>
                  <a:pt x="1418289" y="1505934"/>
                </a:lnTo>
                <a:lnTo>
                  <a:pt x="1405341" y="1489998"/>
                </a:lnTo>
                <a:lnTo>
                  <a:pt x="1396377" y="1471075"/>
                </a:lnTo>
                <a:lnTo>
                  <a:pt x="1380442" y="1430239"/>
                </a:lnTo>
                <a:lnTo>
                  <a:pt x="1371478" y="1389404"/>
                </a:lnTo>
                <a:lnTo>
                  <a:pt x="1365502" y="1345580"/>
                </a:lnTo>
                <a:lnTo>
                  <a:pt x="1361518" y="1301757"/>
                </a:lnTo>
                <a:lnTo>
                  <a:pt x="1365502" y="1260921"/>
                </a:lnTo>
                <a:lnTo>
                  <a:pt x="1368490" y="1224070"/>
                </a:lnTo>
                <a:lnTo>
                  <a:pt x="1377454" y="1176262"/>
                </a:lnTo>
                <a:lnTo>
                  <a:pt x="1390401" y="1138415"/>
                </a:lnTo>
                <a:lnTo>
                  <a:pt x="1409325" y="1104551"/>
                </a:lnTo>
                <a:lnTo>
                  <a:pt x="1431237" y="1075667"/>
                </a:lnTo>
                <a:lnTo>
                  <a:pt x="1459125" y="1053756"/>
                </a:lnTo>
                <a:lnTo>
                  <a:pt x="1484025" y="1038816"/>
                </a:lnTo>
                <a:lnTo>
                  <a:pt x="1512909" y="1025868"/>
                </a:lnTo>
                <a:lnTo>
                  <a:pt x="1540797" y="1019892"/>
                </a:lnTo>
                <a:lnTo>
                  <a:pt x="1565696" y="1012920"/>
                </a:lnTo>
                <a:close/>
                <a:moveTo>
                  <a:pt x="3730977" y="1000969"/>
                </a:moveTo>
                <a:lnTo>
                  <a:pt x="3643330" y="1035829"/>
                </a:lnTo>
                <a:lnTo>
                  <a:pt x="3662254" y="1072680"/>
                </a:lnTo>
                <a:lnTo>
                  <a:pt x="3719025" y="1050768"/>
                </a:lnTo>
                <a:lnTo>
                  <a:pt x="3719025" y="1205146"/>
                </a:lnTo>
                <a:lnTo>
                  <a:pt x="3649306" y="1205146"/>
                </a:lnTo>
                <a:lnTo>
                  <a:pt x="3649306" y="1248970"/>
                </a:lnTo>
                <a:lnTo>
                  <a:pt x="3834560" y="1248970"/>
                </a:lnTo>
                <a:lnTo>
                  <a:pt x="3834560" y="1205146"/>
                </a:lnTo>
                <a:lnTo>
                  <a:pt x="3762849" y="1205146"/>
                </a:lnTo>
                <a:lnTo>
                  <a:pt x="3762849" y="1000969"/>
                </a:lnTo>
                <a:close/>
                <a:moveTo>
                  <a:pt x="3485964" y="997980"/>
                </a:moveTo>
                <a:lnTo>
                  <a:pt x="3461064" y="1000969"/>
                </a:lnTo>
                <a:lnTo>
                  <a:pt x="3442140" y="1006945"/>
                </a:lnTo>
                <a:lnTo>
                  <a:pt x="3427200" y="1022880"/>
                </a:lnTo>
                <a:lnTo>
                  <a:pt x="3414252" y="1038816"/>
                </a:lnTo>
                <a:lnTo>
                  <a:pt x="3404292" y="1057740"/>
                </a:lnTo>
                <a:lnTo>
                  <a:pt x="3401305" y="1079651"/>
                </a:lnTo>
                <a:lnTo>
                  <a:pt x="3398316" y="1101563"/>
                </a:lnTo>
                <a:lnTo>
                  <a:pt x="3398316" y="1123475"/>
                </a:lnTo>
                <a:lnTo>
                  <a:pt x="3398316" y="1142399"/>
                </a:lnTo>
                <a:lnTo>
                  <a:pt x="3401305" y="1164311"/>
                </a:lnTo>
                <a:lnTo>
                  <a:pt x="3404292" y="1186222"/>
                </a:lnTo>
                <a:lnTo>
                  <a:pt x="3414252" y="1208134"/>
                </a:lnTo>
                <a:lnTo>
                  <a:pt x="3423216" y="1224070"/>
                </a:lnTo>
                <a:lnTo>
                  <a:pt x="3439152" y="1239009"/>
                </a:lnTo>
                <a:lnTo>
                  <a:pt x="3461064" y="1245982"/>
                </a:lnTo>
                <a:lnTo>
                  <a:pt x="3485964" y="1248969"/>
                </a:lnTo>
                <a:lnTo>
                  <a:pt x="3511860" y="1245982"/>
                </a:lnTo>
                <a:lnTo>
                  <a:pt x="3529788" y="1239009"/>
                </a:lnTo>
                <a:lnTo>
                  <a:pt x="3545724" y="1224070"/>
                </a:lnTo>
                <a:lnTo>
                  <a:pt x="3558671" y="1208134"/>
                </a:lnTo>
                <a:lnTo>
                  <a:pt x="3564647" y="1186222"/>
                </a:lnTo>
                <a:lnTo>
                  <a:pt x="3570623" y="1164311"/>
                </a:lnTo>
                <a:lnTo>
                  <a:pt x="3574607" y="1142399"/>
                </a:lnTo>
                <a:lnTo>
                  <a:pt x="3574607" y="1123475"/>
                </a:lnTo>
                <a:lnTo>
                  <a:pt x="3574607" y="1101563"/>
                </a:lnTo>
                <a:lnTo>
                  <a:pt x="3570623" y="1079651"/>
                </a:lnTo>
                <a:lnTo>
                  <a:pt x="3564647" y="1057740"/>
                </a:lnTo>
                <a:lnTo>
                  <a:pt x="3558671" y="1038816"/>
                </a:lnTo>
                <a:lnTo>
                  <a:pt x="3545724" y="1022880"/>
                </a:lnTo>
                <a:lnTo>
                  <a:pt x="3529788" y="1006945"/>
                </a:lnTo>
                <a:lnTo>
                  <a:pt x="3511860" y="1000969"/>
                </a:lnTo>
                <a:close/>
                <a:moveTo>
                  <a:pt x="1073677" y="994992"/>
                </a:moveTo>
                <a:lnTo>
                  <a:pt x="1113516" y="1000968"/>
                </a:lnTo>
                <a:lnTo>
                  <a:pt x="1158336" y="1006944"/>
                </a:lnTo>
                <a:lnTo>
                  <a:pt x="1158336" y="1104551"/>
                </a:lnTo>
                <a:lnTo>
                  <a:pt x="1158336" y="1227057"/>
                </a:lnTo>
                <a:lnTo>
                  <a:pt x="1158336" y="1475059"/>
                </a:lnTo>
                <a:lnTo>
                  <a:pt x="1254947" y="1484022"/>
                </a:lnTo>
                <a:lnTo>
                  <a:pt x="1352554" y="1492986"/>
                </a:lnTo>
                <a:lnTo>
                  <a:pt x="1352554" y="1584617"/>
                </a:lnTo>
                <a:lnTo>
                  <a:pt x="1242995" y="1577645"/>
                </a:lnTo>
                <a:lnTo>
                  <a:pt x="1132440" y="1565693"/>
                </a:lnTo>
                <a:lnTo>
                  <a:pt x="1022881" y="1549758"/>
                </a:lnTo>
                <a:lnTo>
                  <a:pt x="916310" y="1530834"/>
                </a:lnTo>
                <a:lnTo>
                  <a:pt x="900374" y="1505934"/>
                </a:lnTo>
                <a:lnTo>
                  <a:pt x="881451" y="1481034"/>
                </a:lnTo>
                <a:lnTo>
                  <a:pt x="869499" y="1452151"/>
                </a:lnTo>
                <a:lnTo>
                  <a:pt x="856551" y="1427251"/>
                </a:lnTo>
                <a:lnTo>
                  <a:pt x="944198" y="1443187"/>
                </a:lnTo>
                <a:lnTo>
                  <a:pt x="1035829" y="1459123"/>
                </a:lnTo>
                <a:lnTo>
                  <a:pt x="1035829" y="1214110"/>
                </a:lnTo>
                <a:lnTo>
                  <a:pt x="1032841" y="1104551"/>
                </a:lnTo>
                <a:lnTo>
                  <a:pt x="957146" y="1120487"/>
                </a:lnTo>
                <a:lnTo>
                  <a:pt x="881451" y="1132439"/>
                </a:lnTo>
                <a:lnTo>
                  <a:pt x="862527" y="1094591"/>
                </a:lnTo>
                <a:lnTo>
                  <a:pt x="881451" y="1057740"/>
                </a:lnTo>
                <a:lnTo>
                  <a:pt x="903362" y="1022880"/>
                </a:lnTo>
                <a:close/>
                <a:moveTo>
                  <a:pt x="3894320" y="787827"/>
                </a:moveTo>
                <a:lnTo>
                  <a:pt x="4248892" y="1123475"/>
                </a:lnTo>
                <a:lnTo>
                  <a:pt x="3894320" y="1459124"/>
                </a:lnTo>
                <a:lnTo>
                  <a:pt x="3894320" y="1320681"/>
                </a:lnTo>
                <a:lnTo>
                  <a:pt x="3329593" y="1320681"/>
                </a:lnTo>
                <a:lnTo>
                  <a:pt x="3313658" y="1374464"/>
                </a:lnTo>
                <a:lnTo>
                  <a:pt x="3294734" y="1415300"/>
                </a:lnTo>
                <a:lnTo>
                  <a:pt x="3269834" y="1459124"/>
                </a:lnTo>
                <a:lnTo>
                  <a:pt x="3241946" y="1499959"/>
                </a:lnTo>
                <a:lnTo>
                  <a:pt x="3207087" y="1540795"/>
                </a:lnTo>
                <a:lnTo>
                  <a:pt x="3175215" y="1571670"/>
                </a:lnTo>
                <a:lnTo>
                  <a:pt x="3141352" y="1603542"/>
                </a:lnTo>
                <a:lnTo>
                  <a:pt x="3100516" y="1634417"/>
                </a:lnTo>
                <a:lnTo>
                  <a:pt x="3059681" y="1663301"/>
                </a:lnTo>
                <a:lnTo>
                  <a:pt x="2996933" y="1700153"/>
                </a:lnTo>
                <a:lnTo>
                  <a:pt x="2931198" y="1735012"/>
                </a:lnTo>
                <a:lnTo>
                  <a:pt x="2858491" y="1765888"/>
                </a:lnTo>
                <a:lnTo>
                  <a:pt x="2779807" y="1794771"/>
                </a:lnTo>
                <a:lnTo>
                  <a:pt x="2714072" y="1813695"/>
                </a:lnTo>
                <a:lnTo>
                  <a:pt x="2610489" y="1838595"/>
                </a:lnTo>
                <a:lnTo>
                  <a:pt x="2503918" y="1857519"/>
                </a:lnTo>
                <a:lnTo>
                  <a:pt x="2397347" y="1869471"/>
                </a:lnTo>
                <a:lnTo>
                  <a:pt x="2290777" y="1876442"/>
                </a:lnTo>
                <a:lnTo>
                  <a:pt x="2252929" y="1876442"/>
                </a:lnTo>
                <a:lnTo>
                  <a:pt x="2225041" y="1876442"/>
                </a:lnTo>
                <a:lnTo>
                  <a:pt x="2143370" y="1873455"/>
                </a:lnTo>
                <a:lnTo>
                  <a:pt x="2061699" y="1866482"/>
                </a:lnTo>
                <a:lnTo>
                  <a:pt x="1980028" y="1854530"/>
                </a:lnTo>
                <a:lnTo>
                  <a:pt x="1901344" y="1841583"/>
                </a:lnTo>
                <a:lnTo>
                  <a:pt x="1942180" y="1797759"/>
                </a:lnTo>
                <a:lnTo>
                  <a:pt x="1977039" y="1753936"/>
                </a:lnTo>
                <a:lnTo>
                  <a:pt x="2070662" y="1765888"/>
                </a:lnTo>
                <a:lnTo>
                  <a:pt x="2165282" y="1775848"/>
                </a:lnTo>
                <a:lnTo>
                  <a:pt x="2165282" y="1729036"/>
                </a:lnTo>
                <a:lnTo>
                  <a:pt x="2070662" y="1722064"/>
                </a:lnTo>
                <a:lnTo>
                  <a:pt x="2070662" y="1603542"/>
                </a:lnTo>
                <a:lnTo>
                  <a:pt x="2089587" y="1562706"/>
                </a:lnTo>
                <a:lnTo>
                  <a:pt x="2105522" y="1521871"/>
                </a:lnTo>
                <a:lnTo>
                  <a:pt x="2118470" y="1478047"/>
                </a:lnTo>
                <a:lnTo>
                  <a:pt x="2130422" y="1434224"/>
                </a:lnTo>
                <a:lnTo>
                  <a:pt x="2190181" y="1437211"/>
                </a:lnTo>
                <a:lnTo>
                  <a:pt x="2252929" y="1440200"/>
                </a:lnTo>
                <a:lnTo>
                  <a:pt x="2312688" y="1437211"/>
                </a:lnTo>
                <a:lnTo>
                  <a:pt x="2369459" y="1434224"/>
                </a:lnTo>
                <a:lnTo>
                  <a:pt x="2429219" y="1430240"/>
                </a:lnTo>
                <a:lnTo>
                  <a:pt x="2484994" y="1424264"/>
                </a:lnTo>
                <a:lnTo>
                  <a:pt x="2544754" y="1415300"/>
                </a:lnTo>
                <a:lnTo>
                  <a:pt x="2601525" y="1405340"/>
                </a:lnTo>
                <a:lnTo>
                  <a:pt x="2658296" y="1393388"/>
                </a:lnTo>
                <a:lnTo>
                  <a:pt x="2714072" y="1377452"/>
                </a:lnTo>
                <a:lnTo>
                  <a:pt x="2767855" y="1361516"/>
                </a:lnTo>
                <a:lnTo>
                  <a:pt x="2820643" y="1342593"/>
                </a:lnTo>
                <a:lnTo>
                  <a:pt x="2871438" y="1323669"/>
                </a:lnTo>
                <a:lnTo>
                  <a:pt x="2918250" y="1301757"/>
                </a:lnTo>
                <a:lnTo>
                  <a:pt x="2965061" y="1279845"/>
                </a:lnTo>
                <a:lnTo>
                  <a:pt x="3005897" y="1257933"/>
                </a:lnTo>
                <a:lnTo>
                  <a:pt x="3046732" y="1233034"/>
                </a:lnTo>
                <a:lnTo>
                  <a:pt x="3084580" y="1208134"/>
                </a:lnTo>
                <a:lnTo>
                  <a:pt x="3122428" y="1179251"/>
                </a:lnTo>
                <a:lnTo>
                  <a:pt x="3153304" y="1151363"/>
                </a:lnTo>
                <a:lnTo>
                  <a:pt x="3185175" y="1123475"/>
                </a:lnTo>
                <a:lnTo>
                  <a:pt x="3213063" y="1094591"/>
                </a:lnTo>
                <a:lnTo>
                  <a:pt x="3237962" y="1063716"/>
                </a:lnTo>
                <a:lnTo>
                  <a:pt x="3260870" y="1031845"/>
                </a:lnTo>
                <a:lnTo>
                  <a:pt x="3278798" y="1000969"/>
                </a:lnTo>
                <a:lnTo>
                  <a:pt x="3297722" y="969097"/>
                </a:lnTo>
                <a:lnTo>
                  <a:pt x="3313658" y="925273"/>
                </a:lnTo>
                <a:lnTo>
                  <a:pt x="3894320" y="925273"/>
                </a:lnTo>
                <a:close/>
                <a:moveTo>
                  <a:pt x="1233035" y="768902"/>
                </a:moveTo>
                <a:lnTo>
                  <a:pt x="1205148" y="774878"/>
                </a:lnTo>
                <a:lnTo>
                  <a:pt x="1151364" y="784838"/>
                </a:lnTo>
                <a:lnTo>
                  <a:pt x="1113517" y="793802"/>
                </a:lnTo>
                <a:lnTo>
                  <a:pt x="1076665" y="802766"/>
                </a:lnTo>
                <a:lnTo>
                  <a:pt x="1041805" y="815714"/>
                </a:lnTo>
                <a:lnTo>
                  <a:pt x="1010929" y="831650"/>
                </a:lnTo>
                <a:lnTo>
                  <a:pt x="976070" y="850573"/>
                </a:lnTo>
                <a:lnTo>
                  <a:pt x="948182" y="872485"/>
                </a:lnTo>
                <a:lnTo>
                  <a:pt x="916311" y="894397"/>
                </a:lnTo>
                <a:lnTo>
                  <a:pt x="891411" y="916309"/>
                </a:lnTo>
                <a:lnTo>
                  <a:pt x="866511" y="941209"/>
                </a:lnTo>
                <a:lnTo>
                  <a:pt x="840615" y="969096"/>
                </a:lnTo>
                <a:lnTo>
                  <a:pt x="818704" y="1000968"/>
                </a:lnTo>
                <a:lnTo>
                  <a:pt x="799780" y="1028856"/>
                </a:lnTo>
                <a:lnTo>
                  <a:pt x="784840" y="1063715"/>
                </a:lnTo>
                <a:lnTo>
                  <a:pt x="768904" y="1094591"/>
                </a:lnTo>
                <a:lnTo>
                  <a:pt x="758944" y="1129450"/>
                </a:lnTo>
                <a:lnTo>
                  <a:pt x="749980" y="1167298"/>
                </a:lnTo>
                <a:lnTo>
                  <a:pt x="737033" y="1224069"/>
                </a:lnTo>
                <a:lnTo>
                  <a:pt x="734044" y="1251957"/>
                </a:lnTo>
                <a:lnTo>
                  <a:pt x="734044" y="1276856"/>
                </a:lnTo>
                <a:lnTo>
                  <a:pt x="734044" y="1304744"/>
                </a:lnTo>
                <a:lnTo>
                  <a:pt x="737033" y="1333628"/>
                </a:lnTo>
                <a:lnTo>
                  <a:pt x="749980" y="1393387"/>
                </a:lnTo>
                <a:lnTo>
                  <a:pt x="758944" y="1427251"/>
                </a:lnTo>
                <a:lnTo>
                  <a:pt x="768904" y="1462111"/>
                </a:lnTo>
                <a:lnTo>
                  <a:pt x="784840" y="1492986"/>
                </a:lnTo>
                <a:lnTo>
                  <a:pt x="799780" y="1527846"/>
                </a:lnTo>
                <a:lnTo>
                  <a:pt x="818704" y="1555734"/>
                </a:lnTo>
                <a:lnTo>
                  <a:pt x="840615" y="1587605"/>
                </a:lnTo>
                <a:lnTo>
                  <a:pt x="866511" y="1612505"/>
                </a:lnTo>
                <a:lnTo>
                  <a:pt x="891411" y="1640392"/>
                </a:lnTo>
                <a:lnTo>
                  <a:pt x="916311" y="1663300"/>
                </a:lnTo>
                <a:lnTo>
                  <a:pt x="948182" y="1688200"/>
                </a:lnTo>
                <a:lnTo>
                  <a:pt x="976070" y="1707124"/>
                </a:lnTo>
                <a:lnTo>
                  <a:pt x="1010929" y="1726047"/>
                </a:lnTo>
                <a:lnTo>
                  <a:pt x="1041805" y="1740987"/>
                </a:lnTo>
                <a:lnTo>
                  <a:pt x="1076665" y="1756923"/>
                </a:lnTo>
                <a:lnTo>
                  <a:pt x="1113517" y="1765887"/>
                </a:lnTo>
                <a:lnTo>
                  <a:pt x="1151364" y="1775847"/>
                </a:lnTo>
                <a:lnTo>
                  <a:pt x="1205148" y="1784811"/>
                </a:lnTo>
                <a:lnTo>
                  <a:pt x="1233035" y="1791783"/>
                </a:lnTo>
                <a:lnTo>
                  <a:pt x="1264907" y="1791783"/>
                </a:lnTo>
                <a:lnTo>
                  <a:pt x="1292795" y="1791783"/>
                </a:lnTo>
                <a:lnTo>
                  <a:pt x="1317694" y="1784811"/>
                </a:lnTo>
                <a:lnTo>
                  <a:pt x="1374466" y="1775847"/>
                </a:lnTo>
                <a:lnTo>
                  <a:pt x="1412313" y="1765887"/>
                </a:lnTo>
                <a:lnTo>
                  <a:pt x="1450161" y="1756923"/>
                </a:lnTo>
                <a:lnTo>
                  <a:pt x="1484025" y="1740987"/>
                </a:lnTo>
                <a:lnTo>
                  <a:pt x="1515897" y="1726047"/>
                </a:lnTo>
                <a:lnTo>
                  <a:pt x="1546772" y="1707124"/>
                </a:lnTo>
                <a:lnTo>
                  <a:pt x="1578644" y="1688200"/>
                </a:lnTo>
                <a:lnTo>
                  <a:pt x="1606531" y="1663300"/>
                </a:lnTo>
                <a:lnTo>
                  <a:pt x="1634419" y="1640392"/>
                </a:lnTo>
                <a:lnTo>
                  <a:pt x="1660315" y="1612505"/>
                </a:lnTo>
                <a:lnTo>
                  <a:pt x="1682226" y="1587605"/>
                </a:lnTo>
                <a:lnTo>
                  <a:pt x="1704138" y="1555734"/>
                </a:lnTo>
                <a:lnTo>
                  <a:pt x="1723062" y="1527846"/>
                </a:lnTo>
                <a:lnTo>
                  <a:pt x="1738002" y="1492986"/>
                </a:lnTo>
                <a:lnTo>
                  <a:pt x="1753938" y="1462111"/>
                </a:lnTo>
                <a:lnTo>
                  <a:pt x="1766886" y="1427251"/>
                </a:lnTo>
                <a:lnTo>
                  <a:pt x="1775849" y="1393387"/>
                </a:lnTo>
                <a:lnTo>
                  <a:pt x="1782822" y="1364503"/>
                </a:lnTo>
                <a:lnTo>
                  <a:pt x="1785809" y="1333628"/>
                </a:lnTo>
                <a:lnTo>
                  <a:pt x="1785809" y="1276856"/>
                </a:lnTo>
                <a:lnTo>
                  <a:pt x="1785809" y="1224069"/>
                </a:lnTo>
                <a:lnTo>
                  <a:pt x="1782822" y="1195185"/>
                </a:lnTo>
                <a:lnTo>
                  <a:pt x="1775849" y="1167298"/>
                </a:lnTo>
                <a:lnTo>
                  <a:pt x="1766886" y="1129450"/>
                </a:lnTo>
                <a:lnTo>
                  <a:pt x="1753938" y="1094591"/>
                </a:lnTo>
                <a:lnTo>
                  <a:pt x="1738002" y="1063715"/>
                </a:lnTo>
                <a:lnTo>
                  <a:pt x="1723062" y="1028856"/>
                </a:lnTo>
                <a:lnTo>
                  <a:pt x="1704138" y="1000968"/>
                </a:lnTo>
                <a:lnTo>
                  <a:pt x="1682226" y="969096"/>
                </a:lnTo>
                <a:lnTo>
                  <a:pt x="1660315" y="941209"/>
                </a:lnTo>
                <a:lnTo>
                  <a:pt x="1634419" y="916309"/>
                </a:lnTo>
                <a:lnTo>
                  <a:pt x="1606531" y="894397"/>
                </a:lnTo>
                <a:lnTo>
                  <a:pt x="1578644" y="872485"/>
                </a:lnTo>
                <a:lnTo>
                  <a:pt x="1546772" y="850573"/>
                </a:lnTo>
                <a:lnTo>
                  <a:pt x="1515897" y="831650"/>
                </a:lnTo>
                <a:lnTo>
                  <a:pt x="1484025" y="815714"/>
                </a:lnTo>
                <a:lnTo>
                  <a:pt x="1450161" y="802766"/>
                </a:lnTo>
                <a:lnTo>
                  <a:pt x="1412313" y="793802"/>
                </a:lnTo>
                <a:lnTo>
                  <a:pt x="1374466" y="784838"/>
                </a:lnTo>
                <a:lnTo>
                  <a:pt x="1317694" y="774878"/>
                </a:lnTo>
                <a:lnTo>
                  <a:pt x="1292795" y="768902"/>
                </a:lnTo>
                <a:lnTo>
                  <a:pt x="1264907" y="768902"/>
                </a:lnTo>
                <a:close/>
                <a:moveTo>
                  <a:pt x="2541766" y="728068"/>
                </a:moveTo>
                <a:lnTo>
                  <a:pt x="2473042" y="744003"/>
                </a:lnTo>
                <a:lnTo>
                  <a:pt x="2410295" y="752968"/>
                </a:lnTo>
                <a:lnTo>
                  <a:pt x="2347548" y="761931"/>
                </a:lnTo>
                <a:lnTo>
                  <a:pt x="2287788" y="765915"/>
                </a:lnTo>
                <a:lnTo>
                  <a:pt x="2287788" y="1245981"/>
                </a:lnTo>
                <a:lnTo>
                  <a:pt x="2381411" y="1239010"/>
                </a:lnTo>
                <a:lnTo>
                  <a:pt x="2479018" y="1227058"/>
                </a:lnTo>
                <a:lnTo>
                  <a:pt x="2579614" y="1208134"/>
                </a:lnTo>
                <a:lnTo>
                  <a:pt x="2680208" y="1183234"/>
                </a:lnTo>
                <a:lnTo>
                  <a:pt x="2664272" y="1104551"/>
                </a:lnTo>
                <a:lnTo>
                  <a:pt x="2648336" y="1047780"/>
                </a:lnTo>
                <a:lnTo>
                  <a:pt x="2632401" y="988021"/>
                </a:lnTo>
                <a:lnTo>
                  <a:pt x="2617461" y="932245"/>
                </a:lnTo>
                <a:lnTo>
                  <a:pt x="2598537" y="875474"/>
                </a:lnTo>
                <a:lnTo>
                  <a:pt x="2569654" y="799779"/>
                </a:lnTo>
                <a:close/>
                <a:moveTo>
                  <a:pt x="2798731" y="624485"/>
                </a:moveTo>
                <a:lnTo>
                  <a:pt x="2751919" y="649385"/>
                </a:lnTo>
                <a:lnTo>
                  <a:pt x="2705108" y="671297"/>
                </a:lnTo>
                <a:lnTo>
                  <a:pt x="2654312" y="693208"/>
                </a:lnTo>
                <a:lnTo>
                  <a:pt x="2601525" y="709144"/>
                </a:lnTo>
                <a:lnTo>
                  <a:pt x="2629412" y="780855"/>
                </a:lnTo>
                <a:lnTo>
                  <a:pt x="2658296" y="856550"/>
                </a:lnTo>
                <a:lnTo>
                  <a:pt x="2664272" y="872486"/>
                </a:lnTo>
                <a:lnTo>
                  <a:pt x="2699132" y="988021"/>
                </a:lnTo>
                <a:lnTo>
                  <a:pt x="2721043" y="1075668"/>
                </a:lnTo>
                <a:lnTo>
                  <a:pt x="2739967" y="1164310"/>
                </a:lnTo>
                <a:lnTo>
                  <a:pt x="2820643" y="1135427"/>
                </a:lnTo>
                <a:lnTo>
                  <a:pt x="2896338" y="1101563"/>
                </a:lnTo>
                <a:lnTo>
                  <a:pt x="2965061" y="1063716"/>
                </a:lnTo>
                <a:lnTo>
                  <a:pt x="2996933" y="1044792"/>
                </a:lnTo>
                <a:lnTo>
                  <a:pt x="3024820" y="1022880"/>
                </a:lnTo>
                <a:lnTo>
                  <a:pt x="3012869" y="988021"/>
                </a:lnTo>
                <a:lnTo>
                  <a:pt x="2993945" y="941209"/>
                </a:lnTo>
                <a:lnTo>
                  <a:pt x="2975021" y="894398"/>
                </a:lnTo>
                <a:lnTo>
                  <a:pt x="2950121" y="847586"/>
                </a:lnTo>
                <a:lnTo>
                  <a:pt x="2924226" y="799779"/>
                </a:lnTo>
                <a:lnTo>
                  <a:pt x="2896338" y="755955"/>
                </a:lnTo>
                <a:lnTo>
                  <a:pt x="2865462" y="712132"/>
                </a:lnTo>
                <a:lnTo>
                  <a:pt x="2833590" y="668308"/>
                </a:lnTo>
                <a:close/>
                <a:moveTo>
                  <a:pt x="1264906" y="564725"/>
                </a:moveTo>
                <a:lnTo>
                  <a:pt x="1317694" y="567713"/>
                </a:lnTo>
                <a:lnTo>
                  <a:pt x="1346577" y="567713"/>
                </a:lnTo>
                <a:lnTo>
                  <a:pt x="1374465" y="573689"/>
                </a:lnTo>
                <a:lnTo>
                  <a:pt x="1434224" y="583649"/>
                </a:lnTo>
                <a:lnTo>
                  <a:pt x="1490997" y="599585"/>
                </a:lnTo>
                <a:lnTo>
                  <a:pt x="1543784" y="618508"/>
                </a:lnTo>
                <a:lnTo>
                  <a:pt x="1597568" y="643409"/>
                </a:lnTo>
                <a:lnTo>
                  <a:pt x="1647367" y="671296"/>
                </a:lnTo>
                <a:lnTo>
                  <a:pt x="1694178" y="703168"/>
                </a:lnTo>
                <a:lnTo>
                  <a:pt x="1738002" y="737031"/>
                </a:lnTo>
                <a:lnTo>
                  <a:pt x="1778838" y="774879"/>
                </a:lnTo>
                <a:lnTo>
                  <a:pt x="1819673" y="812726"/>
                </a:lnTo>
                <a:lnTo>
                  <a:pt x="1854533" y="856550"/>
                </a:lnTo>
                <a:lnTo>
                  <a:pt x="1886405" y="903361"/>
                </a:lnTo>
                <a:lnTo>
                  <a:pt x="1914292" y="950173"/>
                </a:lnTo>
                <a:lnTo>
                  <a:pt x="1939192" y="1003956"/>
                </a:lnTo>
                <a:lnTo>
                  <a:pt x="1958116" y="1053756"/>
                </a:lnTo>
                <a:lnTo>
                  <a:pt x="1974052" y="1110527"/>
                </a:lnTo>
                <a:lnTo>
                  <a:pt x="1986004" y="1167298"/>
                </a:lnTo>
                <a:lnTo>
                  <a:pt x="1989988" y="1195186"/>
                </a:lnTo>
                <a:lnTo>
                  <a:pt x="1992975" y="1224069"/>
                </a:lnTo>
                <a:lnTo>
                  <a:pt x="1992975" y="1276857"/>
                </a:lnTo>
                <a:lnTo>
                  <a:pt x="1992975" y="1333628"/>
                </a:lnTo>
                <a:lnTo>
                  <a:pt x="1989988" y="1364504"/>
                </a:lnTo>
                <a:lnTo>
                  <a:pt x="1986004" y="1393387"/>
                </a:lnTo>
                <a:lnTo>
                  <a:pt x="1974052" y="1449163"/>
                </a:lnTo>
                <a:lnTo>
                  <a:pt x="1958116" y="1502946"/>
                </a:lnTo>
                <a:lnTo>
                  <a:pt x="1939192" y="1555734"/>
                </a:lnTo>
                <a:lnTo>
                  <a:pt x="1914292" y="1606529"/>
                </a:lnTo>
                <a:lnTo>
                  <a:pt x="1886405" y="1656328"/>
                </a:lnTo>
                <a:lnTo>
                  <a:pt x="1854533" y="1703140"/>
                </a:lnTo>
                <a:lnTo>
                  <a:pt x="1819673" y="1743975"/>
                </a:lnTo>
                <a:lnTo>
                  <a:pt x="1778838" y="1784811"/>
                </a:lnTo>
                <a:lnTo>
                  <a:pt x="1738002" y="1822658"/>
                </a:lnTo>
                <a:lnTo>
                  <a:pt x="1694178" y="1857518"/>
                </a:lnTo>
                <a:lnTo>
                  <a:pt x="1647367" y="1888394"/>
                </a:lnTo>
                <a:lnTo>
                  <a:pt x="1597568" y="1917277"/>
                </a:lnTo>
                <a:lnTo>
                  <a:pt x="1543784" y="1939189"/>
                </a:lnTo>
                <a:lnTo>
                  <a:pt x="1490997" y="1961101"/>
                </a:lnTo>
                <a:lnTo>
                  <a:pt x="1434224" y="1977036"/>
                </a:lnTo>
                <a:lnTo>
                  <a:pt x="1374465" y="1986001"/>
                </a:lnTo>
                <a:lnTo>
                  <a:pt x="1346577" y="1991976"/>
                </a:lnTo>
                <a:lnTo>
                  <a:pt x="1317694" y="1991976"/>
                </a:lnTo>
                <a:lnTo>
                  <a:pt x="1264906" y="1994964"/>
                </a:lnTo>
                <a:lnTo>
                  <a:pt x="1205147" y="1991976"/>
                </a:lnTo>
                <a:lnTo>
                  <a:pt x="1176264" y="1991976"/>
                </a:lnTo>
                <a:lnTo>
                  <a:pt x="1151363" y="1986001"/>
                </a:lnTo>
                <a:lnTo>
                  <a:pt x="1091604" y="1973052"/>
                </a:lnTo>
                <a:lnTo>
                  <a:pt x="1035829" y="1958113"/>
                </a:lnTo>
                <a:lnTo>
                  <a:pt x="982045" y="1939189"/>
                </a:lnTo>
                <a:lnTo>
                  <a:pt x="935234" y="1917277"/>
                </a:lnTo>
                <a:lnTo>
                  <a:pt x="922286" y="1914289"/>
                </a:lnTo>
                <a:lnTo>
                  <a:pt x="913322" y="1910305"/>
                </a:lnTo>
                <a:lnTo>
                  <a:pt x="900374" y="1907317"/>
                </a:lnTo>
                <a:lnTo>
                  <a:pt x="888422" y="1910305"/>
                </a:lnTo>
                <a:lnTo>
                  <a:pt x="875475" y="1914289"/>
                </a:lnTo>
                <a:lnTo>
                  <a:pt x="862527" y="1920265"/>
                </a:lnTo>
                <a:lnTo>
                  <a:pt x="853563" y="1932217"/>
                </a:lnTo>
                <a:lnTo>
                  <a:pt x="275889" y="2493954"/>
                </a:lnTo>
                <a:lnTo>
                  <a:pt x="253977" y="2503914"/>
                </a:lnTo>
                <a:lnTo>
                  <a:pt x="248002" y="2506903"/>
                </a:lnTo>
                <a:lnTo>
                  <a:pt x="235053" y="2509890"/>
                </a:lnTo>
                <a:lnTo>
                  <a:pt x="226090" y="2506903"/>
                </a:lnTo>
                <a:lnTo>
                  <a:pt x="216130" y="2503914"/>
                </a:lnTo>
                <a:lnTo>
                  <a:pt x="194218" y="2493954"/>
                </a:lnTo>
                <a:lnTo>
                  <a:pt x="8964" y="2315673"/>
                </a:lnTo>
                <a:lnTo>
                  <a:pt x="2988" y="2296749"/>
                </a:lnTo>
                <a:lnTo>
                  <a:pt x="0" y="2277825"/>
                </a:lnTo>
                <a:lnTo>
                  <a:pt x="2988" y="2258901"/>
                </a:lnTo>
                <a:lnTo>
                  <a:pt x="5976" y="2249938"/>
                </a:lnTo>
                <a:lnTo>
                  <a:pt x="8964" y="2242965"/>
                </a:lnTo>
                <a:lnTo>
                  <a:pt x="589626" y="1675252"/>
                </a:lnTo>
                <a:lnTo>
                  <a:pt x="596598" y="1666288"/>
                </a:lnTo>
                <a:lnTo>
                  <a:pt x="602574" y="1659316"/>
                </a:lnTo>
                <a:lnTo>
                  <a:pt x="608550" y="1650352"/>
                </a:lnTo>
                <a:lnTo>
                  <a:pt x="611537" y="1637405"/>
                </a:lnTo>
                <a:lnTo>
                  <a:pt x="611537" y="1628440"/>
                </a:lnTo>
                <a:lnTo>
                  <a:pt x="611537" y="1615493"/>
                </a:lnTo>
                <a:lnTo>
                  <a:pt x="608550" y="1606529"/>
                </a:lnTo>
                <a:lnTo>
                  <a:pt x="605561" y="1596569"/>
                </a:lnTo>
                <a:lnTo>
                  <a:pt x="583650" y="1546769"/>
                </a:lnTo>
                <a:lnTo>
                  <a:pt x="561738" y="1496970"/>
                </a:lnTo>
                <a:lnTo>
                  <a:pt x="545802" y="1446175"/>
                </a:lnTo>
                <a:lnTo>
                  <a:pt x="533850" y="1393387"/>
                </a:lnTo>
                <a:lnTo>
                  <a:pt x="529866" y="1364504"/>
                </a:lnTo>
                <a:lnTo>
                  <a:pt x="526879" y="1333628"/>
                </a:lnTo>
                <a:lnTo>
                  <a:pt x="526879" y="1304745"/>
                </a:lnTo>
                <a:lnTo>
                  <a:pt x="523890" y="1276857"/>
                </a:lnTo>
                <a:lnTo>
                  <a:pt x="526879" y="1224069"/>
                </a:lnTo>
                <a:lnTo>
                  <a:pt x="529866" y="1195186"/>
                </a:lnTo>
                <a:lnTo>
                  <a:pt x="533850" y="1167298"/>
                </a:lnTo>
                <a:lnTo>
                  <a:pt x="542814" y="1110527"/>
                </a:lnTo>
                <a:lnTo>
                  <a:pt x="558750" y="1053756"/>
                </a:lnTo>
                <a:lnTo>
                  <a:pt x="580662" y="1003956"/>
                </a:lnTo>
                <a:lnTo>
                  <a:pt x="605561" y="950173"/>
                </a:lnTo>
                <a:lnTo>
                  <a:pt x="633449" y="903361"/>
                </a:lnTo>
                <a:lnTo>
                  <a:pt x="665321" y="856550"/>
                </a:lnTo>
                <a:lnTo>
                  <a:pt x="700181" y="812726"/>
                </a:lnTo>
                <a:lnTo>
                  <a:pt x="741016" y="774879"/>
                </a:lnTo>
                <a:lnTo>
                  <a:pt x="781852" y="737031"/>
                </a:lnTo>
                <a:lnTo>
                  <a:pt x="825675" y="703168"/>
                </a:lnTo>
                <a:lnTo>
                  <a:pt x="875475" y="671296"/>
                </a:lnTo>
                <a:lnTo>
                  <a:pt x="925274" y="643409"/>
                </a:lnTo>
                <a:lnTo>
                  <a:pt x="979058" y="618508"/>
                </a:lnTo>
                <a:lnTo>
                  <a:pt x="1035829" y="599585"/>
                </a:lnTo>
                <a:lnTo>
                  <a:pt x="1091604" y="583649"/>
                </a:lnTo>
                <a:lnTo>
                  <a:pt x="1151363" y="573689"/>
                </a:lnTo>
                <a:lnTo>
                  <a:pt x="1176264" y="567713"/>
                </a:lnTo>
                <a:lnTo>
                  <a:pt x="1205147" y="567713"/>
                </a:lnTo>
                <a:close/>
                <a:moveTo>
                  <a:pt x="2940162" y="483055"/>
                </a:moveTo>
                <a:lnTo>
                  <a:pt x="2934186" y="496003"/>
                </a:lnTo>
                <a:lnTo>
                  <a:pt x="2918250" y="520902"/>
                </a:lnTo>
                <a:lnTo>
                  <a:pt x="2896338" y="545802"/>
                </a:lnTo>
                <a:lnTo>
                  <a:pt x="2874426" y="567714"/>
                </a:lnTo>
                <a:lnTo>
                  <a:pt x="2849526" y="589626"/>
                </a:lnTo>
                <a:lnTo>
                  <a:pt x="2906298" y="662332"/>
                </a:lnTo>
                <a:lnTo>
                  <a:pt x="2959085" y="737032"/>
                </a:lnTo>
                <a:lnTo>
                  <a:pt x="3002909" y="812727"/>
                </a:lnTo>
                <a:lnTo>
                  <a:pt x="3040756" y="891410"/>
                </a:lnTo>
                <a:lnTo>
                  <a:pt x="3059680" y="935233"/>
                </a:lnTo>
                <a:lnTo>
                  <a:pt x="3075616" y="979057"/>
                </a:lnTo>
                <a:lnTo>
                  <a:pt x="3109480" y="941209"/>
                </a:lnTo>
                <a:lnTo>
                  <a:pt x="3135375" y="906350"/>
                </a:lnTo>
                <a:lnTo>
                  <a:pt x="3150315" y="875474"/>
                </a:lnTo>
                <a:lnTo>
                  <a:pt x="3160275" y="850574"/>
                </a:lnTo>
                <a:lnTo>
                  <a:pt x="3163263" y="828663"/>
                </a:lnTo>
                <a:lnTo>
                  <a:pt x="3166251" y="812727"/>
                </a:lnTo>
                <a:lnTo>
                  <a:pt x="3163263" y="799779"/>
                </a:lnTo>
                <a:lnTo>
                  <a:pt x="3147327" y="755955"/>
                </a:lnTo>
                <a:lnTo>
                  <a:pt x="3125416" y="712132"/>
                </a:lnTo>
                <a:lnTo>
                  <a:pt x="3094540" y="652373"/>
                </a:lnTo>
                <a:lnTo>
                  <a:pt x="3053704" y="599586"/>
                </a:lnTo>
                <a:lnTo>
                  <a:pt x="2999921" y="539826"/>
                </a:lnTo>
                <a:lnTo>
                  <a:pt x="2972033" y="507955"/>
                </a:lnTo>
                <a:close/>
                <a:moveTo>
                  <a:pt x="2287788" y="294813"/>
                </a:moveTo>
                <a:lnTo>
                  <a:pt x="2287788" y="690220"/>
                </a:lnTo>
                <a:lnTo>
                  <a:pt x="2344560" y="687232"/>
                </a:lnTo>
                <a:lnTo>
                  <a:pt x="2397347" y="681257"/>
                </a:lnTo>
                <a:lnTo>
                  <a:pt x="2454119" y="671297"/>
                </a:lnTo>
                <a:lnTo>
                  <a:pt x="2510890" y="659345"/>
                </a:lnTo>
                <a:lnTo>
                  <a:pt x="2463082" y="564726"/>
                </a:lnTo>
                <a:lnTo>
                  <a:pt x="2413283" y="477079"/>
                </a:lnTo>
                <a:lnTo>
                  <a:pt x="2359500" y="395408"/>
                </a:lnTo>
                <a:lnTo>
                  <a:pt x="2306712" y="322700"/>
                </a:lnTo>
                <a:lnTo>
                  <a:pt x="2296753" y="307761"/>
                </a:lnTo>
                <a:close/>
                <a:moveTo>
                  <a:pt x="2222053" y="294813"/>
                </a:moveTo>
                <a:lnTo>
                  <a:pt x="2212093" y="307761"/>
                </a:lnTo>
                <a:lnTo>
                  <a:pt x="2206117" y="322700"/>
                </a:lnTo>
                <a:lnTo>
                  <a:pt x="2149346" y="395408"/>
                </a:lnTo>
                <a:lnTo>
                  <a:pt x="2096558" y="477079"/>
                </a:lnTo>
                <a:lnTo>
                  <a:pt x="2045763" y="564726"/>
                </a:lnTo>
                <a:lnTo>
                  <a:pt x="1998951" y="659345"/>
                </a:lnTo>
                <a:lnTo>
                  <a:pt x="2055723" y="671297"/>
                </a:lnTo>
                <a:lnTo>
                  <a:pt x="2111499" y="681257"/>
                </a:lnTo>
                <a:lnTo>
                  <a:pt x="2168270" y="687232"/>
                </a:lnTo>
                <a:lnTo>
                  <a:pt x="2222053" y="690220"/>
                </a:lnTo>
                <a:close/>
                <a:moveTo>
                  <a:pt x="2359500" y="291825"/>
                </a:moveTo>
                <a:lnTo>
                  <a:pt x="2416271" y="367520"/>
                </a:lnTo>
                <a:lnTo>
                  <a:pt x="2473042" y="452179"/>
                </a:lnTo>
                <a:lnTo>
                  <a:pt x="2522842" y="542814"/>
                </a:lnTo>
                <a:lnTo>
                  <a:pt x="2573638" y="643409"/>
                </a:lnTo>
                <a:lnTo>
                  <a:pt x="2620449" y="627473"/>
                </a:lnTo>
                <a:lnTo>
                  <a:pt x="2664273" y="608550"/>
                </a:lnTo>
                <a:lnTo>
                  <a:pt x="2708096" y="589626"/>
                </a:lnTo>
                <a:lnTo>
                  <a:pt x="2748932" y="567714"/>
                </a:lnTo>
                <a:lnTo>
                  <a:pt x="2714072" y="536838"/>
                </a:lnTo>
                <a:lnTo>
                  <a:pt x="2705108" y="526878"/>
                </a:lnTo>
                <a:lnTo>
                  <a:pt x="2667261" y="489031"/>
                </a:lnTo>
                <a:lnTo>
                  <a:pt x="2626425" y="455167"/>
                </a:lnTo>
                <a:lnTo>
                  <a:pt x="2582602" y="423295"/>
                </a:lnTo>
                <a:lnTo>
                  <a:pt x="2541766" y="392420"/>
                </a:lnTo>
                <a:lnTo>
                  <a:pt x="2497942" y="363536"/>
                </a:lnTo>
                <a:lnTo>
                  <a:pt x="2451131" y="338637"/>
                </a:lnTo>
                <a:lnTo>
                  <a:pt x="2407307" y="313737"/>
                </a:lnTo>
                <a:close/>
                <a:moveTo>
                  <a:pt x="2438182" y="259953"/>
                </a:moveTo>
                <a:lnTo>
                  <a:pt x="2506906" y="297801"/>
                </a:lnTo>
                <a:lnTo>
                  <a:pt x="2573637" y="341624"/>
                </a:lnTo>
                <a:lnTo>
                  <a:pt x="2639372" y="389432"/>
                </a:lnTo>
                <a:lnTo>
                  <a:pt x="2705108" y="442219"/>
                </a:lnTo>
                <a:lnTo>
                  <a:pt x="2761879" y="493015"/>
                </a:lnTo>
                <a:lnTo>
                  <a:pt x="2767855" y="501979"/>
                </a:lnTo>
                <a:lnTo>
                  <a:pt x="2798731" y="533850"/>
                </a:lnTo>
                <a:lnTo>
                  <a:pt x="2839566" y="498991"/>
                </a:lnTo>
                <a:lnTo>
                  <a:pt x="2855502" y="480067"/>
                </a:lnTo>
                <a:lnTo>
                  <a:pt x="2868450" y="458155"/>
                </a:lnTo>
                <a:lnTo>
                  <a:pt x="2880402" y="436243"/>
                </a:lnTo>
                <a:lnTo>
                  <a:pt x="2820642" y="398396"/>
                </a:lnTo>
                <a:lnTo>
                  <a:pt x="2757895" y="363536"/>
                </a:lnTo>
                <a:lnTo>
                  <a:pt x="2724032" y="345608"/>
                </a:lnTo>
                <a:lnTo>
                  <a:pt x="2689172" y="332661"/>
                </a:lnTo>
                <a:lnTo>
                  <a:pt x="2629412" y="307761"/>
                </a:lnTo>
                <a:lnTo>
                  <a:pt x="2566665" y="288837"/>
                </a:lnTo>
                <a:lnTo>
                  <a:pt x="2503918" y="272901"/>
                </a:lnTo>
                <a:close/>
                <a:moveTo>
                  <a:pt x="2532802" y="197206"/>
                </a:moveTo>
                <a:lnTo>
                  <a:pt x="2497942" y="201190"/>
                </a:lnTo>
                <a:lnTo>
                  <a:pt x="2460094" y="204178"/>
                </a:lnTo>
                <a:lnTo>
                  <a:pt x="2513878" y="213142"/>
                </a:lnTo>
                <a:lnTo>
                  <a:pt x="2566665" y="226090"/>
                </a:lnTo>
                <a:lnTo>
                  <a:pt x="2617460" y="242026"/>
                </a:lnTo>
                <a:lnTo>
                  <a:pt x="2667260" y="256965"/>
                </a:lnTo>
                <a:lnTo>
                  <a:pt x="2705108" y="272901"/>
                </a:lnTo>
                <a:lnTo>
                  <a:pt x="2742956" y="288837"/>
                </a:lnTo>
                <a:lnTo>
                  <a:pt x="2817655" y="322700"/>
                </a:lnTo>
                <a:lnTo>
                  <a:pt x="2887374" y="367520"/>
                </a:lnTo>
                <a:lnTo>
                  <a:pt x="2883390" y="348596"/>
                </a:lnTo>
                <a:lnTo>
                  <a:pt x="2877414" y="329672"/>
                </a:lnTo>
                <a:lnTo>
                  <a:pt x="2858490" y="291825"/>
                </a:lnTo>
                <a:lnTo>
                  <a:pt x="2827615" y="272901"/>
                </a:lnTo>
                <a:lnTo>
                  <a:pt x="2795743" y="253977"/>
                </a:lnTo>
                <a:lnTo>
                  <a:pt x="2757895" y="238042"/>
                </a:lnTo>
                <a:lnTo>
                  <a:pt x="2724032" y="226090"/>
                </a:lnTo>
                <a:lnTo>
                  <a:pt x="2686184" y="216130"/>
                </a:lnTo>
                <a:lnTo>
                  <a:pt x="2645348" y="207166"/>
                </a:lnTo>
                <a:lnTo>
                  <a:pt x="2588577" y="201190"/>
                </a:lnTo>
                <a:close/>
                <a:moveTo>
                  <a:pt x="1977040" y="197206"/>
                </a:moveTo>
                <a:lnTo>
                  <a:pt x="1920269" y="201190"/>
                </a:lnTo>
                <a:lnTo>
                  <a:pt x="1863497" y="207166"/>
                </a:lnTo>
                <a:lnTo>
                  <a:pt x="1826646" y="216130"/>
                </a:lnTo>
                <a:lnTo>
                  <a:pt x="1788798" y="226090"/>
                </a:lnTo>
                <a:lnTo>
                  <a:pt x="1750951" y="238042"/>
                </a:lnTo>
                <a:lnTo>
                  <a:pt x="1716091" y="253977"/>
                </a:lnTo>
                <a:lnTo>
                  <a:pt x="1682227" y="272901"/>
                </a:lnTo>
                <a:lnTo>
                  <a:pt x="1650355" y="291825"/>
                </a:lnTo>
                <a:lnTo>
                  <a:pt x="1631432" y="329672"/>
                </a:lnTo>
                <a:lnTo>
                  <a:pt x="1625456" y="348596"/>
                </a:lnTo>
                <a:lnTo>
                  <a:pt x="1622468" y="367520"/>
                </a:lnTo>
                <a:lnTo>
                  <a:pt x="1694179" y="326684"/>
                </a:lnTo>
                <a:lnTo>
                  <a:pt x="1766886" y="288837"/>
                </a:lnTo>
                <a:lnTo>
                  <a:pt x="1804734" y="272901"/>
                </a:lnTo>
                <a:lnTo>
                  <a:pt x="1841585" y="256965"/>
                </a:lnTo>
                <a:lnTo>
                  <a:pt x="1892381" y="242026"/>
                </a:lnTo>
                <a:lnTo>
                  <a:pt x="1942180" y="226090"/>
                </a:lnTo>
                <a:lnTo>
                  <a:pt x="1995964" y="213142"/>
                </a:lnTo>
                <a:lnTo>
                  <a:pt x="2048751" y="204178"/>
                </a:lnTo>
                <a:lnTo>
                  <a:pt x="2014887" y="201190"/>
                </a:lnTo>
                <a:close/>
                <a:moveTo>
                  <a:pt x="2476031" y="112547"/>
                </a:moveTo>
                <a:lnTo>
                  <a:pt x="2444159" y="122507"/>
                </a:lnTo>
                <a:lnTo>
                  <a:pt x="2413283" y="134459"/>
                </a:lnTo>
                <a:lnTo>
                  <a:pt x="2381411" y="150395"/>
                </a:lnTo>
                <a:lnTo>
                  <a:pt x="2457107" y="141431"/>
                </a:lnTo>
                <a:lnTo>
                  <a:pt x="2532802" y="138443"/>
                </a:lnTo>
                <a:lnTo>
                  <a:pt x="2560689" y="138443"/>
                </a:lnTo>
                <a:lnTo>
                  <a:pt x="2588577" y="141431"/>
                </a:lnTo>
                <a:lnTo>
                  <a:pt x="2569654" y="128483"/>
                </a:lnTo>
                <a:lnTo>
                  <a:pt x="2547742" y="119519"/>
                </a:lnTo>
                <a:lnTo>
                  <a:pt x="2525830" y="112547"/>
                </a:lnTo>
                <a:lnTo>
                  <a:pt x="2503918" y="112547"/>
                </a:lnTo>
                <a:close/>
                <a:moveTo>
                  <a:pt x="1983016" y="112547"/>
                </a:moveTo>
                <a:lnTo>
                  <a:pt x="1961104" y="119519"/>
                </a:lnTo>
                <a:lnTo>
                  <a:pt x="1942180" y="128483"/>
                </a:lnTo>
                <a:lnTo>
                  <a:pt x="1923256" y="141431"/>
                </a:lnTo>
                <a:lnTo>
                  <a:pt x="1949152" y="138443"/>
                </a:lnTo>
                <a:lnTo>
                  <a:pt x="1977040" y="138443"/>
                </a:lnTo>
                <a:lnTo>
                  <a:pt x="2052735" y="141431"/>
                </a:lnTo>
                <a:lnTo>
                  <a:pt x="2130422" y="150395"/>
                </a:lnTo>
                <a:lnTo>
                  <a:pt x="2096558" y="134459"/>
                </a:lnTo>
                <a:lnTo>
                  <a:pt x="2064687" y="122507"/>
                </a:lnTo>
                <a:lnTo>
                  <a:pt x="2036799" y="112547"/>
                </a:lnTo>
                <a:lnTo>
                  <a:pt x="2004927" y="112547"/>
                </a:lnTo>
                <a:close/>
                <a:moveTo>
                  <a:pt x="2281812" y="59759"/>
                </a:moveTo>
                <a:lnTo>
                  <a:pt x="2281812" y="147406"/>
                </a:lnTo>
                <a:lnTo>
                  <a:pt x="2312688" y="122507"/>
                </a:lnTo>
                <a:lnTo>
                  <a:pt x="2340576" y="103583"/>
                </a:lnTo>
                <a:lnTo>
                  <a:pt x="2372448" y="87647"/>
                </a:lnTo>
                <a:lnTo>
                  <a:pt x="2400335" y="71711"/>
                </a:lnTo>
                <a:lnTo>
                  <a:pt x="2344560" y="65735"/>
                </a:lnTo>
                <a:close/>
                <a:moveTo>
                  <a:pt x="2228029" y="59759"/>
                </a:moveTo>
                <a:lnTo>
                  <a:pt x="2168270" y="65735"/>
                </a:lnTo>
                <a:lnTo>
                  <a:pt x="2108510" y="71711"/>
                </a:lnTo>
                <a:lnTo>
                  <a:pt x="2137394" y="87647"/>
                </a:lnTo>
                <a:lnTo>
                  <a:pt x="2168270" y="103583"/>
                </a:lnTo>
                <a:lnTo>
                  <a:pt x="2200141" y="122507"/>
                </a:lnTo>
                <a:lnTo>
                  <a:pt x="2228029" y="147406"/>
                </a:lnTo>
                <a:close/>
                <a:moveTo>
                  <a:pt x="2209105" y="0"/>
                </a:moveTo>
                <a:lnTo>
                  <a:pt x="2255917" y="0"/>
                </a:lnTo>
                <a:lnTo>
                  <a:pt x="2303724" y="0"/>
                </a:lnTo>
                <a:lnTo>
                  <a:pt x="2347548" y="2988"/>
                </a:lnTo>
                <a:lnTo>
                  <a:pt x="2394359" y="8964"/>
                </a:lnTo>
                <a:lnTo>
                  <a:pt x="2438182" y="18924"/>
                </a:lnTo>
                <a:lnTo>
                  <a:pt x="2482006" y="27888"/>
                </a:lnTo>
                <a:lnTo>
                  <a:pt x="2525829" y="40836"/>
                </a:lnTo>
                <a:lnTo>
                  <a:pt x="2569653" y="53783"/>
                </a:lnTo>
                <a:lnTo>
                  <a:pt x="2610489" y="68724"/>
                </a:lnTo>
                <a:lnTo>
                  <a:pt x="2651324" y="84659"/>
                </a:lnTo>
                <a:lnTo>
                  <a:pt x="2692160" y="103583"/>
                </a:lnTo>
                <a:lnTo>
                  <a:pt x="2730008" y="122507"/>
                </a:lnTo>
                <a:lnTo>
                  <a:pt x="2767855" y="144419"/>
                </a:lnTo>
                <a:lnTo>
                  <a:pt x="2805703" y="169318"/>
                </a:lnTo>
                <a:lnTo>
                  <a:pt x="2839566" y="194218"/>
                </a:lnTo>
                <a:lnTo>
                  <a:pt x="2874426" y="220114"/>
                </a:lnTo>
                <a:lnTo>
                  <a:pt x="2909286" y="248001"/>
                </a:lnTo>
                <a:lnTo>
                  <a:pt x="2962073" y="297801"/>
                </a:lnTo>
                <a:lnTo>
                  <a:pt x="3005897" y="345608"/>
                </a:lnTo>
                <a:lnTo>
                  <a:pt x="3043744" y="392419"/>
                </a:lnTo>
                <a:lnTo>
                  <a:pt x="3078604" y="442219"/>
                </a:lnTo>
                <a:lnTo>
                  <a:pt x="3112467" y="493014"/>
                </a:lnTo>
                <a:lnTo>
                  <a:pt x="3141351" y="548790"/>
                </a:lnTo>
                <a:lnTo>
                  <a:pt x="3169239" y="605561"/>
                </a:lnTo>
                <a:lnTo>
                  <a:pt x="3191151" y="662332"/>
                </a:lnTo>
                <a:lnTo>
                  <a:pt x="3210074" y="725079"/>
                </a:lnTo>
                <a:lnTo>
                  <a:pt x="3223023" y="784839"/>
                </a:lnTo>
                <a:lnTo>
                  <a:pt x="3231986" y="834638"/>
                </a:lnTo>
                <a:lnTo>
                  <a:pt x="3213063" y="884437"/>
                </a:lnTo>
                <a:lnTo>
                  <a:pt x="3201111" y="916309"/>
                </a:lnTo>
                <a:lnTo>
                  <a:pt x="3198123" y="922285"/>
                </a:lnTo>
                <a:lnTo>
                  <a:pt x="3163263" y="969097"/>
                </a:lnTo>
                <a:lnTo>
                  <a:pt x="3125416" y="1009932"/>
                </a:lnTo>
                <a:lnTo>
                  <a:pt x="3084580" y="1050768"/>
                </a:lnTo>
                <a:lnTo>
                  <a:pt x="3040756" y="1088615"/>
                </a:lnTo>
                <a:lnTo>
                  <a:pt x="2993945" y="1123475"/>
                </a:lnTo>
                <a:lnTo>
                  <a:pt x="2943149" y="1151362"/>
                </a:lnTo>
                <a:lnTo>
                  <a:pt x="2893350" y="1179250"/>
                </a:lnTo>
                <a:lnTo>
                  <a:pt x="2839566" y="1208134"/>
                </a:lnTo>
                <a:lnTo>
                  <a:pt x="2751919" y="1236022"/>
                </a:lnTo>
                <a:lnTo>
                  <a:pt x="2751919" y="1239009"/>
                </a:lnTo>
                <a:lnTo>
                  <a:pt x="2692160" y="1257933"/>
                </a:lnTo>
                <a:lnTo>
                  <a:pt x="2692160" y="1254945"/>
                </a:lnTo>
                <a:lnTo>
                  <a:pt x="2595549" y="1279845"/>
                </a:lnTo>
                <a:lnTo>
                  <a:pt x="2497942" y="1298768"/>
                </a:lnTo>
                <a:lnTo>
                  <a:pt x="2438182" y="1304744"/>
                </a:lnTo>
                <a:lnTo>
                  <a:pt x="2378423" y="1308728"/>
                </a:lnTo>
                <a:lnTo>
                  <a:pt x="2315676" y="1311717"/>
                </a:lnTo>
                <a:lnTo>
                  <a:pt x="2255917" y="1314704"/>
                </a:lnTo>
                <a:lnTo>
                  <a:pt x="2146358" y="1311717"/>
                </a:lnTo>
                <a:lnTo>
                  <a:pt x="2149346" y="1251957"/>
                </a:lnTo>
                <a:lnTo>
                  <a:pt x="2149346" y="1239009"/>
                </a:lnTo>
                <a:lnTo>
                  <a:pt x="2222053" y="1245981"/>
                </a:lnTo>
                <a:lnTo>
                  <a:pt x="2222053" y="765915"/>
                </a:lnTo>
                <a:lnTo>
                  <a:pt x="2165281" y="761931"/>
                </a:lnTo>
                <a:lnTo>
                  <a:pt x="2102534" y="752967"/>
                </a:lnTo>
                <a:lnTo>
                  <a:pt x="2036799" y="744003"/>
                </a:lnTo>
                <a:lnTo>
                  <a:pt x="1971064" y="728068"/>
                </a:lnTo>
                <a:lnTo>
                  <a:pt x="1964092" y="737031"/>
                </a:lnTo>
                <a:lnTo>
                  <a:pt x="1936204" y="699184"/>
                </a:lnTo>
                <a:lnTo>
                  <a:pt x="1904332" y="668308"/>
                </a:lnTo>
                <a:lnTo>
                  <a:pt x="1870469" y="636437"/>
                </a:lnTo>
                <a:lnTo>
                  <a:pt x="1835609" y="605561"/>
                </a:lnTo>
                <a:lnTo>
                  <a:pt x="1886404" y="627473"/>
                </a:lnTo>
                <a:lnTo>
                  <a:pt x="1939192" y="643408"/>
                </a:lnTo>
                <a:lnTo>
                  <a:pt x="1986003" y="542814"/>
                </a:lnTo>
                <a:lnTo>
                  <a:pt x="2039787" y="452179"/>
                </a:lnTo>
                <a:lnTo>
                  <a:pt x="2092574" y="367520"/>
                </a:lnTo>
                <a:lnTo>
                  <a:pt x="2149346" y="291825"/>
                </a:lnTo>
                <a:lnTo>
                  <a:pt x="2105522" y="313737"/>
                </a:lnTo>
                <a:lnTo>
                  <a:pt x="2058711" y="338636"/>
                </a:lnTo>
                <a:lnTo>
                  <a:pt x="2014887" y="363536"/>
                </a:lnTo>
                <a:lnTo>
                  <a:pt x="1971064" y="392419"/>
                </a:lnTo>
                <a:lnTo>
                  <a:pt x="1927240" y="423295"/>
                </a:lnTo>
                <a:lnTo>
                  <a:pt x="1886404" y="455167"/>
                </a:lnTo>
                <a:lnTo>
                  <a:pt x="1845569" y="489031"/>
                </a:lnTo>
                <a:lnTo>
                  <a:pt x="1804733" y="526878"/>
                </a:lnTo>
                <a:lnTo>
                  <a:pt x="1794773" y="536838"/>
                </a:lnTo>
                <a:lnTo>
                  <a:pt x="1772862" y="558750"/>
                </a:lnTo>
                <a:lnTo>
                  <a:pt x="1716091" y="526878"/>
                </a:lnTo>
                <a:lnTo>
                  <a:pt x="1741986" y="501978"/>
                </a:lnTo>
                <a:lnTo>
                  <a:pt x="1750950" y="493014"/>
                </a:lnTo>
                <a:lnTo>
                  <a:pt x="1807722" y="442219"/>
                </a:lnTo>
                <a:lnTo>
                  <a:pt x="1870469" y="389432"/>
                </a:lnTo>
                <a:lnTo>
                  <a:pt x="1936204" y="341624"/>
                </a:lnTo>
                <a:lnTo>
                  <a:pt x="2004927" y="297801"/>
                </a:lnTo>
                <a:lnTo>
                  <a:pt x="2074647" y="259953"/>
                </a:lnTo>
                <a:lnTo>
                  <a:pt x="2007915" y="272901"/>
                </a:lnTo>
                <a:lnTo>
                  <a:pt x="1942180" y="288837"/>
                </a:lnTo>
                <a:lnTo>
                  <a:pt x="1879433" y="307761"/>
                </a:lnTo>
                <a:lnTo>
                  <a:pt x="1819673" y="332660"/>
                </a:lnTo>
                <a:lnTo>
                  <a:pt x="1750950" y="363536"/>
                </a:lnTo>
                <a:lnTo>
                  <a:pt x="1688203" y="398395"/>
                </a:lnTo>
                <a:lnTo>
                  <a:pt x="1631431" y="436243"/>
                </a:lnTo>
                <a:lnTo>
                  <a:pt x="1641391" y="458155"/>
                </a:lnTo>
                <a:lnTo>
                  <a:pt x="1657327" y="483055"/>
                </a:lnTo>
                <a:lnTo>
                  <a:pt x="1679239" y="507954"/>
                </a:lnTo>
                <a:lnTo>
                  <a:pt x="1622468" y="480066"/>
                </a:lnTo>
                <a:lnTo>
                  <a:pt x="1562708" y="461143"/>
                </a:lnTo>
                <a:lnTo>
                  <a:pt x="1502949" y="442219"/>
                </a:lnTo>
                <a:lnTo>
                  <a:pt x="1440201" y="430267"/>
                </a:lnTo>
                <a:lnTo>
                  <a:pt x="1472073" y="385448"/>
                </a:lnTo>
                <a:lnTo>
                  <a:pt x="1505937" y="345608"/>
                </a:lnTo>
                <a:lnTo>
                  <a:pt x="1537808" y="307761"/>
                </a:lnTo>
                <a:lnTo>
                  <a:pt x="1568684" y="275889"/>
                </a:lnTo>
                <a:lnTo>
                  <a:pt x="1600556" y="248001"/>
                </a:lnTo>
                <a:lnTo>
                  <a:pt x="1634419" y="220114"/>
                </a:lnTo>
                <a:lnTo>
                  <a:pt x="1669279" y="194218"/>
                </a:lnTo>
                <a:lnTo>
                  <a:pt x="1704139" y="169318"/>
                </a:lnTo>
                <a:lnTo>
                  <a:pt x="1741986" y="144419"/>
                </a:lnTo>
                <a:lnTo>
                  <a:pt x="1778838" y="122507"/>
                </a:lnTo>
                <a:lnTo>
                  <a:pt x="1819673" y="103583"/>
                </a:lnTo>
                <a:lnTo>
                  <a:pt x="1857521" y="84659"/>
                </a:lnTo>
                <a:lnTo>
                  <a:pt x="1898356" y="68724"/>
                </a:lnTo>
                <a:lnTo>
                  <a:pt x="1942180" y="53783"/>
                </a:lnTo>
                <a:lnTo>
                  <a:pt x="1983016" y="40836"/>
                </a:lnTo>
                <a:lnTo>
                  <a:pt x="2026839" y="27888"/>
                </a:lnTo>
                <a:lnTo>
                  <a:pt x="2070663" y="18924"/>
                </a:lnTo>
                <a:lnTo>
                  <a:pt x="2118470" y="8964"/>
                </a:lnTo>
                <a:lnTo>
                  <a:pt x="2162294" y="29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112" name="Freeform 22"/>
          <p:cNvSpPr>
            <a:spLocks noEditPoints="1"/>
          </p:cNvSpPr>
          <p:nvPr/>
        </p:nvSpPr>
        <p:spPr bwMode="black">
          <a:xfrm>
            <a:off x="11293813" y="3896556"/>
            <a:ext cx="524059" cy="523922"/>
          </a:xfrm>
          <a:custGeom>
            <a:avLst/>
            <a:gdLst>
              <a:gd name="T0" fmla="*/ 300 w 300"/>
              <a:gd name="T1" fmla="*/ 141 h 300"/>
              <a:gd name="T2" fmla="*/ 285 w 300"/>
              <a:gd name="T3" fmla="*/ 141 h 300"/>
              <a:gd name="T4" fmla="*/ 159 w 300"/>
              <a:gd name="T5" fmla="*/ 15 h 300"/>
              <a:gd name="T6" fmla="*/ 159 w 300"/>
              <a:gd name="T7" fmla="*/ 0 h 300"/>
              <a:gd name="T8" fmla="*/ 141 w 300"/>
              <a:gd name="T9" fmla="*/ 0 h 300"/>
              <a:gd name="T10" fmla="*/ 141 w 300"/>
              <a:gd name="T11" fmla="*/ 15 h 300"/>
              <a:gd name="T12" fmla="*/ 15 w 300"/>
              <a:gd name="T13" fmla="*/ 141 h 300"/>
              <a:gd name="T14" fmla="*/ 0 w 300"/>
              <a:gd name="T15" fmla="*/ 141 h 300"/>
              <a:gd name="T16" fmla="*/ 0 w 300"/>
              <a:gd name="T17" fmla="*/ 159 h 300"/>
              <a:gd name="T18" fmla="*/ 15 w 300"/>
              <a:gd name="T19" fmla="*/ 159 h 300"/>
              <a:gd name="T20" fmla="*/ 141 w 300"/>
              <a:gd name="T21" fmla="*/ 285 h 300"/>
              <a:gd name="T22" fmla="*/ 141 w 300"/>
              <a:gd name="T23" fmla="*/ 300 h 300"/>
              <a:gd name="T24" fmla="*/ 159 w 300"/>
              <a:gd name="T25" fmla="*/ 300 h 300"/>
              <a:gd name="T26" fmla="*/ 159 w 300"/>
              <a:gd name="T27" fmla="*/ 285 h 300"/>
              <a:gd name="T28" fmla="*/ 285 w 300"/>
              <a:gd name="T29" fmla="*/ 159 h 300"/>
              <a:gd name="T30" fmla="*/ 300 w 300"/>
              <a:gd name="T31" fmla="*/ 159 h 300"/>
              <a:gd name="T32" fmla="*/ 300 w 300"/>
              <a:gd name="T33" fmla="*/ 141 h 300"/>
              <a:gd name="T34" fmla="*/ 258 w 300"/>
              <a:gd name="T35" fmla="*/ 141 h 300"/>
              <a:gd name="T36" fmla="*/ 230 w 300"/>
              <a:gd name="T37" fmla="*/ 141 h 300"/>
              <a:gd name="T38" fmla="*/ 159 w 300"/>
              <a:gd name="T39" fmla="*/ 70 h 300"/>
              <a:gd name="T40" fmla="*/ 159 w 300"/>
              <a:gd name="T41" fmla="*/ 42 h 300"/>
              <a:gd name="T42" fmla="*/ 258 w 300"/>
              <a:gd name="T43" fmla="*/ 141 h 300"/>
              <a:gd name="T44" fmla="*/ 141 w 300"/>
              <a:gd name="T45" fmla="*/ 125 h 300"/>
              <a:gd name="T46" fmla="*/ 125 w 300"/>
              <a:gd name="T47" fmla="*/ 141 h 300"/>
              <a:gd name="T48" fmla="*/ 97 w 300"/>
              <a:gd name="T49" fmla="*/ 141 h 300"/>
              <a:gd name="T50" fmla="*/ 141 w 300"/>
              <a:gd name="T51" fmla="*/ 97 h 300"/>
              <a:gd name="T52" fmla="*/ 141 w 300"/>
              <a:gd name="T53" fmla="*/ 125 h 300"/>
              <a:gd name="T54" fmla="*/ 125 w 300"/>
              <a:gd name="T55" fmla="*/ 159 h 300"/>
              <a:gd name="T56" fmla="*/ 141 w 300"/>
              <a:gd name="T57" fmla="*/ 175 h 300"/>
              <a:gd name="T58" fmla="*/ 141 w 300"/>
              <a:gd name="T59" fmla="*/ 203 h 300"/>
              <a:gd name="T60" fmla="*/ 97 w 300"/>
              <a:gd name="T61" fmla="*/ 159 h 300"/>
              <a:gd name="T62" fmla="*/ 125 w 300"/>
              <a:gd name="T63" fmla="*/ 159 h 300"/>
              <a:gd name="T64" fmla="*/ 159 w 300"/>
              <a:gd name="T65" fmla="*/ 175 h 300"/>
              <a:gd name="T66" fmla="*/ 175 w 300"/>
              <a:gd name="T67" fmla="*/ 159 h 300"/>
              <a:gd name="T68" fmla="*/ 203 w 300"/>
              <a:gd name="T69" fmla="*/ 159 h 300"/>
              <a:gd name="T70" fmla="*/ 159 w 300"/>
              <a:gd name="T71" fmla="*/ 203 h 300"/>
              <a:gd name="T72" fmla="*/ 159 w 300"/>
              <a:gd name="T73" fmla="*/ 175 h 300"/>
              <a:gd name="T74" fmla="*/ 175 w 300"/>
              <a:gd name="T75" fmla="*/ 141 h 300"/>
              <a:gd name="T76" fmla="*/ 159 w 300"/>
              <a:gd name="T77" fmla="*/ 125 h 300"/>
              <a:gd name="T78" fmla="*/ 159 w 300"/>
              <a:gd name="T79" fmla="*/ 97 h 300"/>
              <a:gd name="T80" fmla="*/ 203 w 300"/>
              <a:gd name="T81" fmla="*/ 141 h 300"/>
              <a:gd name="T82" fmla="*/ 175 w 300"/>
              <a:gd name="T83" fmla="*/ 141 h 300"/>
              <a:gd name="T84" fmla="*/ 141 w 300"/>
              <a:gd name="T85" fmla="*/ 42 h 300"/>
              <a:gd name="T86" fmla="*/ 141 w 300"/>
              <a:gd name="T87" fmla="*/ 70 h 300"/>
              <a:gd name="T88" fmla="*/ 70 w 300"/>
              <a:gd name="T89" fmla="*/ 141 h 300"/>
              <a:gd name="T90" fmla="*/ 42 w 300"/>
              <a:gd name="T91" fmla="*/ 141 h 300"/>
              <a:gd name="T92" fmla="*/ 141 w 300"/>
              <a:gd name="T93" fmla="*/ 42 h 300"/>
              <a:gd name="T94" fmla="*/ 42 w 300"/>
              <a:gd name="T95" fmla="*/ 159 h 300"/>
              <a:gd name="T96" fmla="*/ 70 w 300"/>
              <a:gd name="T97" fmla="*/ 159 h 300"/>
              <a:gd name="T98" fmla="*/ 141 w 300"/>
              <a:gd name="T99" fmla="*/ 230 h 300"/>
              <a:gd name="T100" fmla="*/ 141 w 300"/>
              <a:gd name="T101" fmla="*/ 258 h 300"/>
              <a:gd name="T102" fmla="*/ 42 w 300"/>
              <a:gd name="T103" fmla="*/ 159 h 300"/>
              <a:gd name="T104" fmla="*/ 159 w 300"/>
              <a:gd name="T105" fmla="*/ 258 h 300"/>
              <a:gd name="T106" fmla="*/ 159 w 300"/>
              <a:gd name="T107" fmla="*/ 230 h 300"/>
              <a:gd name="T108" fmla="*/ 230 w 300"/>
              <a:gd name="T109" fmla="*/ 159 h 300"/>
              <a:gd name="T110" fmla="*/ 258 w 300"/>
              <a:gd name="T111" fmla="*/ 159 h 300"/>
              <a:gd name="T112" fmla="*/ 159 w 300"/>
              <a:gd name="T113" fmla="*/ 2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600"/>
          </a:p>
        </p:txBody>
      </p:sp>
      <p:grpSp>
        <p:nvGrpSpPr>
          <p:cNvPr id="117" name="Group 116"/>
          <p:cNvGrpSpPr/>
          <p:nvPr/>
        </p:nvGrpSpPr>
        <p:grpSpPr>
          <a:xfrm>
            <a:off x="4307670" y="6710717"/>
            <a:ext cx="122122" cy="257785"/>
            <a:chOff x="4307670" y="6552090"/>
            <a:chExt cx="122122" cy="257785"/>
          </a:xfrm>
        </p:grpSpPr>
        <p:sp>
          <p:nvSpPr>
            <p:cNvPr id="118" name="Rectangle 34"/>
            <p:cNvSpPr>
              <a:spLocks noChangeArrowheads="1"/>
            </p:cNvSpPr>
            <p:nvPr/>
          </p:nvSpPr>
          <p:spPr bwMode="auto">
            <a:xfrm flipH="1">
              <a:off x="4355512" y="6708701"/>
              <a:ext cx="25180" cy="1011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9" name="Oval 35"/>
            <p:cNvSpPr>
              <a:spLocks noChangeArrowheads="1"/>
            </p:cNvSpPr>
            <p:nvPr/>
          </p:nvSpPr>
          <p:spPr bwMode="auto">
            <a:xfrm flipH="1">
              <a:off x="4307670" y="6619999"/>
              <a:ext cx="122122" cy="133049"/>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0" name="Oval 36"/>
            <p:cNvSpPr>
              <a:spLocks noChangeArrowheads="1"/>
            </p:cNvSpPr>
            <p:nvPr/>
          </p:nvSpPr>
          <p:spPr bwMode="auto">
            <a:xfrm flipH="1">
              <a:off x="4324036" y="6552090"/>
              <a:ext cx="89389" cy="9701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nvGrpSpPr>
          <p:cNvPr id="121" name="Group 120"/>
          <p:cNvGrpSpPr/>
          <p:nvPr/>
        </p:nvGrpSpPr>
        <p:grpSpPr>
          <a:xfrm>
            <a:off x="4149037" y="6710717"/>
            <a:ext cx="122122" cy="257785"/>
            <a:chOff x="4149037" y="6552090"/>
            <a:chExt cx="122122" cy="257785"/>
          </a:xfrm>
        </p:grpSpPr>
        <p:sp>
          <p:nvSpPr>
            <p:cNvPr id="122" name="Rectangle 37"/>
            <p:cNvSpPr>
              <a:spLocks noChangeArrowheads="1"/>
            </p:cNvSpPr>
            <p:nvPr/>
          </p:nvSpPr>
          <p:spPr bwMode="auto">
            <a:xfrm flipH="1">
              <a:off x="4196879" y="6708701"/>
              <a:ext cx="25180" cy="1011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3" name="Oval 38"/>
            <p:cNvSpPr>
              <a:spLocks noChangeArrowheads="1"/>
            </p:cNvSpPr>
            <p:nvPr/>
          </p:nvSpPr>
          <p:spPr bwMode="auto">
            <a:xfrm flipH="1">
              <a:off x="4149037" y="6619999"/>
              <a:ext cx="122122" cy="133049"/>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4" name="Oval 39"/>
            <p:cNvSpPr>
              <a:spLocks noChangeArrowheads="1"/>
            </p:cNvSpPr>
            <p:nvPr/>
          </p:nvSpPr>
          <p:spPr bwMode="auto">
            <a:xfrm flipH="1">
              <a:off x="4165403" y="6552090"/>
              <a:ext cx="89389" cy="9701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sp>
        <p:nvSpPr>
          <p:cNvPr id="100" name="Rectangle 99"/>
          <p:cNvSpPr/>
          <p:nvPr/>
        </p:nvSpPr>
        <p:spPr bwMode="auto">
          <a:xfrm>
            <a:off x="0" y="6948805"/>
            <a:ext cx="12436475" cy="4572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33" name="Picture 132"/>
          <p:cNvPicPr>
            <a:picLocks noChangeAspect="1"/>
          </p:cNvPicPr>
          <p:nvPr/>
        </p:nvPicPr>
        <p:blipFill>
          <a:blip r:embed="rId8"/>
          <a:stretch>
            <a:fillRect/>
          </a:stretch>
        </p:blipFill>
        <p:spPr>
          <a:xfrm>
            <a:off x="0" y="6201532"/>
            <a:ext cx="2250000" cy="765000"/>
          </a:xfrm>
          <a:prstGeom prst="rect">
            <a:avLst/>
          </a:prstGeom>
        </p:spPr>
      </p:pic>
    </p:spTree>
    <p:extLst>
      <p:ext uri="{BB962C8B-B14F-4D97-AF65-F5344CB8AC3E}">
        <p14:creationId xmlns:p14="http://schemas.microsoft.com/office/powerpoint/2010/main" val="81717961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Object 93" hidden="1"/>
          <p:cNvGraphicFramePr>
            <a:graphicFrameLocks noChangeAspect="1"/>
          </p:cNvGraphicFramePr>
          <p:nvPr>
            <p:custDataLst>
              <p:tags r:id="rId2"/>
            </p:custDataLst>
            <p:extLst>
              <p:ext uri="{D42A27DB-BD31-4B8C-83A1-F6EECF244321}">
                <p14:modId xmlns:p14="http://schemas.microsoft.com/office/powerpoint/2010/main" val="3281752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51"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Geography </a:t>
            </a:r>
            <a:r>
              <a:rPr lang="en-US" dirty="0" smtClean="0"/>
              <a:t>Overview </a:t>
            </a:r>
            <a:br>
              <a:rPr lang="en-US" dirty="0" smtClean="0"/>
            </a:br>
            <a:r>
              <a:rPr lang="en-US" sz="3200" dirty="0" smtClean="0"/>
              <a:t>P2P </a:t>
            </a:r>
            <a:r>
              <a:rPr lang="en-US" sz="3200" dirty="0"/>
              <a:t>Maturity Model Defined</a:t>
            </a:r>
          </a:p>
        </p:txBody>
      </p:sp>
      <p:grpSp>
        <p:nvGrpSpPr>
          <p:cNvPr id="8" name="Group 7"/>
          <p:cNvGrpSpPr/>
          <p:nvPr/>
        </p:nvGrpSpPr>
        <p:grpSpPr>
          <a:xfrm>
            <a:off x="3492259" y="6756156"/>
            <a:ext cx="2085461" cy="209940"/>
            <a:chOff x="-6310" y="6438746"/>
            <a:chExt cx="1905074" cy="480134"/>
          </a:xfrm>
        </p:grpSpPr>
        <p:sp>
          <p:nvSpPr>
            <p:cNvPr id="91" name="Freeform 71"/>
            <p:cNvSpPr>
              <a:spLocks/>
            </p:cNvSpPr>
            <p:nvPr/>
          </p:nvSpPr>
          <p:spPr bwMode="auto">
            <a:xfrm flipH="1">
              <a:off x="-6310" y="6438746"/>
              <a:ext cx="1905074" cy="480134"/>
            </a:xfrm>
            <a:custGeom>
              <a:avLst/>
              <a:gdLst>
                <a:gd name="T0" fmla="*/ 858 w 1193"/>
                <a:gd name="T1" fmla="*/ 37 h 272"/>
                <a:gd name="T2" fmla="*/ 437 w 1193"/>
                <a:gd name="T3" fmla="*/ 31 h 272"/>
                <a:gd name="T4" fmla="*/ 0 w 1193"/>
                <a:gd name="T5" fmla="*/ 272 h 272"/>
                <a:gd name="T6" fmla="*/ 1193 w 1193"/>
                <a:gd name="T7" fmla="*/ 272 h 272"/>
                <a:gd name="T8" fmla="*/ 1193 w 1193"/>
                <a:gd name="T9" fmla="*/ 204 h 272"/>
                <a:gd name="T10" fmla="*/ 858 w 1193"/>
                <a:gd name="T11" fmla="*/ 37 h 272"/>
              </a:gdLst>
              <a:ahLst/>
              <a:cxnLst>
                <a:cxn ang="0">
                  <a:pos x="T0" y="T1"/>
                </a:cxn>
                <a:cxn ang="0">
                  <a:pos x="T2" y="T3"/>
                </a:cxn>
                <a:cxn ang="0">
                  <a:pos x="T4" y="T5"/>
                </a:cxn>
                <a:cxn ang="0">
                  <a:pos x="T6" y="T7"/>
                </a:cxn>
                <a:cxn ang="0">
                  <a:pos x="T8" y="T9"/>
                </a:cxn>
                <a:cxn ang="0">
                  <a:pos x="T10" y="T11"/>
                </a:cxn>
              </a:cxnLst>
              <a:rect l="0" t="0" r="r" b="b"/>
              <a:pathLst>
                <a:path w="1193" h="272">
                  <a:moveTo>
                    <a:pt x="858" y="37"/>
                  </a:moveTo>
                  <a:cubicBezTo>
                    <a:pt x="720" y="2"/>
                    <a:pt x="575" y="0"/>
                    <a:pt x="437" y="31"/>
                  </a:cubicBezTo>
                  <a:cubicBezTo>
                    <a:pt x="277" y="68"/>
                    <a:pt x="125" y="148"/>
                    <a:pt x="0" y="272"/>
                  </a:cubicBezTo>
                  <a:cubicBezTo>
                    <a:pt x="1193" y="272"/>
                    <a:pt x="1193" y="272"/>
                    <a:pt x="1193" y="272"/>
                  </a:cubicBezTo>
                  <a:cubicBezTo>
                    <a:pt x="1193" y="204"/>
                    <a:pt x="1193" y="204"/>
                    <a:pt x="1193" y="204"/>
                  </a:cubicBezTo>
                  <a:cubicBezTo>
                    <a:pt x="1092" y="124"/>
                    <a:pt x="978" y="68"/>
                    <a:pt x="858" y="37"/>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92" name="Freeform 79"/>
            <p:cNvSpPr>
              <a:spLocks/>
            </p:cNvSpPr>
            <p:nvPr/>
          </p:nvSpPr>
          <p:spPr bwMode="auto">
            <a:xfrm flipH="1">
              <a:off x="37164" y="6670621"/>
              <a:ext cx="1044424" cy="248259"/>
            </a:xfrm>
            <a:custGeom>
              <a:avLst/>
              <a:gdLst>
                <a:gd name="T0" fmla="*/ 511 w 654"/>
                <a:gd name="T1" fmla="*/ 44 h 141"/>
                <a:gd name="T2" fmla="*/ 404 w 654"/>
                <a:gd name="T3" fmla="*/ 12 h 141"/>
                <a:gd name="T4" fmla="*/ 349 w 654"/>
                <a:gd name="T5" fmla="*/ 6 h 141"/>
                <a:gd name="T6" fmla="*/ 0 w 654"/>
                <a:gd name="T7" fmla="*/ 141 h 141"/>
                <a:gd name="T8" fmla="*/ 231 w 654"/>
                <a:gd name="T9" fmla="*/ 141 h 141"/>
                <a:gd name="T10" fmla="*/ 654 w 654"/>
                <a:gd name="T11" fmla="*/ 141 h 141"/>
                <a:gd name="T12" fmla="*/ 511 w 654"/>
                <a:gd name="T13" fmla="*/ 44 h 141"/>
              </a:gdLst>
              <a:ahLst/>
              <a:cxnLst>
                <a:cxn ang="0">
                  <a:pos x="T0" y="T1"/>
                </a:cxn>
                <a:cxn ang="0">
                  <a:pos x="T2" y="T3"/>
                </a:cxn>
                <a:cxn ang="0">
                  <a:pos x="T4" y="T5"/>
                </a:cxn>
                <a:cxn ang="0">
                  <a:pos x="T6" y="T7"/>
                </a:cxn>
                <a:cxn ang="0">
                  <a:pos x="T8" y="T9"/>
                </a:cxn>
                <a:cxn ang="0">
                  <a:pos x="T10" y="T11"/>
                </a:cxn>
                <a:cxn ang="0">
                  <a:pos x="T12" y="T13"/>
                </a:cxn>
              </a:cxnLst>
              <a:rect l="0" t="0" r="r" b="b"/>
              <a:pathLst>
                <a:path w="654" h="141">
                  <a:moveTo>
                    <a:pt x="511" y="44"/>
                  </a:moveTo>
                  <a:cubicBezTo>
                    <a:pt x="477" y="29"/>
                    <a:pt x="441" y="18"/>
                    <a:pt x="404" y="12"/>
                  </a:cubicBezTo>
                  <a:cubicBezTo>
                    <a:pt x="386" y="9"/>
                    <a:pt x="367" y="7"/>
                    <a:pt x="349" y="6"/>
                  </a:cubicBezTo>
                  <a:cubicBezTo>
                    <a:pt x="223" y="0"/>
                    <a:pt x="96" y="45"/>
                    <a:pt x="0" y="141"/>
                  </a:cubicBezTo>
                  <a:cubicBezTo>
                    <a:pt x="231" y="141"/>
                    <a:pt x="231" y="141"/>
                    <a:pt x="231" y="141"/>
                  </a:cubicBezTo>
                  <a:cubicBezTo>
                    <a:pt x="654" y="141"/>
                    <a:pt x="654" y="141"/>
                    <a:pt x="654" y="141"/>
                  </a:cubicBezTo>
                  <a:cubicBezTo>
                    <a:pt x="612" y="99"/>
                    <a:pt x="563" y="67"/>
                    <a:pt x="511" y="44"/>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sp>
        <p:nvSpPr>
          <p:cNvPr id="9" name="Freeform 70"/>
          <p:cNvSpPr>
            <a:spLocks/>
          </p:cNvSpPr>
          <p:nvPr/>
        </p:nvSpPr>
        <p:spPr bwMode="auto">
          <a:xfrm flipH="1">
            <a:off x="201892" y="6966096"/>
            <a:ext cx="7493843" cy="0"/>
          </a:xfrm>
          <a:custGeom>
            <a:avLst/>
            <a:gdLst>
              <a:gd name="T0" fmla="*/ 485 w 784"/>
              <a:gd name="T1" fmla="*/ 29 h 183"/>
              <a:gd name="T2" fmla="*/ 0 w 784"/>
              <a:gd name="T3" fmla="*/ 183 h 183"/>
              <a:gd name="T4" fmla="*/ 277 w 784"/>
              <a:gd name="T5" fmla="*/ 183 h 183"/>
              <a:gd name="T6" fmla="*/ 784 w 784"/>
              <a:gd name="T7" fmla="*/ 183 h 183"/>
              <a:gd name="T8" fmla="*/ 485 w 784"/>
              <a:gd name="T9" fmla="*/ 29 h 183"/>
              <a:gd name="connsiteX0" fmla="*/ 6186 w 10000"/>
              <a:gd name="connsiteY0" fmla="*/ 431 h 8846"/>
              <a:gd name="connsiteX1" fmla="*/ 0 w 10000"/>
              <a:gd name="connsiteY1" fmla="*/ 8846 h 8846"/>
              <a:gd name="connsiteX2" fmla="*/ 3533 w 10000"/>
              <a:gd name="connsiteY2" fmla="*/ 8846 h 8846"/>
              <a:gd name="connsiteX3" fmla="*/ 10000 w 10000"/>
              <a:gd name="connsiteY3" fmla="*/ 8846 h 8846"/>
              <a:gd name="connsiteX4" fmla="*/ 6186 w 10000"/>
              <a:gd name="connsiteY4" fmla="*/ 431 h 8846"/>
              <a:gd name="connsiteX0" fmla="*/ 10000 w 10000"/>
              <a:gd name="connsiteY0" fmla="*/ 0 h 0"/>
              <a:gd name="connsiteX1" fmla="*/ 0 w 10000"/>
              <a:gd name="connsiteY1" fmla="*/ 0 h 0"/>
              <a:gd name="connsiteX2" fmla="*/ 3533 w 10000"/>
              <a:gd name="connsiteY2" fmla="*/ 0 h 0"/>
              <a:gd name="connsiteX3" fmla="*/ 10000 w 10000"/>
              <a:gd name="connsiteY3" fmla="*/ 0 h 0"/>
              <a:gd name="connsiteX0" fmla="*/ 10000 w 10000"/>
              <a:gd name="connsiteY0" fmla="*/ 0 h 0"/>
              <a:gd name="connsiteX1" fmla="*/ 0 w 10000"/>
              <a:gd name="connsiteY1" fmla="*/ 0 h 0"/>
              <a:gd name="connsiteX2" fmla="*/ 3533 w 10000"/>
              <a:gd name="connsiteY2" fmla="*/ 0 h 0"/>
              <a:gd name="connsiteX3" fmla="*/ 10000 w 10000"/>
              <a:gd name="connsiteY3" fmla="*/ 0 h 0"/>
            </a:gdLst>
            <a:ahLst/>
            <a:cxnLst>
              <a:cxn ang="0">
                <a:pos x="connsiteX0" y="connsiteY0"/>
              </a:cxn>
              <a:cxn ang="0">
                <a:pos x="connsiteX1" y="connsiteY1"/>
              </a:cxn>
              <a:cxn ang="0">
                <a:pos x="connsiteX2" y="connsiteY2"/>
              </a:cxn>
              <a:cxn ang="0">
                <a:pos x="connsiteX3" y="connsiteY3"/>
              </a:cxn>
            </a:cxnLst>
            <a:rect l="l" t="t" r="r" b="b"/>
            <a:pathLst>
              <a:path w="10000">
                <a:moveTo>
                  <a:pt x="10000" y="0"/>
                </a:moveTo>
                <a:lnTo>
                  <a:pt x="0" y="0"/>
                </a:lnTo>
                <a:lnTo>
                  <a:pt x="3533" y="0"/>
                </a:lnTo>
                <a:cubicBezTo>
                  <a:pt x="5689" y="0"/>
                  <a:pt x="7782" y="-504825"/>
                  <a:pt x="10000" y="0"/>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0" name="Freeform 45"/>
          <p:cNvSpPr>
            <a:spLocks/>
          </p:cNvSpPr>
          <p:nvPr/>
        </p:nvSpPr>
        <p:spPr bwMode="auto">
          <a:xfrm>
            <a:off x="119870" y="6035227"/>
            <a:ext cx="311863" cy="208657"/>
          </a:xfrm>
          <a:custGeom>
            <a:avLst/>
            <a:gdLst>
              <a:gd name="T0" fmla="*/ 112 w 133"/>
              <a:gd name="T1" fmla="*/ 38 h 87"/>
              <a:gd name="T2" fmla="*/ 112 w 133"/>
              <a:gd name="T3" fmla="*/ 36 h 87"/>
              <a:gd name="T4" fmla="*/ 75 w 133"/>
              <a:gd name="T5" fmla="*/ 0 h 87"/>
              <a:gd name="T6" fmla="*/ 45 w 133"/>
              <a:gd name="T7" fmla="*/ 16 h 87"/>
              <a:gd name="T8" fmla="*/ 35 w 133"/>
              <a:gd name="T9" fmla="*/ 13 h 87"/>
              <a:gd name="T10" fmla="*/ 23 w 133"/>
              <a:gd name="T11" fmla="*/ 17 h 87"/>
              <a:gd name="T12" fmla="*/ 14 w 133"/>
              <a:gd name="T13" fmla="*/ 34 h 87"/>
              <a:gd name="T14" fmla="*/ 0 w 133"/>
              <a:gd name="T15" fmla="*/ 58 h 87"/>
              <a:gd name="T16" fmla="*/ 26 w 133"/>
              <a:gd name="T17" fmla="*/ 87 h 87"/>
              <a:gd name="T18" fmla="*/ 29 w 133"/>
              <a:gd name="T19" fmla="*/ 87 h 87"/>
              <a:gd name="T20" fmla="*/ 32 w 133"/>
              <a:gd name="T21" fmla="*/ 87 h 87"/>
              <a:gd name="T22" fmla="*/ 92 w 133"/>
              <a:gd name="T23" fmla="*/ 87 h 87"/>
              <a:gd name="T24" fmla="*/ 93 w 133"/>
              <a:gd name="T25" fmla="*/ 87 h 87"/>
              <a:gd name="T26" fmla="*/ 95 w 133"/>
              <a:gd name="T27" fmla="*/ 87 h 87"/>
              <a:gd name="T28" fmla="*/ 99 w 133"/>
              <a:gd name="T29" fmla="*/ 87 h 87"/>
              <a:gd name="T30" fmla="*/ 108 w 133"/>
              <a:gd name="T31" fmla="*/ 87 h 87"/>
              <a:gd name="T32" fmla="*/ 133 w 133"/>
              <a:gd name="T33" fmla="*/ 62 h 87"/>
              <a:gd name="T34" fmla="*/ 112 w 133"/>
              <a:gd name="T35" fmla="*/ 3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7">
                <a:moveTo>
                  <a:pt x="112" y="38"/>
                </a:moveTo>
                <a:cubicBezTo>
                  <a:pt x="112" y="37"/>
                  <a:pt x="112" y="37"/>
                  <a:pt x="112" y="36"/>
                </a:cubicBezTo>
                <a:cubicBezTo>
                  <a:pt x="112" y="16"/>
                  <a:pt x="96" y="0"/>
                  <a:pt x="75" y="0"/>
                </a:cubicBezTo>
                <a:cubicBezTo>
                  <a:pt x="63" y="0"/>
                  <a:pt x="51" y="6"/>
                  <a:pt x="45" y="16"/>
                </a:cubicBezTo>
                <a:cubicBezTo>
                  <a:pt x="42" y="14"/>
                  <a:pt x="39" y="13"/>
                  <a:pt x="35" y="13"/>
                </a:cubicBezTo>
                <a:cubicBezTo>
                  <a:pt x="30" y="13"/>
                  <a:pt x="26" y="15"/>
                  <a:pt x="23" y="17"/>
                </a:cubicBezTo>
                <a:cubicBezTo>
                  <a:pt x="17" y="20"/>
                  <a:pt x="14" y="27"/>
                  <a:pt x="14" y="34"/>
                </a:cubicBezTo>
                <a:cubicBezTo>
                  <a:pt x="6" y="39"/>
                  <a:pt x="0" y="48"/>
                  <a:pt x="0" y="58"/>
                </a:cubicBezTo>
                <a:cubicBezTo>
                  <a:pt x="0" y="73"/>
                  <a:pt x="12" y="85"/>
                  <a:pt x="26" y="87"/>
                </a:cubicBezTo>
                <a:cubicBezTo>
                  <a:pt x="27" y="87"/>
                  <a:pt x="28" y="87"/>
                  <a:pt x="29" y="87"/>
                </a:cubicBezTo>
                <a:cubicBezTo>
                  <a:pt x="30" y="87"/>
                  <a:pt x="31" y="87"/>
                  <a:pt x="32" y="87"/>
                </a:cubicBezTo>
                <a:cubicBezTo>
                  <a:pt x="46" y="87"/>
                  <a:pt x="77" y="87"/>
                  <a:pt x="92" y="87"/>
                </a:cubicBezTo>
                <a:cubicBezTo>
                  <a:pt x="92" y="87"/>
                  <a:pt x="93" y="87"/>
                  <a:pt x="93" y="87"/>
                </a:cubicBezTo>
                <a:cubicBezTo>
                  <a:pt x="95" y="87"/>
                  <a:pt x="95" y="87"/>
                  <a:pt x="95" y="87"/>
                </a:cubicBezTo>
                <a:cubicBezTo>
                  <a:pt x="95" y="87"/>
                  <a:pt x="98" y="87"/>
                  <a:pt x="99" y="87"/>
                </a:cubicBezTo>
                <a:cubicBezTo>
                  <a:pt x="108" y="87"/>
                  <a:pt x="108" y="87"/>
                  <a:pt x="108" y="87"/>
                </a:cubicBezTo>
                <a:cubicBezTo>
                  <a:pt x="122" y="87"/>
                  <a:pt x="133" y="76"/>
                  <a:pt x="133" y="62"/>
                </a:cubicBezTo>
                <a:cubicBezTo>
                  <a:pt x="133" y="50"/>
                  <a:pt x="124" y="40"/>
                  <a:pt x="112" y="38"/>
                </a:cubicBezTo>
                <a:close/>
              </a:path>
            </a:pathLst>
          </a:custGeom>
          <a:solidFill>
            <a:srgbClr val="FFFFFF">
              <a:lumMod val="95000"/>
            </a:srgbClr>
          </a:solidFill>
          <a:ln>
            <a:noFill/>
          </a:ln>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1" name="Freeform 44"/>
          <p:cNvSpPr>
            <a:spLocks/>
          </p:cNvSpPr>
          <p:nvPr/>
        </p:nvSpPr>
        <p:spPr bwMode="auto">
          <a:xfrm>
            <a:off x="11834054" y="6197225"/>
            <a:ext cx="336748" cy="225007"/>
          </a:xfrm>
          <a:custGeom>
            <a:avLst/>
            <a:gdLst>
              <a:gd name="T0" fmla="*/ 154 w 184"/>
              <a:gd name="T1" fmla="*/ 53 h 121"/>
              <a:gd name="T2" fmla="*/ 154 w 184"/>
              <a:gd name="T3" fmla="*/ 51 h 121"/>
              <a:gd name="T4" fmla="*/ 104 w 184"/>
              <a:gd name="T5" fmla="*/ 0 h 121"/>
              <a:gd name="T6" fmla="*/ 61 w 184"/>
              <a:gd name="T7" fmla="*/ 23 h 121"/>
              <a:gd name="T8" fmla="*/ 48 w 184"/>
              <a:gd name="T9" fmla="*/ 19 h 121"/>
              <a:gd name="T10" fmla="*/ 31 w 184"/>
              <a:gd name="T11" fmla="*/ 24 h 121"/>
              <a:gd name="T12" fmla="*/ 18 w 184"/>
              <a:gd name="T13" fmla="*/ 48 h 121"/>
              <a:gd name="T14" fmla="*/ 0 w 184"/>
              <a:gd name="T15" fmla="*/ 81 h 121"/>
              <a:gd name="T16" fmla="*/ 35 w 184"/>
              <a:gd name="T17" fmla="*/ 121 h 121"/>
              <a:gd name="T18" fmla="*/ 40 w 184"/>
              <a:gd name="T19" fmla="*/ 121 h 121"/>
              <a:gd name="T20" fmla="*/ 44 w 184"/>
              <a:gd name="T21" fmla="*/ 121 h 121"/>
              <a:gd name="T22" fmla="*/ 127 w 184"/>
              <a:gd name="T23" fmla="*/ 121 h 121"/>
              <a:gd name="T24" fmla="*/ 128 w 184"/>
              <a:gd name="T25" fmla="*/ 121 h 121"/>
              <a:gd name="T26" fmla="*/ 130 w 184"/>
              <a:gd name="T27" fmla="*/ 121 h 121"/>
              <a:gd name="T28" fmla="*/ 136 w 184"/>
              <a:gd name="T29" fmla="*/ 121 h 121"/>
              <a:gd name="T30" fmla="*/ 150 w 184"/>
              <a:gd name="T31" fmla="*/ 121 h 121"/>
              <a:gd name="T32" fmla="*/ 184 w 184"/>
              <a:gd name="T33" fmla="*/ 87 h 121"/>
              <a:gd name="T34" fmla="*/ 154 w 184"/>
              <a:gd name="T35"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121">
                <a:moveTo>
                  <a:pt x="154" y="53"/>
                </a:moveTo>
                <a:cubicBezTo>
                  <a:pt x="154" y="53"/>
                  <a:pt x="154" y="52"/>
                  <a:pt x="154" y="51"/>
                </a:cubicBezTo>
                <a:cubicBezTo>
                  <a:pt x="154" y="23"/>
                  <a:pt x="132" y="0"/>
                  <a:pt x="104" y="0"/>
                </a:cubicBezTo>
                <a:cubicBezTo>
                  <a:pt x="86" y="0"/>
                  <a:pt x="71" y="9"/>
                  <a:pt x="61" y="23"/>
                </a:cubicBezTo>
                <a:cubicBezTo>
                  <a:pt x="57" y="20"/>
                  <a:pt x="53" y="19"/>
                  <a:pt x="48" y="19"/>
                </a:cubicBezTo>
                <a:cubicBezTo>
                  <a:pt x="41" y="19"/>
                  <a:pt x="36" y="21"/>
                  <a:pt x="31" y="24"/>
                </a:cubicBezTo>
                <a:cubicBezTo>
                  <a:pt x="23" y="29"/>
                  <a:pt x="18" y="38"/>
                  <a:pt x="18" y="48"/>
                </a:cubicBezTo>
                <a:cubicBezTo>
                  <a:pt x="7" y="55"/>
                  <a:pt x="0" y="67"/>
                  <a:pt x="0" y="81"/>
                </a:cubicBezTo>
                <a:cubicBezTo>
                  <a:pt x="0" y="102"/>
                  <a:pt x="15" y="119"/>
                  <a:pt x="35" y="121"/>
                </a:cubicBezTo>
                <a:cubicBezTo>
                  <a:pt x="37" y="121"/>
                  <a:pt x="38" y="121"/>
                  <a:pt x="40" y="121"/>
                </a:cubicBezTo>
                <a:cubicBezTo>
                  <a:pt x="41" y="121"/>
                  <a:pt x="42" y="121"/>
                  <a:pt x="44" y="121"/>
                </a:cubicBezTo>
                <a:cubicBezTo>
                  <a:pt x="62" y="121"/>
                  <a:pt x="106" y="121"/>
                  <a:pt x="127" y="121"/>
                </a:cubicBezTo>
                <a:cubicBezTo>
                  <a:pt x="127" y="121"/>
                  <a:pt x="128" y="121"/>
                  <a:pt x="128" y="121"/>
                </a:cubicBezTo>
                <a:cubicBezTo>
                  <a:pt x="130" y="121"/>
                  <a:pt x="130" y="121"/>
                  <a:pt x="130" y="121"/>
                </a:cubicBezTo>
                <a:cubicBezTo>
                  <a:pt x="131" y="121"/>
                  <a:pt x="134" y="121"/>
                  <a:pt x="136" y="121"/>
                </a:cubicBezTo>
                <a:cubicBezTo>
                  <a:pt x="150" y="121"/>
                  <a:pt x="150" y="121"/>
                  <a:pt x="150" y="121"/>
                </a:cubicBezTo>
                <a:cubicBezTo>
                  <a:pt x="169" y="121"/>
                  <a:pt x="184" y="106"/>
                  <a:pt x="184" y="87"/>
                </a:cubicBezTo>
                <a:cubicBezTo>
                  <a:pt x="184" y="70"/>
                  <a:pt x="171" y="56"/>
                  <a:pt x="154" y="53"/>
                </a:cubicBezTo>
                <a:close/>
              </a:path>
            </a:pathLst>
          </a:custGeom>
          <a:solidFill>
            <a:srgbClr val="0072C6">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2" name="Freeform 45"/>
          <p:cNvSpPr>
            <a:spLocks/>
          </p:cNvSpPr>
          <p:nvPr/>
        </p:nvSpPr>
        <p:spPr bwMode="auto">
          <a:xfrm>
            <a:off x="20964" y="6470972"/>
            <a:ext cx="289470" cy="193675"/>
          </a:xfrm>
          <a:custGeom>
            <a:avLst/>
            <a:gdLst>
              <a:gd name="T0" fmla="*/ 112 w 133"/>
              <a:gd name="T1" fmla="*/ 38 h 87"/>
              <a:gd name="T2" fmla="*/ 112 w 133"/>
              <a:gd name="T3" fmla="*/ 36 h 87"/>
              <a:gd name="T4" fmla="*/ 75 w 133"/>
              <a:gd name="T5" fmla="*/ 0 h 87"/>
              <a:gd name="T6" fmla="*/ 45 w 133"/>
              <a:gd name="T7" fmla="*/ 16 h 87"/>
              <a:gd name="T8" fmla="*/ 35 w 133"/>
              <a:gd name="T9" fmla="*/ 13 h 87"/>
              <a:gd name="T10" fmla="*/ 23 w 133"/>
              <a:gd name="T11" fmla="*/ 17 h 87"/>
              <a:gd name="T12" fmla="*/ 14 w 133"/>
              <a:gd name="T13" fmla="*/ 34 h 87"/>
              <a:gd name="T14" fmla="*/ 0 w 133"/>
              <a:gd name="T15" fmla="*/ 58 h 87"/>
              <a:gd name="T16" fmla="*/ 26 w 133"/>
              <a:gd name="T17" fmla="*/ 87 h 87"/>
              <a:gd name="T18" fmla="*/ 29 w 133"/>
              <a:gd name="T19" fmla="*/ 87 h 87"/>
              <a:gd name="T20" fmla="*/ 32 w 133"/>
              <a:gd name="T21" fmla="*/ 87 h 87"/>
              <a:gd name="T22" fmla="*/ 92 w 133"/>
              <a:gd name="T23" fmla="*/ 87 h 87"/>
              <a:gd name="T24" fmla="*/ 93 w 133"/>
              <a:gd name="T25" fmla="*/ 87 h 87"/>
              <a:gd name="T26" fmla="*/ 95 w 133"/>
              <a:gd name="T27" fmla="*/ 87 h 87"/>
              <a:gd name="T28" fmla="*/ 99 w 133"/>
              <a:gd name="T29" fmla="*/ 87 h 87"/>
              <a:gd name="T30" fmla="*/ 108 w 133"/>
              <a:gd name="T31" fmla="*/ 87 h 87"/>
              <a:gd name="T32" fmla="*/ 133 w 133"/>
              <a:gd name="T33" fmla="*/ 62 h 87"/>
              <a:gd name="T34" fmla="*/ 112 w 133"/>
              <a:gd name="T35" fmla="*/ 3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7">
                <a:moveTo>
                  <a:pt x="112" y="38"/>
                </a:moveTo>
                <a:cubicBezTo>
                  <a:pt x="112" y="37"/>
                  <a:pt x="112" y="37"/>
                  <a:pt x="112" y="36"/>
                </a:cubicBezTo>
                <a:cubicBezTo>
                  <a:pt x="112" y="16"/>
                  <a:pt x="96" y="0"/>
                  <a:pt x="75" y="0"/>
                </a:cubicBezTo>
                <a:cubicBezTo>
                  <a:pt x="63" y="0"/>
                  <a:pt x="51" y="6"/>
                  <a:pt x="45" y="16"/>
                </a:cubicBezTo>
                <a:cubicBezTo>
                  <a:pt x="42" y="14"/>
                  <a:pt x="39" y="13"/>
                  <a:pt x="35" y="13"/>
                </a:cubicBezTo>
                <a:cubicBezTo>
                  <a:pt x="30" y="13"/>
                  <a:pt x="26" y="15"/>
                  <a:pt x="23" y="17"/>
                </a:cubicBezTo>
                <a:cubicBezTo>
                  <a:pt x="17" y="20"/>
                  <a:pt x="14" y="27"/>
                  <a:pt x="14" y="34"/>
                </a:cubicBezTo>
                <a:cubicBezTo>
                  <a:pt x="6" y="39"/>
                  <a:pt x="0" y="48"/>
                  <a:pt x="0" y="58"/>
                </a:cubicBezTo>
                <a:cubicBezTo>
                  <a:pt x="0" y="73"/>
                  <a:pt x="12" y="85"/>
                  <a:pt x="26" y="87"/>
                </a:cubicBezTo>
                <a:cubicBezTo>
                  <a:pt x="27" y="87"/>
                  <a:pt x="28" y="87"/>
                  <a:pt x="29" y="87"/>
                </a:cubicBezTo>
                <a:cubicBezTo>
                  <a:pt x="30" y="87"/>
                  <a:pt x="31" y="87"/>
                  <a:pt x="32" y="87"/>
                </a:cubicBezTo>
                <a:cubicBezTo>
                  <a:pt x="46" y="87"/>
                  <a:pt x="77" y="87"/>
                  <a:pt x="92" y="87"/>
                </a:cubicBezTo>
                <a:cubicBezTo>
                  <a:pt x="92" y="87"/>
                  <a:pt x="93" y="87"/>
                  <a:pt x="93" y="87"/>
                </a:cubicBezTo>
                <a:cubicBezTo>
                  <a:pt x="95" y="87"/>
                  <a:pt x="95" y="87"/>
                  <a:pt x="95" y="87"/>
                </a:cubicBezTo>
                <a:cubicBezTo>
                  <a:pt x="95" y="87"/>
                  <a:pt x="98" y="87"/>
                  <a:pt x="99" y="87"/>
                </a:cubicBezTo>
                <a:cubicBezTo>
                  <a:pt x="108" y="87"/>
                  <a:pt x="108" y="87"/>
                  <a:pt x="108" y="87"/>
                </a:cubicBezTo>
                <a:cubicBezTo>
                  <a:pt x="122" y="87"/>
                  <a:pt x="133" y="76"/>
                  <a:pt x="133" y="62"/>
                </a:cubicBezTo>
                <a:cubicBezTo>
                  <a:pt x="133" y="50"/>
                  <a:pt x="124" y="40"/>
                  <a:pt x="112" y="38"/>
                </a:cubicBezTo>
                <a:close/>
              </a:path>
            </a:pathLst>
          </a:custGeom>
          <a:solidFill>
            <a:srgbClr val="00BCF2">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3" name="Freeform 46"/>
          <p:cNvSpPr>
            <a:spLocks/>
          </p:cNvSpPr>
          <p:nvPr/>
        </p:nvSpPr>
        <p:spPr bwMode="auto">
          <a:xfrm>
            <a:off x="315207" y="5857427"/>
            <a:ext cx="527584" cy="355600"/>
          </a:xfrm>
          <a:custGeom>
            <a:avLst/>
            <a:gdLst>
              <a:gd name="T0" fmla="*/ 203 w 242"/>
              <a:gd name="T1" fmla="*/ 70 h 160"/>
              <a:gd name="T2" fmla="*/ 203 w 242"/>
              <a:gd name="T3" fmla="*/ 67 h 160"/>
              <a:gd name="T4" fmla="*/ 136 w 242"/>
              <a:gd name="T5" fmla="*/ 0 h 160"/>
              <a:gd name="T6" fmla="*/ 81 w 242"/>
              <a:gd name="T7" fmla="*/ 30 h 160"/>
              <a:gd name="T8" fmla="*/ 62 w 242"/>
              <a:gd name="T9" fmla="*/ 25 h 160"/>
              <a:gd name="T10" fmla="*/ 24 w 242"/>
              <a:gd name="T11" fmla="*/ 63 h 160"/>
              <a:gd name="T12" fmla="*/ 0 w 242"/>
              <a:gd name="T13" fmla="*/ 107 h 160"/>
              <a:gd name="T14" fmla="*/ 46 w 242"/>
              <a:gd name="T15" fmla="*/ 160 h 160"/>
              <a:gd name="T16" fmla="*/ 52 w 242"/>
              <a:gd name="T17" fmla="*/ 160 h 160"/>
              <a:gd name="T18" fmla="*/ 57 w 242"/>
              <a:gd name="T19" fmla="*/ 160 h 160"/>
              <a:gd name="T20" fmla="*/ 166 w 242"/>
              <a:gd name="T21" fmla="*/ 160 h 160"/>
              <a:gd name="T22" fmla="*/ 171 w 242"/>
              <a:gd name="T23" fmla="*/ 160 h 160"/>
              <a:gd name="T24" fmla="*/ 179 w 242"/>
              <a:gd name="T25" fmla="*/ 160 h 160"/>
              <a:gd name="T26" fmla="*/ 197 w 242"/>
              <a:gd name="T27" fmla="*/ 160 h 160"/>
              <a:gd name="T28" fmla="*/ 242 w 242"/>
              <a:gd name="T29" fmla="*/ 115 h 160"/>
              <a:gd name="T30" fmla="*/ 203 w 242"/>
              <a:gd name="T31"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160">
                <a:moveTo>
                  <a:pt x="203" y="70"/>
                </a:moveTo>
                <a:cubicBezTo>
                  <a:pt x="203" y="69"/>
                  <a:pt x="203" y="68"/>
                  <a:pt x="203" y="67"/>
                </a:cubicBezTo>
                <a:cubicBezTo>
                  <a:pt x="203" y="30"/>
                  <a:pt x="173" y="0"/>
                  <a:pt x="136" y="0"/>
                </a:cubicBezTo>
                <a:cubicBezTo>
                  <a:pt x="113" y="0"/>
                  <a:pt x="93" y="12"/>
                  <a:pt x="81" y="30"/>
                </a:cubicBezTo>
                <a:cubicBezTo>
                  <a:pt x="75" y="27"/>
                  <a:pt x="69" y="25"/>
                  <a:pt x="62" y="25"/>
                </a:cubicBezTo>
                <a:cubicBezTo>
                  <a:pt x="41" y="25"/>
                  <a:pt x="24" y="42"/>
                  <a:pt x="24" y="63"/>
                </a:cubicBezTo>
                <a:cubicBezTo>
                  <a:pt x="9" y="73"/>
                  <a:pt x="0" y="89"/>
                  <a:pt x="0" y="107"/>
                </a:cubicBezTo>
                <a:cubicBezTo>
                  <a:pt x="0" y="135"/>
                  <a:pt x="20" y="157"/>
                  <a:pt x="46" y="160"/>
                </a:cubicBezTo>
                <a:cubicBezTo>
                  <a:pt x="48" y="160"/>
                  <a:pt x="50" y="160"/>
                  <a:pt x="52" y="160"/>
                </a:cubicBezTo>
                <a:cubicBezTo>
                  <a:pt x="54" y="160"/>
                  <a:pt x="56" y="160"/>
                  <a:pt x="57" y="160"/>
                </a:cubicBezTo>
                <a:cubicBezTo>
                  <a:pt x="82" y="160"/>
                  <a:pt x="139" y="160"/>
                  <a:pt x="166" y="160"/>
                </a:cubicBezTo>
                <a:cubicBezTo>
                  <a:pt x="171" y="160"/>
                  <a:pt x="171" y="160"/>
                  <a:pt x="171" y="160"/>
                </a:cubicBezTo>
                <a:cubicBezTo>
                  <a:pt x="173" y="160"/>
                  <a:pt x="177" y="160"/>
                  <a:pt x="179" y="160"/>
                </a:cubicBezTo>
                <a:cubicBezTo>
                  <a:pt x="197" y="160"/>
                  <a:pt x="197" y="160"/>
                  <a:pt x="197" y="160"/>
                </a:cubicBezTo>
                <a:cubicBezTo>
                  <a:pt x="222" y="160"/>
                  <a:pt x="242" y="139"/>
                  <a:pt x="242" y="115"/>
                </a:cubicBezTo>
                <a:cubicBezTo>
                  <a:pt x="242" y="92"/>
                  <a:pt x="225" y="73"/>
                  <a:pt x="203" y="70"/>
                </a:cubicBez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nvGrpSpPr>
          <p:cNvPr id="14" name="Group 13"/>
          <p:cNvGrpSpPr/>
          <p:nvPr/>
        </p:nvGrpSpPr>
        <p:grpSpPr>
          <a:xfrm>
            <a:off x="11887654" y="6709439"/>
            <a:ext cx="133479" cy="263409"/>
            <a:chOff x="6812419" y="6555317"/>
            <a:chExt cx="203193" cy="393100"/>
          </a:xfrm>
        </p:grpSpPr>
        <p:sp>
          <p:nvSpPr>
            <p:cNvPr id="88" name="Rectangle 87"/>
            <p:cNvSpPr>
              <a:spLocks noChangeArrowheads="1"/>
            </p:cNvSpPr>
            <p:nvPr/>
          </p:nvSpPr>
          <p:spPr bwMode="auto">
            <a:xfrm>
              <a:off x="6893697"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9" name="Oval 88"/>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90" name="Oval 89"/>
            <p:cNvSpPr>
              <a:spLocks noChangeArrowheads="1"/>
            </p:cNvSpPr>
            <p:nvPr/>
          </p:nvSpPr>
          <p:spPr bwMode="auto">
            <a:xfrm>
              <a:off x="6838991"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5" name="Group 14"/>
          <p:cNvGrpSpPr/>
          <p:nvPr/>
        </p:nvGrpSpPr>
        <p:grpSpPr>
          <a:xfrm>
            <a:off x="141140" y="6775893"/>
            <a:ext cx="87078" cy="171840"/>
            <a:chOff x="6812419" y="6555317"/>
            <a:chExt cx="203193" cy="393100"/>
          </a:xfrm>
        </p:grpSpPr>
        <p:sp>
          <p:nvSpPr>
            <p:cNvPr id="85" name="Rectangle 84"/>
            <p:cNvSpPr>
              <a:spLocks noChangeArrowheads="1"/>
            </p:cNvSpPr>
            <p:nvPr/>
          </p:nvSpPr>
          <p:spPr bwMode="auto">
            <a:xfrm>
              <a:off x="6893697"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6" name="Oval 85"/>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7" name="Oval 86"/>
            <p:cNvSpPr>
              <a:spLocks noChangeArrowheads="1"/>
            </p:cNvSpPr>
            <p:nvPr/>
          </p:nvSpPr>
          <p:spPr bwMode="auto">
            <a:xfrm>
              <a:off x="6838991"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sp>
        <p:nvSpPr>
          <p:cNvPr id="16" name="Rectangle 33"/>
          <p:cNvSpPr>
            <a:spLocks noChangeArrowheads="1"/>
          </p:cNvSpPr>
          <p:nvPr/>
        </p:nvSpPr>
        <p:spPr bwMode="auto">
          <a:xfrm flipH="1">
            <a:off x="0" y="6942989"/>
            <a:ext cx="12436474" cy="51536"/>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nvGrpSpPr>
          <p:cNvPr id="17" name="Group 16"/>
          <p:cNvGrpSpPr/>
          <p:nvPr/>
        </p:nvGrpSpPr>
        <p:grpSpPr>
          <a:xfrm flipH="1">
            <a:off x="5591943" y="6587786"/>
            <a:ext cx="191314" cy="362340"/>
            <a:chOff x="2947734" y="4893996"/>
            <a:chExt cx="261655" cy="485821"/>
          </a:xfrm>
        </p:grpSpPr>
        <p:sp>
          <p:nvSpPr>
            <p:cNvPr id="83" name="Freeform 25"/>
            <p:cNvSpPr>
              <a:spLocks/>
            </p:cNvSpPr>
            <p:nvPr/>
          </p:nvSpPr>
          <p:spPr bwMode="auto">
            <a:xfrm flipH="1">
              <a:off x="3046279" y="4893996"/>
              <a:ext cx="163110" cy="485821"/>
            </a:xfrm>
            <a:custGeom>
              <a:avLst/>
              <a:gdLst>
                <a:gd name="T0" fmla="*/ 107 w 192"/>
                <a:gd name="T1" fmla="*/ 0 h 570"/>
                <a:gd name="T2" fmla="*/ 0 w 192"/>
                <a:gd name="T3" fmla="*/ 570 h 570"/>
                <a:gd name="T4" fmla="*/ 192 w 192"/>
                <a:gd name="T5" fmla="*/ 570 h 570"/>
                <a:gd name="T6" fmla="*/ 107 w 192"/>
                <a:gd name="T7" fmla="*/ 0 h 570"/>
              </a:gdLst>
              <a:ahLst/>
              <a:cxnLst>
                <a:cxn ang="0">
                  <a:pos x="T0" y="T1"/>
                </a:cxn>
                <a:cxn ang="0">
                  <a:pos x="T2" y="T3"/>
                </a:cxn>
                <a:cxn ang="0">
                  <a:pos x="T4" y="T5"/>
                </a:cxn>
                <a:cxn ang="0">
                  <a:pos x="T6" y="T7"/>
                </a:cxn>
              </a:cxnLst>
              <a:rect l="0" t="0" r="r" b="b"/>
              <a:pathLst>
                <a:path w="192" h="570">
                  <a:moveTo>
                    <a:pt x="107" y="0"/>
                  </a:moveTo>
                  <a:lnTo>
                    <a:pt x="0" y="570"/>
                  </a:lnTo>
                  <a:lnTo>
                    <a:pt x="192" y="570"/>
                  </a:lnTo>
                  <a:lnTo>
                    <a:pt x="107" y="0"/>
                  </a:lnTo>
                  <a:close/>
                </a:path>
              </a:pathLst>
            </a:custGeom>
            <a:solidFill>
              <a:srgbClr val="79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4" name="Freeform 26"/>
            <p:cNvSpPr>
              <a:spLocks/>
            </p:cNvSpPr>
            <p:nvPr/>
          </p:nvSpPr>
          <p:spPr bwMode="auto">
            <a:xfrm flipH="1">
              <a:off x="2947734" y="5006502"/>
              <a:ext cx="126580" cy="373315"/>
            </a:xfrm>
            <a:custGeom>
              <a:avLst/>
              <a:gdLst>
                <a:gd name="T0" fmla="*/ 83 w 149"/>
                <a:gd name="T1" fmla="*/ 0 h 438"/>
                <a:gd name="T2" fmla="*/ 0 w 149"/>
                <a:gd name="T3" fmla="*/ 438 h 438"/>
                <a:gd name="T4" fmla="*/ 149 w 149"/>
                <a:gd name="T5" fmla="*/ 438 h 438"/>
                <a:gd name="T6" fmla="*/ 83 w 149"/>
                <a:gd name="T7" fmla="*/ 0 h 438"/>
              </a:gdLst>
              <a:ahLst/>
              <a:cxnLst>
                <a:cxn ang="0">
                  <a:pos x="T0" y="T1"/>
                </a:cxn>
                <a:cxn ang="0">
                  <a:pos x="T2" y="T3"/>
                </a:cxn>
                <a:cxn ang="0">
                  <a:pos x="T4" y="T5"/>
                </a:cxn>
                <a:cxn ang="0">
                  <a:pos x="T6" y="T7"/>
                </a:cxn>
              </a:cxnLst>
              <a:rect l="0" t="0" r="r" b="b"/>
              <a:pathLst>
                <a:path w="149" h="438">
                  <a:moveTo>
                    <a:pt x="83" y="0"/>
                  </a:moveTo>
                  <a:lnTo>
                    <a:pt x="0" y="438"/>
                  </a:lnTo>
                  <a:lnTo>
                    <a:pt x="149" y="438"/>
                  </a:lnTo>
                  <a:lnTo>
                    <a:pt x="83" y="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8" name="Group 17"/>
          <p:cNvGrpSpPr/>
          <p:nvPr/>
        </p:nvGrpSpPr>
        <p:grpSpPr>
          <a:xfrm flipH="1">
            <a:off x="1687711" y="6390564"/>
            <a:ext cx="191314" cy="362340"/>
            <a:chOff x="2947734" y="4893996"/>
            <a:chExt cx="261655" cy="485821"/>
          </a:xfrm>
        </p:grpSpPr>
        <p:sp>
          <p:nvSpPr>
            <p:cNvPr id="81" name="Freeform 25"/>
            <p:cNvSpPr>
              <a:spLocks/>
            </p:cNvSpPr>
            <p:nvPr/>
          </p:nvSpPr>
          <p:spPr bwMode="auto">
            <a:xfrm flipH="1">
              <a:off x="3046279" y="4893996"/>
              <a:ext cx="163110" cy="485821"/>
            </a:xfrm>
            <a:custGeom>
              <a:avLst/>
              <a:gdLst>
                <a:gd name="T0" fmla="*/ 107 w 192"/>
                <a:gd name="T1" fmla="*/ 0 h 570"/>
                <a:gd name="T2" fmla="*/ 0 w 192"/>
                <a:gd name="T3" fmla="*/ 570 h 570"/>
                <a:gd name="T4" fmla="*/ 192 w 192"/>
                <a:gd name="T5" fmla="*/ 570 h 570"/>
                <a:gd name="T6" fmla="*/ 107 w 192"/>
                <a:gd name="T7" fmla="*/ 0 h 570"/>
              </a:gdLst>
              <a:ahLst/>
              <a:cxnLst>
                <a:cxn ang="0">
                  <a:pos x="T0" y="T1"/>
                </a:cxn>
                <a:cxn ang="0">
                  <a:pos x="T2" y="T3"/>
                </a:cxn>
                <a:cxn ang="0">
                  <a:pos x="T4" y="T5"/>
                </a:cxn>
                <a:cxn ang="0">
                  <a:pos x="T6" y="T7"/>
                </a:cxn>
              </a:cxnLst>
              <a:rect l="0" t="0" r="r" b="b"/>
              <a:pathLst>
                <a:path w="192" h="570">
                  <a:moveTo>
                    <a:pt x="107" y="0"/>
                  </a:moveTo>
                  <a:lnTo>
                    <a:pt x="0" y="570"/>
                  </a:lnTo>
                  <a:lnTo>
                    <a:pt x="192" y="570"/>
                  </a:lnTo>
                  <a:lnTo>
                    <a:pt x="107" y="0"/>
                  </a:lnTo>
                  <a:close/>
                </a:path>
              </a:pathLst>
            </a:custGeom>
            <a:solidFill>
              <a:srgbClr val="79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2" name="Freeform 26"/>
            <p:cNvSpPr>
              <a:spLocks/>
            </p:cNvSpPr>
            <p:nvPr/>
          </p:nvSpPr>
          <p:spPr bwMode="auto">
            <a:xfrm flipH="1">
              <a:off x="2947734" y="5006502"/>
              <a:ext cx="126580" cy="373315"/>
            </a:xfrm>
            <a:custGeom>
              <a:avLst/>
              <a:gdLst>
                <a:gd name="T0" fmla="*/ 83 w 149"/>
                <a:gd name="T1" fmla="*/ 0 h 438"/>
                <a:gd name="T2" fmla="*/ 0 w 149"/>
                <a:gd name="T3" fmla="*/ 438 h 438"/>
                <a:gd name="T4" fmla="*/ 149 w 149"/>
                <a:gd name="T5" fmla="*/ 438 h 438"/>
                <a:gd name="T6" fmla="*/ 83 w 149"/>
                <a:gd name="T7" fmla="*/ 0 h 438"/>
              </a:gdLst>
              <a:ahLst/>
              <a:cxnLst>
                <a:cxn ang="0">
                  <a:pos x="T0" y="T1"/>
                </a:cxn>
                <a:cxn ang="0">
                  <a:pos x="T2" y="T3"/>
                </a:cxn>
                <a:cxn ang="0">
                  <a:pos x="T4" y="T5"/>
                </a:cxn>
                <a:cxn ang="0">
                  <a:pos x="T6" y="T7"/>
                </a:cxn>
              </a:cxnLst>
              <a:rect l="0" t="0" r="r" b="b"/>
              <a:pathLst>
                <a:path w="149" h="438">
                  <a:moveTo>
                    <a:pt x="83" y="0"/>
                  </a:moveTo>
                  <a:lnTo>
                    <a:pt x="0" y="438"/>
                  </a:lnTo>
                  <a:lnTo>
                    <a:pt x="149" y="438"/>
                  </a:lnTo>
                  <a:lnTo>
                    <a:pt x="83" y="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9" name="Group 18"/>
          <p:cNvGrpSpPr/>
          <p:nvPr/>
        </p:nvGrpSpPr>
        <p:grpSpPr>
          <a:xfrm>
            <a:off x="10432064" y="5635625"/>
            <a:ext cx="1108075" cy="1358900"/>
            <a:chOff x="7034213" y="5499100"/>
            <a:chExt cx="1108075" cy="1358900"/>
          </a:xfrm>
        </p:grpSpPr>
        <p:sp>
          <p:nvSpPr>
            <p:cNvPr id="20" name="AutoShape 3"/>
            <p:cNvSpPr>
              <a:spLocks noChangeAspect="1" noChangeArrowheads="1" noTextEdit="1"/>
            </p:cNvSpPr>
            <p:nvPr/>
          </p:nvSpPr>
          <p:spPr bwMode="auto">
            <a:xfrm>
              <a:off x="7037388" y="5499100"/>
              <a:ext cx="1104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5"/>
            <p:cNvSpPr>
              <a:spLocks noEditPoints="1"/>
            </p:cNvSpPr>
            <p:nvPr/>
          </p:nvSpPr>
          <p:spPr bwMode="auto">
            <a:xfrm>
              <a:off x="7034213" y="5502275"/>
              <a:ext cx="1108075" cy="1319213"/>
            </a:xfrm>
            <a:custGeom>
              <a:avLst/>
              <a:gdLst>
                <a:gd name="T0" fmla="*/ 195 w 391"/>
                <a:gd name="T1" fmla="*/ 0 h 466"/>
                <a:gd name="T2" fmla="*/ 0 w 391"/>
                <a:gd name="T3" fmla="*/ 195 h 466"/>
                <a:gd name="T4" fmla="*/ 0 w 391"/>
                <a:gd name="T5" fmla="*/ 466 h 466"/>
                <a:gd name="T6" fmla="*/ 324 w 391"/>
                <a:gd name="T7" fmla="*/ 466 h 466"/>
                <a:gd name="T8" fmla="*/ 324 w 391"/>
                <a:gd name="T9" fmla="*/ 402 h 466"/>
                <a:gd name="T10" fmla="*/ 320 w 391"/>
                <a:gd name="T11" fmla="*/ 402 h 466"/>
                <a:gd name="T12" fmla="*/ 257 w 391"/>
                <a:gd name="T13" fmla="*/ 365 h 466"/>
                <a:gd name="T14" fmla="*/ 324 w 391"/>
                <a:gd name="T15" fmla="*/ 365 h 466"/>
                <a:gd name="T16" fmla="*/ 324 w 391"/>
                <a:gd name="T17" fmla="*/ 310 h 466"/>
                <a:gd name="T18" fmla="*/ 391 w 391"/>
                <a:gd name="T19" fmla="*/ 310 h 466"/>
                <a:gd name="T20" fmla="*/ 391 w 391"/>
                <a:gd name="T21" fmla="*/ 195 h 466"/>
                <a:gd name="T22" fmla="*/ 195 w 391"/>
                <a:gd name="T23" fmla="*/ 0 h 466"/>
                <a:gd name="T24" fmla="*/ 263 w 391"/>
                <a:gd name="T25" fmla="*/ 243 h 466"/>
                <a:gd name="T26" fmla="*/ 240 w 391"/>
                <a:gd name="T27" fmla="*/ 220 h 466"/>
                <a:gd name="T28" fmla="*/ 263 w 391"/>
                <a:gd name="T29" fmla="*/ 197 h 466"/>
                <a:gd name="T30" fmla="*/ 286 w 391"/>
                <a:gd name="T31" fmla="*/ 220 h 466"/>
                <a:gd name="T32" fmla="*/ 263 w 391"/>
                <a:gd name="T33" fmla="*/ 24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6">
                  <a:moveTo>
                    <a:pt x="195" y="0"/>
                  </a:moveTo>
                  <a:cubicBezTo>
                    <a:pt x="87" y="0"/>
                    <a:pt x="0" y="87"/>
                    <a:pt x="0" y="195"/>
                  </a:cubicBezTo>
                  <a:cubicBezTo>
                    <a:pt x="0" y="466"/>
                    <a:pt x="0" y="466"/>
                    <a:pt x="0" y="466"/>
                  </a:cubicBezTo>
                  <a:cubicBezTo>
                    <a:pt x="324" y="466"/>
                    <a:pt x="324" y="466"/>
                    <a:pt x="324" y="466"/>
                  </a:cubicBezTo>
                  <a:cubicBezTo>
                    <a:pt x="324" y="402"/>
                    <a:pt x="324" y="402"/>
                    <a:pt x="324" y="402"/>
                  </a:cubicBezTo>
                  <a:cubicBezTo>
                    <a:pt x="323" y="402"/>
                    <a:pt x="322" y="402"/>
                    <a:pt x="320" y="402"/>
                  </a:cubicBezTo>
                  <a:cubicBezTo>
                    <a:pt x="293" y="402"/>
                    <a:pt x="270" y="387"/>
                    <a:pt x="257" y="365"/>
                  </a:cubicBezTo>
                  <a:cubicBezTo>
                    <a:pt x="324" y="365"/>
                    <a:pt x="324" y="365"/>
                    <a:pt x="324" y="365"/>
                  </a:cubicBezTo>
                  <a:cubicBezTo>
                    <a:pt x="324" y="310"/>
                    <a:pt x="324" y="310"/>
                    <a:pt x="324" y="310"/>
                  </a:cubicBezTo>
                  <a:cubicBezTo>
                    <a:pt x="391" y="310"/>
                    <a:pt x="391" y="310"/>
                    <a:pt x="391" y="310"/>
                  </a:cubicBezTo>
                  <a:cubicBezTo>
                    <a:pt x="391" y="195"/>
                    <a:pt x="391" y="195"/>
                    <a:pt x="391" y="195"/>
                  </a:cubicBezTo>
                  <a:cubicBezTo>
                    <a:pt x="391" y="87"/>
                    <a:pt x="303" y="0"/>
                    <a:pt x="195" y="0"/>
                  </a:cubicBezTo>
                  <a:close/>
                  <a:moveTo>
                    <a:pt x="263" y="243"/>
                  </a:moveTo>
                  <a:cubicBezTo>
                    <a:pt x="250" y="243"/>
                    <a:pt x="240" y="232"/>
                    <a:pt x="240" y="220"/>
                  </a:cubicBezTo>
                  <a:cubicBezTo>
                    <a:pt x="240" y="207"/>
                    <a:pt x="250" y="197"/>
                    <a:pt x="263" y="197"/>
                  </a:cubicBezTo>
                  <a:cubicBezTo>
                    <a:pt x="275" y="197"/>
                    <a:pt x="286" y="207"/>
                    <a:pt x="286" y="220"/>
                  </a:cubicBezTo>
                  <a:cubicBezTo>
                    <a:pt x="286" y="232"/>
                    <a:pt x="275" y="243"/>
                    <a:pt x="263" y="243"/>
                  </a:cubicBezTo>
                  <a:close/>
                </a:path>
              </a:pathLst>
            </a:custGeom>
            <a:solidFill>
              <a:srgbClr val="6DC2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
            <p:cNvSpPr>
              <a:spLocks/>
            </p:cNvSpPr>
            <p:nvPr/>
          </p:nvSpPr>
          <p:spPr bwMode="auto">
            <a:xfrm>
              <a:off x="7229476" y="5572125"/>
              <a:ext cx="709613" cy="400050"/>
            </a:xfrm>
            <a:custGeom>
              <a:avLst/>
              <a:gdLst>
                <a:gd name="T0" fmla="*/ 41 w 250"/>
                <a:gd name="T1" fmla="*/ 59 h 141"/>
                <a:gd name="T2" fmla="*/ 45 w 250"/>
                <a:gd name="T3" fmla="*/ 59 h 141"/>
                <a:gd name="T4" fmla="*/ 41 w 250"/>
                <a:gd name="T5" fmla="*/ 41 h 141"/>
                <a:gd name="T6" fmla="*/ 82 w 250"/>
                <a:gd name="T7" fmla="*/ 0 h 141"/>
                <a:gd name="T8" fmla="*/ 123 w 250"/>
                <a:gd name="T9" fmla="*/ 36 h 141"/>
                <a:gd name="T10" fmla="*/ 153 w 250"/>
                <a:gd name="T11" fmla="*/ 23 h 141"/>
                <a:gd name="T12" fmla="*/ 194 w 250"/>
                <a:gd name="T13" fmla="*/ 62 h 141"/>
                <a:gd name="T14" fmla="*/ 208 w 250"/>
                <a:gd name="T15" fmla="*/ 59 h 141"/>
                <a:gd name="T16" fmla="*/ 250 w 250"/>
                <a:gd name="T17" fmla="*/ 100 h 141"/>
                <a:gd name="T18" fmla="*/ 208 w 250"/>
                <a:gd name="T19" fmla="*/ 141 h 141"/>
                <a:gd name="T20" fmla="*/ 41 w 250"/>
                <a:gd name="T21" fmla="*/ 141 h 141"/>
                <a:gd name="T22" fmla="*/ 0 w 250"/>
                <a:gd name="T23" fmla="*/ 100 h 141"/>
                <a:gd name="T24" fmla="*/ 41 w 250"/>
                <a:gd name="T25" fmla="*/ 5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141">
                  <a:moveTo>
                    <a:pt x="41" y="59"/>
                  </a:moveTo>
                  <a:cubicBezTo>
                    <a:pt x="42" y="59"/>
                    <a:pt x="44" y="59"/>
                    <a:pt x="45" y="59"/>
                  </a:cubicBezTo>
                  <a:cubicBezTo>
                    <a:pt x="43" y="54"/>
                    <a:pt x="41" y="48"/>
                    <a:pt x="41" y="41"/>
                  </a:cubicBezTo>
                  <a:cubicBezTo>
                    <a:pt x="41" y="19"/>
                    <a:pt x="59" y="0"/>
                    <a:pt x="82" y="0"/>
                  </a:cubicBezTo>
                  <a:cubicBezTo>
                    <a:pt x="103" y="0"/>
                    <a:pt x="120" y="16"/>
                    <a:pt x="123" y="36"/>
                  </a:cubicBezTo>
                  <a:cubicBezTo>
                    <a:pt x="130" y="28"/>
                    <a:pt x="141" y="23"/>
                    <a:pt x="153" y="23"/>
                  </a:cubicBezTo>
                  <a:cubicBezTo>
                    <a:pt x="175" y="23"/>
                    <a:pt x="193" y="40"/>
                    <a:pt x="194" y="62"/>
                  </a:cubicBezTo>
                  <a:cubicBezTo>
                    <a:pt x="199" y="60"/>
                    <a:pt x="203" y="59"/>
                    <a:pt x="208" y="59"/>
                  </a:cubicBezTo>
                  <a:cubicBezTo>
                    <a:pt x="231" y="59"/>
                    <a:pt x="250" y="78"/>
                    <a:pt x="250" y="100"/>
                  </a:cubicBezTo>
                  <a:cubicBezTo>
                    <a:pt x="250" y="123"/>
                    <a:pt x="231" y="141"/>
                    <a:pt x="208" y="141"/>
                  </a:cubicBezTo>
                  <a:cubicBezTo>
                    <a:pt x="41" y="141"/>
                    <a:pt x="41" y="141"/>
                    <a:pt x="41" y="141"/>
                  </a:cubicBezTo>
                  <a:cubicBezTo>
                    <a:pt x="18" y="141"/>
                    <a:pt x="0" y="123"/>
                    <a:pt x="0" y="100"/>
                  </a:cubicBezTo>
                  <a:cubicBezTo>
                    <a:pt x="0" y="78"/>
                    <a:pt x="18" y="59"/>
                    <a:pt x="41"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7"/>
            <p:cNvSpPr>
              <a:spLocks noChangeArrowheads="1"/>
            </p:cNvSpPr>
            <p:nvPr/>
          </p:nvSpPr>
          <p:spPr bwMode="auto">
            <a:xfrm>
              <a:off x="7626351" y="6673850"/>
              <a:ext cx="176213" cy="180975"/>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8"/>
            <p:cNvSpPr>
              <a:spLocks noChangeArrowheads="1"/>
            </p:cNvSpPr>
            <p:nvPr/>
          </p:nvSpPr>
          <p:spPr bwMode="auto">
            <a:xfrm>
              <a:off x="7380288" y="6319838"/>
              <a:ext cx="176213" cy="534988"/>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9"/>
            <p:cNvSpPr>
              <a:spLocks noChangeArrowheads="1"/>
            </p:cNvSpPr>
            <p:nvPr/>
          </p:nvSpPr>
          <p:spPr bwMode="auto">
            <a:xfrm>
              <a:off x="7399338" y="6351588"/>
              <a:ext cx="20638"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10"/>
            <p:cNvSpPr>
              <a:spLocks noChangeArrowheads="1"/>
            </p:cNvSpPr>
            <p:nvPr/>
          </p:nvSpPr>
          <p:spPr bwMode="auto">
            <a:xfrm>
              <a:off x="7439026" y="6351588"/>
              <a:ext cx="17463"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11"/>
            <p:cNvSpPr>
              <a:spLocks noChangeArrowheads="1"/>
            </p:cNvSpPr>
            <p:nvPr/>
          </p:nvSpPr>
          <p:spPr bwMode="auto">
            <a:xfrm>
              <a:off x="7477126" y="6351588"/>
              <a:ext cx="15875"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12"/>
            <p:cNvSpPr>
              <a:spLocks noChangeArrowheads="1"/>
            </p:cNvSpPr>
            <p:nvPr/>
          </p:nvSpPr>
          <p:spPr bwMode="auto">
            <a:xfrm>
              <a:off x="7513638" y="6351588"/>
              <a:ext cx="19050"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13"/>
            <p:cNvSpPr>
              <a:spLocks noChangeArrowheads="1"/>
            </p:cNvSpPr>
            <p:nvPr/>
          </p:nvSpPr>
          <p:spPr bwMode="auto">
            <a:xfrm>
              <a:off x="7399338" y="64023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14"/>
            <p:cNvSpPr>
              <a:spLocks noChangeArrowheads="1"/>
            </p:cNvSpPr>
            <p:nvPr/>
          </p:nvSpPr>
          <p:spPr bwMode="auto">
            <a:xfrm>
              <a:off x="7439026" y="64023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15"/>
            <p:cNvSpPr>
              <a:spLocks noChangeArrowheads="1"/>
            </p:cNvSpPr>
            <p:nvPr/>
          </p:nvSpPr>
          <p:spPr bwMode="auto">
            <a:xfrm>
              <a:off x="7477126" y="64023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16"/>
            <p:cNvSpPr>
              <a:spLocks noChangeArrowheads="1"/>
            </p:cNvSpPr>
            <p:nvPr/>
          </p:nvSpPr>
          <p:spPr bwMode="auto">
            <a:xfrm>
              <a:off x="7513638" y="64023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17"/>
            <p:cNvSpPr>
              <a:spLocks noChangeArrowheads="1"/>
            </p:cNvSpPr>
            <p:nvPr/>
          </p:nvSpPr>
          <p:spPr bwMode="auto">
            <a:xfrm>
              <a:off x="7399338" y="64531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18"/>
            <p:cNvSpPr>
              <a:spLocks noChangeArrowheads="1"/>
            </p:cNvSpPr>
            <p:nvPr/>
          </p:nvSpPr>
          <p:spPr bwMode="auto">
            <a:xfrm>
              <a:off x="7439026" y="64531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19"/>
            <p:cNvSpPr>
              <a:spLocks noChangeArrowheads="1"/>
            </p:cNvSpPr>
            <p:nvPr/>
          </p:nvSpPr>
          <p:spPr bwMode="auto">
            <a:xfrm>
              <a:off x="7477126" y="64531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20"/>
            <p:cNvSpPr>
              <a:spLocks noChangeArrowheads="1"/>
            </p:cNvSpPr>
            <p:nvPr/>
          </p:nvSpPr>
          <p:spPr bwMode="auto">
            <a:xfrm>
              <a:off x="7513638" y="64531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21"/>
            <p:cNvSpPr>
              <a:spLocks noChangeArrowheads="1"/>
            </p:cNvSpPr>
            <p:nvPr/>
          </p:nvSpPr>
          <p:spPr bwMode="auto">
            <a:xfrm>
              <a:off x="7399338" y="6503988"/>
              <a:ext cx="20638"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22"/>
            <p:cNvSpPr>
              <a:spLocks noChangeArrowheads="1"/>
            </p:cNvSpPr>
            <p:nvPr/>
          </p:nvSpPr>
          <p:spPr bwMode="auto">
            <a:xfrm>
              <a:off x="7439026" y="6503988"/>
              <a:ext cx="17463"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23"/>
            <p:cNvSpPr>
              <a:spLocks noChangeArrowheads="1"/>
            </p:cNvSpPr>
            <p:nvPr/>
          </p:nvSpPr>
          <p:spPr bwMode="auto">
            <a:xfrm>
              <a:off x="7477126" y="6503988"/>
              <a:ext cx="15875"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24"/>
            <p:cNvSpPr>
              <a:spLocks noChangeArrowheads="1"/>
            </p:cNvSpPr>
            <p:nvPr/>
          </p:nvSpPr>
          <p:spPr bwMode="auto">
            <a:xfrm>
              <a:off x="7513638" y="65039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25"/>
            <p:cNvSpPr>
              <a:spLocks noChangeArrowheads="1"/>
            </p:cNvSpPr>
            <p:nvPr/>
          </p:nvSpPr>
          <p:spPr bwMode="auto">
            <a:xfrm>
              <a:off x="7399338" y="65547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26"/>
            <p:cNvSpPr>
              <a:spLocks noChangeArrowheads="1"/>
            </p:cNvSpPr>
            <p:nvPr/>
          </p:nvSpPr>
          <p:spPr bwMode="auto">
            <a:xfrm>
              <a:off x="7439026" y="6554788"/>
              <a:ext cx="17463"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27"/>
            <p:cNvSpPr>
              <a:spLocks noChangeArrowheads="1"/>
            </p:cNvSpPr>
            <p:nvPr/>
          </p:nvSpPr>
          <p:spPr bwMode="auto">
            <a:xfrm>
              <a:off x="7477126" y="65547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28"/>
            <p:cNvSpPr>
              <a:spLocks noChangeArrowheads="1"/>
            </p:cNvSpPr>
            <p:nvPr/>
          </p:nvSpPr>
          <p:spPr bwMode="auto">
            <a:xfrm>
              <a:off x="7513638" y="65547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29"/>
            <p:cNvSpPr>
              <a:spLocks noChangeArrowheads="1"/>
            </p:cNvSpPr>
            <p:nvPr/>
          </p:nvSpPr>
          <p:spPr bwMode="auto">
            <a:xfrm>
              <a:off x="7399338" y="66055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30"/>
            <p:cNvSpPr>
              <a:spLocks noChangeArrowheads="1"/>
            </p:cNvSpPr>
            <p:nvPr/>
          </p:nvSpPr>
          <p:spPr bwMode="auto">
            <a:xfrm>
              <a:off x="7439026" y="66055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31"/>
            <p:cNvSpPr>
              <a:spLocks noChangeArrowheads="1"/>
            </p:cNvSpPr>
            <p:nvPr/>
          </p:nvSpPr>
          <p:spPr bwMode="auto">
            <a:xfrm>
              <a:off x="7477126" y="6605588"/>
              <a:ext cx="1587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32"/>
            <p:cNvSpPr>
              <a:spLocks noChangeArrowheads="1"/>
            </p:cNvSpPr>
            <p:nvPr/>
          </p:nvSpPr>
          <p:spPr bwMode="auto">
            <a:xfrm>
              <a:off x="7513638" y="6605588"/>
              <a:ext cx="19050"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33"/>
            <p:cNvSpPr>
              <a:spLocks noChangeArrowheads="1"/>
            </p:cNvSpPr>
            <p:nvPr/>
          </p:nvSpPr>
          <p:spPr bwMode="auto">
            <a:xfrm>
              <a:off x="7399338" y="6656388"/>
              <a:ext cx="20638"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34"/>
            <p:cNvSpPr>
              <a:spLocks noChangeArrowheads="1"/>
            </p:cNvSpPr>
            <p:nvPr/>
          </p:nvSpPr>
          <p:spPr bwMode="auto">
            <a:xfrm>
              <a:off x="7439026" y="6656388"/>
              <a:ext cx="17463"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35"/>
            <p:cNvSpPr>
              <a:spLocks noChangeArrowheads="1"/>
            </p:cNvSpPr>
            <p:nvPr/>
          </p:nvSpPr>
          <p:spPr bwMode="auto">
            <a:xfrm>
              <a:off x="7477126" y="6656388"/>
              <a:ext cx="15875"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36"/>
            <p:cNvSpPr>
              <a:spLocks noChangeArrowheads="1"/>
            </p:cNvSpPr>
            <p:nvPr/>
          </p:nvSpPr>
          <p:spPr bwMode="auto">
            <a:xfrm>
              <a:off x="7513638" y="66563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37"/>
            <p:cNvSpPr>
              <a:spLocks noChangeArrowheads="1"/>
            </p:cNvSpPr>
            <p:nvPr/>
          </p:nvSpPr>
          <p:spPr bwMode="auto">
            <a:xfrm>
              <a:off x="7399338" y="6708775"/>
              <a:ext cx="20638"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38"/>
            <p:cNvSpPr>
              <a:spLocks noChangeArrowheads="1"/>
            </p:cNvSpPr>
            <p:nvPr/>
          </p:nvSpPr>
          <p:spPr bwMode="auto">
            <a:xfrm>
              <a:off x="7439026" y="6708775"/>
              <a:ext cx="17463"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39"/>
            <p:cNvSpPr>
              <a:spLocks noChangeArrowheads="1"/>
            </p:cNvSpPr>
            <p:nvPr/>
          </p:nvSpPr>
          <p:spPr bwMode="auto">
            <a:xfrm>
              <a:off x="7477126" y="6708775"/>
              <a:ext cx="15875"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40"/>
            <p:cNvSpPr>
              <a:spLocks noChangeArrowheads="1"/>
            </p:cNvSpPr>
            <p:nvPr/>
          </p:nvSpPr>
          <p:spPr bwMode="auto">
            <a:xfrm>
              <a:off x="7513638" y="6708775"/>
              <a:ext cx="19050"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41"/>
            <p:cNvSpPr>
              <a:spLocks noChangeArrowheads="1"/>
            </p:cNvSpPr>
            <p:nvPr/>
          </p:nvSpPr>
          <p:spPr bwMode="auto">
            <a:xfrm>
              <a:off x="7399338" y="6759575"/>
              <a:ext cx="20638"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42"/>
            <p:cNvSpPr>
              <a:spLocks noChangeArrowheads="1"/>
            </p:cNvSpPr>
            <p:nvPr/>
          </p:nvSpPr>
          <p:spPr bwMode="auto">
            <a:xfrm>
              <a:off x="7439026" y="6759575"/>
              <a:ext cx="17463"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43"/>
            <p:cNvSpPr>
              <a:spLocks noChangeArrowheads="1"/>
            </p:cNvSpPr>
            <p:nvPr/>
          </p:nvSpPr>
          <p:spPr bwMode="auto">
            <a:xfrm>
              <a:off x="7477126" y="6759575"/>
              <a:ext cx="15875"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44"/>
            <p:cNvSpPr>
              <a:spLocks noChangeArrowheads="1"/>
            </p:cNvSpPr>
            <p:nvPr/>
          </p:nvSpPr>
          <p:spPr bwMode="auto">
            <a:xfrm>
              <a:off x="7513638" y="6759575"/>
              <a:ext cx="19050"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45"/>
            <p:cNvSpPr>
              <a:spLocks noChangeArrowheads="1"/>
            </p:cNvSpPr>
            <p:nvPr/>
          </p:nvSpPr>
          <p:spPr bwMode="auto">
            <a:xfrm>
              <a:off x="7123113" y="6489700"/>
              <a:ext cx="174625" cy="365125"/>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46"/>
            <p:cNvSpPr>
              <a:spLocks noChangeArrowheads="1"/>
            </p:cNvSpPr>
            <p:nvPr/>
          </p:nvSpPr>
          <p:spPr bwMode="auto">
            <a:xfrm>
              <a:off x="7148513" y="6535738"/>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47"/>
            <p:cNvSpPr>
              <a:spLocks noChangeArrowheads="1"/>
            </p:cNvSpPr>
            <p:nvPr/>
          </p:nvSpPr>
          <p:spPr bwMode="auto">
            <a:xfrm>
              <a:off x="7181851" y="6535738"/>
              <a:ext cx="20638"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48"/>
            <p:cNvSpPr>
              <a:spLocks noChangeArrowheads="1"/>
            </p:cNvSpPr>
            <p:nvPr/>
          </p:nvSpPr>
          <p:spPr bwMode="auto">
            <a:xfrm>
              <a:off x="7215188" y="6535738"/>
              <a:ext cx="20638"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49"/>
            <p:cNvSpPr>
              <a:spLocks noChangeArrowheads="1"/>
            </p:cNvSpPr>
            <p:nvPr/>
          </p:nvSpPr>
          <p:spPr bwMode="auto">
            <a:xfrm>
              <a:off x="7250113" y="6535738"/>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50"/>
            <p:cNvSpPr>
              <a:spLocks noChangeArrowheads="1"/>
            </p:cNvSpPr>
            <p:nvPr/>
          </p:nvSpPr>
          <p:spPr bwMode="auto">
            <a:xfrm>
              <a:off x="7654926" y="66881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51"/>
            <p:cNvSpPr>
              <a:spLocks noChangeArrowheads="1"/>
            </p:cNvSpPr>
            <p:nvPr/>
          </p:nvSpPr>
          <p:spPr bwMode="auto">
            <a:xfrm>
              <a:off x="7689851" y="66881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52"/>
            <p:cNvSpPr>
              <a:spLocks noChangeArrowheads="1"/>
            </p:cNvSpPr>
            <p:nvPr/>
          </p:nvSpPr>
          <p:spPr bwMode="auto">
            <a:xfrm>
              <a:off x="7723188" y="66881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53"/>
            <p:cNvSpPr>
              <a:spLocks noChangeArrowheads="1"/>
            </p:cNvSpPr>
            <p:nvPr/>
          </p:nvSpPr>
          <p:spPr bwMode="auto">
            <a:xfrm>
              <a:off x="7756526" y="66881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54"/>
            <p:cNvSpPr>
              <a:spLocks noChangeArrowheads="1"/>
            </p:cNvSpPr>
            <p:nvPr/>
          </p:nvSpPr>
          <p:spPr bwMode="auto">
            <a:xfrm>
              <a:off x="7654926" y="67389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55"/>
            <p:cNvSpPr>
              <a:spLocks noChangeArrowheads="1"/>
            </p:cNvSpPr>
            <p:nvPr/>
          </p:nvSpPr>
          <p:spPr bwMode="auto">
            <a:xfrm>
              <a:off x="7689851" y="67389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56"/>
            <p:cNvSpPr>
              <a:spLocks noChangeArrowheads="1"/>
            </p:cNvSpPr>
            <p:nvPr/>
          </p:nvSpPr>
          <p:spPr bwMode="auto">
            <a:xfrm>
              <a:off x="7723188" y="67389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57"/>
            <p:cNvSpPr>
              <a:spLocks noChangeArrowheads="1"/>
            </p:cNvSpPr>
            <p:nvPr/>
          </p:nvSpPr>
          <p:spPr bwMode="auto">
            <a:xfrm>
              <a:off x="7756526" y="67389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58"/>
            <p:cNvSpPr>
              <a:spLocks noChangeArrowheads="1"/>
            </p:cNvSpPr>
            <p:nvPr/>
          </p:nvSpPr>
          <p:spPr bwMode="auto">
            <a:xfrm>
              <a:off x="7654926" y="67897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59"/>
            <p:cNvSpPr>
              <a:spLocks noChangeArrowheads="1"/>
            </p:cNvSpPr>
            <p:nvPr/>
          </p:nvSpPr>
          <p:spPr bwMode="auto">
            <a:xfrm>
              <a:off x="7689851" y="67897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60"/>
            <p:cNvSpPr>
              <a:spLocks noChangeArrowheads="1"/>
            </p:cNvSpPr>
            <p:nvPr/>
          </p:nvSpPr>
          <p:spPr bwMode="auto">
            <a:xfrm>
              <a:off x="7723188" y="67897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61"/>
            <p:cNvSpPr>
              <a:spLocks noChangeArrowheads="1"/>
            </p:cNvSpPr>
            <p:nvPr/>
          </p:nvSpPr>
          <p:spPr bwMode="auto">
            <a:xfrm>
              <a:off x="7756526" y="67897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2"/>
            <p:cNvSpPr>
              <a:spLocks/>
            </p:cNvSpPr>
            <p:nvPr/>
          </p:nvSpPr>
          <p:spPr bwMode="auto">
            <a:xfrm>
              <a:off x="7204076" y="5972175"/>
              <a:ext cx="223838" cy="517525"/>
            </a:xfrm>
            <a:custGeom>
              <a:avLst/>
              <a:gdLst>
                <a:gd name="T0" fmla="*/ 3 w 79"/>
                <a:gd name="T1" fmla="*/ 183 h 183"/>
                <a:gd name="T2" fmla="*/ 0 w 79"/>
                <a:gd name="T3" fmla="*/ 183 h 183"/>
                <a:gd name="T4" fmla="*/ 0 w 79"/>
                <a:gd name="T5" fmla="*/ 92 h 183"/>
                <a:gd name="T6" fmla="*/ 32 w 79"/>
                <a:gd name="T7" fmla="*/ 60 h 183"/>
                <a:gd name="T8" fmla="*/ 48 w 79"/>
                <a:gd name="T9" fmla="*/ 60 h 183"/>
                <a:gd name="T10" fmla="*/ 76 w 79"/>
                <a:gd name="T11" fmla="*/ 32 h 183"/>
                <a:gd name="T12" fmla="*/ 76 w 79"/>
                <a:gd name="T13" fmla="*/ 0 h 183"/>
                <a:gd name="T14" fmla="*/ 79 w 79"/>
                <a:gd name="T15" fmla="*/ 0 h 183"/>
                <a:gd name="T16" fmla="*/ 79 w 79"/>
                <a:gd name="T17" fmla="*/ 32 h 183"/>
                <a:gd name="T18" fmla="*/ 48 w 79"/>
                <a:gd name="T19" fmla="*/ 63 h 183"/>
                <a:gd name="T20" fmla="*/ 32 w 79"/>
                <a:gd name="T21" fmla="*/ 63 h 183"/>
                <a:gd name="T22" fmla="*/ 3 w 79"/>
                <a:gd name="T23" fmla="*/ 92 h 183"/>
                <a:gd name="T24" fmla="*/ 3 w 79"/>
                <a:gd name="T2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83">
                  <a:moveTo>
                    <a:pt x="3" y="183"/>
                  </a:moveTo>
                  <a:cubicBezTo>
                    <a:pt x="0" y="183"/>
                    <a:pt x="0" y="183"/>
                    <a:pt x="0" y="183"/>
                  </a:cubicBezTo>
                  <a:cubicBezTo>
                    <a:pt x="0" y="92"/>
                    <a:pt x="0" y="92"/>
                    <a:pt x="0" y="92"/>
                  </a:cubicBezTo>
                  <a:cubicBezTo>
                    <a:pt x="0" y="74"/>
                    <a:pt x="14" y="60"/>
                    <a:pt x="32" y="60"/>
                  </a:cubicBezTo>
                  <a:cubicBezTo>
                    <a:pt x="48" y="60"/>
                    <a:pt x="48" y="60"/>
                    <a:pt x="48" y="60"/>
                  </a:cubicBezTo>
                  <a:cubicBezTo>
                    <a:pt x="63" y="60"/>
                    <a:pt x="76" y="48"/>
                    <a:pt x="76" y="32"/>
                  </a:cubicBezTo>
                  <a:cubicBezTo>
                    <a:pt x="76" y="0"/>
                    <a:pt x="76" y="0"/>
                    <a:pt x="76" y="0"/>
                  </a:cubicBezTo>
                  <a:cubicBezTo>
                    <a:pt x="79" y="0"/>
                    <a:pt x="79" y="0"/>
                    <a:pt x="79" y="0"/>
                  </a:cubicBezTo>
                  <a:cubicBezTo>
                    <a:pt x="79" y="32"/>
                    <a:pt x="79" y="32"/>
                    <a:pt x="79" y="32"/>
                  </a:cubicBezTo>
                  <a:cubicBezTo>
                    <a:pt x="79" y="49"/>
                    <a:pt x="65" y="63"/>
                    <a:pt x="48" y="63"/>
                  </a:cubicBezTo>
                  <a:cubicBezTo>
                    <a:pt x="32" y="63"/>
                    <a:pt x="32" y="63"/>
                    <a:pt x="32" y="63"/>
                  </a:cubicBezTo>
                  <a:cubicBezTo>
                    <a:pt x="16" y="63"/>
                    <a:pt x="3" y="76"/>
                    <a:pt x="3" y="92"/>
                  </a:cubicBezTo>
                  <a:lnTo>
                    <a:pt x="3" y="18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63"/>
            <p:cNvSpPr>
              <a:spLocks/>
            </p:cNvSpPr>
            <p:nvPr/>
          </p:nvSpPr>
          <p:spPr bwMode="auto">
            <a:xfrm>
              <a:off x="7618413" y="5972175"/>
              <a:ext cx="115888" cy="698500"/>
            </a:xfrm>
            <a:custGeom>
              <a:avLst/>
              <a:gdLst>
                <a:gd name="T0" fmla="*/ 41 w 41"/>
                <a:gd name="T1" fmla="*/ 247 h 247"/>
                <a:gd name="T2" fmla="*/ 38 w 41"/>
                <a:gd name="T3" fmla="*/ 247 h 247"/>
                <a:gd name="T4" fmla="*/ 38 w 41"/>
                <a:gd name="T5" fmla="*/ 123 h 247"/>
                <a:gd name="T6" fmla="*/ 21 w 41"/>
                <a:gd name="T7" fmla="*/ 106 h 247"/>
                <a:gd name="T8" fmla="*/ 20 w 41"/>
                <a:gd name="T9" fmla="*/ 106 h 247"/>
                <a:gd name="T10" fmla="*/ 0 w 41"/>
                <a:gd name="T11" fmla="*/ 86 h 247"/>
                <a:gd name="T12" fmla="*/ 0 w 41"/>
                <a:gd name="T13" fmla="*/ 0 h 247"/>
                <a:gd name="T14" fmla="*/ 3 w 41"/>
                <a:gd name="T15" fmla="*/ 0 h 247"/>
                <a:gd name="T16" fmla="*/ 3 w 41"/>
                <a:gd name="T17" fmla="*/ 86 h 247"/>
                <a:gd name="T18" fmla="*/ 20 w 41"/>
                <a:gd name="T19" fmla="*/ 103 h 247"/>
                <a:gd name="T20" fmla="*/ 21 w 41"/>
                <a:gd name="T21" fmla="*/ 103 h 247"/>
                <a:gd name="T22" fmla="*/ 41 w 41"/>
                <a:gd name="T23" fmla="*/ 123 h 247"/>
                <a:gd name="T24" fmla="*/ 41 w 41"/>
                <a:gd name="T2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47">
                  <a:moveTo>
                    <a:pt x="41" y="247"/>
                  </a:moveTo>
                  <a:cubicBezTo>
                    <a:pt x="38" y="247"/>
                    <a:pt x="38" y="247"/>
                    <a:pt x="38" y="247"/>
                  </a:cubicBezTo>
                  <a:cubicBezTo>
                    <a:pt x="38" y="123"/>
                    <a:pt x="38" y="123"/>
                    <a:pt x="38" y="123"/>
                  </a:cubicBezTo>
                  <a:cubicBezTo>
                    <a:pt x="38" y="113"/>
                    <a:pt x="31" y="106"/>
                    <a:pt x="21" y="106"/>
                  </a:cubicBezTo>
                  <a:cubicBezTo>
                    <a:pt x="20" y="106"/>
                    <a:pt x="20" y="106"/>
                    <a:pt x="20" y="106"/>
                  </a:cubicBezTo>
                  <a:cubicBezTo>
                    <a:pt x="9" y="106"/>
                    <a:pt x="0" y="97"/>
                    <a:pt x="0" y="86"/>
                  </a:cubicBezTo>
                  <a:cubicBezTo>
                    <a:pt x="0" y="0"/>
                    <a:pt x="0" y="0"/>
                    <a:pt x="0" y="0"/>
                  </a:cubicBezTo>
                  <a:cubicBezTo>
                    <a:pt x="3" y="0"/>
                    <a:pt x="3" y="0"/>
                    <a:pt x="3" y="0"/>
                  </a:cubicBezTo>
                  <a:cubicBezTo>
                    <a:pt x="3" y="86"/>
                    <a:pt x="3" y="86"/>
                    <a:pt x="3" y="86"/>
                  </a:cubicBezTo>
                  <a:cubicBezTo>
                    <a:pt x="3" y="95"/>
                    <a:pt x="11" y="103"/>
                    <a:pt x="20" y="103"/>
                  </a:cubicBezTo>
                  <a:cubicBezTo>
                    <a:pt x="21" y="103"/>
                    <a:pt x="21" y="103"/>
                    <a:pt x="21" y="103"/>
                  </a:cubicBezTo>
                  <a:cubicBezTo>
                    <a:pt x="32" y="103"/>
                    <a:pt x="41" y="112"/>
                    <a:pt x="41" y="123"/>
                  </a:cubicBezTo>
                  <a:lnTo>
                    <a:pt x="41" y="247"/>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64"/>
            <p:cNvSpPr>
              <a:spLocks noChangeArrowheads="1"/>
            </p:cNvSpPr>
            <p:nvPr/>
          </p:nvSpPr>
          <p:spPr bwMode="auto">
            <a:xfrm>
              <a:off x="7491413" y="5972175"/>
              <a:ext cx="7938" cy="3476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5" name="Rectangle 94"/>
          <p:cNvSpPr/>
          <p:nvPr/>
        </p:nvSpPr>
        <p:spPr bwMode="auto">
          <a:xfrm>
            <a:off x="457200"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500"/>
              </a:spcBef>
              <a:spcAft>
                <a:spcPct val="0"/>
              </a:spcAft>
            </a:pPr>
            <a:r>
              <a:rPr lang="en-US" dirty="0">
                <a:solidFill>
                  <a:schemeClr val="tx1"/>
                </a:solidFill>
                <a:ea typeface="Segoe UI" pitchFamily="34" charset="0"/>
                <a:cs typeface="Segoe UI" pitchFamily="34" charset="0"/>
              </a:rPr>
              <a:t>Partnering is generally locally </a:t>
            </a:r>
            <a:r>
              <a:rPr lang="en-US" dirty="0" smtClean="0">
                <a:solidFill>
                  <a:schemeClr val="tx1"/>
                </a:solidFill>
                <a:ea typeface="Segoe UI" pitchFamily="34" charset="0"/>
                <a:cs typeface="Segoe UI" pitchFamily="34" charset="0"/>
              </a:rPr>
              <a:t>based</a:t>
            </a:r>
            <a:endParaRPr lang="en-US" dirty="0">
              <a:solidFill>
                <a:schemeClr val="tx1"/>
              </a:solidFill>
              <a:ea typeface="Segoe UI" pitchFamily="34" charset="0"/>
              <a:cs typeface="Segoe UI" pitchFamily="34" charset="0"/>
            </a:endParaRPr>
          </a:p>
        </p:txBody>
      </p:sp>
      <p:sp>
        <p:nvSpPr>
          <p:cNvPr id="96" name="Rectangle 95"/>
          <p:cNvSpPr/>
          <p:nvPr/>
        </p:nvSpPr>
        <p:spPr bwMode="auto">
          <a:xfrm>
            <a:off x="3356913"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500"/>
              </a:spcBef>
              <a:spcAft>
                <a:spcPct val="0"/>
              </a:spcAft>
            </a:pPr>
            <a:r>
              <a:rPr lang="en-US" dirty="0">
                <a:solidFill>
                  <a:schemeClr val="tx1"/>
                </a:solidFill>
                <a:ea typeface="Segoe UI" pitchFamily="34" charset="0"/>
                <a:cs typeface="Segoe UI" pitchFamily="34" charset="0"/>
              </a:rPr>
              <a:t>Locally only, but larger geographically in the local region</a:t>
            </a:r>
          </a:p>
        </p:txBody>
      </p:sp>
      <p:sp>
        <p:nvSpPr>
          <p:cNvPr id="97" name="Rectangle 96"/>
          <p:cNvSpPr/>
          <p:nvPr/>
        </p:nvSpPr>
        <p:spPr bwMode="auto">
          <a:xfrm>
            <a:off x="6256627"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500"/>
              </a:spcBef>
              <a:spcAft>
                <a:spcPct val="0"/>
              </a:spcAft>
            </a:pPr>
            <a:r>
              <a:rPr lang="en-US" dirty="0">
                <a:solidFill>
                  <a:schemeClr val="tx1"/>
                </a:solidFill>
                <a:ea typeface="Segoe UI" pitchFamily="34" charset="0"/>
                <a:cs typeface="Segoe UI" pitchFamily="34" charset="0"/>
              </a:rPr>
              <a:t>Access to markets in other geographies where you have no presence</a:t>
            </a:r>
          </a:p>
        </p:txBody>
      </p:sp>
      <p:sp>
        <p:nvSpPr>
          <p:cNvPr id="98" name="Rectangle 97"/>
          <p:cNvSpPr/>
          <p:nvPr/>
        </p:nvSpPr>
        <p:spPr bwMode="auto">
          <a:xfrm>
            <a:off x="9156340"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500"/>
              </a:spcBef>
              <a:spcAft>
                <a:spcPct val="0"/>
              </a:spcAft>
            </a:pPr>
            <a:r>
              <a:rPr lang="en-US" dirty="0">
                <a:solidFill>
                  <a:schemeClr val="tx1"/>
                </a:solidFill>
                <a:ea typeface="Segoe UI" pitchFamily="34" charset="0"/>
                <a:cs typeface="Segoe UI" pitchFamily="34" charset="0"/>
              </a:rPr>
              <a:t>Strategically use partnering for broader geographical coverage</a:t>
            </a:r>
          </a:p>
        </p:txBody>
      </p:sp>
      <p:sp>
        <p:nvSpPr>
          <p:cNvPr id="119" name="Rectangle 118"/>
          <p:cNvSpPr/>
          <p:nvPr/>
        </p:nvSpPr>
        <p:spPr bwMode="auto">
          <a:xfrm>
            <a:off x="457200" y="2125663"/>
            <a:ext cx="2822935" cy="581678"/>
          </a:xfrm>
          <a:prstGeom prst="rect">
            <a:avLst/>
          </a:prstGeom>
          <a:solidFill>
            <a:schemeClr val="accent1">
              <a:lumMod val="60000"/>
              <a:lumOff val="40000"/>
            </a:schemeClr>
          </a:solidFill>
          <a:ln w="31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solidFill>
                  <a:schemeClr val="bg1"/>
                </a:solidFill>
                <a:latin typeface="+mj-lt"/>
                <a:ea typeface="Segoe UI" pitchFamily="34" charset="0"/>
                <a:cs typeface="Segoe UI" pitchFamily="34" charset="0"/>
              </a:rPr>
              <a:t>Basic</a:t>
            </a:r>
            <a:endParaRPr lang="en-US" sz="2400" dirty="0" smtClean="0">
              <a:solidFill>
                <a:schemeClr val="bg1"/>
              </a:solidFill>
              <a:latin typeface="+mj-lt"/>
              <a:ea typeface="Segoe UI" pitchFamily="34" charset="0"/>
              <a:cs typeface="Segoe UI" pitchFamily="34" charset="0"/>
            </a:endParaRPr>
          </a:p>
        </p:txBody>
      </p:sp>
      <p:sp>
        <p:nvSpPr>
          <p:cNvPr id="120" name="Rectangle 119"/>
          <p:cNvSpPr/>
          <p:nvPr/>
        </p:nvSpPr>
        <p:spPr bwMode="auto">
          <a:xfrm>
            <a:off x="3356913" y="2125663"/>
            <a:ext cx="2822935" cy="581678"/>
          </a:xfrm>
          <a:prstGeom prst="rect">
            <a:avLst/>
          </a:prstGeom>
          <a:solidFill>
            <a:schemeClr val="accent1"/>
          </a:solidFill>
          <a:ln w="31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a:solidFill>
                  <a:schemeClr val="bg1"/>
                </a:solidFill>
                <a:latin typeface="+mj-lt"/>
                <a:ea typeface="Segoe UI" pitchFamily="34" charset="0"/>
                <a:cs typeface="Segoe UI" pitchFamily="34" charset="0"/>
              </a:rPr>
              <a:t>Reactive</a:t>
            </a:r>
            <a:endParaRPr lang="en-US" sz="2400" dirty="0" err="1">
              <a:solidFill>
                <a:schemeClr val="bg1"/>
              </a:solidFill>
              <a:latin typeface="+mj-lt"/>
              <a:ea typeface="Segoe UI" pitchFamily="34" charset="0"/>
              <a:cs typeface="Segoe UI" pitchFamily="34" charset="0"/>
            </a:endParaRPr>
          </a:p>
        </p:txBody>
      </p:sp>
      <p:sp>
        <p:nvSpPr>
          <p:cNvPr id="121" name="Rectangle 120"/>
          <p:cNvSpPr/>
          <p:nvPr/>
        </p:nvSpPr>
        <p:spPr bwMode="auto">
          <a:xfrm>
            <a:off x="6256627" y="2125663"/>
            <a:ext cx="2822935" cy="581678"/>
          </a:xfrm>
          <a:prstGeom prst="rect">
            <a:avLst/>
          </a:prstGeom>
          <a:solidFill>
            <a:schemeClr val="accent1">
              <a:lumMod val="75000"/>
            </a:schemeClr>
          </a:solidFill>
          <a:ln w="3175">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a:solidFill>
                  <a:schemeClr val="bg1"/>
                </a:solidFill>
                <a:latin typeface="+mj-lt"/>
                <a:ea typeface="Segoe UI" pitchFamily="34" charset="0"/>
                <a:cs typeface="Segoe UI" pitchFamily="34" charset="0"/>
              </a:rPr>
              <a:t>Proactive</a:t>
            </a:r>
            <a:endParaRPr lang="en-US" sz="2400" dirty="0" err="1">
              <a:solidFill>
                <a:schemeClr val="bg1"/>
              </a:solidFill>
              <a:latin typeface="+mj-lt"/>
              <a:ea typeface="Segoe UI" pitchFamily="34" charset="0"/>
              <a:cs typeface="Segoe UI" pitchFamily="34" charset="0"/>
            </a:endParaRPr>
          </a:p>
        </p:txBody>
      </p:sp>
      <p:sp>
        <p:nvSpPr>
          <p:cNvPr id="122" name="Rectangle 121"/>
          <p:cNvSpPr/>
          <p:nvPr/>
        </p:nvSpPr>
        <p:spPr bwMode="auto">
          <a:xfrm>
            <a:off x="9156340" y="2125663"/>
            <a:ext cx="2822935" cy="581678"/>
          </a:xfrm>
          <a:prstGeom prst="rect">
            <a:avLst/>
          </a:prstGeom>
          <a:solidFill>
            <a:schemeClr val="accent1">
              <a:lumMod val="50000"/>
            </a:schemeClr>
          </a:solidFill>
          <a:ln w="3175">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solidFill>
                  <a:schemeClr val="bg1"/>
                </a:solidFill>
                <a:latin typeface="+mj-lt"/>
                <a:ea typeface="Segoe UI" pitchFamily="34" charset="0"/>
                <a:cs typeface="Segoe UI" pitchFamily="34" charset="0"/>
              </a:rPr>
              <a:t>Dynamic</a:t>
            </a:r>
          </a:p>
        </p:txBody>
      </p:sp>
      <p:grpSp>
        <p:nvGrpSpPr>
          <p:cNvPr id="123" name="Group 122"/>
          <p:cNvGrpSpPr/>
          <p:nvPr/>
        </p:nvGrpSpPr>
        <p:grpSpPr>
          <a:xfrm>
            <a:off x="11462501" y="2204270"/>
            <a:ext cx="442608" cy="433788"/>
            <a:chOff x="2853690" y="2183383"/>
            <a:chExt cx="3152775" cy="3089945"/>
          </a:xfrm>
          <a:solidFill>
            <a:schemeClr val="bg1"/>
          </a:solidFill>
        </p:grpSpPr>
        <p:sp>
          <p:nvSpPr>
            <p:cNvPr id="124" name="Freeform 123"/>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sp>
          <p:nvSpPr>
            <p:cNvPr id="125" name="Freeform 124"/>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grpSp>
      <p:sp>
        <p:nvSpPr>
          <p:cNvPr id="126" name="Freeform 125"/>
          <p:cNvSpPr/>
          <p:nvPr/>
        </p:nvSpPr>
        <p:spPr>
          <a:xfrm>
            <a:off x="5797779" y="2188906"/>
            <a:ext cx="325300" cy="450540"/>
          </a:xfrm>
          <a:custGeom>
            <a:avLst/>
            <a:gdLst/>
            <a:ahLst/>
            <a:cxnLst/>
            <a:rect l="l" t="t" r="r" b="b"/>
            <a:pathLst>
              <a:path w="1581153" h="2189881">
                <a:moveTo>
                  <a:pt x="883116" y="734711"/>
                </a:moveTo>
                <a:cubicBezTo>
                  <a:pt x="862725" y="734711"/>
                  <a:pt x="846194" y="751242"/>
                  <a:pt x="846194" y="771633"/>
                </a:cubicBezTo>
                <a:cubicBezTo>
                  <a:pt x="846194" y="792025"/>
                  <a:pt x="862725" y="808556"/>
                  <a:pt x="883116" y="808556"/>
                </a:cubicBezTo>
                <a:cubicBezTo>
                  <a:pt x="903508" y="808556"/>
                  <a:pt x="920038" y="792025"/>
                  <a:pt x="920038" y="771633"/>
                </a:cubicBezTo>
                <a:cubicBezTo>
                  <a:pt x="920038" y="751242"/>
                  <a:pt x="903508" y="734711"/>
                  <a:pt x="883116" y="734711"/>
                </a:cubicBezTo>
                <a:close/>
                <a:moveTo>
                  <a:pt x="883116" y="712635"/>
                </a:moveTo>
                <a:cubicBezTo>
                  <a:pt x="915700" y="712635"/>
                  <a:pt x="942115" y="739049"/>
                  <a:pt x="942115" y="771633"/>
                </a:cubicBezTo>
                <a:cubicBezTo>
                  <a:pt x="942115" y="804218"/>
                  <a:pt x="915700" y="830632"/>
                  <a:pt x="883116" y="830632"/>
                </a:cubicBezTo>
                <a:cubicBezTo>
                  <a:pt x="850532" y="830632"/>
                  <a:pt x="824118" y="804218"/>
                  <a:pt x="824118" y="771633"/>
                </a:cubicBezTo>
                <a:cubicBezTo>
                  <a:pt x="824118" y="739049"/>
                  <a:pt x="850532" y="712635"/>
                  <a:pt x="883116" y="712635"/>
                </a:cubicBezTo>
                <a:close/>
                <a:moveTo>
                  <a:pt x="883116" y="690117"/>
                </a:moveTo>
                <a:cubicBezTo>
                  <a:pt x="838096" y="690117"/>
                  <a:pt x="801600" y="726613"/>
                  <a:pt x="801600" y="771633"/>
                </a:cubicBezTo>
                <a:cubicBezTo>
                  <a:pt x="801600" y="816654"/>
                  <a:pt x="838096" y="853150"/>
                  <a:pt x="883116" y="853150"/>
                </a:cubicBezTo>
                <a:cubicBezTo>
                  <a:pt x="928136" y="853150"/>
                  <a:pt x="964633" y="816654"/>
                  <a:pt x="964633" y="771633"/>
                </a:cubicBezTo>
                <a:cubicBezTo>
                  <a:pt x="964633" y="726613"/>
                  <a:pt x="928136" y="690117"/>
                  <a:pt x="883116" y="690117"/>
                </a:cubicBezTo>
                <a:close/>
                <a:moveTo>
                  <a:pt x="846736" y="631719"/>
                </a:moveTo>
                <a:cubicBezTo>
                  <a:pt x="848495" y="650106"/>
                  <a:pt x="864156" y="664229"/>
                  <a:pt x="883116" y="664229"/>
                </a:cubicBezTo>
                <a:cubicBezTo>
                  <a:pt x="901966" y="664229"/>
                  <a:pt x="917556" y="650269"/>
                  <a:pt x="919434" y="632028"/>
                </a:cubicBezTo>
                <a:cubicBezTo>
                  <a:pt x="933117" y="635454"/>
                  <a:pt x="946010" y="640847"/>
                  <a:pt x="957618" y="648200"/>
                </a:cubicBezTo>
                <a:cubicBezTo>
                  <a:pt x="945923" y="662280"/>
                  <a:pt x="946837" y="683147"/>
                  <a:pt x="959984" y="696618"/>
                </a:cubicBezTo>
                <a:cubicBezTo>
                  <a:pt x="973231" y="710192"/>
                  <a:pt x="994288" y="711531"/>
                  <a:pt x="1008677" y="699936"/>
                </a:cubicBezTo>
                <a:cubicBezTo>
                  <a:pt x="1015043" y="710845"/>
                  <a:pt x="1019971" y="722688"/>
                  <a:pt x="1023068" y="735251"/>
                </a:cubicBezTo>
                <a:cubicBezTo>
                  <a:pt x="1004666" y="736998"/>
                  <a:pt x="990525" y="752666"/>
                  <a:pt x="990525" y="771638"/>
                </a:cubicBezTo>
                <a:cubicBezTo>
                  <a:pt x="990525" y="790600"/>
                  <a:pt x="1004652" y="806263"/>
                  <a:pt x="1023043" y="808020"/>
                </a:cubicBezTo>
                <a:cubicBezTo>
                  <a:pt x="1019907" y="820418"/>
                  <a:pt x="1014948" y="832089"/>
                  <a:pt x="1008471" y="842796"/>
                </a:cubicBezTo>
                <a:cubicBezTo>
                  <a:pt x="994085" y="831502"/>
                  <a:pt x="973270" y="832980"/>
                  <a:pt x="960164" y="846473"/>
                </a:cubicBezTo>
                <a:cubicBezTo>
                  <a:pt x="947023" y="860002"/>
                  <a:pt x="946182" y="880926"/>
                  <a:pt x="957974" y="894985"/>
                </a:cubicBezTo>
                <a:cubicBezTo>
                  <a:pt x="946242" y="902441"/>
                  <a:pt x="933311" y="908110"/>
                  <a:pt x="919495" y="911547"/>
                </a:cubicBezTo>
                <a:cubicBezTo>
                  <a:pt x="917732" y="893165"/>
                  <a:pt x="902073" y="879047"/>
                  <a:pt x="883116" y="879047"/>
                </a:cubicBezTo>
                <a:cubicBezTo>
                  <a:pt x="864266" y="879047"/>
                  <a:pt x="848676" y="893007"/>
                  <a:pt x="846798" y="911248"/>
                </a:cubicBezTo>
                <a:cubicBezTo>
                  <a:pt x="833115" y="907823"/>
                  <a:pt x="820222" y="902430"/>
                  <a:pt x="808614" y="895077"/>
                </a:cubicBezTo>
                <a:cubicBezTo>
                  <a:pt x="820310" y="880996"/>
                  <a:pt x="819396" y="860129"/>
                  <a:pt x="806249" y="846658"/>
                </a:cubicBezTo>
                <a:cubicBezTo>
                  <a:pt x="793001" y="833084"/>
                  <a:pt x="771944" y="831745"/>
                  <a:pt x="757555" y="843340"/>
                </a:cubicBezTo>
                <a:cubicBezTo>
                  <a:pt x="751189" y="832430"/>
                  <a:pt x="746262" y="820588"/>
                  <a:pt x="743164" y="808025"/>
                </a:cubicBezTo>
                <a:cubicBezTo>
                  <a:pt x="761566" y="806278"/>
                  <a:pt x="775707" y="790610"/>
                  <a:pt x="775707" y="771638"/>
                </a:cubicBezTo>
                <a:cubicBezTo>
                  <a:pt x="775707" y="752788"/>
                  <a:pt x="761747" y="737198"/>
                  <a:pt x="743506" y="735320"/>
                </a:cubicBezTo>
                <a:cubicBezTo>
                  <a:pt x="746610" y="722921"/>
                  <a:pt x="751330" y="711171"/>
                  <a:pt x="757839" y="700530"/>
                </a:cubicBezTo>
                <a:cubicBezTo>
                  <a:pt x="772219" y="711769"/>
                  <a:pt x="792985" y="710273"/>
                  <a:pt x="806069" y="696803"/>
                </a:cubicBezTo>
                <a:cubicBezTo>
                  <a:pt x="819234" y="683248"/>
                  <a:pt x="820054" y="662271"/>
                  <a:pt x="808200" y="648208"/>
                </a:cubicBezTo>
                <a:cubicBezTo>
                  <a:pt x="819957" y="640798"/>
                  <a:pt x="832906" y="635148"/>
                  <a:pt x="846736" y="631719"/>
                </a:cubicBezTo>
                <a:close/>
                <a:moveTo>
                  <a:pt x="1118281" y="421960"/>
                </a:moveTo>
                <a:cubicBezTo>
                  <a:pt x="1085277" y="421960"/>
                  <a:pt x="1058522" y="448715"/>
                  <a:pt x="1058522" y="481719"/>
                </a:cubicBezTo>
                <a:cubicBezTo>
                  <a:pt x="1058522" y="514722"/>
                  <a:pt x="1085277" y="541477"/>
                  <a:pt x="1118281" y="541477"/>
                </a:cubicBezTo>
                <a:cubicBezTo>
                  <a:pt x="1151285" y="541477"/>
                  <a:pt x="1178040" y="514722"/>
                  <a:pt x="1178040" y="481719"/>
                </a:cubicBezTo>
                <a:cubicBezTo>
                  <a:pt x="1178040" y="448715"/>
                  <a:pt x="1151285" y="421960"/>
                  <a:pt x="1118281" y="421960"/>
                </a:cubicBezTo>
                <a:close/>
                <a:moveTo>
                  <a:pt x="1118281" y="386229"/>
                </a:moveTo>
                <a:cubicBezTo>
                  <a:pt x="1171019" y="386229"/>
                  <a:pt x="1213770" y="428981"/>
                  <a:pt x="1213770" y="481719"/>
                </a:cubicBezTo>
                <a:cubicBezTo>
                  <a:pt x="1213770" y="534456"/>
                  <a:pt x="1171019" y="577208"/>
                  <a:pt x="1118281" y="577208"/>
                </a:cubicBezTo>
                <a:cubicBezTo>
                  <a:pt x="1065544" y="577208"/>
                  <a:pt x="1022792" y="534456"/>
                  <a:pt x="1022792" y="481719"/>
                </a:cubicBezTo>
                <a:cubicBezTo>
                  <a:pt x="1022792" y="428981"/>
                  <a:pt x="1065544" y="386229"/>
                  <a:pt x="1118281" y="386229"/>
                </a:cubicBezTo>
                <a:close/>
                <a:moveTo>
                  <a:pt x="1118281" y="349784"/>
                </a:moveTo>
                <a:cubicBezTo>
                  <a:pt x="1045416" y="349784"/>
                  <a:pt x="986346" y="408853"/>
                  <a:pt x="986346" y="481719"/>
                </a:cubicBezTo>
                <a:cubicBezTo>
                  <a:pt x="986346" y="554584"/>
                  <a:pt x="1045416" y="613653"/>
                  <a:pt x="1118281" y="613653"/>
                </a:cubicBezTo>
                <a:cubicBezTo>
                  <a:pt x="1191147" y="613653"/>
                  <a:pt x="1250216" y="554584"/>
                  <a:pt x="1250216" y="481719"/>
                </a:cubicBezTo>
                <a:cubicBezTo>
                  <a:pt x="1250216" y="408853"/>
                  <a:pt x="1191147" y="349784"/>
                  <a:pt x="1118281" y="349784"/>
                </a:cubicBezTo>
                <a:close/>
                <a:moveTo>
                  <a:pt x="714681" y="341812"/>
                </a:moveTo>
                <a:cubicBezTo>
                  <a:pt x="690196" y="341812"/>
                  <a:pt x="670347" y="361661"/>
                  <a:pt x="670347" y="386145"/>
                </a:cubicBezTo>
                <a:cubicBezTo>
                  <a:pt x="670347" y="410630"/>
                  <a:pt x="690196" y="430479"/>
                  <a:pt x="714681" y="430479"/>
                </a:cubicBezTo>
                <a:cubicBezTo>
                  <a:pt x="739166" y="430479"/>
                  <a:pt x="759014" y="410630"/>
                  <a:pt x="759014" y="386145"/>
                </a:cubicBezTo>
                <a:cubicBezTo>
                  <a:pt x="759014" y="361661"/>
                  <a:pt x="739166" y="341812"/>
                  <a:pt x="714681" y="341812"/>
                </a:cubicBezTo>
                <a:close/>
                <a:moveTo>
                  <a:pt x="714681" y="315304"/>
                </a:moveTo>
                <a:cubicBezTo>
                  <a:pt x="753806" y="315304"/>
                  <a:pt x="785522" y="347021"/>
                  <a:pt x="785522" y="386145"/>
                </a:cubicBezTo>
                <a:cubicBezTo>
                  <a:pt x="785522" y="425270"/>
                  <a:pt x="753806" y="456987"/>
                  <a:pt x="714681" y="456987"/>
                </a:cubicBezTo>
                <a:cubicBezTo>
                  <a:pt x="675556" y="456987"/>
                  <a:pt x="643839" y="425270"/>
                  <a:pt x="643839" y="386145"/>
                </a:cubicBezTo>
                <a:cubicBezTo>
                  <a:pt x="643839" y="347021"/>
                  <a:pt x="675556" y="315304"/>
                  <a:pt x="714681" y="315304"/>
                </a:cubicBezTo>
                <a:close/>
                <a:moveTo>
                  <a:pt x="714681" y="288265"/>
                </a:moveTo>
                <a:cubicBezTo>
                  <a:pt x="660623" y="288265"/>
                  <a:pt x="616801" y="332088"/>
                  <a:pt x="616801" y="386145"/>
                </a:cubicBezTo>
                <a:cubicBezTo>
                  <a:pt x="616801" y="440203"/>
                  <a:pt x="660623" y="484025"/>
                  <a:pt x="714681" y="484025"/>
                </a:cubicBezTo>
                <a:cubicBezTo>
                  <a:pt x="768738" y="484025"/>
                  <a:pt x="812561" y="440203"/>
                  <a:pt x="812561" y="386145"/>
                </a:cubicBezTo>
                <a:cubicBezTo>
                  <a:pt x="812561" y="332088"/>
                  <a:pt x="768738" y="288265"/>
                  <a:pt x="714681" y="288265"/>
                </a:cubicBezTo>
                <a:close/>
                <a:moveTo>
                  <a:pt x="1059399" y="255267"/>
                </a:moveTo>
                <a:cubicBezTo>
                  <a:pt x="1062247" y="285026"/>
                  <a:pt x="1087594" y="307885"/>
                  <a:pt x="1118281" y="307885"/>
                </a:cubicBezTo>
                <a:cubicBezTo>
                  <a:pt x="1148790" y="307885"/>
                  <a:pt x="1174022" y="285290"/>
                  <a:pt x="1177062" y="255767"/>
                </a:cubicBezTo>
                <a:cubicBezTo>
                  <a:pt x="1199208" y="261311"/>
                  <a:pt x="1220076" y="270040"/>
                  <a:pt x="1238863" y="281941"/>
                </a:cubicBezTo>
                <a:cubicBezTo>
                  <a:pt x="1219934" y="304731"/>
                  <a:pt x="1221414" y="338503"/>
                  <a:pt x="1242692" y="360306"/>
                </a:cubicBezTo>
                <a:cubicBezTo>
                  <a:pt x="1264133" y="382275"/>
                  <a:pt x="1298213" y="384443"/>
                  <a:pt x="1321502" y="365676"/>
                </a:cubicBezTo>
                <a:cubicBezTo>
                  <a:pt x="1331806" y="383333"/>
                  <a:pt x="1339781" y="402500"/>
                  <a:pt x="1344794" y="422833"/>
                </a:cubicBezTo>
                <a:cubicBezTo>
                  <a:pt x="1315010" y="425660"/>
                  <a:pt x="1292123" y="451020"/>
                  <a:pt x="1292123" y="481726"/>
                </a:cubicBezTo>
                <a:cubicBezTo>
                  <a:pt x="1292123" y="512417"/>
                  <a:pt x="1314988" y="537767"/>
                  <a:pt x="1344753" y="540610"/>
                </a:cubicBezTo>
                <a:cubicBezTo>
                  <a:pt x="1339677" y="560676"/>
                  <a:pt x="1331652" y="579566"/>
                  <a:pt x="1321169" y="596895"/>
                </a:cubicBezTo>
                <a:cubicBezTo>
                  <a:pt x="1297885" y="578615"/>
                  <a:pt x="1264195" y="581008"/>
                  <a:pt x="1242983" y="602847"/>
                </a:cubicBezTo>
                <a:cubicBezTo>
                  <a:pt x="1221716" y="624744"/>
                  <a:pt x="1220354" y="658609"/>
                  <a:pt x="1239440" y="681363"/>
                </a:cubicBezTo>
                <a:cubicBezTo>
                  <a:pt x="1220450" y="693430"/>
                  <a:pt x="1199521" y="702605"/>
                  <a:pt x="1177160" y="708169"/>
                </a:cubicBezTo>
                <a:cubicBezTo>
                  <a:pt x="1174306" y="678418"/>
                  <a:pt x="1148963" y="655567"/>
                  <a:pt x="1118281" y="655567"/>
                </a:cubicBezTo>
                <a:cubicBezTo>
                  <a:pt x="1087772" y="655567"/>
                  <a:pt x="1062540" y="678162"/>
                  <a:pt x="1059500" y="707686"/>
                </a:cubicBezTo>
                <a:cubicBezTo>
                  <a:pt x="1037355" y="702141"/>
                  <a:pt x="1016486" y="693413"/>
                  <a:pt x="997698" y="681511"/>
                </a:cubicBezTo>
                <a:cubicBezTo>
                  <a:pt x="1016628" y="658722"/>
                  <a:pt x="1015149" y="624949"/>
                  <a:pt x="993871" y="603146"/>
                </a:cubicBezTo>
                <a:cubicBezTo>
                  <a:pt x="972429" y="581176"/>
                  <a:pt x="938348" y="579009"/>
                  <a:pt x="915060" y="597776"/>
                </a:cubicBezTo>
                <a:cubicBezTo>
                  <a:pt x="904757" y="580119"/>
                  <a:pt x="896781" y="560951"/>
                  <a:pt x="891768" y="540619"/>
                </a:cubicBezTo>
                <a:cubicBezTo>
                  <a:pt x="921552" y="537791"/>
                  <a:pt x="944439" y="512432"/>
                  <a:pt x="944439" y="481726"/>
                </a:cubicBezTo>
                <a:cubicBezTo>
                  <a:pt x="944439" y="451217"/>
                  <a:pt x="921844" y="425985"/>
                  <a:pt x="892322" y="422945"/>
                </a:cubicBezTo>
                <a:cubicBezTo>
                  <a:pt x="897345" y="402878"/>
                  <a:pt x="904984" y="383860"/>
                  <a:pt x="915520" y="366638"/>
                </a:cubicBezTo>
                <a:cubicBezTo>
                  <a:pt x="938793" y="384828"/>
                  <a:pt x="972404" y="382406"/>
                  <a:pt x="993580" y="360605"/>
                </a:cubicBezTo>
                <a:cubicBezTo>
                  <a:pt x="1014887" y="338667"/>
                  <a:pt x="1016215" y="304716"/>
                  <a:pt x="997030" y="281954"/>
                </a:cubicBezTo>
                <a:cubicBezTo>
                  <a:pt x="1016058" y="269961"/>
                  <a:pt x="1037015" y="260817"/>
                  <a:pt x="1059399" y="255267"/>
                </a:cubicBezTo>
                <a:close/>
                <a:moveTo>
                  <a:pt x="670997" y="218145"/>
                </a:moveTo>
                <a:cubicBezTo>
                  <a:pt x="673110" y="240223"/>
                  <a:pt x="691915" y="257181"/>
                  <a:pt x="714681" y="257181"/>
                </a:cubicBezTo>
                <a:cubicBezTo>
                  <a:pt x="737315" y="257181"/>
                  <a:pt x="756034" y="240418"/>
                  <a:pt x="758289" y="218516"/>
                </a:cubicBezTo>
                <a:cubicBezTo>
                  <a:pt x="774718" y="222629"/>
                  <a:pt x="790200" y="229105"/>
                  <a:pt x="804138" y="237934"/>
                </a:cubicBezTo>
                <a:cubicBezTo>
                  <a:pt x="790095" y="254841"/>
                  <a:pt x="791193" y="279896"/>
                  <a:pt x="806978" y="296071"/>
                </a:cubicBezTo>
                <a:cubicBezTo>
                  <a:pt x="822885" y="312370"/>
                  <a:pt x="848169" y="313978"/>
                  <a:pt x="865446" y="300056"/>
                </a:cubicBezTo>
                <a:cubicBezTo>
                  <a:pt x="873090" y="313155"/>
                  <a:pt x="879007" y="327375"/>
                  <a:pt x="882726" y="342459"/>
                </a:cubicBezTo>
                <a:cubicBezTo>
                  <a:pt x="860630" y="344557"/>
                  <a:pt x="843650" y="363371"/>
                  <a:pt x="843650" y="386151"/>
                </a:cubicBezTo>
                <a:cubicBezTo>
                  <a:pt x="843650" y="408920"/>
                  <a:pt x="860614" y="427727"/>
                  <a:pt x="882696" y="429836"/>
                </a:cubicBezTo>
                <a:cubicBezTo>
                  <a:pt x="878930" y="444722"/>
                  <a:pt x="872976" y="458737"/>
                  <a:pt x="865199" y="471592"/>
                </a:cubicBezTo>
                <a:cubicBezTo>
                  <a:pt x="847926" y="458031"/>
                  <a:pt x="822932" y="459806"/>
                  <a:pt x="807195" y="476008"/>
                </a:cubicBezTo>
                <a:cubicBezTo>
                  <a:pt x="791417" y="492253"/>
                  <a:pt x="790406" y="517378"/>
                  <a:pt x="804566" y="534258"/>
                </a:cubicBezTo>
                <a:cubicBezTo>
                  <a:pt x="790478" y="543211"/>
                  <a:pt x="774951" y="550017"/>
                  <a:pt x="758362" y="554145"/>
                </a:cubicBezTo>
                <a:cubicBezTo>
                  <a:pt x="756245" y="532073"/>
                  <a:pt x="737443" y="515121"/>
                  <a:pt x="714681" y="515121"/>
                </a:cubicBezTo>
                <a:cubicBezTo>
                  <a:pt x="692046" y="515121"/>
                  <a:pt x="673328" y="531884"/>
                  <a:pt x="671072" y="553786"/>
                </a:cubicBezTo>
                <a:cubicBezTo>
                  <a:pt x="654643" y="549673"/>
                  <a:pt x="639161" y="543198"/>
                  <a:pt x="625223" y="534368"/>
                </a:cubicBezTo>
                <a:cubicBezTo>
                  <a:pt x="639266" y="517461"/>
                  <a:pt x="638169" y="492406"/>
                  <a:pt x="622383" y="476230"/>
                </a:cubicBezTo>
                <a:cubicBezTo>
                  <a:pt x="606476" y="459931"/>
                  <a:pt x="581192" y="458323"/>
                  <a:pt x="563915" y="472246"/>
                </a:cubicBezTo>
                <a:cubicBezTo>
                  <a:pt x="556271" y="459147"/>
                  <a:pt x="550354" y="444927"/>
                  <a:pt x="546635" y="429843"/>
                </a:cubicBezTo>
                <a:cubicBezTo>
                  <a:pt x="568731" y="427745"/>
                  <a:pt x="585711" y="408931"/>
                  <a:pt x="585711" y="386151"/>
                </a:cubicBezTo>
                <a:cubicBezTo>
                  <a:pt x="585711" y="363517"/>
                  <a:pt x="568948" y="344798"/>
                  <a:pt x="547046" y="342542"/>
                </a:cubicBezTo>
                <a:cubicBezTo>
                  <a:pt x="550773" y="327655"/>
                  <a:pt x="556440" y="313546"/>
                  <a:pt x="564256" y="300769"/>
                </a:cubicBezTo>
                <a:cubicBezTo>
                  <a:pt x="581522" y="314264"/>
                  <a:pt x="606457" y="312467"/>
                  <a:pt x="622167" y="296293"/>
                </a:cubicBezTo>
                <a:cubicBezTo>
                  <a:pt x="637975" y="280018"/>
                  <a:pt x="638959" y="254830"/>
                  <a:pt x="624727" y="237944"/>
                </a:cubicBezTo>
                <a:cubicBezTo>
                  <a:pt x="638843" y="229046"/>
                  <a:pt x="654391" y="222263"/>
                  <a:pt x="670997" y="218145"/>
                </a:cubicBezTo>
                <a:close/>
                <a:moveTo>
                  <a:pt x="888599" y="51"/>
                </a:moveTo>
                <a:cubicBezTo>
                  <a:pt x="549309" y="4932"/>
                  <a:pt x="279179" y="203462"/>
                  <a:pt x="214901" y="405245"/>
                </a:cubicBezTo>
                <a:cubicBezTo>
                  <a:pt x="150623" y="607028"/>
                  <a:pt x="216528" y="436977"/>
                  <a:pt x="122145" y="683511"/>
                </a:cubicBezTo>
                <a:cubicBezTo>
                  <a:pt x="110754" y="788471"/>
                  <a:pt x="186423" y="773825"/>
                  <a:pt x="166082" y="849494"/>
                </a:cubicBezTo>
                <a:cubicBezTo>
                  <a:pt x="145741" y="925163"/>
                  <a:pt x="4167" y="1076501"/>
                  <a:pt x="99" y="1137524"/>
                </a:cubicBezTo>
                <a:cubicBezTo>
                  <a:pt x="-3970" y="1198547"/>
                  <a:pt x="118891" y="1183088"/>
                  <a:pt x="141673" y="1215634"/>
                </a:cubicBezTo>
                <a:cubicBezTo>
                  <a:pt x="164455" y="1248179"/>
                  <a:pt x="132723" y="1307575"/>
                  <a:pt x="136791" y="1332798"/>
                </a:cubicBezTo>
                <a:cubicBezTo>
                  <a:pt x="140859" y="1358021"/>
                  <a:pt x="163641" y="1357207"/>
                  <a:pt x="166082" y="1366971"/>
                </a:cubicBezTo>
                <a:cubicBezTo>
                  <a:pt x="168523" y="1376735"/>
                  <a:pt x="140859" y="1375108"/>
                  <a:pt x="151436" y="1391380"/>
                </a:cubicBezTo>
                <a:cubicBezTo>
                  <a:pt x="162014" y="1407653"/>
                  <a:pt x="213274" y="1415790"/>
                  <a:pt x="229546" y="1464608"/>
                </a:cubicBezTo>
                <a:cubicBezTo>
                  <a:pt x="245819" y="1513427"/>
                  <a:pt x="113195" y="1633032"/>
                  <a:pt x="249074" y="1684292"/>
                </a:cubicBezTo>
                <a:cubicBezTo>
                  <a:pt x="384952" y="1735552"/>
                  <a:pt x="562327" y="1630592"/>
                  <a:pt x="605450" y="1713583"/>
                </a:cubicBezTo>
                <a:cubicBezTo>
                  <a:pt x="648573" y="1796575"/>
                  <a:pt x="702274" y="1941403"/>
                  <a:pt x="507813" y="2182242"/>
                </a:cubicBezTo>
                <a:cubicBezTo>
                  <a:pt x="786893" y="2178987"/>
                  <a:pt x="1326340" y="2200955"/>
                  <a:pt x="1562296" y="2182242"/>
                </a:cubicBezTo>
                <a:cubicBezTo>
                  <a:pt x="1505341" y="2007308"/>
                  <a:pt x="1320644" y="1838884"/>
                  <a:pt x="1323085" y="1601300"/>
                </a:cubicBezTo>
                <a:cubicBezTo>
                  <a:pt x="1325526" y="1363716"/>
                  <a:pt x="1527310" y="1165188"/>
                  <a:pt x="1576942" y="756739"/>
                </a:cubicBezTo>
                <a:cubicBezTo>
                  <a:pt x="1626574" y="348290"/>
                  <a:pt x="1227888" y="-4832"/>
                  <a:pt x="888599" y="51"/>
                </a:cubicBezTo>
                <a:close/>
              </a:path>
            </a:pathLst>
          </a:custGeom>
          <a:solidFill>
            <a:schemeClr val="bg1"/>
          </a:solidFill>
          <a:ln w="9525">
            <a:noFill/>
            <a:round/>
            <a:headEnd/>
            <a:tailEnd/>
          </a:ln>
        </p:spPr>
        <p:txBody>
          <a:bodyPr/>
          <a:lstStyle/>
          <a:p>
            <a:endParaRPr lang="en-US" dirty="0" err="1">
              <a:ln>
                <a:solidFill>
                  <a:schemeClr val="tx1">
                    <a:alpha val="0"/>
                  </a:schemeClr>
                </a:solidFill>
              </a:ln>
              <a:solidFill>
                <a:schemeClr val="tx1"/>
              </a:solidFill>
            </a:endParaRPr>
          </a:p>
        </p:txBody>
      </p:sp>
      <p:sp>
        <p:nvSpPr>
          <p:cNvPr id="127" name="Freeform 14"/>
          <p:cNvSpPr>
            <a:spLocks noEditPoints="1"/>
          </p:cNvSpPr>
          <p:nvPr/>
        </p:nvSpPr>
        <p:spPr bwMode="black">
          <a:xfrm>
            <a:off x="8620714" y="2210393"/>
            <a:ext cx="401851" cy="425274"/>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UI" panose="020B0502040204020203" pitchFamily="34" charset="0"/>
              <a:sym typeface="Segoe UI" panose="020B0502040204020203" pitchFamily="34" charset="0"/>
            </a:endParaRPr>
          </a:p>
        </p:txBody>
      </p:sp>
      <p:sp>
        <p:nvSpPr>
          <p:cNvPr id="128" name="Freeform 127"/>
          <p:cNvSpPr/>
          <p:nvPr/>
        </p:nvSpPr>
        <p:spPr bwMode="auto">
          <a:xfrm rot="5400000">
            <a:off x="2832395" y="2260917"/>
            <a:ext cx="402348" cy="342614"/>
          </a:xfrm>
          <a:custGeom>
            <a:avLst/>
            <a:gdLst>
              <a:gd name="connsiteX0" fmla="*/ 1519205 w 4448175"/>
              <a:gd name="connsiteY0" fmla="*/ 2108202 h 3787779"/>
              <a:gd name="connsiteX1" fmla="*/ 1519205 w 4448175"/>
              <a:gd name="connsiteY1" fmla="*/ 1679577 h 3787779"/>
              <a:gd name="connsiteX2" fmla="*/ 2814605 w 4448175"/>
              <a:gd name="connsiteY2" fmla="*/ 1679577 h 3787779"/>
              <a:gd name="connsiteX3" fmla="*/ 2814605 w 4448175"/>
              <a:gd name="connsiteY3" fmla="*/ 2108202 h 3787779"/>
              <a:gd name="connsiteX4" fmla="*/ 1079818 w 4448175"/>
              <a:gd name="connsiteY4" fmla="*/ 1893890 h 3787779"/>
              <a:gd name="connsiteX5" fmla="*/ 2554286 w 4448175"/>
              <a:gd name="connsiteY5" fmla="*/ 3368358 h 3787779"/>
              <a:gd name="connsiteX6" fmla="*/ 4028754 w 4448175"/>
              <a:gd name="connsiteY6" fmla="*/ 1893890 h 3787779"/>
              <a:gd name="connsiteX7" fmla="*/ 2554286 w 4448175"/>
              <a:gd name="connsiteY7" fmla="*/ 419421 h 3787779"/>
              <a:gd name="connsiteX8" fmla="*/ 1079818 w 4448175"/>
              <a:gd name="connsiteY8" fmla="*/ 1893890 h 3787779"/>
              <a:gd name="connsiteX9" fmla="*/ 660397 w 4448175"/>
              <a:gd name="connsiteY9" fmla="*/ 1893890 h 3787779"/>
              <a:gd name="connsiteX10" fmla="*/ 983843 w 4448175"/>
              <a:gd name="connsiteY10" fmla="*/ 834998 h 3787779"/>
              <a:gd name="connsiteX11" fmla="*/ 1071549 w 4448175"/>
              <a:gd name="connsiteY11" fmla="*/ 717711 h 3787779"/>
              <a:gd name="connsiteX12" fmla="*/ 748947 w 4448175"/>
              <a:gd name="connsiteY12" fmla="*/ 377793 h 3787779"/>
              <a:gd name="connsiteX13" fmla="*/ 1059846 w 4448175"/>
              <a:gd name="connsiteY13" fmla="*/ 82732 h 3787779"/>
              <a:gd name="connsiteX14" fmla="*/ 1374264 w 4448175"/>
              <a:gd name="connsiteY14" fmla="*/ 414027 h 3787779"/>
              <a:gd name="connsiteX15" fmla="*/ 1495394 w 4448175"/>
              <a:gd name="connsiteY15" fmla="*/ 323447 h 3787779"/>
              <a:gd name="connsiteX16" fmla="*/ 2554286 w 4448175"/>
              <a:gd name="connsiteY16" fmla="*/ 0 h 3787779"/>
              <a:gd name="connsiteX17" fmla="*/ 4448175 w 4448175"/>
              <a:gd name="connsiteY17" fmla="*/ 1893890 h 3787779"/>
              <a:gd name="connsiteX18" fmla="*/ 2554286 w 4448175"/>
              <a:gd name="connsiteY18" fmla="*/ 3787779 h 3787779"/>
              <a:gd name="connsiteX19" fmla="*/ 660397 w 4448175"/>
              <a:gd name="connsiteY19" fmla="*/ 1893890 h 3787779"/>
              <a:gd name="connsiteX20" fmla="*/ 0 w 4448175"/>
              <a:gd name="connsiteY20" fmla="*/ 2536315 h 3787779"/>
              <a:gd name="connsiteX21" fmla="*/ 0 w 4448175"/>
              <a:gd name="connsiteY21" fmla="*/ 1240914 h 3787779"/>
              <a:gd name="connsiteX22" fmla="*/ 428625 w 4448175"/>
              <a:gd name="connsiteY22" fmla="*/ 1240914 h 3787779"/>
              <a:gd name="connsiteX23" fmla="*/ 428625 w 4448175"/>
              <a:gd name="connsiteY23" fmla="*/ 2536315 h 37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8175" h="3787779">
                <a:moveTo>
                  <a:pt x="1519205" y="2108202"/>
                </a:moveTo>
                <a:lnTo>
                  <a:pt x="1519205" y="1679577"/>
                </a:lnTo>
                <a:lnTo>
                  <a:pt x="2814605" y="1679577"/>
                </a:lnTo>
                <a:lnTo>
                  <a:pt x="2814605" y="2108202"/>
                </a:lnTo>
                <a:close/>
                <a:moveTo>
                  <a:pt x="1079818" y="1893890"/>
                </a:moveTo>
                <a:cubicBezTo>
                  <a:pt x="1079818" y="2708216"/>
                  <a:pt x="1739960" y="3368358"/>
                  <a:pt x="2554286" y="3368358"/>
                </a:cubicBezTo>
                <a:cubicBezTo>
                  <a:pt x="3368612" y="3368358"/>
                  <a:pt x="4028754" y="2708216"/>
                  <a:pt x="4028754" y="1893890"/>
                </a:cubicBezTo>
                <a:cubicBezTo>
                  <a:pt x="4028754" y="1079563"/>
                  <a:pt x="3368612" y="419421"/>
                  <a:pt x="2554286" y="419421"/>
                </a:cubicBezTo>
                <a:cubicBezTo>
                  <a:pt x="1739960" y="419421"/>
                  <a:pt x="1079818" y="1079563"/>
                  <a:pt x="1079818" y="1893890"/>
                </a:cubicBezTo>
                <a:close/>
                <a:moveTo>
                  <a:pt x="660397" y="1893890"/>
                </a:moveTo>
                <a:cubicBezTo>
                  <a:pt x="660397" y="1501652"/>
                  <a:pt x="779636" y="1137265"/>
                  <a:pt x="983843" y="834998"/>
                </a:cubicBezTo>
                <a:lnTo>
                  <a:pt x="1071549" y="717711"/>
                </a:lnTo>
                <a:lnTo>
                  <a:pt x="748947" y="377793"/>
                </a:lnTo>
                <a:lnTo>
                  <a:pt x="1059846" y="82732"/>
                </a:lnTo>
                <a:lnTo>
                  <a:pt x="1374264" y="414027"/>
                </a:lnTo>
                <a:lnTo>
                  <a:pt x="1495394" y="323447"/>
                </a:lnTo>
                <a:cubicBezTo>
                  <a:pt x="1797661" y="119239"/>
                  <a:pt x="2162048" y="0"/>
                  <a:pt x="2554286" y="0"/>
                </a:cubicBezTo>
                <a:cubicBezTo>
                  <a:pt x="3600252" y="0"/>
                  <a:pt x="4448175" y="847923"/>
                  <a:pt x="4448175" y="1893890"/>
                </a:cubicBezTo>
                <a:cubicBezTo>
                  <a:pt x="4448175" y="2939856"/>
                  <a:pt x="3600252" y="3787779"/>
                  <a:pt x="2554286" y="3787779"/>
                </a:cubicBezTo>
                <a:cubicBezTo>
                  <a:pt x="1508320" y="3787779"/>
                  <a:pt x="660397" y="2939856"/>
                  <a:pt x="660397" y="1893890"/>
                </a:cubicBezTo>
                <a:close/>
                <a:moveTo>
                  <a:pt x="0" y="2536315"/>
                </a:moveTo>
                <a:lnTo>
                  <a:pt x="0" y="1240914"/>
                </a:lnTo>
                <a:lnTo>
                  <a:pt x="428625" y="1240914"/>
                </a:lnTo>
                <a:lnTo>
                  <a:pt x="428625" y="2536315"/>
                </a:ln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370627171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71"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Geography</a:t>
            </a:r>
            <a:r>
              <a:rPr lang="en-US" dirty="0">
                <a:solidFill>
                  <a:schemeClr val="accent6"/>
                </a:solidFill>
              </a:rPr>
              <a:t/>
            </a:r>
            <a:br>
              <a:rPr lang="en-US" dirty="0">
                <a:solidFill>
                  <a:schemeClr val="accent6"/>
                </a:solidFill>
              </a:rPr>
            </a:br>
            <a:r>
              <a:rPr lang="en-IN" sz="3200" dirty="0">
                <a:solidFill>
                  <a:srgbClr val="505050"/>
                </a:solidFill>
              </a:rPr>
              <a:t>Which Maturity Model do you fit in?</a:t>
            </a:r>
            <a:endParaRPr lang="en-US" sz="2400" dirty="0"/>
          </a:p>
        </p:txBody>
      </p:sp>
      <p:graphicFrame>
        <p:nvGraphicFramePr>
          <p:cNvPr id="98" name="Table 97"/>
          <p:cNvGraphicFramePr>
            <a:graphicFrameLocks noGrp="1"/>
          </p:cNvGraphicFramePr>
          <p:nvPr>
            <p:extLst>
              <p:ext uri="{D42A27DB-BD31-4B8C-83A1-F6EECF244321}">
                <p14:modId xmlns:p14="http://schemas.microsoft.com/office/powerpoint/2010/main" val="1499252690"/>
              </p:ext>
            </p:extLst>
          </p:nvPr>
        </p:nvGraphicFramePr>
        <p:xfrm>
          <a:off x="452011" y="1537930"/>
          <a:ext cx="11532450" cy="3718560"/>
        </p:xfrm>
        <a:graphic>
          <a:graphicData uri="http://schemas.openxmlformats.org/drawingml/2006/table">
            <a:tbl>
              <a:tblPr/>
              <a:tblGrid>
                <a:gridCol w="8921328">
                  <a:extLst>
                    <a:ext uri="{9D8B030D-6E8A-4147-A177-3AD203B41FA5}">
                      <a16:colId xmlns:a16="http://schemas.microsoft.com/office/drawing/2014/main" val="20000"/>
                    </a:ext>
                  </a:extLst>
                </a:gridCol>
                <a:gridCol w="1305561">
                  <a:extLst>
                    <a:ext uri="{9D8B030D-6E8A-4147-A177-3AD203B41FA5}">
                      <a16:colId xmlns:a16="http://schemas.microsoft.com/office/drawing/2014/main" val="20001"/>
                    </a:ext>
                  </a:extLst>
                </a:gridCol>
                <a:gridCol w="1305561">
                  <a:extLst>
                    <a:ext uri="{9D8B030D-6E8A-4147-A177-3AD203B41FA5}">
                      <a16:colId xmlns:a16="http://schemas.microsoft.com/office/drawing/2014/main" val="20002"/>
                    </a:ext>
                  </a:extLst>
                </a:gridCol>
              </a:tblGrid>
              <a:tr h="0">
                <a:tc>
                  <a:txBody>
                    <a:bodyPr/>
                    <a:lstStyle/>
                    <a:p>
                      <a:pPr algn="l" fontAlgn="b"/>
                      <a:r>
                        <a:rPr lang="en-US" sz="1800" b="0" i="0" u="none" strike="noStrike" dirty="0" smtClean="0">
                          <a:solidFill>
                            <a:schemeClr val="accent1"/>
                          </a:solidFill>
                          <a:effectLst/>
                          <a:latin typeface="Segoe UI Semibold" panose="020B0702040204020203" pitchFamily="34" charset="0"/>
                          <a:cs typeface="Segoe UI Semibold" panose="020B0702040204020203" pitchFamily="34" charset="0"/>
                        </a:rPr>
                        <a:t>Geography</a:t>
                      </a:r>
                      <a:endParaRPr lang="en-US" sz="1800" b="0" i="0" u="none" strike="noStrike" dirty="0">
                        <a:solidFill>
                          <a:schemeClr val="accent1"/>
                        </a:solidFill>
                        <a:effectLst/>
                        <a:latin typeface="Segoe UI Semibold" panose="020B0702040204020203" pitchFamily="34" charset="0"/>
                        <a:cs typeface="Segoe UI Semibold" panose="020B0702040204020203" pitchFamily="34" charset="0"/>
                      </a:endParaRPr>
                    </a:p>
                  </a:txBody>
                  <a:tcPr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US" sz="1800" b="0" i="0" u="none" strike="noStrike" dirty="0">
                          <a:solidFill>
                            <a:schemeClr val="bg1"/>
                          </a:solidFill>
                          <a:effectLst/>
                          <a:latin typeface="Segoe UI Semibold" panose="020B0702040204020203" pitchFamily="34" charset="0"/>
                          <a:cs typeface="Segoe UI Semibold" panose="020B0702040204020203" pitchFamily="34" charset="0"/>
                        </a:rPr>
                        <a:t>Yes</a:t>
                      </a: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B050"/>
                    </a:solidFill>
                  </a:tcPr>
                </a:tc>
                <a:tc>
                  <a:txBody>
                    <a:bodyPr/>
                    <a:lstStyle/>
                    <a:p>
                      <a:pPr algn="ctr" fontAlgn="b"/>
                      <a:r>
                        <a:rPr lang="en-US" sz="1800" b="0" i="0" u="none" strike="noStrike" dirty="0">
                          <a:solidFill>
                            <a:schemeClr val="bg1"/>
                          </a:solidFill>
                          <a:effectLst/>
                          <a:latin typeface="Segoe UI Semibold" panose="020B0702040204020203" pitchFamily="34" charset="0"/>
                          <a:cs typeface="Segoe UI Semibold" panose="020B0702040204020203" pitchFamily="34" charset="0"/>
                        </a:rPr>
                        <a:t>No</a:t>
                      </a:r>
                    </a:p>
                  </a:txBody>
                  <a:tcPr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0">
                <a:tc>
                  <a:txBody>
                    <a:bodyPr/>
                    <a:lstStyle/>
                    <a:p>
                      <a:pPr marL="0" indent="0">
                        <a:lnSpc>
                          <a:spcPct val="100000"/>
                        </a:lnSpc>
                        <a:spcBef>
                          <a:spcPts val="600"/>
                        </a:spcBef>
                        <a:buNone/>
                      </a:pPr>
                      <a:r>
                        <a:rPr lang="en-US" sz="1400" dirty="0" smtClean="0">
                          <a:ln w="3175">
                            <a:noFill/>
                          </a:ln>
                          <a:latin typeface="+mn-lt"/>
                          <a:cs typeface="Segoe UI" pitchFamily="34" charset="0"/>
                        </a:rPr>
                        <a:t>Do you only sell within a local geography because you have no sales reach?</a:t>
                      </a:r>
                    </a:p>
                  </a:txBody>
                  <a:tcPr anchor="b">
                    <a:lnL w="6350" cap="flat" cmpd="sng" algn="ctr">
                      <a:no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anchor="b">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anchor="b">
                    <a:lnL w="9525" cap="flat" cmpd="sng" algn="ctr">
                      <a:solidFill>
                        <a:schemeClr val="tx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0">
                <a:tc>
                  <a:txBody>
                    <a:bodyPr/>
                    <a:lstStyle/>
                    <a:p>
                      <a:pPr marL="0" indent="0">
                        <a:lnSpc>
                          <a:spcPct val="100000"/>
                        </a:lnSpc>
                        <a:spcBef>
                          <a:spcPts val="600"/>
                        </a:spcBef>
                        <a:buNone/>
                      </a:pPr>
                      <a:r>
                        <a:rPr lang="en-US" sz="1400" dirty="0" smtClean="0">
                          <a:ln w="3175">
                            <a:noFill/>
                          </a:ln>
                          <a:latin typeface="+mn-lt"/>
                          <a:cs typeface="Segoe UI" pitchFamily="34" charset="0"/>
                        </a:rPr>
                        <a:t>Can working with partners in other geographies help you to serve customers that require global reach?</a:t>
                      </a:r>
                    </a:p>
                  </a:txBody>
                  <a:tcPr anchor="b">
                    <a:lnL w="6350" cap="flat" cmpd="sng" algn="ctr">
                      <a:no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anchor="b">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anchor="b">
                    <a:lnL w="9525" cap="flat" cmpd="sng" algn="ctr">
                      <a:solidFill>
                        <a:schemeClr val="tx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0">
                <a:tc>
                  <a:txBody>
                    <a:bodyPr/>
                    <a:lstStyle/>
                    <a:p>
                      <a:pPr marL="0" marR="0" indent="0" algn="l" defTabSz="932742" rtl="0" eaLnBrk="1" fontAlgn="auto" latinLnBrk="0" hangingPunct="1">
                        <a:lnSpc>
                          <a:spcPct val="100000"/>
                        </a:lnSpc>
                        <a:spcBef>
                          <a:spcPts val="600"/>
                        </a:spcBef>
                        <a:spcAft>
                          <a:spcPts val="0"/>
                        </a:spcAft>
                        <a:buClrTx/>
                        <a:buSzTx/>
                        <a:buFontTx/>
                        <a:buNone/>
                        <a:tabLst/>
                        <a:defRPr/>
                      </a:pPr>
                      <a:r>
                        <a:rPr lang="en-US" sz="1400" dirty="0" smtClean="0">
                          <a:ln w="3175">
                            <a:noFill/>
                          </a:ln>
                          <a:latin typeface="+mn-lt"/>
                          <a:cs typeface="Segoe UI" pitchFamily="34" charset="0"/>
                        </a:rPr>
                        <a:t>Do you have a plan developed to grow new revenues outside of your local area?</a:t>
                      </a:r>
                    </a:p>
                  </a:txBody>
                  <a:tcPr anchor="b">
                    <a:lnL w="6350" cap="flat" cmpd="sng" algn="ctr">
                      <a:no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anchor="b">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anchor="b">
                    <a:lnL w="9525" cap="flat" cmpd="sng" algn="ctr">
                      <a:solidFill>
                        <a:schemeClr val="tx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0">
                <a:tc>
                  <a:txBody>
                    <a:bodyPr/>
                    <a:lstStyle/>
                    <a:p>
                      <a:pPr marL="0" indent="0">
                        <a:lnSpc>
                          <a:spcPct val="100000"/>
                        </a:lnSpc>
                        <a:spcBef>
                          <a:spcPts val="600"/>
                        </a:spcBef>
                        <a:buNone/>
                      </a:pPr>
                      <a:r>
                        <a:rPr lang="en-US" sz="1400" dirty="0" smtClean="0">
                          <a:ln w="3175">
                            <a:noFill/>
                          </a:ln>
                          <a:latin typeface="+mn-lt"/>
                          <a:cs typeface="Segoe UI" pitchFamily="34" charset="0"/>
                        </a:rPr>
                        <a:t>Have you identified new geographies where there is "white space" for your offerings?</a:t>
                      </a:r>
                    </a:p>
                  </a:txBody>
                  <a:tcPr anchor="b">
                    <a:lnL w="6350" cap="flat" cmpd="sng" algn="ctr">
                      <a:no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anchor="b">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anchor="b">
                    <a:lnL w="9525" cap="flat" cmpd="sng" algn="ctr">
                      <a:solidFill>
                        <a:schemeClr val="tx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0">
                <a:tc>
                  <a:txBody>
                    <a:bodyPr/>
                    <a:lstStyle/>
                    <a:p>
                      <a:pPr marL="0" marR="0" indent="0" algn="l" defTabSz="932742" rtl="0" eaLnBrk="1" fontAlgn="auto" latinLnBrk="0" hangingPunct="1">
                        <a:lnSpc>
                          <a:spcPct val="100000"/>
                        </a:lnSpc>
                        <a:spcBef>
                          <a:spcPts val="600"/>
                        </a:spcBef>
                        <a:spcAft>
                          <a:spcPts val="0"/>
                        </a:spcAft>
                        <a:buClrTx/>
                        <a:buSzTx/>
                        <a:buFontTx/>
                        <a:buNone/>
                        <a:tabLst/>
                        <a:defRPr/>
                      </a:pPr>
                      <a:r>
                        <a:rPr lang="en-US" sz="1400" dirty="0" smtClean="0">
                          <a:ln w="3175">
                            <a:noFill/>
                          </a:ln>
                          <a:latin typeface="+mn-lt"/>
                          <a:cs typeface="Segoe UI" pitchFamily="34" charset="0"/>
                        </a:rPr>
                        <a:t>Have you researched your market and identified areas where you can provide something unique?</a:t>
                      </a:r>
                    </a:p>
                  </a:txBody>
                  <a:tcPr anchor="b">
                    <a:lnL w="6350" cap="flat" cmpd="sng" algn="ctr">
                      <a:no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anchor="b">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anchor="b">
                    <a:lnL w="9525" cap="flat" cmpd="sng" algn="ctr">
                      <a:solidFill>
                        <a:schemeClr val="tx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0">
                <a:tc>
                  <a:txBody>
                    <a:bodyPr/>
                    <a:lstStyle/>
                    <a:p>
                      <a:pPr marL="0" marR="0" indent="0" algn="l" defTabSz="932742" rtl="0" eaLnBrk="1" fontAlgn="auto" latinLnBrk="0" hangingPunct="1">
                        <a:lnSpc>
                          <a:spcPct val="100000"/>
                        </a:lnSpc>
                        <a:spcBef>
                          <a:spcPts val="600"/>
                        </a:spcBef>
                        <a:spcAft>
                          <a:spcPts val="0"/>
                        </a:spcAft>
                        <a:buClrTx/>
                        <a:buSzTx/>
                        <a:buFontTx/>
                        <a:buNone/>
                        <a:tabLst/>
                        <a:defRPr/>
                      </a:pPr>
                      <a:r>
                        <a:rPr lang="en-US" sz="1400" dirty="0" smtClean="0">
                          <a:ln w="3175">
                            <a:noFill/>
                          </a:ln>
                          <a:latin typeface="+mn-lt"/>
                          <a:cs typeface="Segoe UI" pitchFamily="34" charset="0"/>
                        </a:rPr>
                        <a:t>Have you tried to narrow down exactly which geographies you want to go to?</a:t>
                      </a:r>
                    </a:p>
                  </a:txBody>
                  <a:tcPr anchor="b">
                    <a:lnL w="6350" cap="flat" cmpd="sng" algn="ctr">
                      <a:no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anchor="b">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anchor="b">
                    <a:lnL w="9525" cap="flat" cmpd="sng" algn="ctr">
                      <a:solidFill>
                        <a:schemeClr val="tx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0">
                <a:tc>
                  <a:txBody>
                    <a:bodyPr/>
                    <a:lstStyle/>
                    <a:p>
                      <a:pPr marL="0" marR="0" indent="0" algn="l" defTabSz="932742" rtl="0" eaLnBrk="1" fontAlgn="auto" latinLnBrk="0" hangingPunct="1">
                        <a:lnSpc>
                          <a:spcPct val="100000"/>
                        </a:lnSpc>
                        <a:spcBef>
                          <a:spcPts val="600"/>
                        </a:spcBef>
                        <a:spcAft>
                          <a:spcPts val="0"/>
                        </a:spcAft>
                        <a:buClrTx/>
                        <a:buSzTx/>
                        <a:buFontTx/>
                        <a:buNone/>
                        <a:tabLst/>
                        <a:defRPr/>
                      </a:pPr>
                      <a:r>
                        <a:rPr lang="en-US" sz="1400" dirty="0" smtClean="0">
                          <a:ln w="3175">
                            <a:noFill/>
                          </a:ln>
                          <a:latin typeface="+mn-lt"/>
                          <a:cs typeface="Segoe UI" pitchFamily="34" charset="0"/>
                        </a:rPr>
                        <a:t>Have you identified new geographies where there is "white space" for your offerings?</a:t>
                      </a:r>
                    </a:p>
                  </a:txBody>
                  <a:tcPr anchor="b">
                    <a:lnL w="6350" cap="flat" cmpd="sng" algn="ctr">
                      <a:no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anchor="b">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anchor="b">
                    <a:lnL w="9525" cap="flat" cmpd="sng" algn="ctr">
                      <a:solidFill>
                        <a:schemeClr val="tx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0">
                <a:tc>
                  <a:txBody>
                    <a:bodyPr/>
                    <a:lstStyle/>
                    <a:p>
                      <a:pPr marL="0" marR="0" indent="0" algn="l" defTabSz="932742" rtl="0" eaLnBrk="1" fontAlgn="auto" latinLnBrk="0" hangingPunct="1">
                        <a:lnSpc>
                          <a:spcPct val="100000"/>
                        </a:lnSpc>
                        <a:spcBef>
                          <a:spcPts val="600"/>
                        </a:spcBef>
                        <a:spcAft>
                          <a:spcPts val="0"/>
                        </a:spcAft>
                        <a:buClrTx/>
                        <a:buSzTx/>
                        <a:buFontTx/>
                        <a:buNone/>
                        <a:tabLst/>
                        <a:defRPr/>
                      </a:pPr>
                      <a:r>
                        <a:rPr lang="en-US" sz="1400" dirty="0" smtClean="0">
                          <a:ln w="3175">
                            <a:noFill/>
                          </a:ln>
                          <a:latin typeface="+mn-lt"/>
                          <a:cs typeface="Segoe UI" pitchFamily="34" charset="0"/>
                        </a:rPr>
                        <a:t>Can working with partners in other geographies add value or deliver additional skillsets?</a:t>
                      </a:r>
                    </a:p>
                  </a:txBody>
                  <a:tcPr anchor="b">
                    <a:lnL w="6350" cap="flat" cmpd="sng" algn="ctr">
                      <a:no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anchor="b">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anchor="b">
                    <a:lnL w="9525" cap="flat" cmpd="sng" algn="ctr">
                      <a:solidFill>
                        <a:schemeClr val="tx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0">
                <a:tc>
                  <a:txBody>
                    <a:bodyPr/>
                    <a:lstStyle/>
                    <a:p>
                      <a:pPr marL="0" indent="0">
                        <a:lnSpc>
                          <a:spcPct val="100000"/>
                        </a:lnSpc>
                        <a:spcBef>
                          <a:spcPts val="600"/>
                        </a:spcBef>
                        <a:buNone/>
                      </a:pPr>
                      <a:r>
                        <a:rPr lang="en-US" sz="1400" dirty="0" smtClean="0">
                          <a:ln w="3175">
                            <a:noFill/>
                          </a:ln>
                          <a:latin typeface="+mn-lt"/>
                          <a:cs typeface="Segoe UI" pitchFamily="34" charset="0"/>
                        </a:rPr>
                        <a:t>Do you struggle with multi lingual marketing and sales?</a:t>
                      </a:r>
                    </a:p>
                  </a:txBody>
                  <a:tcPr anchor="b">
                    <a:lnL w="6350" cap="flat" cmpd="sng" algn="ctr">
                      <a:no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anchor="b">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anchor="b">
                    <a:lnL w="9525" cap="flat" cmpd="sng" algn="ctr">
                      <a:solidFill>
                        <a:schemeClr val="tx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0">
                <a:tc>
                  <a:txBody>
                    <a:bodyPr/>
                    <a:lstStyle/>
                    <a:p>
                      <a:pPr marL="0" marR="0" indent="0" algn="l" defTabSz="932742" rtl="0" eaLnBrk="1" fontAlgn="auto" latinLnBrk="0" hangingPunct="1">
                        <a:lnSpc>
                          <a:spcPct val="100000"/>
                        </a:lnSpc>
                        <a:spcBef>
                          <a:spcPts val="600"/>
                        </a:spcBef>
                        <a:spcAft>
                          <a:spcPts val="0"/>
                        </a:spcAft>
                        <a:buClrTx/>
                        <a:buSzTx/>
                        <a:buFontTx/>
                        <a:buNone/>
                        <a:tabLst/>
                        <a:defRPr/>
                      </a:pPr>
                      <a:r>
                        <a:rPr lang="en-US" sz="1400" dirty="0" smtClean="0">
                          <a:ln w="3175">
                            <a:noFill/>
                          </a:ln>
                          <a:latin typeface="+mn-lt"/>
                          <a:cs typeface="Segoe UI" pitchFamily="34" charset="0"/>
                        </a:rPr>
                        <a:t>Do you need help to localize your software and services?</a:t>
                      </a:r>
                    </a:p>
                  </a:txBody>
                  <a:tcPr anchor="b">
                    <a:lnL w="6350" cap="flat" cmpd="sng" algn="ctr">
                      <a:no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anchor="b">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anchor="b">
                    <a:lnL w="9525" cap="flat" cmpd="sng" algn="ctr">
                      <a:solidFill>
                        <a:schemeClr val="tx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0">
                <a:tc>
                  <a:txBody>
                    <a:bodyPr/>
                    <a:lstStyle/>
                    <a:p>
                      <a:pPr marL="0" marR="0" indent="0" algn="l" defTabSz="932742" rtl="0" eaLnBrk="1" fontAlgn="auto" latinLnBrk="0" hangingPunct="1">
                        <a:lnSpc>
                          <a:spcPct val="100000"/>
                        </a:lnSpc>
                        <a:spcBef>
                          <a:spcPts val="600"/>
                        </a:spcBef>
                        <a:spcAft>
                          <a:spcPts val="0"/>
                        </a:spcAft>
                        <a:buClrTx/>
                        <a:buSzTx/>
                        <a:buFontTx/>
                        <a:buNone/>
                        <a:tabLst/>
                        <a:defRPr/>
                      </a:pPr>
                      <a:r>
                        <a:rPr lang="en-US" sz="1400" dirty="0" smtClean="0">
                          <a:ln w="3175">
                            <a:noFill/>
                          </a:ln>
                          <a:latin typeface="+mn-lt"/>
                          <a:cs typeface="Segoe UI" pitchFamily="34" charset="0"/>
                        </a:rPr>
                        <a:t>Do you provide partner support in various geographies?</a:t>
                      </a:r>
                    </a:p>
                  </a:txBody>
                  <a:tcPr anchor="b">
                    <a:lnL w="6350" cap="flat" cmpd="sng" algn="ctr">
                      <a:no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anchor="b">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anchor="b">
                    <a:lnL w="9525" cap="flat" cmpd="sng" algn="ctr">
                      <a:solidFill>
                        <a:schemeClr val="tx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bl>
          </a:graphicData>
        </a:graphic>
      </p:graphicFrame>
      <p:grpSp>
        <p:nvGrpSpPr>
          <p:cNvPr id="106" name="Group 105"/>
          <p:cNvGrpSpPr/>
          <p:nvPr/>
        </p:nvGrpSpPr>
        <p:grpSpPr>
          <a:xfrm>
            <a:off x="78139" y="6547743"/>
            <a:ext cx="471899" cy="393602"/>
            <a:chOff x="7363193" y="4665889"/>
            <a:chExt cx="354013" cy="295275"/>
          </a:xfrm>
        </p:grpSpPr>
        <p:sp>
          <p:nvSpPr>
            <p:cNvPr id="107"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8"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9"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0"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1"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2"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113" name="Rectangle 112"/>
          <p:cNvSpPr/>
          <p:nvPr/>
        </p:nvSpPr>
        <p:spPr bwMode="auto">
          <a:xfrm>
            <a:off x="-1" y="6939661"/>
            <a:ext cx="12436475" cy="5486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1" name="Rectangle 130"/>
          <p:cNvSpPr/>
          <p:nvPr/>
        </p:nvSpPr>
        <p:spPr bwMode="auto">
          <a:xfrm>
            <a:off x="455295" y="5346150"/>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32" name="Rectangle 131"/>
          <p:cNvSpPr/>
          <p:nvPr/>
        </p:nvSpPr>
        <p:spPr bwMode="auto">
          <a:xfrm>
            <a:off x="3364884" y="5346150"/>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33" name="Rectangle 132"/>
          <p:cNvSpPr/>
          <p:nvPr/>
        </p:nvSpPr>
        <p:spPr bwMode="auto">
          <a:xfrm>
            <a:off x="6274473" y="5346150"/>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34" name="Rectangle 133"/>
          <p:cNvSpPr/>
          <p:nvPr/>
        </p:nvSpPr>
        <p:spPr bwMode="auto">
          <a:xfrm>
            <a:off x="9184061" y="5346150"/>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35" name="Rectangle 134"/>
          <p:cNvSpPr/>
          <p:nvPr/>
        </p:nvSpPr>
        <p:spPr bwMode="auto">
          <a:xfrm>
            <a:off x="455295" y="5352561"/>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36" name="Rectangle 135"/>
          <p:cNvSpPr/>
          <p:nvPr/>
        </p:nvSpPr>
        <p:spPr bwMode="auto">
          <a:xfrm>
            <a:off x="3364884" y="5352561"/>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37" name="Rectangle 136"/>
          <p:cNvSpPr/>
          <p:nvPr/>
        </p:nvSpPr>
        <p:spPr bwMode="auto">
          <a:xfrm>
            <a:off x="6274473" y="5352561"/>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38" name="Rectangle 137"/>
          <p:cNvSpPr/>
          <p:nvPr/>
        </p:nvSpPr>
        <p:spPr bwMode="auto">
          <a:xfrm>
            <a:off x="9184061" y="5352561"/>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39" name="Rectangle 138"/>
          <p:cNvSpPr/>
          <p:nvPr/>
        </p:nvSpPr>
        <p:spPr bwMode="auto">
          <a:xfrm>
            <a:off x="455295" y="5346058"/>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40" name="Rectangle 139"/>
          <p:cNvSpPr/>
          <p:nvPr/>
        </p:nvSpPr>
        <p:spPr bwMode="auto">
          <a:xfrm>
            <a:off x="3364884" y="5346058"/>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41" name="Rectangle 140"/>
          <p:cNvSpPr/>
          <p:nvPr/>
        </p:nvSpPr>
        <p:spPr bwMode="auto">
          <a:xfrm>
            <a:off x="6274473" y="5346058"/>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42" name="Rectangle 141"/>
          <p:cNvSpPr/>
          <p:nvPr/>
        </p:nvSpPr>
        <p:spPr bwMode="auto">
          <a:xfrm>
            <a:off x="9184061" y="5346058"/>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43" name="Rectangle 142"/>
          <p:cNvSpPr/>
          <p:nvPr/>
        </p:nvSpPr>
        <p:spPr bwMode="auto">
          <a:xfrm>
            <a:off x="455295" y="5346851"/>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0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Basic Maturity Model</a:t>
            </a:r>
          </a:p>
        </p:txBody>
      </p:sp>
      <p:sp>
        <p:nvSpPr>
          <p:cNvPr id="144" name="Rectangle 143"/>
          <p:cNvSpPr/>
          <p:nvPr/>
        </p:nvSpPr>
        <p:spPr bwMode="auto">
          <a:xfrm>
            <a:off x="3364884" y="5346851"/>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0-3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Reactive Maturity Model</a:t>
            </a:r>
          </a:p>
        </p:txBody>
      </p:sp>
      <p:sp>
        <p:nvSpPr>
          <p:cNvPr id="145" name="Rectangle 144"/>
          <p:cNvSpPr/>
          <p:nvPr/>
        </p:nvSpPr>
        <p:spPr bwMode="auto">
          <a:xfrm>
            <a:off x="6274473" y="5346851"/>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3-5 Yes =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Proactive Maturity </a:t>
            </a:r>
            <a:r>
              <a:rPr lang="en-US" sz="1600" dirty="0">
                <a:solidFill>
                  <a:schemeClr val="bg1"/>
                </a:solidFill>
                <a:ea typeface="Segoe UI" pitchFamily="34" charset="0"/>
                <a:cs typeface="Segoe UI" pitchFamily="34" charset="0"/>
              </a:rPr>
              <a:t>Model</a:t>
            </a:r>
          </a:p>
        </p:txBody>
      </p:sp>
      <p:sp>
        <p:nvSpPr>
          <p:cNvPr id="146" name="Rectangle 145"/>
          <p:cNvSpPr/>
          <p:nvPr/>
        </p:nvSpPr>
        <p:spPr bwMode="auto">
          <a:xfrm>
            <a:off x="9184061" y="5346851"/>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8+ Yes =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Dynamic </a:t>
            </a:r>
            <a:r>
              <a:rPr lang="en-US" sz="1600" dirty="0">
                <a:solidFill>
                  <a:schemeClr val="bg1"/>
                </a:solidFill>
                <a:ea typeface="Segoe UI" pitchFamily="34" charset="0"/>
                <a:cs typeface="Segoe UI" pitchFamily="34" charset="0"/>
              </a:rPr>
              <a:t>Maturity Model</a:t>
            </a:r>
          </a:p>
        </p:txBody>
      </p:sp>
      <p:sp>
        <p:nvSpPr>
          <p:cNvPr id="147" name="Rectangle 146"/>
          <p:cNvSpPr/>
          <p:nvPr/>
        </p:nvSpPr>
        <p:spPr bwMode="auto">
          <a:xfrm>
            <a:off x="3364884" y="5346851"/>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1-3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Reactive Maturity Model</a:t>
            </a:r>
          </a:p>
        </p:txBody>
      </p:sp>
    </p:spTree>
    <p:extLst>
      <p:ext uri="{BB962C8B-B14F-4D97-AF65-F5344CB8AC3E}">
        <p14:creationId xmlns:p14="http://schemas.microsoft.com/office/powerpoint/2010/main" val="3966357227"/>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9775922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6131"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p>
            <a:r>
              <a:rPr lang="en-US" dirty="0" smtClean="0"/>
              <a:t>How will you expand into more Geographies?</a:t>
            </a:r>
            <a:endParaRPr lang="en-US" dirty="0"/>
          </a:p>
        </p:txBody>
      </p:sp>
      <p:sp>
        <p:nvSpPr>
          <p:cNvPr id="33" name="Pentagon 32"/>
          <p:cNvSpPr/>
          <p:nvPr/>
        </p:nvSpPr>
        <p:spPr bwMode="auto">
          <a:xfrm>
            <a:off x="4224676" y="1211263"/>
            <a:ext cx="3938249" cy="456382"/>
          </a:xfrm>
          <a:prstGeom prst="homePlate">
            <a:avLst>
              <a:gd name="adj" fmla="val 20749"/>
            </a:avLst>
          </a:prstGeom>
          <a:solidFill>
            <a:schemeClr val="accent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000">
                <a:solidFill>
                  <a:schemeClr val="bg1"/>
                </a:solidFill>
                <a:latin typeface="Segoe UI Semibold" panose="020B0702040204020203" pitchFamily="34" charset="0"/>
                <a:cs typeface="Segoe UI Semibold" panose="020B0702040204020203" pitchFamily="34" charset="0"/>
              </a:rPr>
              <a:t>Take Actions</a:t>
            </a:r>
            <a:endParaRPr lang="en-US" sz="2000" dirty="0">
              <a:solidFill>
                <a:schemeClr val="bg1"/>
              </a:solidFill>
              <a:latin typeface="Segoe UI Semibold" panose="020B0702040204020203" pitchFamily="34" charset="0"/>
              <a:cs typeface="Segoe UI Semibold" panose="020B0702040204020203" pitchFamily="34" charset="0"/>
            </a:endParaRPr>
          </a:p>
        </p:txBody>
      </p:sp>
      <p:sp>
        <p:nvSpPr>
          <p:cNvPr id="34" name="Chevron 33"/>
          <p:cNvSpPr/>
          <p:nvPr/>
        </p:nvSpPr>
        <p:spPr bwMode="auto">
          <a:xfrm>
            <a:off x="8118833" y="1211263"/>
            <a:ext cx="3975059" cy="456382"/>
          </a:xfrm>
          <a:prstGeom prst="chevron">
            <a:avLst>
              <a:gd name="adj" fmla="val 18593"/>
            </a:avLst>
          </a:prstGeom>
          <a:solidFill>
            <a:schemeClr val="accent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000">
                <a:solidFill>
                  <a:schemeClr val="bg1"/>
                </a:solidFill>
                <a:latin typeface="Segoe UI Semibold" panose="020B0702040204020203" pitchFamily="34" charset="0"/>
                <a:cs typeface="Segoe UI Semibold" panose="020B0702040204020203" pitchFamily="34" charset="0"/>
              </a:rPr>
              <a:t>Leverage These Resources</a:t>
            </a:r>
            <a:endParaRPr lang="en-US" sz="2000" dirty="0">
              <a:solidFill>
                <a:schemeClr val="bg1"/>
              </a:solidFill>
              <a:latin typeface="Segoe UI Semibold" panose="020B0702040204020203" pitchFamily="34" charset="0"/>
              <a:cs typeface="Segoe UI Semibold" panose="020B0702040204020203" pitchFamily="34" charset="0"/>
            </a:endParaRPr>
          </a:p>
        </p:txBody>
      </p:sp>
      <p:sp>
        <p:nvSpPr>
          <p:cNvPr id="35" name="TextBox 34"/>
          <p:cNvSpPr txBox="1"/>
          <p:nvPr/>
        </p:nvSpPr>
        <p:spPr>
          <a:xfrm>
            <a:off x="934915" y="6052212"/>
            <a:ext cx="3289759" cy="369332"/>
          </a:xfrm>
          <a:prstGeom prst="rect">
            <a:avLst/>
          </a:prstGeom>
          <a:noFill/>
        </p:spPr>
        <p:txBody>
          <a:bodyPr wrap="square" lIns="0" tIns="0" rIns="0" bIns="0" rtlCol="0">
            <a:spAutoFit/>
          </a:bodyPr>
          <a:lstStyle/>
          <a:p>
            <a:r>
              <a:rPr lang="en-US" sz="1200" dirty="0"/>
              <a:t>EXCELLENT! </a:t>
            </a:r>
            <a:r>
              <a:rPr lang="en-US" sz="1200" dirty="0" smtClean="0"/>
              <a:t>Make sure you are leveraging all these available resources.</a:t>
            </a:r>
            <a:endParaRPr lang="en-US" sz="1200" dirty="0"/>
          </a:p>
        </p:txBody>
      </p:sp>
      <p:sp>
        <p:nvSpPr>
          <p:cNvPr id="39" name="Rectangle 38"/>
          <p:cNvSpPr/>
          <p:nvPr/>
        </p:nvSpPr>
        <p:spPr bwMode="auto">
          <a:xfrm>
            <a:off x="4210629" y="4067224"/>
            <a:ext cx="3839823" cy="72162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rPr>
              <a:t>Review the video </a:t>
            </a:r>
            <a:r>
              <a:rPr lang="en-US" sz="1600" dirty="0" smtClean="0">
                <a:solidFill>
                  <a:schemeClr val="tx1"/>
                </a:solidFill>
              </a:rPr>
              <a:t>“Selecting-Target-Markets-for-Your-Cloud-Solution”</a:t>
            </a:r>
            <a:endParaRPr lang="en-US" sz="1600" dirty="0">
              <a:solidFill>
                <a:schemeClr val="tx1"/>
              </a:solidFill>
            </a:endParaRPr>
          </a:p>
        </p:txBody>
      </p:sp>
      <p:sp>
        <p:nvSpPr>
          <p:cNvPr id="40" name="Rectangle 39"/>
          <p:cNvSpPr/>
          <p:nvPr/>
        </p:nvSpPr>
        <p:spPr bwMode="auto">
          <a:xfrm>
            <a:off x="4224676" y="4853131"/>
            <a:ext cx="3839823" cy="73623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rPr>
              <a:t>Review the video "Partner Recruitment Program" </a:t>
            </a:r>
          </a:p>
        </p:txBody>
      </p:sp>
      <p:sp>
        <p:nvSpPr>
          <p:cNvPr id="42" name="Rectangle 41"/>
          <p:cNvSpPr/>
          <p:nvPr/>
        </p:nvSpPr>
        <p:spPr bwMode="auto">
          <a:xfrm>
            <a:off x="4224676" y="3266213"/>
            <a:ext cx="3839823" cy="74494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a:solidFill>
                  <a:schemeClr val="tx1"/>
                </a:solidFill>
              </a:rPr>
              <a:t>Leverage Pinpoint to find partners that can help you in the geography</a:t>
            </a:r>
            <a:endParaRPr lang="en-US" sz="1600" dirty="0">
              <a:solidFill>
                <a:schemeClr val="tx1"/>
              </a:solidFill>
            </a:endParaRPr>
          </a:p>
        </p:txBody>
      </p:sp>
      <p:sp>
        <p:nvSpPr>
          <p:cNvPr id="43" name="Rectangle 42"/>
          <p:cNvSpPr/>
          <p:nvPr/>
        </p:nvSpPr>
        <p:spPr bwMode="auto">
          <a:xfrm>
            <a:off x="4224676" y="2505083"/>
            <a:ext cx="3839824" cy="716037"/>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rPr>
              <a:t>Develop an international channel strategy and execution plan</a:t>
            </a:r>
            <a:endParaRPr lang="en-IN" sz="1600" dirty="0">
              <a:solidFill>
                <a:schemeClr val="tx1"/>
              </a:solidFill>
            </a:endParaRPr>
          </a:p>
        </p:txBody>
      </p:sp>
      <p:sp>
        <p:nvSpPr>
          <p:cNvPr id="44" name="Rectangle 43"/>
          <p:cNvSpPr/>
          <p:nvPr/>
        </p:nvSpPr>
        <p:spPr bwMode="auto">
          <a:xfrm>
            <a:off x="4224675" y="1718249"/>
            <a:ext cx="3839825" cy="73623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N" sz="1600" dirty="0" smtClean="0">
                <a:solidFill>
                  <a:schemeClr val="tx1"/>
                </a:solidFill>
              </a:rPr>
              <a:t>Research </a:t>
            </a:r>
            <a:r>
              <a:rPr lang="en-IN" sz="1600" dirty="0">
                <a:solidFill>
                  <a:schemeClr val="tx1"/>
                </a:solidFill>
              </a:rPr>
              <a:t>to target new </a:t>
            </a:r>
            <a:r>
              <a:rPr lang="en-IN" sz="1600" dirty="0" smtClean="0">
                <a:solidFill>
                  <a:schemeClr val="tx1"/>
                </a:solidFill>
              </a:rPr>
              <a:t>geographies and join your local IAMCP chapter</a:t>
            </a:r>
            <a:endParaRPr lang="en-IN" sz="1600" dirty="0">
              <a:solidFill>
                <a:schemeClr val="tx1"/>
              </a:solidFill>
            </a:endParaRPr>
          </a:p>
        </p:txBody>
      </p:sp>
      <p:cxnSp>
        <p:nvCxnSpPr>
          <p:cNvPr id="45" name="Elbow Connector 44"/>
          <p:cNvCxnSpPr>
            <a:endCxn id="44" idx="1"/>
          </p:cNvCxnSpPr>
          <p:nvPr/>
        </p:nvCxnSpPr>
        <p:spPr>
          <a:xfrm>
            <a:off x="1926100" y="1626998"/>
            <a:ext cx="2298575" cy="459368"/>
          </a:xfrm>
          <a:prstGeom prst="bentConnector3">
            <a:avLst>
              <a:gd name="adj1" fmla="val 1694"/>
            </a:avLst>
          </a:prstGeom>
          <a:ln w="15875">
            <a:solidFill>
              <a:schemeClr val="accent6"/>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bwMode="auto">
          <a:xfrm>
            <a:off x="8118833" y="1718248"/>
            <a:ext cx="3867912" cy="73623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hlinkClick r:id="rId7"/>
              </a:rPr>
              <a:t>IAMCP website</a:t>
            </a:r>
            <a:endParaRPr lang="en-US" sz="1600" dirty="0">
              <a:solidFill>
                <a:schemeClr val="tx1"/>
              </a:solidFill>
            </a:endParaRPr>
          </a:p>
        </p:txBody>
      </p:sp>
      <p:sp>
        <p:nvSpPr>
          <p:cNvPr id="30" name="Rectangle 29"/>
          <p:cNvSpPr/>
          <p:nvPr/>
        </p:nvSpPr>
        <p:spPr bwMode="auto">
          <a:xfrm>
            <a:off x="8118833" y="2496584"/>
            <a:ext cx="3867912" cy="73623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hlinkClick r:id="rId8"/>
              </a:rPr>
              <a:t>“Keys </a:t>
            </a:r>
            <a:r>
              <a:rPr lang="en-US" sz="1600" dirty="0">
                <a:solidFill>
                  <a:schemeClr val="tx1"/>
                </a:solidFill>
                <a:hlinkClick r:id="rId8"/>
              </a:rPr>
              <a:t>to a Successful Cloud Channel Program</a:t>
            </a:r>
            <a:r>
              <a:rPr lang="en-US" sz="1600" dirty="0" smtClean="0">
                <a:solidFill>
                  <a:schemeClr val="tx1"/>
                </a:solidFill>
                <a:hlinkClick r:id="rId8"/>
              </a:rPr>
              <a:t>"</a:t>
            </a:r>
            <a:endParaRPr lang="en-IN" sz="1400" dirty="0">
              <a:solidFill>
                <a:schemeClr val="tx1"/>
              </a:solidFill>
            </a:endParaRPr>
          </a:p>
        </p:txBody>
      </p:sp>
      <p:sp>
        <p:nvSpPr>
          <p:cNvPr id="31" name="Rectangle 30"/>
          <p:cNvSpPr/>
          <p:nvPr/>
        </p:nvSpPr>
        <p:spPr bwMode="auto">
          <a:xfrm>
            <a:off x="8118833" y="3274920"/>
            <a:ext cx="3867912" cy="73623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N" sz="1600" dirty="0">
                <a:solidFill>
                  <a:schemeClr val="tx1"/>
                </a:solidFill>
                <a:hlinkClick r:id="rId9"/>
              </a:rPr>
              <a:t>Microsoft Pinpoint </a:t>
            </a:r>
            <a:endParaRPr lang="en-IN" sz="1600" dirty="0">
              <a:solidFill>
                <a:schemeClr val="tx1"/>
              </a:solidFill>
            </a:endParaRPr>
          </a:p>
        </p:txBody>
      </p:sp>
      <p:sp>
        <p:nvSpPr>
          <p:cNvPr id="46" name="Rectangle 45"/>
          <p:cNvSpPr/>
          <p:nvPr/>
        </p:nvSpPr>
        <p:spPr bwMode="auto">
          <a:xfrm>
            <a:off x="8118833" y="4828679"/>
            <a:ext cx="3867912" cy="73623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hlinkClick r:id="rId10"/>
              </a:rPr>
              <a:t>"Partner Recruitment Program" </a:t>
            </a:r>
            <a:endParaRPr lang="en-US" sz="1600" dirty="0">
              <a:solidFill>
                <a:schemeClr val="tx1"/>
              </a:solidFill>
            </a:endParaRPr>
          </a:p>
        </p:txBody>
      </p:sp>
      <p:sp>
        <p:nvSpPr>
          <p:cNvPr id="47" name="Rectangle 46"/>
          <p:cNvSpPr/>
          <p:nvPr/>
        </p:nvSpPr>
        <p:spPr bwMode="auto">
          <a:xfrm>
            <a:off x="8118833" y="5605379"/>
            <a:ext cx="3867912" cy="73623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hlinkClick r:id="rId7"/>
              </a:rPr>
              <a:t>IAMCP website</a:t>
            </a:r>
            <a:endParaRPr lang="en-US" sz="1600" dirty="0">
              <a:solidFill>
                <a:schemeClr val="tx1"/>
              </a:solidFill>
            </a:endParaRPr>
          </a:p>
          <a:p>
            <a:r>
              <a:rPr lang="en-US" sz="1600" dirty="0">
                <a:solidFill>
                  <a:schemeClr val="tx1"/>
                </a:solidFill>
                <a:hlinkClick r:id="rId11"/>
              </a:rPr>
              <a:t>Microsoft Community on MPN</a:t>
            </a:r>
            <a:endParaRPr lang="en-US" sz="1600" dirty="0">
              <a:solidFill>
                <a:schemeClr val="tx1"/>
              </a:solidFill>
            </a:endParaRPr>
          </a:p>
          <a:p>
            <a:r>
              <a:rPr lang="en-US" sz="1600" dirty="0">
                <a:solidFill>
                  <a:schemeClr val="tx1"/>
                </a:solidFill>
                <a:hlinkClick r:id="rId12"/>
              </a:rPr>
              <a:t>Worldwide Partner Conference</a:t>
            </a:r>
            <a:endParaRPr lang="en-IN" sz="1600" dirty="0">
              <a:solidFill>
                <a:schemeClr val="tx1"/>
              </a:solidFill>
            </a:endParaRPr>
          </a:p>
        </p:txBody>
      </p:sp>
      <p:sp>
        <p:nvSpPr>
          <p:cNvPr id="24" name="TextBox 23"/>
          <p:cNvSpPr txBox="1"/>
          <p:nvPr/>
        </p:nvSpPr>
        <p:spPr>
          <a:xfrm>
            <a:off x="464407" y="1211263"/>
            <a:ext cx="732744" cy="457200"/>
          </a:xfrm>
          <a:prstGeom prst="rect">
            <a:avLst/>
          </a:prstGeom>
          <a:solidFill>
            <a:srgbClr val="00B050"/>
          </a:solidFill>
          <a:ln>
            <a:noFill/>
          </a:ln>
        </p:spPr>
        <p:txBody>
          <a:bodyPr wrap="square" rtlCol="0" anchor="ctr">
            <a:noAutofit/>
          </a:bodyPr>
          <a:lstStyle/>
          <a:p>
            <a:pPr algn="ctr"/>
            <a:r>
              <a:rPr lang="en-US" sz="1600" dirty="0">
                <a:solidFill>
                  <a:schemeClr val="bg1"/>
                </a:solidFill>
                <a:latin typeface="Segoe UI Semibold" panose="020B0702040204020203" pitchFamily="34" charset="0"/>
                <a:cs typeface="Segoe UI Semibold" panose="020B0702040204020203" pitchFamily="34" charset="0"/>
              </a:rPr>
              <a:t>YES</a:t>
            </a:r>
          </a:p>
        </p:txBody>
      </p:sp>
      <p:sp>
        <p:nvSpPr>
          <p:cNvPr id="25" name="TextBox 24"/>
          <p:cNvSpPr txBox="1"/>
          <p:nvPr/>
        </p:nvSpPr>
        <p:spPr>
          <a:xfrm>
            <a:off x="1559728" y="1211263"/>
            <a:ext cx="732744" cy="457200"/>
          </a:xfrm>
          <a:prstGeom prst="rect">
            <a:avLst/>
          </a:prstGeom>
          <a:solidFill>
            <a:schemeClr val="accent6"/>
          </a:solidFill>
          <a:ln>
            <a:noFill/>
          </a:ln>
        </p:spPr>
        <p:txBody>
          <a:bodyPr wrap="square" rtlCol="0" anchor="ctr">
            <a:noAutofit/>
          </a:bodyPr>
          <a:lstStyle/>
          <a:p>
            <a:pPr algn="ctr"/>
            <a:r>
              <a:rPr lang="en-US" sz="1600" dirty="0" smtClean="0">
                <a:solidFill>
                  <a:schemeClr val="bg1"/>
                </a:solidFill>
                <a:latin typeface="Segoe UI Semibold" panose="020B0702040204020203" pitchFamily="34" charset="0"/>
                <a:cs typeface="Segoe UI Semibold" panose="020B0702040204020203" pitchFamily="34" charset="0"/>
              </a:rPr>
              <a:t>NO</a:t>
            </a:r>
            <a:endParaRPr lang="en-US" sz="1600" dirty="0">
              <a:solidFill>
                <a:schemeClr val="bg1"/>
              </a:solidFill>
              <a:latin typeface="Segoe UI Semibold" panose="020B0702040204020203" pitchFamily="34" charset="0"/>
              <a:cs typeface="Segoe UI Semibold" panose="020B0702040204020203" pitchFamily="34" charset="0"/>
            </a:endParaRPr>
          </a:p>
        </p:txBody>
      </p:sp>
      <p:sp>
        <p:nvSpPr>
          <p:cNvPr id="23" name="Rectangle 22"/>
          <p:cNvSpPr/>
          <p:nvPr/>
        </p:nvSpPr>
        <p:spPr bwMode="auto">
          <a:xfrm>
            <a:off x="4210629" y="5643165"/>
            <a:ext cx="3867912" cy="73623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N" sz="1600" dirty="0" smtClean="0">
                <a:solidFill>
                  <a:schemeClr val="tx1"/>
                </a:solidFill>
              </a:rPr>
              <a:t>Extend your reach by attend </a:t>
            </a:r>
            <a:r>
              <a:rPr lang="en-IN" sz="1600" dirty="0">
                <a:solidFill>
                  <a:schemeClr val="tx1"/>
                </a:solidFill>
              </a:rPr>
              <a:t>WPC and </a:t>
            </a:r>
            <a:r>
              <a:rPr lang="en-IN" sz="1600" dirty="0" smtClean="0">
                <a:solidFill>
                  <a:schemeClr val="tx1"/>
                </a:solidFill>
              </a:rPr>
              <a:t>regional </a:t>
            </a:r>
            <a:r>
              <a:rPr lang="en-IN" sz="1600" dirty="0">
                <a:solidFill>
                  <a:schemeClr val="tx1"/>
                </a:solidFill>
              </a:rPr>
              <a:t>Microsoft </a:t>
            </a:r>
            <a:r>
              <a:rPr lang="en-IN" sz="1600" dirty="0" smtClean="0">
                <a:solidFill>
                  <a:schemeClr val="tx1"/>
                </a:solidFill>
              </a:rPr>
              <a:t>Conferences</a:t>
            </a:r>
            <a:endParaRPr lang="en-IN" sz="1600" dirty="0">
              <a:solidFill>
                <a:schemeClr val="tx1"/>
              </a:solidFill>
            </a:endParaRPr>
          </a:p>
        </p:txBody>
      </p:sp>
      <p:sp>
        <p:nvSpPr>
          <p:cNvPr id="29" name="Rectangle 28"/>
          <p:cNvSpPr/>
          <p:nvPr/>
        </p:nvSpPr>
        <p:spPr bwMode="auto">
          <a:xfrm>
            <a:off x="8162925" y="4050343"/>
            <a:ext cx="3867912" cy="73623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rPr>
              <a:t> </a:t>
            </a:r>
            <a:r>
              <a:rPr lang="en-US" sz="1600" dirty="0">
                <a:solidFill>
                  <a:schemeClr val="tx1"/>
                </a:solidFill>
                <a:hlinkClick r:id="rId13"/>
              </a:rPr>
              <a:t>“Selecting-Target-Markets-for-Your-Cloud-Solution</a:t>
            </a:r>
            <a:r>
              <a:rPr lang="en-US" sz="1400" dirty="0">
                <a:solidFill>
                  <a:schemeClr val="tx1"/>
                </a:solidFill>
                <a:hlinkClick r:id="rId13"/>
              </a:rPr>
              <a:t>”</a:t>
            </a:r>
            <a:endParaRPr lang="en-IN" sz="1400" dirty="0">
              <a:solidFill>
                <a:schemeClr val="tx1"/>
              </a:solidFill>
            </a:endParaRPr>
          </a:p>
        </p:txBody>
      </p:sp>
      <p:cxnSp>
        <p:nvCxnSpPr>
          <p:cNvPr id="36" name="Elbow Connector 35"/>
          <p:cNvCxnSpPr/>
          <p:nvPr/>
        </p:nvCxnSpPr>
        <p:spPr>
          <a:xfrm rot="16200000" flipH="1">
            <a:off x="358406" y="2215459"/>
            <a:ext cx="3810288" cy="3289757"/>
          </a:xfrm>
          <a:prstGeom prst="bentConnector2">
            <a:avLst/>
          </a:prstGeom>
          <a:ln w="15875">
            <a:solidFill>
              <a:srgbClr val="00B05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8268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1175710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51"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12" name="Group 11"/>
          <p:cNvGrpSpPr/>
          <p:nvPr/>
        </p:nvGrpSpPr>
        <p:grpSpPr>
          <a:xfrm>
            <a:off x="10704869" y="6129872"/>
            <a:ext cx="1731606" cy="823378"/>
            <a:chOff x="3175" y="4311650"/>
            <a:chExt cx="1749425" cy="831851"/>
          </a:xfrm>
        </p:grpSpPr>
        <p:sp>
          <p:nvSpPr>
            <p:cNvPr id="13" name="Freeform 5"/>
            <p:cNvSpPr>
              <a:spLocks/>
            </p:cNvSpPr>
            <p:nvPr/>
          </p:nvSpPr>
          <p:spPr bwMode="auto">
            <a:xfrm>
              <a:off x="3175" y="4694238"/>
              <a:ext cx="1749425" cy="449263"/>
            </a:xfrm>
            <a:custGeom>
              <a:avLst/>
              <a:gdLst>
                <a:gd name="T0" fmla="*/ 479 w 479"/>
                <a:gd name="T1" fmla="*/ 134 h 134"/>
                <a:gd name="T2" fmla="*/ 240 w 479"/>
                <a:gd name="T3" fmla="*/ 0 h 134"/>
                <a:gd name="T4" fmla="*/ 0 w 479"/>
                <a:gd name="T5" fmla="*/ 134 h 134"/>
                <a:gd name="T6" fmla="*/ 479 w 479"/>
                <a:gd name="T7" fmla="*/ 134 h 134"/>
              </a:gdLst>
              <a:ahLst/>
              <a:cxnLst>
                <a:cxn ang="0">
                  <a:pos x="T0" y="T1"/>
                </a:cxn>
                <a:cxn ang="0">
                  <a:pos x="T2" y="T3"/>
                </a:cxn>
                <a:cxn ang="0">
                  <a:pos x="T4" y="T5"/>
                </a:cxn>
                <a:cxn ang="0">
                  <a:pos x="T6" y="T7"/>
                </a:cxn>
              </a:cxnLst>
              <a:rect l="0" t="0" r="r" b="b"/>
              <a:pathLst>
                <a:path w="479" h="134">
                  <a:moveTo>
                    <a:pt x="479" y="134"/>
                  </a:moveTo>
                  <a:cubicBezTo>
                    <a:pt x="430" y="54"/>
                    <a:pt x="341" y="0"/>
                    <a:pt x="240" y="0"/>
                  </a:cubicBezTo>
                  <a:cubicBezTo>
                    <a:pt x="138" y="0"/>
                    <a:pt x="50" y="54"/>
                    <a:pt x="0" y="134"/>
                  </a:cubicBezTo>
                  <a:lnTo>
                    <a:pt x="479" y="134"/>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4" name="Freeform 6"/>
            <p:cNvSpPr>
              <a:spLocks/>
            </p:cNvSpPr>
            <p:nvPr/>
          </p:nvSpPr>
          <p:spPr bwMode="auto">
            <a:xfrm>
              <a:off x="846138" y="4311650"/>
              <a:ext cx="404813" cy="750888"/>
            </a:xfrm>
            <a:custGeom>
              <a:avLst/>
              <a:gdLst>
                <a:gd name="T0" fmla="*/ 129 w 255"/>
                <a:gd name="T1" fmla="*/ 0 h 473"/>
                <a:gd name="T2" fmla="*/ 0 w 255"/>
                <a:gd name="T3" fmla="*/ 473 h 473"/>
                <a:gd name="T4" fmla="*/ 255 w 255"/>
                <a:gd name="T5" fmla="*/ 473 h 473"/>
                <a:gd name="T6" fmla="*/ 129 w 255"/>
                <a:gd name="T7" fmla="*/ 0 h 473"/>
              </a:gdLst>
              <a:ahLst/>
              <a:cxnLst>
                <a:cxn ang="0">
                  <a:pos x="T0" y="T1"/>
                </a:cxn>
                <a:cxn ang="0">
                  <a:pos x="T2" y="T3"/>
                </a:cxn>
                <a:cxn ang="0">
                  <a:pos x="T4" y="T5"/>
                </a:cxn>
                <a:cxn ang="0">
                  <a:pos x="T6" y="T7"/>
                </a:cxn>
              </a:cxnLst>
              <a:rect l="0" t="0" r="r" b="b"/>
              <a:pathLst>
                <a:path w="255" h="473">
                  <a:moveTo>
                    <a:pt x="129" y="0"/>
                  </a:moveTo>
                  <a:lnTo>
                    <a:pt x="0" y="473"/>
                  </a:lnTo>
                  <a:lnTo>
                    <a:pt x="255" y="473"/>
                  </a:lnTo>
                  <a:lnTo>
                    <a:pt x="12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5" name="Freeform 7"/>
            <p:cNvSpPr>
              <a:spLocks/>
            </p:cNvSpPr>
            <p:nvPr/>
          </p:nvSpPr>
          <p:spPr bwMode="auto">
            <a:xfrm>
              <a:off x="333375" y="4633913"/>
              <a:ext cx="179388" cy="331788"/>
            </a:xfrm>
            <a:custGeom>
              <a:avLst/>
              <a:gdLst>
                <a:gd name="T0" fmla="*/ 57 w 113"/>
                <a:gd name="T1" fmla="*/ 0 h 209"/>
                <a:gd name="T2" fmla="*/ 0 w 113"/>
                <a:gd name="T3" fmla="*/ 209 h 209"/>
                <a:gd name="T4" fmla="*/ 113 w 113"/>
                <a:gd name="T5" fmla="*/ 209 h 209"/>
                <a:gd name="T6" fmla="*/ 57 w 113"/>
                <a:gd name="T7" fmla="*/ 0 h 209"/>
              </a:gdLst>
              <a:ahLst/>
              <a:cxnLst>
                <a:cxn ang="0">
                  <a:pos x="T0" y="T1"/>
                </a:cxn>
                <a:cxn ang="0">
                  <a:pos x="T2" y="T3"/>
                </a:cxn>
                <a:cxn ang="0">
                  <a:pos x="T4" y="T5"/>
                </a:cxn>
                <a:cxn ang="0">
                  <a:pos x="T6" y="T7"/>
                </a:cxn>
              </a:cxnLst>
              <a:rect l="0" t="0" r="r" b="b"/>
              <a:pathLst>
                <a:path w="113" h="209">
                  <a:moveTo>
                    <a:pt x="57" y="0"/>
                  </a:moveTo>
                  <a:lnTo>
                    <a:pt x="0" y="209"/>
                  </a:lnTo>
                  <a:lnTo>
                    <a:pt x="113" y="209"/>
                  </a:lnTo>
                  <a:lnTo>
                    <a:pt x="57" y="0"/>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6" name="Freeform 8"/>
            <p:cNvSpPr>
              <a:spLocks/>
            </p:cNvSpPr>
            <p:nvPr/>
          </p:nvSpPr>
          <p:spPr bwMode="auto">
            <a:xfrm>
              <a:off x="660400" y="4559300"/>
              <a:ext cx="185738" cy="295275"/>
            </a:xfrm>
            <a:custGeom>
              <a:avLst/>
              <a:gdLst>
                <a:gd name="T0" fmla="*/ 59 w 117"/>
                <a:gd name="T1" fmla="*/ 0 h 186"/>
                <a:gd name="T2" fmla="*/ 0 w 117"/>
                <a:gd name="T3" fmla="*/ 186 h 186"/>
                <a:gd name="T4" fmla="*/ 117 w 117"/>
                <a:gd name="T5" fmla="*/ 186 h 186"/>
                <a:gd name="T6" fmla="*/ 59 w 117"/>
                <a:gd name="T7" fmla="*/ 0 h 186"/>
              </a:gdLst>
              <a:ahLst/>
              <a:cxnLst>
                <a:cxn ang="0">
                  <a:pos x="T0" y="T1"/>
                </a:cxn>
                <a:cxn ang="0">
                  <a:pos x="T2" y="T3"/>
                </a:cxn>
                <a:cxn ang="0">
                  <a:pos x="T4" y="T5"/>
                </a:cxn>
                <a:cxn ang="0">
                  <a:pos x="T6" y="T7"/>
                </a:cxn>
              </a:cxnLst>
              <a:rect l="0" t="0" r="r" b="b"/>
              <a:pathLst>
                <a:path w="117" h="186">
                  <a:moveTo>
                    <a:pt x="59" y="0"/>
                  </a:moveTo>
                  <a:lnTo>
                    <a:pt x="0" y="186"/>
                  </a:lnTo>
                  <a:lnTo>
                    <a:pt x="117" y="186"/>
                  </a:lnTo>
                  <a:lnTo>
                    <a:pt x="5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7" name="Freeform 9"/>
            <p:cNvSpPr>
              <a:spLocks/>
            </p:cNvSpPr>
            <p:nvPr/>
          </p:nvSpPr>
          <p:spPr bwMode="auto">
            <a:xfrm>
              <a:off x="676275" y="4449763"/>
              <a:ext cx="153988" cy="241300"/>
            </a:xfrm>
            <a:custGeom>
              <a:avLst/>
              <a:gdLst>
                <a:gd name="T0" fmla="*/ 49 w 97"/>
                <a:gd name="T1" fmla="*/ 0 h 152"/>
                <a:gd name="T2" fmla="*/ 0 w 97"/>
                <a:gd name="T3" fmla="*/ 152 h 152"/>
                <a:gd name="T4" fmla="*/ 97 w 97"/>
                <a:gd name="T5" fmla="*/ 152 h 152"/>
                <a:gd name="T6" fmla="*/ 49 w 97"/>
                <a:gd name="T7" fmla="*/ 0 h 152"/>
              </a:gdLst>
              <a:ahLst/>
              <a:cxnLst>
                <a:cxn ang="0">
                  <a:pos x="T0" y="T1"/>
                </a:cxn>
                <a:cxn ang="0">
                  <a:pos x="T2" y="T3"/>
                </a:cxn>
                <a:cxn ang="0">
                  <a:pos x="T4" y="T5"/>
                </a:cxn>
                <a:cxn ang="0">
                  <a:pos x="T6" y="T7"/>
                </a:cxn>
              </a:cxnLst>
              <a:rect l="0" t="0" r="r" b="b"/>
              <a:pathLst>
                <a:path w="97" h="152">
                  <a:moveTo>
                    <a:pt x="49" y="0"/>
                  </a:moveTo>
                  <a:lnTo>
                    <a:pt x="0" y="152"/>
                  </a:lnTo>
                  <a:lnTo>
                    <a:pt x="97" y="152"/>
                  </a:lnTo>
                  <a:lnTo>
                    <a:pt x="4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8" name="Freeform 10"/>
            <p:cNvSpPr>
              <a:spLocks/>
            </p:cNvSpPr>
            <p:nvPr/>
          </p:nvSpPr>
          <p:spPr bwMode="auto">
            <a:xfrm>
              <a:off x="709613" y="4381500"/>
              <a:ext cx="90488" cy="144463"/>
            </a:xfrm>
            <a:custGeom>
              <a:avLst/>
              <a:gdLst>
                <a:gd name="T0" fmla="*/ 28 w 57"/>
                <a:gd name="T1" fmla="*/ 0 h 91"/>
                <a:gd name="T2" fmla="*/ 0 w 57"/>
                <a:gd name="T3" fmla="*/ 91 h 91"/>
                <a:gd name="T4" fmla="*/ 57 w 57"/>
                <a:gd name="T5" fmla="*/ 91 h 91"/>
                <a:gd name="T6" fmla="*/ 28 w 57"/>
                <a:gd name="T7" fmla="*/ 0 h 91"/>
              </a:gdLst>
              <a:ahLst/>
              <a:cxnLst>
                <a:cxn ang="0">
                  <a:pos x="T0" y="T1"/>
                </a:cxn>
                <a:cxn ang="0">
                  <a:pos x="T2" y="T3"/>
                </a:cxn>
                <a:cxn ang="0">
                  <a:pos x="T4" y="T5"/>
                </a:cxn>
                <a:cxn ang="0">
                  <a:pos x="T6" y="T7"/>
                </a:cxn>
              </a:cxnLst>
              <a:rect l="0" t="0" r="r" b="b"/>
              <a:pathLst>
                <a:path w="57" h="91">
                  <a:moveTo>
                    <a:pt x="28" y="0"/>
                  </a:moveTo>
                  <a:lnTo>
                    <a:pt x="0" y="91"/>
                  </a:lnTo>
                  <a:lnTo>
                    <a:pt x="57" y="91"/>
                  </a:lnTo>
                  <a:lnTo>
                    <a:pt x="28"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2" name="Title 1"/>
          <p:cNvSpPr>
            <a:spLocks noGrp="1"/>
          </p:cNvSpPr>
          <p:nvPr>
            <p:ph type="title"/>
          </p:nvPr>
        </p:nvSpPr>
        <p:spPr/>
        <p:txBody>
          <a:bodyPr/>
          <a:lstStyle/>
          <a:p>
            <a:r>
              <a:rPr lang="en-US" dirty="0"/>
              <a:t>P2P Maturity </a:t>
            </a:r>
            <a:r>
              <a:rPr lang="en-US" dirty="0" smtClean="0"/>
              <a:t>Model Framework</a:t>
            </a:r>
            <a:endParaRPr lang="en-US" dirty="0"/>
          </a:p>
        </p:txBody>
      </p:sp>
      <p:grpSp>
        <p:nvGrpSpPr>
          <p:cNvPr id="4" name="Group 3"/>
          <p:cNvGrpSpPr/>
          <p:nvPr/>
        </p:nvGrpSpPr>
        <p:grpSpPr>
          <a:xfrm>
            <a:off x="78139" y="6547743"/>
            <a:ext cx="471899" cy="393602"/>
            <a:chOff x="7363193" y="4665889"/>
            <a:chExt cx="354013" cy="295275"/>
          </a:xfrm>
        </p:grpSpPr>
        <p:sp>
          <p:nvSpPr>
            <p:cNvPr id="5"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6"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7"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9"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11" name="Rectangle 10"/>
          <p:cNvSpPr/>
          <p:nvPr/>
        </p:nvSpPr>
        <p:spPr bwMode="auto">
          <a:xfrm>
            <a:off x="-1" y="6939661"/>
            <a:ext cx="12436475" cy="5486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aphicFrame>
        <p:nvGraphicFramePr>
          <p:cNvPr id="21" name="Content Placeholder 6"/>
          <p:cNvGraphicFramePr>
            <a:graphicFrameLocks/>
          </p:cNvGraphicFramePr>
          <p:nvPr>
            <p:extLst>
              <p:ext uri="{D42A27DB-BD31-4B8C-83A1-F6EECF244321}">
                <p14:modId xmlns:p14="http://schemas.microsoft.com/office/powerpoint/2010/main" val="3226504548"/>
              </p:ext>
            </p:extLst>
          </p:nvPr>
        </p:nvGraphicFramePr>
        <p:xfrm>
          <a:off x="457198" y="1212849"/>
          <a:ext cx="11522074" cy="4843272"/>
        </p:xfrm>
        <a:graphic>
          <a:graphicData uri="http://schemas.openxmlformats.org/drawingml/2006/table">
            <a:tbl>
              <a:tblPr firstRow="1" bandRow="1">
                <a:tableStyleId>{5C22544A-7EE6-4342-B048-85BDC9FD1C3A}</a:tableStyleId>
              </a:tblPr>
              <a:tblGrid>
                <a:gridCol w="1917702">
                  <a:extLst>
                    <a:ext uri="{9D8B030D-6E8A-4147-A177-3AD203B41FA5}">
                      <a16:colId xmlns:a16="http://schemas.microsoft.com/office/drawing/2014/main" val="20000"/>
                    </a:ext>
                  </a:extLst>
                </a:gridCol>
                <a:gridCol w="1506436">
                  <a:extLst>
                    <a:ext uri="{9D8B030D-6E8A-4147-A177-3AD203B41FA5}">
                      <a16:colId xmlns:a16="http://schemas.microsoft.com/office/drawing/2014/main" val="20001"/>
                    </a:ext>
                  </a:extLst>
                </a:gridCol>
                <a:gridCol w="2757678">
                  <a:extLst>
                    <a:ext uri="{9D8B030D-6E8A-4147-A177-3AD203B41FA5}">
                      <a16:colId xmlns:a16="http://schemas.microsoft.com/office/drawing/2014/main" val="20002"/>
                    </a:ext>
                  </a:extLst>
                </a:gridCol>
                <a:gridCol w="2670129">
                  <a:extLst>
                    <a:ext uri="{9D8B030D-6E8A-4147-A177-3AD203B41FA5}">
                      <a16:colId xmlns:a16="http://schemas.microsoft.com/office/drawing/2014/main" val="20003"/>
                    </a:ext>
                  </a:extLst>
                </a:gridCol>
                <a:gridCol w="2670129">
                  <a:extLst>
                    <a:ext uri="{9D8B030D-6E8A-4147-A177-3AD203B41FA5}">
                      <a16:colId xmlns:a16="http://schemas.microsoft.com/office/drawing/2014/main" val="20004"/>
                    </a:ext>
                  </a:extLst>
                </a:gridCol>
              </a:tblGrid>
              <a:tr h="0">
                <a:tc>
                  <a:txBody>
                    <a:bodyPr/>
                    <a:lstStyle/>
                    <a:p>
                      <a:endParaRPr lang="sv-SE" sz="2000" dirty="0">
                        <a:solidFill>
                          <a:schemeClr val="bg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Basic</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60000"/>
                        <a:lumOff val="40000"/>
                      </a:schemeClr>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Reactive</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Proactive</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75000"/>
                      </a:schemeClr>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Dynamic</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Joint</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b</a:t>
                      </a: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usiness</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planning</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Activity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Annual plan with regular follow-up</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Leads and pipeline</a:t>
                      </a: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sharing</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 no structure</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 specific campaigns, some</a:t>
                      </a:r>
                    </a:p>
                    <a:p>
                      <a:pPr marL="0" algn="l" defTabSz="932742" rtl="0" eaLnBrk="1" latinLnBrk="0" hangingPunct="1"/>
                      <a:r>
                        <a:rPr lang="en-US" sz="1100" kern="1200" dirty="0" smtClean="0">
                          <a:solidFill>
                            <a:schemeClr val="bg1">
                              <a:lumMod val="75000"/>
                            </a:schemeClr>
                          </a:solidFill>
                          <a:latin typeface="+mn-lt"/>
                          <a:ea typeface="+mn-ea"/>
                          <a:cs typeface="+mn-cs"/>
                        </a:rPr>
                        <a:t>structure but outcome not measured</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Shared process to generate leads,</a:t>
                      </a:r>
                    </a:p>
                    <a:p>
                      <a:pPr marL="0" algn="l" defTabSz="932742" rtl="0" eaLnBrk="1" latinLnBrk="0" hangingPunct="1"/>
                      <a:r>
                        <a:rPr lang="en-US" sz="1100" kern="1200" dirty="0" smtClean="0">
                          <a:solidFill>
                            <a:schemeClr val="bg1">
                              <a:lumMod val="75000"/>
                            </a:schemeClr>
                          </a:solidFill>
                          <a:latin typeface="+mn-lt"/>
                          <a:ea typeface="+mn-ea"/>
                          <a:cs typeface="+mn-cs"/>
                        </a:rPr>
                        <a:t>scheduled pipeline reviews,</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 in-person meetings</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Agreement</a:t>
                      </a: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template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Rely on handshake or deal-specific contract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Letter of intent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Formal contract that defines all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aspects of the relationship</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Sales</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compensation</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compensation for partnering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 compensation for partnering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Alignment of referral and project-based compensation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Rationalized campaign-based</a:t>
                      </a:r>
                    </a:p>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compensation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Market messaging</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Only when asked or in response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to an opportunity</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messaging; recognition of</a:t>
                      </a:r>
                    </a:p>
                    <a:p>
                      <a:pPr marL="0" algn="l" defTabSz="932742" rtl="0" eaLnBrk="1" latinLnBrk="0" hangingPunct="1"/>
                      <a:r>
                        <a:rPr lang="en-US" sz="1100" kern="1200" dirty="0" smtClean="0">
                          <a:solidFill>
                            <a:schemeClr val="bg1">
                              <a:lumMod val="75000"/>
                            </a:schemeClr>
                          </a:solidFill>
                          <a:latin typeface="+mn-lt"/>
                          <a:ea typeface="+mn-ea"/>
                          <a:cs typeface="+mn-cs"/>
                        </a:rPr>
                        <a:t>partners and capabilities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Fully integrated marketing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Geography</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Locally only</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Locally only</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Gain access to markets in other</a:t>
                      </a:r>
                    </a:p>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geographies</a:t>
                      </a:r>
                      <a:endParaRPr lang="sv-SE" sz="1100" kern="1200" dirty="0" smtClean="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Strategically use partnering for broader geographical coverage</a:t>
                      </a:r>
                      <a:endParaRPr lang="sv-SE" sz="1100" kern="1200" dirty="0" smtClean="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sv-SE" sz="1200" b="0" dirty="0" smtClean="0">
                          <a:solidFill>
                            <a:schemeClr val="tx1"/>
                          </a:solidFill>
                          <a:latin typeface="Segoe UI Semibold" panose="020B0702040204020203" pitchFamily="34" charset="0"/>
                          <a:cs typeface="Segoe UI Semibold" panose="020B0702040204020203" pitchFamily="34" charset="0"/>
                        </a:rPr>
                        <a:t>Resource</a:t>
                      </a:r>
                      <a:r>
                        <a:rPr lang="sv-SE" sz="1200" b="0" baseline="0" dirty="0" smtClean="0">
                          <a:solidFill>
                            <a:schemeClr val="tx1"/>
                          </a:solidFill>
                          <a:latin typeface="Segoe UI Semibold" panose="020B0702040204020203" pitchFamily="34" charset="0"/>
                          <a:cs typeface="Segoe UI Semibold" panose="020B0702040204020203" pitchFamily="34" charset="0"/>
                        </a:rPr>
                        <a:t> utilization </a:t>
                      </a:r>
                      <a:endParaRPr lang="sv-SE" sz="1200" b="0" dirty="0">
                        <a:solidFill>
                          <a:schemeClr val="tx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tx1"/>
                          </a:solidFill>
                          <a:latin typeface="Segoe UI Semibold" panose="020B0702040204020203" pitchFamily="34" charset="0"/>
                          <a:ea typeface="+mn-ea"/>
                          <a:cs typeface="Segoe UI Semibold" panose="020B0702040204020203" pitchFamily="34" charset="0"/>
                        </a:rPr>
                        <a:t>Subcontractor</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latin typeface="Segoe UI Semibold" panose="020B0702040204020203" pitchFamily="34" charset="0"/>
                          <a:ea typeface="+mn-ea"/>
                          <a:cs typeface="Segoe UI Semibold" panose="020B0702040204020203" pitchFamily="34" charset="0"/>
                        </a:rPr>
                        <a:t>Opportunity based</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Segoe UI Semibold" panose="020B0702040204020203" pitchFamily="34" charset="0"/>
                          <a:ea typeface="+mn-ea"/>
                          <a:cs typeface="Segoe UI Semibold" panose="020B0702040204020203" pitchFamily="34" charset="0"/>
                        </a:rPr>
                        <a:t>Predefined rates for shared resources; access to architects for sales activities</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Segoe UI Semibold" panose="020B0702040204020203" pitchFamily="34" charset="0"/>
                          <a:ea typeface="+mn-ea"/>
                          <a:cs typeface="Segoe UI Semibold" panose="020B0702040204020203" pitchFamily="34" charset="0"/>
                        </a:rPr>
                        <a:t>Integrated resource planning covering multiple competencies</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Readiness and certification</a:t>
                      </a:r>
                      <a:endParaRPr lang="sv-SE" sz="1200" b="0" i="1" dirty="0" smtClean="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plan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Ad hoc, opportunity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Joint partner training in overlapping areas, joint planning to reduce overlaps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Formal plan to earn certifications, use strength in combined advanced certifications to win customers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Product and </a:t>
                      </a:r>
                      <a:b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b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customer support</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as customers report problems; may have spreadsheet tracking system</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Single point of contact (SPOC) for</a:t>
                      </a:r>
                    </a:p>
                    <a:p>
                      <a:pPr marL="0" algn="l" defTabSz="932742" rtl="0" eaLnBrk="1" latinLnBrk="0" hangingPunct="1"/>
                      <a:r>
                        <a:rPr lang="en-US" sz="1100" kern="1200" dirty="0" smtClean="0">
                          <a:solidFill>
                            <a:schemeClr val="bg1">
                              <a:lumMod val="75000"/>
                            </a:schemeClr>
                          </a:solidFill>
                          <a:latin typeface="+mn-lt"/>
                          <a:ea typeface="+mn-ea"/>
                          <a:cs typeface="+mn-cs"/>
                        </a:rPr>
                        <a:t>support; scheduled meetings to review customer and product issues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SPOC for support with shared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CRM to proactively resolve and track customers and product issues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Customer relationships</a:t>
                      </a:r>
                    </a:p>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and satisfaction</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some 1:1 customer meetings to understand experience with each Partner</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Proactive management of customer satisfaction; shared references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Shared responsibility and action for customer service regardless of fault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grpSp>
        <p:nvGrpSpPr>
          <p:cNvPr id="28" name="Group 27"/>
          <p:cNvGrpSpPr/>
          <p:nvPr/>
        </p:nvGrpSpPr>
        <p:grpSpPr>
          <a:xfrm>
            <a:off x="11685613" y="1289759"/>
            <a:ext cx="223706" cy="219248"/>
            <a:chOff x="2853690" y="2183383"/>
            <a:chExt cx="3152775" cy="3089945"/>
          </a:xfrm>
          <a:solidFill>
            <a:schemeClr val="bg1"/>
          </a:solidFill>
        </p:grpSpPr>
        <p:sp>
          <p:nvSpPr>
            <p:cNvPr id="29" name="Freeform 28"/>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endParaRPr>
            </a:p>
          </p:txBody>
        </p:sp>
        <p:sp>
          <p:nvSpPr>
            <p:cNvPr id="30" name="Freeform 29"/>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endParaRPr>
            </a:p>
          </p:txBody>
        </p:sp>
      </p:grpSp>
      <p:sp>
        <p:nvSpPr>
          <p:cNvPr id="31" name="Freeform 30"/>
          <p:cNvSpPr/>
          <p:nvPr/>
        </p:nvSpPr>
        <p:spPr>
          <a:xfrm>
            <a:off x="6405896" y="1264912"/>
            <a:ext cx="193040" cy="267360"/>
          </a:xfrm>
          <a:custGeom>
            <a:avLst/>
            <a:gdLst/>
            <a:ahLst/>
            <a:cxnLst/>
            <a:rect l="l" t="t" r="r" b="b"/>
            <a:pathLst>
              <a:path w="1581153" h="2189881">
                <a:moveTo>
                  <a:pt x="883116" y="734711"/>
                </a:moveTo>
                <a:cubicBezTo>
                  <a:pt x="862725" y="734711"/>
                  <a:pt x="846194" y="751242"/>
                  <a:pt x="846194" y="771633"/>
                </a:cubicBezTo>
                <a:cubicBezTo>
                  <a:pt x="846194" y="792025"/>
                  <a:pt x="862725" y="808556"/>
                  <a:pt x="883116" y="808556"/>
                </a:cubicBezTo>
                <a:cubicBezTo>
                  <a:pt x="903508" y="808556"/>
                  <a:pt x="920038" y="792025"/>
                  <a:pt x="920038" y="771633"/>
                </a:cubicBezTo>
                <a:cubicBezTo>
                  <a:pt x="920038" y="751242"/>
                  <a:pt x="903508" y="734711"/>
                  <a:pt x="883116" y="734711"/>
                </a:cubicBezTo>
                <a:close/>
                <a:moveTo>
                  <a:pt x="883116" y="712635"/>
                </a:moveTo>
                <a:cubicBezTo>
                  <a:pt x="915700" y="712635"/>
                  <a:pt x="942115" y="739049"/>
                  <a:pt x="942115" y="771633"/>
                </a:cubicBezTo>
                <a:cubicBezTo>
                  <a:pt x="942115" y="804218"/>
                  <a:pt x="915700" y="830632"/>
                  <a:pt x="883116" y="830632"/>
                </a:cubicBezTo>
                <a:cubicBezTo>
                  <a:pt x="850532" y="830632"/>
                  <a:pt x="824118" y="804218"/>
                  <a:pt x="824118" y="771633"/>
                </a:cubicBezTo>
                <a:cubicBezTo>
                  <a:pt x="824118" y="739049"/>
                  <a:pt x="850532" y="712635"/>
                  <a:pt x="883116" y="712635"/>
                </a:cubicBezTo>
                <a:close/>
                <a:moveTo>
                  <a:pt x="883116" y="690117"/>
                </a:moveTo>
                <a:cubicBezTo>
                  <a:pt x="838096" y="690117"/>
                  <a:pt x="801600" y="726613"/>
                  <a:pt x="801600" y="771633"/>
                </a:cubicBezTo>
                <a:cubicBezTo>
                  <a:pt x="801600" y="816654"/>
                  <a:pt x="838096" y="853150"/>
                  <a:pt x="883116" y="853150"/>
                </a:cubicBezTo>
                <a:cubicBezTo>
                  <a:pt x="928136" y="853150"/>
                  <a:pt x="964633" y="816654"/>
                  <a:pt x="964633" y="771633"/>
                </a:cubicBezTo>
                <a:cubicBezTo>
                  <a:pt x="964633" y="726613"/>
                  <a:pt x="928136" y="690117"/>
                  <a:pt x="883116" y="690117"/>
                </a:cubicBezTo>
                <a:close/>
                <a:moveTo>
                  <a:pt x="846736" y="631719"/>
                </a:moveTo>
                <a:cubicBezTo>
                  <a:pt x="848495" y="650106"/>
                  <a:pt x="864156" y="664229"/>
                  <a:pt x="883116" y="664229"/>
                </a:cubicBezTo>
                <a:cubicBezTo>
                  <a:pt x="901966" y="664229"/>
                  <a:pt x="917556" y="650269"/>
                  <a:pt x="919434" y="632028"/>
                </a:cubicBezTo>
                <a:cubicBezTo>
                  <a:pt x="933117" y="635454"/>
                  <a:pt x="946010" y="640847"/>
                  <a:pt x="957618" y="648200"/>
                </a:cubicBezTo>
                <a:cubicBezTo>
                  <a:pt x="945923" y="662280"/>
                  <a:pt x="946837" y="683147"/>
                  <a:pt x="959984" y="696618"/>
                </a:cubicBezTo>
                <a:cubicBezTo>
                  <a:pt x="973231" y="710192"/>
                  <a:pt x="994288" y="711531"/>
                  <a:pt x="1008677" y="699936"/>
                </a:cubicBezTo>
                <a:cubicBezTo>
                  <a:pt x="1015043" y="710845"/>
                  <a:pt x="1019971" y="722688"/>
                  <a:pt x="1023068" y="735251"/>
                </a:cubicBezTo>
                <a:cubicBezTo>
                  <a:pt x="1004666" y="736998"/>
                  <a:pt x="990525" y="752666"/>
                  <a:pt x="990525" y="771638"/>
                </a:cubicBezTo>
                <a:cubicBezTo>
                  <a:pt x="990525" y="790600"/>
                  <a:pt x="1004652" y="806263"/>
                  <a:pt x="1023043" y="808020"/>
                </a:cubicBezTo>
                <a:cubicBezTo>
                  <a:pt x="1019907" y="820418"/>
                  <a:pt x="1014948" y="832089"/>
                  <a:pt x="1008471" y="842796"/>
                </a:cubicBezTo>
                <a:cubicBezTo>
                  <a:pt x="994085" y="831502"/>
                  <a:pt x="973270" y="832980"/>
                  <a:pt x="960164" y="846473"/>
                </a:cubicBezTo>
                <a:cubicBezTo>
                  <a:pt x="947023" y="860002"/>
                  <a:pt x="946182" y="880926"/>
                  <a:pt x="957974" y="894985"/>
                </a:cubicBezTo>
                <a:cubicBezTo>
                  <a:pt x="946242" y="902441"/>
                  <a:pt x="933311" y="908110"/>
                  <a:pt x="919495" y="911547"/>
                </a:cubicBezTo>
                <a:cubicBezTo>
                  <a:pt x="917732" y="893165"/>
                  <a:pt x="902073" y="879047"/>
                  <a:pt x="883116" y="879047"/>
                </a:cubicBezTo>
                <a:cubicBezTo>
                  <a:pt x="864266" y="879047"/>
                  <a:pt x="848676" y="893007"/>
                  <a:pt x="846798" y="911248"/>
                </a:cubicBezTo>
                <a:cubicBezTo>
                  <a:pt x="833115" y="907823"/>
                  <a:pt x="820222" y="902430"/>
                  <a:pt x="808614" y="895077"/>
                </a:cubicBezTo>
                <a:cubicBezTo>
                  <a:pt x="820310" y="880996"/>
                  <a:pt x="819396" y="860129"/>
                  <a:pt x="806249" y="846658"/>
                </a:cubicBezTo>
                <a:cubicBezTo>
                  <a:pt x="793001" y="833084"/>
                  <a:pt x="771944" y="831745"/>
                  <a:pt x="757555" y="843340"/>
                </a:cubicBezTo>
                <a:cubicBezTo>
                  <a:pt x="751189" y="832430"/>
                  <a:pt x="746262" y="820588"/>
                  <a:pt x="743164" y="808025"/>
                </a:cubicBezTo>
                <a:cubicBezTo>
                  <a:pt x="761566" y="806278"/>
                  <a:pt x="775707" y="790610"/>
                  <a:pt x="775707" y="771638"/>
                </a:cubicBezTo>
                <a:cubicBezTo>
                  <a:pt x="775707" y="752788"/>
                  <a:pt x="761747" y="737198"/>
                  <a:pt x="743506" y="735320"/>
                </a:cubicBezTo>
                <a:cubicBezTo>
                  <a:pt x="746610" y="722921"/>
                  <a:pt x="751330" y="711171"/>
                  <a:pt x="757839" y="700530"/>
                </a:cubicBezTo>
                <a:cubicBezTo>
                  <a:pt x="772219" y="711769"/>
                  <a:pt x="792985" y="710273"/>
                  <a:pt x="806069" y="696803"/>
                </a:cubicBezTo>
                <a:cubicBezTo>
                  <a:pt x="819234" y="683248"/>
                  <a:pt x="820054" y="662271"/>
                  <a:pt x="808200" y="648208"/>
                </a:cubicBezTo>
                <a:cubicBezTo>
                  <a:pt x="819957" y="640798"/>
                  <a:pt x="832906" y="635148"/>
                  <a:pt x="846736" y="631719"/>
                </a:cubicBezTo>
                <a:close/>
                <a:moveTo>
                  <a:pt x="1118281" y="421960"/>
                </a:moveTo>
                <a:cubicBezTo>
                  <a:pt x="1085277" y="421960"/>
                  <a:pt x="1058522" y="448715"/>
                  <a:pt x="1058522" y="481719"/>
                </a:cubicBezTo>
                <a:cubicBezTo>
                  <a:pt x="1058522" y="514722"/>
                  <a:pt x="1085277" y="541477"/>
                  <a:pt x="1118281" y="541477"/>
                </a:cubicBezTo>
                <a:cubicBezTo>
                  <a:pt x="1151285" y="541477"/>
                  <a:pt x="1178040" y="514722"/>
                  <a:pt x="1178040" y="481719"/>
                </a:cubicBezTo>
                <a:cubicBezTo>
                  <a:pt x="1178040" y="448715"/>
                  <a:pt x="1151285" y="421960"/>
                  <a:pt x="1118281" y="421960"/>
                </a:cubicBezTo>
                <a:close/>
                <a:moveTo>
                  <a:pt x="1118281" y="386229"/>
                </a:moveTo>
                <a:cubicBezTo>
                  <a:pt x="1171019" y="386229"/>
                  <a:pt x="1213770" y="428981"/>
                  <a:pt x="1213770" y="481719"/>
                </a:cubicBezTo>
                <a:cubicBezTo>
                  <a:pt x="1213770" y="534456"/>
                  <a:pt x="1171019" y="577208"/>
                  <a:pt x="1118281" y="577208"/>
                </a:cubicBezTo>
                <a:cubicBezTo>
                  <a:pt x="1065544" y="577208"/>
                  <a:pt x="1022792" y="534456"/>
                  <a:pt x="1022792" y="481719"/>
                </a:cubicBezTo>
                <a:cubicBezTo>
                  <a:pt x="1022792" y="428981"/>
                  <a:pt x="1065544" y="386229"/>
                  <a:pt x="1118281" y="386229"/>
                </a:cubicBezTo>
                <a:close/>
                <a:moveTo>
                  <a:pt x="1118281" y="349784"/>
                </a:moveTo>
                <a:cubicBezTo>
                  <a:pt x="1045416" y="349784"/>
                  <a:pt x="986346" y="408853"/>
                  <a:pt x="986346" y="481719"/>
                </a:cubicBezTo>
                <a:cubicBezTo>
                  <a:pt x="986346" y="554584"/>
                  <a:pt x="1045416" y="613653"/>
                  <a:pt x="1118281" y="613653"/>
                </a:cubicBezTo>
                <a:cubicBezTo>
                  <a:pt x="1191147" y="613653"/>
                  <a:pt x="1250216" y="554584"/>
                  <a:pt x="1250216" y="481719"/>
                </a:cubicBezTo>
                <a:cubicBezTo>
                  <a:pt x="1250216" y="408853"/>
                  <a:pt x="1191147" y="349784"/>
                  <a:pt x="1118281" y="349784"/>
                </a:cubicBezTo>
                <a:close/>
                <a:moveTo>
                  <a:pt x="714681" y="341812"/>
                </a:moveTo>
                <a:cubicBezTo>
                  <a:pt x="690196" y="341812"/>
                  <a:pt x="670347" y="361661"/>
                  <a:pt x="670347" y="386145"/>
                </a:cubicBezTo>
                <a:cubicBezTo>
                  <a:pt x="670347" y="410630"/>
                  <a:pt x="690196" y="430479"/>
                  <a:pt x="714681" y="430479"/>
                </a:cubicBezTo>
                <a:cubicBezTo>
                  <a:pt x="739166" y="430479"/>
                  <a:pt x="759014" y="410630"/>
                  <a:pt x="759014" y="386145"/>
                </a:cubicBezTo>
                <a:cubicBezTo>
                  <a:pt x="759014" y="361661"/>
                  <a:pt x="739166" y="341812"/>
                  <a:pt x="714681" y="341812"/>
                </a:cubicBezTo>
                <a:close/>
                <a:moveTo>
                  <a:pt x="714681" y="315304"/>
                </a:moveTo>
                <a:cubicBezTo>
                  <a:pt x="753806" y="315304"/>
                  <a:pt x="785522" y="347021"/>
                  <a:pt x="785522" y="386145"/>
                </a:cubicBezTo>
                <a:cubicBezTo>
                  <a:pt x="785522" y="425270"/>
                  <a:pt x="753806" y="456987"/>
                  <a:pt x="714681" y="456987"/>
                </a:cubicBezTo>
                <a:cubicBezTo>
                  <a:pt x="675556" y="456987"/>
                  <a:pt x="643839" y="425270"/>
                  <a:pt x="643839" y="386145"/>
                </a:cubicBezTo>
                <a:cubicBezTo>
                  <a:pt x="643839" y="347021"/>
                  <a:pt x="675556" y="315304"/>
                  <a:pt x="714681" y="315304"/>
                </a:cubicBezTo>
                <a:close/>
                <a:moveTo>
                  <a:pt x="714681" y="288265"/>
                </a:moveTo>
                <a:cubicBezTo>
                  <a:pt x="660623" y="288265"/>
                  <a:pt x="616801" y="332088"/>
                  <a:pt x="616801" y="386145"/>
                </a:cubicBezTo>
                <a:cubicBezTo>
                  <a:pt x="616801" y="440203"/>
                  <a:pt x="660623" y="484025"/>
                  <a:pt x="714681" y="484025"/>
                </a:cubicBezTo>
                <a:cubicBezTo>
                  <a:pt x="768738" y="484025"/>
                  <a:pt x="812561" y="440203"/>
                  <a:pt x="812561" y="386145"/>
                </a:cubicBezTo>
                <a:cubicBezTo>
                  <a:pt x="812561" y="332088"/>
                  <a:pt x="768738" y="288265"/>
                  <a:pt x="714681" y="288265"/>
                </a:cubicBezTo>
                <a:close/>
                <a:moveTo>
                  <a:pt x="1059399" y="255267"/>
                </a:moveTo>
                <a:cubicBezTo>
                  <a:pt x="1062247" y="285026"/>
                  <a:pt x="1087594" y="307885"/>
                  <a:pt x="1118281" y="307885"/>
                </a:cubicBezTo>
                <a:cubicBezTo>
                  <a:pt x="1148790" y="307885"/>
                  <a:pt x="1174022" y="285290"/>
                  <a:pt x="1177062" y="255767"/>
                </a:cubicBezTo>
                <a:cubicBezTo>
                  <a:pt x="1199208" y="261311"/>
                  <a:pt x="1220076" y="270040"/>
                  <a:pt x="1238863" y="281941"/>
                </a:cubicBezTo>
                <a:cubicBezTo>
                  <a:pt x="1219934" y="304731"/>
                  <a:pt x="1221414" y="338503"/>
                  <a:pt x="1242692" y="360306"/>
                </a:cubicBezTo>
                <a:cubicBezTo>
                  <a:pt x="1264133" y="382275"/>
                  <a:pt x="1298213" y="384443"/>
                  <a:pt x="1321502" y="365676"/>
                </a:cubicBezTo>
                <a:cubicBezTo>
                  <a:pt x="1331806" y="383333"/>
                  <a:pt x="1339781" y="402500"/>
                  <a:pt x="1344794" y="422833"/>
                </a:cubicBezTo>
                <a:cubicBezTo>
                  <a:pt x="1315010" y="425660"/>
                  <a:pt x="1292123" y="451020"/>
                  <a:pt x="1292123" y="481726"/>
                </a:cubicBezTo>
                <a:cubicBezTo>
                  <a:pt x="1292123" y="512417"/>
                  <a:pt x="1314988" y="537767"/>
                  <a:pt x="1344753" y="540610"/>
                </a:cubicBezTo>
                <a:cubicBezTo>
                  <a:pt x="1339677" y="560676"/>
                  <a:pt x="1331652" y="579566"/>
                  <a:pt x="1321169" y="596895"/>
                </a:cubicBezTo>
                <a:cubicBezTo>
                  <a:pt x="1297885" y="578615"/>
                  <a:pt x="1264195" y="581008"/>
                  <a:pt x="1242983" y="602847"/>
                </a:cubicBezTo>
                <a:cubicBezTo>
                  <a:pt x="1221716" y="624744"/>
                  <a:pt x="1220354" y="658609"/>
                  <a:pt x="1239440" y="681363"/>
                </a:cubicBezTo>
                <a:cubicBezTo>
                  <a:pt x="1220450" y="693430"/>
                  <a:pt x="1199521" y="702605"/>
                  <a:pt x="1177160" y="708169"/>
                </a:cubicBezTo>
                <a:cubicBezTo>
                  <a:pt x="1174306" y="678418"/>
                  <a:pt x="1148963" y="655567"/>
                  <a:pt x="1118281" y="655567"/>
                </a:cubicBezTo>
                <a:cubicBezTo>
                  <a:pt x="1087772" y="655567"/>
                  <a:pt x="1062540" y="678162"/>
                  <a:pt x="1059500" y="707686"/>
                </a:cubicBezTo>
                <a:cubicBezTo>
                  <a:pt x="1037355" y="702141"/>
                  <a:pt x="1016486" y="693413"/>
                  <a:pt x="997698" y="681511"/>
                </a:cubicBezTo>
                <a:cubicBezTo>
                  <a:pt x="1016628" y="658722"/>
                  <a:pt x="1015149" y="624949"/>
                  <a:pt x="993871" y="603146"/>
                </a:cubicBezTo>
                <a:cubicBezTo>
                  <a:pt x="972429" y="581176"/>
                  <a:pt x="938348" y="579009"/>
                  <a:pt x="915060" y="597776"/>
                </a:cubicBezTo>
                <a:cubicBezTo>
                  <a:pt x="904757" y="580119"/>
                  <a:pt x="896781" y="560951"/>
                  <a:pt x="891768" y="540619"/>
                </a:cubicBezTo>
                <a:cubicBezTo>
                  <a:pt x="921552" y="537791"/>
                  <a:pt x="944439" y="512432"/>
                  <a:pt x="944439" y="481726"/>
                </a:cubicBezTo>
                <a:cubicBezTo>
                  <a:pt x="944439" y="451217"/>
                  <a:pt x="921844" y="425985"/>
                  <a:pt x="892322" y="422945"/>
                </a:cubicBezTo>
                <a:cubicBezTo>
                  <a:pt x="897345" y="402878"/>
                  <a:pt x="904984" y="383860"/>
                  <a:pt x="915520" y="366638"/>
                </a:cubicBezTo>
                <a:cubicBezTo>
                  <a:pt x="938793" y="384828"/>
                  <a:pt x="972404" y="382406"/>
                  <a:pt x="993580" y="360605"/>
                </a:cubicBezTo>
                <a:cubicBezTo>
                  <a:pt x="1014887" y="338667"/>
                  <a:pt x="1016215" y="304716"/>
                  <a:pt x="997030" y="281954"/>
                </a:cubicBezTo>
                <a:cubicBezTo>
                  <a:pt x="1016058" y="269961"/>
                  <a:pt x="1037015" y="260817"/>
                  <a:pt x="1059399" y="255267"/>
                </a:cubicBezTo>
                <a:close/>
                <a:moveTo>
                  <a:pt x="670997" y="218145"/>
                </a:moveTo>
                <a:cubicBezTo>
                  <a:pt x="673110" y="240223"/>
                  <a:pt x="691915" y="257181"/>
                  <a:pt x="714681" y="257181"/>
                </a:cubicBezTo>
                <a:cubicBezTo>
                  <a:pt x="737315" y="257181"/>
                  <a:pt x="756034" y="240418"/>
                  <a:pt x="758289" y="218516"/>
                </a:cubicBezTo>
                <a:cubicBezTo>
                  <a:pt x="774718" y="222629"/>
                  <a:pt x="790200" y="229105"/>
                  <a:pt x="804138" y="237934"/>
                </a:cubicBezTo>
                <a:cubicBezTo>
                  <a:pt x="790095" y="254841"/>
                  <a:pt x="791193" y="279896"/>
                  <a:pt x="806978" y="296071"/>
                </a:cubicBezTo>
                <a:cubicBezTo>
                  <a:pt x="822885" y="312370"/>
                  <a:pt x="848169" y="313978"/>
                  <a:pt x="865446" y="300056"/>
                </a:cubicBezTo>
                <a:cubicBezTo>
                  <a:pt x="873090" y="313155"/>
                  <a:pt x="879007" y="327375"/>
                  <a:pt x="882726" y="342459"/>
                </a:cubicBezTo>
                <a:cubicBezTo>
                  <a:pt x="860630" y="344557"/>
                  <a:pt x="843650" y="363371"/>
                  <a:pt x="843650" y="386151"/>
                </a:cubicBezTo>
                <a:cubicBezTo>
                  <a:pt x="843650" y="408920"/>
                  <a:pt x="860614" y="427727"/>
                  <a:pt x="882696" y="429836"/>
                </a:cubicBezTo>
                <a:cubicBezTo>
                  <a:pt x="878930" y="444722"/>
                  <a:pt x="872976" y="458737"/>
                  <a:pt x="865199" y="471592"/>
                </a:cubicBezTo>
                <a:cubicBezTo>
                  <a:pt x="847926" y="458031"/>
                  <a:pt x="822932" y="459806"/>
                  <a:pt x="807195" y="476008"/>
                </a:cubicBezTo>
                <a:cubicBezTo>
                  <a:pt x="791417" y="492253"/>
                  <a:pt x="790406" y="517378"/>
                  <a:pt x="804566" y="534258"/>
                </a:cubicBezTo>
                <a:cubicBezTo>
                  <a:pt x="790478" y="543211"/>
                  <a:pt x="774951" y="550017"/>
                  <a:pt x="758362" y="554145"/>
                </a:cubicBezTo>
                <a:cubicBezTo>
                  <a:pt x="756245" y="532073"/>
                  <a:pt x="737443" y="515121"/>
                  <a:pt x="714681" y="515121"/>
                </a:cubicBezTo>
                <a:cubicBezTo>
                  <a:pt x="692046" y="515121"/>
                  <a:pt x="673328" y="531884"/>
                  <a:pt x="671072" y="553786"/>
                </a:cubicBezTo>
                <a:cubicBezTo>
                  <a:pt x="654643" y="549673"/>
                  <a:pt x="639161" y="543198"/>
                  <a:pt x="625223" y="534368"/>
                </a:cubicBezTo>
                <a:cubicBezTo>
                  <a:pt x="639266" y="517461"/>
                  <a:pt x="638169" y="492406"/>
                  <a:pt x="622383" y="476230"/>
                </a:cubicBezTo>
                <a:cubicBezTo>
                  <a:pt x="606476" y="459931"/>
                  <a:pt x="581192" y="458323"/>
                  <a:pt x="563915" y="472246"/>
                </a:cubicBezTo>
                <a:cubicBezTo>
                  <a:pt x="556271" y="459147"/>
                  <a:pt x="550354" y="444927"/>
                  <a:pt x="546635" y="429843"/>
                </a:cubicBezTo>
                <a:cubicBezTo>
                  <a:pt x="568731" y="427745"/>
                  <a:pt x="585711" y="408931"/>
                  <a:pt x="585711" y="386151"/>
                </a:cubicBezTo>
                <a:cubicBezTo>
                  <a:pt x="585711" y="363517"/>
                  <a:pt x="568948" y="344798"/>
                  <a:pt x="547046" y="342542"/>
                </a:cubicBezTo>
                <a:cubicBezTo>
                  <a:pt x="550773" y="327655"/>
                  <a:pt x="556440" y="313546"/>
                  <a:pt x="564256" y="300769"/>
                </a:cubicBezTo>
                <a:cubicBezTo>
                  <a:pt x="581522" y="314264"/>
                  <a:pt x="606457" y="312467"/>
                  <a:pt x="622167" y="296293"/>
                </a:cubicBezTo>
                <a:cubicBezTo>
                  <a:pt x="637975" y="280018"/>
                  <a:pt x="638959" y="254830"/>
                  <a:pt x="624727" y="237944"/>
                </a:cubicBezTo>
                <a:cubicBezTo>
                  <a:pt x="638843" y="229046"/>
                  <a:pt x="654391" y="222263"/>
                  <a:pt x="670997" y="218145"/>
                </a:cubicBezTo>
                <a:close/>
                <a:moveTo>
                  <a:pt x="888599" y="51"/>
                </a:moveTo>
                <a:cubicBezTo>
                  <a:pt x="549309" y="4932"/>
                  <a:pt x="279179" y="203462"/>
                  <a:pt x="214901" y="405245"/>
                </a:cubicBezTo>
                <a:cubicBezTo>
                  <a:pt x="150623" y="607028"/>
                  <a:pt x="216528" y="436977"/>
                  <a:pt x="122145" y="683511"/>
                </a:cubicBezTo>
                <a:cubicBezTo>
                  <a:pt x="110754" y="788471"/>
                  <a:pt x="186423" y="773825"/>
                  <a:pt x="166082" y="849494"/>
                </a:cubicBezTo>
                <a:cubicBezTo>
                  <a:pt x="145741" y="925163"/>
                  <a:pt x="4167" y="1076501"/>
                  <a:pt x="99" y="1137524"/>
                </a:cubicBezTo>
                <a:cubicBezTo>
                  <a:pt x="-3970" y="1198547"/>
                  <a:pt x="118891" y="1183088"/>
                  <a:pt x="141673" y="1215634"/>
                </a:cubicBezTo>
                <a:cubicBezTo>
                  <a:pt x="164455" y="1248179"/>
                  <a:pt x="132723" y="1307575"/>
                  <a:pt x="136791" y="1332798"/>
                </a:cubicBezTo>
                <a:cubicBezTo>
                  <a:pt x="140859" y="1358021"/>
                  <a:pt x="163641" y="1357207"/>
                  <a:pt x="166082" y="1366971"/>
                </a:cubicBezTo>
                <a:cubicBezTo>
                  <a:pt x="168523" y="1376735"/>
                  <a:pt x="140859" y="1375108"/>
                  <a:pt x="151436" y="1391380"/>
                </a:cubicBezTo>
                <a:cubicBezTo>
                  <a:pt x="162014" y="1407653"/>
                  <a:pt x="213274" y="1415790"/>
                  <a:pt x="229546" y="1464608"/>
                </a:cubicBezTo>
                <a:cubicBezTo>
                  <a:pt x="245819" y="1513427"/>
                  <a:pt x="113195" y="1633032"/>
                  <a:pt x="249074" y="1684292"/>
                </a:cubicBezTo>
                <a:cubicBezTo>
                  <a:pt x="384952" y="1735552"/>
                  <a:pt x="562327" y="1630592"/>
                  <a:pt x="605450" y="1713583"/>
                </a:cubicBezTo>
                <a:cubicBezTo>
                  <a:pt x="648573" y="1796575"/>
                  <a:pt x="702274" y="1941403"/>
                  <a:pt x="507813" y="2182242"/>
                </a:cubicBezTo>
                <a:cubicBezTo>
                  <a:pt x="786893" y="2178987"/>
                  <a:pt x="1326340" y="2200955"/>
                  <a:pt x="1562296" y="2182242"/>
                </a:cubicBezTo>
                <a:cubicBezTo>
                  <a:pt x="1505341" y="2007308"/>
                  <a:pt x="1320644" y="1838884"/>
                  <a:pt x="1323085" y="1601300"/>
                </a:cubicBezTo>
                <a:cubicBezTo>
                  <a:pt x="1325526" y="1363716"/>
                  <a:pt x="1527310" y="1165188"/>
                  <a:pt x="1576942" y="756739"/>
                </a:cubicBezTo>
                <a:cubicBezTo>
                  <a:pt x="1626574" y="348290"/>
                  <a:pt x="1227888" y="-4832"/>
                  <a:pt x="888599" y="51"/>
                </a:cubicBezTo>
                <a:close/>
              </a:path>
            </a:pathLst>
          </a:custGeom>
          <a:solidFill>
            <a:schemeClr val="bg1"/>
          </a:solidFill>
          <a:ln w="9525">
            <a:noFill/>
            <a:round/>
            <a:headEnd/>
            <a:tailEnd/>
          </a:ln>
        </p:spPr>
        <p:txBody>
          <a:bodyPr/>
          <a:lstStyle/>
          <a:p>
            <a:endParaRPr lang="en-US" dirty="0" err="1">
              <a:ln>
                <a:solidFill>
                  <a:schemeClr val="tx1">
                    <a:alpha val="0"/>
                  </a:schemeClr>
                </a:solidFill>
              </a:ln>
              <a:solidFill>
                <a:schemeClr val="tx1"/>
              </a:solidFill>
            </a:endParaRPr>
          </a:p>
        </p:txBody>
      </p:sp>
      <p:sp>
        <p:nvSpPr>
          <p:cNvPr id="32" name="Freeform 14"/>
          <p:cNvSpPr>
            <a:spLocks noEditPoints="1"/>
          </p:cNvSpPr>
          <p:nvPr/>
        </p:nvSpPr>
        <p:spPr bwMode="black">
          <a:xfrm>
            <a:off x="9004025" y="1256526"/>
            <a:ext cx="266975" cy="282536"/>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UI" panose="020B0502040204020203" pitchFamily="34" charset="0"/>
              <a:sym typeface="Segoe UI" panose="020B0502040204020203" pitchFamily="34" charset="0"/>
            </a:endParaRPr>
          </a:p>
        </p:txBody>
      </p:sp>
      <p:sp>
        <p:nvSpPr>
          <p:cNvPr id="33" name="Freeform 32"/>
          <p:cNvSpPr/>
          <p:nvPr/>
        </p:nvSpPr>
        <p:spPr bwMode="auto">
          <a:xfrm rot="5400000">
            <a:off x="3593042" y="1291917"/>
            <a:ext cx="260217" cy="221584"/>
          </a:xfrm>
          <a:custGeom>
            <a:avLst/>
            <a:gdLst>
              <a:gd name="connsiteX0" fmla="*/ 1519205 w 4448175"/>
              <a:gd name="connsiteY0" fmla="*/ 2108202 h 3787779"/>
              <a:gd name="connsiteX1" fmla="*/ 1519205 w 4448175"/>
              <a:gd name="connsiteY1" fmla="*/ 1679577 h 3787779"/>
              <a:gd name="connsiteX2" fmla="*/ 2814605 w 4448175"/>
              <a:gd name="connsiteY2" fmla="*/ 1679577 h 3787779"/>
              <a:gd name="connsiteX3" fmla="*/ 2814605 w 4448175"/>
              <a:gd name="connsiteY3" fmla="*/ 2108202 h 3787779"/>
              <a:gd name="connsiteX4" fmla="*/ 1079818 w 4448175"/>
              <a:gd name="connsiteY4" fmla="*/ 1893890 h 3787779"/>
              <a:gd name="connsiteX5" fmla="*/ 2554286 w 4448175"/>
              <a:gd name="connsiteY5" fmla="*/ 3368358 h 3787779"/>
              <a:gd name="connsiteX6" fmla="*/ 4028754 w 4448175"/>
              <a:gd name="connsiteY6" fmla="*/ 1893890 h 3787779"/>
              <a:gd name="connsiteX7" fmla="*/ 2554286 w 4448175"/>
              <a:gd name="connsiteY7" fmla="*/ 419421 h 3787779"/>
              <a:gd name="connsiteX8" fmla="*/ 1079818 w 4448175"/>
              <a:gd name="connsiteY8" fmla="*/ 1893890 h 3787779"/>
              <a:gd name="connsiteX9" fmla="*/ 660397 w 4448175"/>
              <a:gd name="connsiteY9" fmla="*/ 1893890 h 3787779"/>
              <a:gd name="connsiteX10" fmla="*/ 983843 w 4448175"/>
              <a:gd name="connsiteY10" fmla="*/ 834998 h 3787779"/>
              <a:gd name="connsiteX11" fmla="*/ 1071549 w 4448175"/>
              <a:gd name="connsiteY11" fmla="*/ 717711 h 3787779"/>
              <a:gd name="connsiteX12" fmla="*/ 748947 w 4448175"/>
              <a:gd name="connsiteY12" fmla="*/ 377793 h 3787779"/>
              <a:gd name="connsiteX13" fmla="*/ 1059846 w 4448175"/>
              <a:gd name="connsiteY13" fmla="*/ 82732 h 3787779"/>
              <a:gd name="connsiteX14" fmla="*/ 1374264 w 4448175"/>
              <a:gd name="connsiteY14" fmla="*/ 414027 h 3787779"/>
              <a:gd name="connsiteX15" fmla="*/ 1495394 w 4448175"/>
              <a:gd name="connsiteY15" fmla="*/ 323447 h 3787779"/>
              <a:gd name="connsiteX16" fmla="*/ 2554286 w 4448175"/>
              <a:gd name="connsiteY16" fmla="*/ 0 h 3787779"/>
              <a:gd name="connsiteX17" fmla="*/ 4448175 w 4448175"/>
              <a:gd name="connsiteY17" fmla="*/ 1893890 h 3787779"/>
              <a:gd name="connsiteX18" fmla="*/ 2554286 w 4448175"/>
              <a:gd name="connsiteY18" fmla="*/ 3787779 h 3787779"/>
              <a:gd name="connsiteX19" fmla="*/ 660397 w 4448175"/>
              <a:gd name="connsiteY19" fmla="*/ 1893890 h 3787779"/>
              <a:gd name="connsiteX20" fmla="*/ 0 w 4448175"/>
              <a:gd name="connsiteY20" fmla="*/ 2536315 h 3787779"/>
              <a:gd name="connsiteX21" fmla="*/ 0 w 4448175"/>
              <a:gd name="connsiteY21" fmla="*/ 1240914 h 3787779"/>
              <a:gd name="connsiteX22" fmla="*/ 428625 w 4448175"/>
              <a:gd name="connsiteY22" fmla="*/ 1240914 h 3787779"/>
              <a:gd name="connsiteX23" fmla="*/ 428625 w 4448175"/>
              <a:gd name="connsiteY23" fmla="*/ 2536315 h 37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8175" h="3787779">
                <a:moveTo>
                  <a:pt x="1519205" y="2108202"/>
                </a:moveTo>
                <a:lnTo>
                  <a:pt x="1519205" y="1679577"/>
                </a:lnTo>
                <a:lnTo>
                  <a:pt x="2814605" y="1679577"/>
                </a:lnTo>
                <a:lnTo>
                  <a:pt x="2814605" y="2108202"/>
                </a:lnTo>
                <a:close/>
                <a:moveTo>
                  <a:pt x="1079818" y="1893890"/>
                </a:moveTo>
                <a:cubicBezTo>
                  <a:pt x="1079818" y="2708216"/>
                  <a:pt x="1739960" y="3368358"/>
                  <a:pt x="2554286" y="3368358"/>
                </a:cubicBezTo>
                <a:cubicBezTo>
                  <a:pt x="3368612" y="3368358"/>
                  <a:pt x="4028754" y="2708216"/>
                  <a:pt x="4028754" y="1893890"/>
                </a:cubicBezTo>
                <a:cubicBezTo>
                  <a:pt x="4028754" y="1079563"/>
                  <a:pt x="3368612" y="419421"/>
                  <a:pt x="2554286" y="419421"/>
                </a:cubicBezTo>
                <a:cubicBezTo>
                  <a:pt x="1739960" y="419421"/>
                  <a:pt x="1079818" y="1079563"/>
                  <a:pt x="1079818" y="1893890"/>
                </a:cubicBezTo>
                <a:close/>
                <a:moveTo>
                  <a:pt x="660397" y="1893890"/>
                </a:moveTo>
                <a:cubicBezTo>
                  <a:pt x="660397" y="1501652"/>
                  <a:pt x="779636" y="1137265"/>
                  <a:pt x="983843" y="834998"/>
                </a:cubicBezTo>
                <a:lnTo>
                  <a:pt x="1071549" y="717711"/>
                </a:lnTo>
                <a:lnTo>
                  <a:pt x="748947" y="377793"/>
                </a:lnTo>
                <a:lnTo>
                  <a:pt x="1059846" y="82732"/>
                </a:lnTo>
                <a:lnTo>
                  <a:pt x="1374264" y="414027"/>
                </a:lnTo>
                <a:lnTo>
                  <a:pt x="1495394" y="323447"/>
                </a:lnTo>
                <a:cubicBezTo>
                  <a:pt x="1797661" y="119239"/>
                  <a:pt x="2162048" y="0"/>
                  <a:pt x="2554286" y="0"/>
                </a:cubicBezTo>
                <a:cubicBezTo>
                  <a:pt x="3600252" y="0"/>
                  <a:pt x="4448175" y="847923"/>
                  <a:pt x="4448175" y="1893890"/>
                </a:cubicBezTo>
                <a:cubicBezTo>
                  <a:pt x="4448175" y="2939856"/>
                  <a:pt x="3600252" y="3787779"/>
                  <a:pt x="2554286" y="3787779"/>
                </a:cubicBezTo>
                <a:cubicBezTo>
                  <a:pt x="1508320" y="3787779"/>
                  <a:pt x="660397" y="2939856"/>
                  <a:pt x="660397" y="1893890"/>
                </a:cubicBezTo>
                <a:close/>
                <a:moveTo>
                  <a:pt x="0" y="2536315"/>
                </a:moveTo>
                <a:lnTo>
                  <a:pt x="0" y="1240914"/>
                </a:lnTo>
                <a:lnTo>
                  <a:pt x="428625" y="1240914"/>
                </a:lnTo>
                <a:lnTo>
                  <a:pt x="428625" y="2536315"/>
                </a:ln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298691451"/>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p:cNvSpPr/>
          <p:nvPr/>
        </p:nvSpPr>
        <p:spPr bwMode="auto">
          <a:xfrm>
            <a:off x="458383" y="1212849"/>
            <a:ext cx="3764610" cy="333012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defTabSz="932472" fontAlgn="base">
              <a:spcBef>
                <a:spcPct val="0"/>
              </a:spcBef>
              <a:spcAft>
                <a:spcPct val="0"/>
              </a:spcAft>
            </a:pPr>
            <a:r>
              <a:rPr lang="en-US" sz="2400" dirty="0">
                <a:latin typeface="+mj-lt"/>
              </a:rPr>
              <a:t>The ability to share resources and increase the available market opportunity are two of the primary benefits of partnering</a:t>
            </a:r>
            <a:endParaRPr lang="en-US" sz="2400" dirty="0">
              <a:solidFill>
                <a:schemeClr val="bg1"/>
              </a:solidFill>
              <a:latin typeface="+mj-lt"/>
            </a:endParaRPr>
          </a:p>
        </p:txBody>
      </p:sp>
      <p:sp>
        <p:nvSpPr>
          <p:cNvPr id="102" name="Freeform 101"/>
          <p:cNvSpPr/>
          <p:nvPr/>
        </p:nvSpPr>
        <p:spPr>
          <a:xfrm>
            <a:off x="3483721" y="3910518"/>
            <a:ext cx="564755" cy="493003"/>
          </a:xfrm>
          <a:custGeom>
            <a:avLst/>
            <a:gdLst/>
            <a:ahLst/>
            <a:cxnLst/>
            <a:rect l="l" t="t" r="r" b="b"/>
            <a:pathLst>
              <a:path w="5259936" h="4591663">
                <a:moveTo>
                  <a:pt x="0" y="3512322"/>
                </a:moveTo>
                <a:lnTo>
                  <a:pt x="653753" y="3512322"/>
                </a:lnTo>
                <a:lnTo>
                  <a:pt x="653753" y="4591662"/>
                </a:lnTo>
                <a:lnTo>
                  <a:pt x="0" y="4591662"/>
                </a:lnTo>
                <a:close/>
                <a:moveTo>
                  <a:pt x="921237" y="3443955"/>
                </a:moveTo>
                <a:lnTo>
                  <a:pt x="1574990" y="3443955"/>
                </a:lnTo>
                <a:lnTo>
                  <a:pt x="1574990" y="4591662"/>
                </a:lnTo>
                <a:lnTo>
                  <a:pt x="921237" y="4591662"/>
                </a:lnTo>
                <a:close/>
                <a:moveTo>
                  <a:pt x="1842474" y="3187583"/>
                </a:moveTo>
                <a:lnTo>
                  <a:pt x="2496227" y="3187583"/>
                </a:lnTo>
                <a:lnTo>
                  <a:pt x="2496227" y="4591663"/>
                </a:lnTo>
                <a:lnTo>
                  <a:pt x="1842474" y="4591663"/>
                </a:lnTo>
                <a:close/>
                <a:moveTo>
                  <a:pt x="2763711" y="2820112"/>
                </a:moveTo>
                <a:lnTo>
                  <a:pt x="3417464" y="2820112"/>
                </a:lnTo>
                <a:lnTo>
                  <a:pt x="3417464" y="4591663"/>
                </a:lnTo>
                <a:lnTo>
                  <a:pt x="2763711" y="4591663"/>
                </a:lnTo>
                <a:close/>
                <a:moveTo>
                  <a:pt x="3684948" y="2187724"/>
                </a:moveTo>
                <a:lnTo>
                  <a:pt x="4338701" y="2187724"/>
                </a:lnTo>
                <a:lnTo>
                  <a:pt x="4338701" y="4591663"/>
                </a:lnTo>
                <a:lnTo>
                  <a:pt x="3684948" y="4591663"/>
                </a:lnTo>
                <a:close/>
                <a:moveTo>
                  <a:pt x="4606183" y="1828800"/>
                </a:moveTo>
                <a:lnTo>
                  <a:pt x="5259936" y="1828800"/>
                </a:lnTo>
                <a:lnTo>
                  <a:pt x="5259936" y="4591663"/>
                </a:lnTo>
                <a:lnTo>
                  <a:pt x="4606183" y="4591663"/>
                </a:lnTo>
                <a:close/>
                <a:moveTo>
                  <a:pt x="5123203" y="0"/>
                </a:moveTo>
                <a:lnTo>
                  <a:pt x="4730097" y="1683522"/>
                </a:lnTo>
                <a:lnTo>
                  <a:pt x="4379719" y="1401510"/>
                </a:lnTo>
                <a:cubicBezTo>
                  <a:pt x="2644923" y="2999574"/>
                  <a:pt x="1602336" y="3273040"/>
                  <a:pt x="12818" y="3161944"/>
                </a:cubicBezTo>
                <a:cubicBezTo>
                  <a:pt x="1397236" y="3099275"/>
                  <a:pt x="2559465" y="2498221"/>
                  <a:pt x="3832788" y="922946"/>
                </a:cubicBezTo>
                <a:lnTo>
                  <a:pt x="3490957" y="632389"/>
                </a:lnTo>
                <a:close/>
              </a:path>
            </a:pathLst>
          </a:custGeom>
          <a:solidFill>
            <a:schemeClr val="bg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err="1"/>
          </a:p>
        </p:txBody>
      </p:sp>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127019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55"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Resource Utilization</a:t>
            </a:r>
          </a:p>
        </p:txBody>
      </p:sp>
      <p:grpSp>
        <p:nvGrpSpPr>
          <p:cNvPr id="4" name="Group 3"/>
          <p:cNvGrpSpPr/>
          <p:nvPr/>
        </p:nvGrpSpPr>
        <p:grpSpPr>
          <a:xfrm>
            <a:off x="11131421" y="5296974"/>
            <a:ext cx="1190758" cy="1695964"/>
            <a:chOff x="11131421" y="5296974"/>
            <a:chExt cx="1190758" cy="1695964"/>
          </a:xfrm>
        </p:grpSpPr>
        <p:grpSp>
          <p:nvGrpSpPr>
            <p:cNvPr id="43" name="Group 33"/>
            <p:cNvGrpSpPr>
              <a:grpSpLocks noChangeAspect="1"/>
            </p:cNvGrpSpPr>
            <p:nvPr/>
          </p:nvGrpSpPr>
          <p:grpSpPr bwMode="auto">
            <a:xfrm>
              <a:off x="11131421" y="5296974"/>
              <a:ext cx="1190758" cy="1695964"/>
              <a:chOff x="6765" y="2985"/>
              <a:chExt cx="997" cy="1420"/>
            </a:xfrm>
          </p:grpSpPr>
          <p:sp>
            <p:nvSpPr>
              <p:cNvPr id="46" name="Freeform 35"/>
              <p:cNvSpPr>
                <a:spLocks/>
              </p:cNvSpPr>
              <p:nvPr/>
            </p:nvSpPr>
            <p:spPr bwMode="auto">
              <a:xfrm>
                <a:off x="6987" y="3278"/>
                <a:ext cx="474" cy="724"/>
              </a:xfrm>
              <a:custGeom>
                <a:avLst/>
                <a:gdLst>
                  <a:gd name="T0" fmla="*/ 1007 w 1007"/>
                  <a:gd name="T1" fmla="*/ 277 h 1539"/>
                  <a:gd name="T2" fmla="*/ 933 w 1007"/>
                  <a:gd name="T3" fmla="*/ 203 h 1539"/>
                  <a:gd name="T4" fmla="*/ 859 w 1007"/>
                  <a:gd name="T5" fmla="*/ 277 h 1539"/>
                  <a:gd name="T6" fmla="*/ 859 w 1007"/>
                  <a:gd name="T7" fmla="*/ 689 h 1539"/>
                  <a:gd name="T8" fmla="*/ 823 w 1007"/>
                  <a:gd name="T9" fmla="*/ 689 h 1539"/>
                  <a:gd name="T10" fmla="*/ 823 w 1007"/>
                  <a:gd name="T11" fmla="*/ 197 h 1539"/>
                  <a:gd name="T12" fmla="*/ 823 w 1007"/>
                  <a:gd name="T13" fmla="*/ 197 h 1539"/>
                  <a:gd name="T14" fmla="*/ 749 w 1007"/>
                  <a:gd name="T15" fmla="*/ 124 h 1539"/>
                  <a:gd name="T16" fmla="*/ 676 w 1007"/>
                  <a:gd name="T17" fmla="*/ 197 h 1539"/>
                  <a:gd name="T18" fmla="*/ 676 w 1007"/>
                  <a:gd name="T19" fmla="*/ 197 h 1539"/>
                  <a:gd name="T20" fmla="*/ 676 w 1007"/>
                  <a:gd name="T21" fmla="*/ 646 h 1539"/>
                  <a:gd name="T22" fmla="*/ 639 w 1007"/>
                  <a:gd name="T23" fmla="*/ 646 h 1539"/>
                  <a:gd name="T24" fmla="*/ 639 w 1007"/>
                  <a:gd name="T25" fmla="*/ 73 h 1539"/>
                  <a:gd name="T26" fmla="*/ 566 w 1007"/>
                  <a:gd name="T27" fmla="*/ 0 h 1539"/>
                  <a:gd name="T28" fmla="*/ 492 w 1007"/>
                  <a:gd name="T29" fmla="*/ 73 h 1539"/>
                  <a:gd name="T30" fmla="*/ 492 w 1007"/>
                  <a:gd name="T31" fmla="*/ 603 h 1539"/>
                  <a:gd name="T32" fmla="*/ 455 w 1007"/>
                  <a:gd name="T33" fmla="*/ 603 h 1539"/>
                  <a:gd name="T34" fmla="*/ 455 w 1007"/>
                  <a:gd name="T35" fmla="*/ 391 h 1539"/>
                  <a:gd name="T36" fmla="*/ 455 w 1007"/>
                  <a:gd name="T37" fmla="*/ 160 h 1539"/>
                  <a:gd name="T38" fmla="*/ 382 w 1007"/>
                  <a:gd name="T39" fmla="*/ 86 h 1539"/>
                  <a:gd name="T40" fmla="*/ 308 w 1007"/>
                  <a:gd name="T41" fmla="*/ 160 h 1539"/>
                  <a:gd name="T42" fmla="*/ 308 w 1007"/>
                  <a:gd name="T43" fmla="*/ 689 h 1539"/>
                  <a:gd name="T44" fmla="*/ 309 w 1007"/>
                  <a:gd name="T45" fmla="*/ 690 h 1539"/>
                  <a:gd name="T46" fmla="*/ 309 w 1007"/>
                  <a:gd name="T47" fmla="*/ 867 h 1539"/>
                  <a:gd name="T48" fmla="*/ 146 w 1007"/>
                  <a:gd name="T49" fmla="*/ 552 h 1539"/>
                  <a:gd name="T50" fmla="*/ 44 w 1007"/>
                  <a:gd name="T51" fmla="*/ 530 h 1539"/>
                  <a:gd name="T52" fmla="*/ 22 w 1007"/>
                  <a:gd name="T53" fmla="*/ 631 h 1539"/>
                  <a:gd name="T54" fmla="*/ 210 w 1007"/>
                  <a:gd name="T55" fmla="*/ 1025 h 1539"/>
                  <a:gd name="T56" fmla="*/ 404 w 1007"/>
                  <a:gd name="T57" fmla="*/ 1296 h 1539"/>
                  <a:gd name="T58" fmla="*/ 404 w 1007"/>
                  <a:gd name="T59" fmla="*/ 1539 h 1539"/>
                  <a:gd name="T60" fmla="*/ 946 w 1007"/>
                  <a:gd name="T61" fmla="*/ 1539 h 1539"/>
                  <a:gd name="T62" fmla="*/ 945 w 1007"/>
                  <a:gd name="T63" fmla="*/ 1305 h 1539"/>
                  <a:gd name="T64" fmla="*/ 1007 w 1007"/>
                  <a:gd name="T65" fmla="*/ 1029 h 1539"/>
                  <a:gd name="T66" fmla="*/ 1007 w 1007"/>
                  <a:gd name="T67" fmla="*/ 277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7" h="1539">
                    <a:moveTo>
                      <a:pt x="1007" y="277"/>
                    </a:moveTo>
                    <a:cubicBezTo>
                      <a:pt x="1007" y="236"/>
                      <a:pt x="974" y="203"/>
                      <a:pt x="933" y="203"/>
                    </a:cubicBezTo>
                    <a:cubicBezTo>
                      <a:pt x="892" y="203"/>
                      <a:pt x="859" y="236"/>
                      <a:pt x="859" y="277"/>
                    </a:cubicBezTo>
                    <a:cubicBezTo>
                      <a:pt x="859" y="689"/>
                      <a:pt x="859" y="689"/>
                      <a:pt x="859" y="689"/>
                    </a:cubicBezTo>
                    <a:cubicBezTo>
                      <a:pt x="823" y="689"/>
                      <a:pt x="823" y="689"/>
                      <a:pt x="823" y="689"/>
                    </a:cubicBezTo>
                    <a:cubicBezTo>
                      <a:pt x="823" y="197"/>
                      <a:pt x="823" y="197"/>
                      <a:pt x="823" y="197"/>
                    </a:cubicBezTo>
                    <a:cubicBezTo>
                      <a:pt x="823" y="197"/>
                      <a:pt x="823" y="197"/>
                      <a:pt x="823" y="197"/>
                    </a:cubicBezTo>
                    <a:cubicBezTo>
                      <a:pt x="823" y="156"/>
                      <a:pt x="790" y="124"/>
                      <a:pt x="749" y="124"/>
                    </a:cubicBezTo>
                    <a:cubicBezTo>
                      <a:pt x="709" y="124"/>
                      <a:pt x="676" y="156"/>
                      <a:pt x="676" y="197"/>
                    </a:cubicBezTo>
                    <a:cubicBezTo>
                      <a:pt x="676" y="197"/>
                      <a:pt x="676" y="197"/>
                      <a:pt x="676" y="197"/>
                    </a:cubicBezTo>
                    <a:cubicBezTo>
                      <a:pt x="676" y="646"/>
                      <a:pt x="676" y="646"/>
                      <a:pt x="676" y="646"/>
                    </a:cubicBezTo>
                    <a:cubicBezTo>
                      <a:pt x="639" y="646"/>
                      <a:pt x="639" y="646"/>
                      <a:pt x="639" y="646"/>
                    </a:cubicBezTo>
                    <a:cubicBezTo>
                      <a:pt x="639" y="73"/>
                      <a:pt x="639" y="73"/>
                      <a:pt x="639" y="73"/>
                    </a:cubicBezTo>
                    <a:cubicBezTo>
                      <a:pt x="639" y="33"/>
                      <a:pt x="606" y="0"/>
                      <a:pt x="566" y="0"/>
                    </a:cubicBezTo>
                    <a:cubicBezTo>
                      <a:pt x="525" y="0"/>
                      <a:pt x="492" y="33"/>
                      <a:pt x="492" y="73"/>
                    </a:cubicBezTo>
                    <a:cubicBezTo>
                      <a:pt x="492" y="603"/>
                      <a:pt x="492" y="603"/>
                      <a:pt x="492" y="603"/>
                    </a:cubicBezTo>
                    <a:cubicBezTo>
                      <a:pt x="455" y="603"/>
                      <a:pt x="455" y="603"/>
                      <a:pt x="455" y="603"/>
                    </a:cubicBezTo>
                    <a:cubicBezTo>
                      <a:pt x="455" y="391"/>
                      <a:pt x="455" y="391"/>
                      <a:pt x="455" y="391"/>
                    </a:cubicBezTo>
                    <a:cubicBezTo>
                      <a:pt x="455" y="160"/>
                      <a:pt x="455" y="160"/>
                      <a:pt x="455" y="160"/>
                    </a:cubicBezTo>
                    <a:cubicBezTo>
                      <a:pt x="455" y="119"/>
                      <a:pt x="422" y="86"/>
                      <a:pt x="382" y="86"/>
                    </a:cubicBezTo>
                    <a:cubicBezTo>
                      <a:pt x="341" y="86"/>
                      <a:pt x="308" y="119"/>
                      <a:pt x="308" y="160"/>
                    </a:cubicBezTo>
                    <a:cubicBezTo>
                      <a:pt x="308" y="689"/>
                      <a:pt x="308" y="689"/>
                      <a:pt x="308" y="689"/>
                    </a:cubicBezTo>
                    <a:cubicBezTo>
                      <a:pt x="309" y="690"/>
                      <a:pt x="309" y="690"/>
                      <a:pt x="309" y="690"/>
                    </a:cubicBezTo>
                    <a:cubicBezTo>
                      <a:pt x="309" y="867"/>
                      <a:pt x="309" y="867"/>
                      <a:pt x="309" y="867"/>
                    </a:cubicBezTo>
                    <a:cubicBezTo>
                      <a:pt x="146" y="552"/>
                      <a:pt x="146" y="552"/>
                      <a:pt x="146" y="552"/>
                    </a:cubicBezTo>
                    <a:cubicBezTo>
                      <a:pt x="124" y="518"/>
                      <a:pt x="79" y="508"/>
                      <a:pt x="44" y="530"/>
                    </a:cubicBezTo>
                    <a:cubicBezTo>
                      <a:pt x="10" y="552"/>
                      <a:pt x="0" y="597"/>
                      <a:pt x="22" y="631"/>
                    </a:cubicBezTo>
                    <a:cubicBezTo>
                      <a:pt x="210" y="1025"/>
                      <a:pt x="210" y="1025"/>
                      <a:pt x="210" y="1025"/>
                    </a:cubicBezTo>
                    <a:cubicBezTo>
                      <a:pt x="404" y="1296"/>
                      <a:pt x="404" y="1296"/>
                      <a:pt x="404" y="1296"/>
                    </a:cubicBezTo>
                    <a:cubicBezTo>
                      <a:pt x="404" y="1539"/>
                      <a:pt x="404" y="1539"/>
                      <a:pt x="404" y="1539"/>
                    </a:cubicBezTo>
                    <a:cubicBezTo>
                      <a:pt x="946" y="1539"/>
                      <a:pt x="946" y="1539"/>
                      <a:pt x="946" y="1539"/>
                    </a:cubicBezTo>
                    <a:cubicBezTo>
                      <a:pt x="945" y="1305"/>
                      <a:pt x="945" y="1305"/>
                      <a:pt x="945" y="1305"/>
                    </a:cubicBezTo>
                    <a:cubicBezTo>
                      <a:pt x="1007" y="1029"/>
                      <a:pt x="1007" y="1029"/>
                      <a:pt x="1007" y="1029"/>
                    </a:cubicBezTo>
                    <a:lnTo>
                      <a:pt x="1007" y="277"/>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Oval 36"/>
              <p:cNvSpPr>
                <a:spLocks noChangeArrowheads="1"/>
              </p:cNvSpPr>
              <p:nvPr/>
            </p:nvSpPr>
            <p:spPr bwMode="auto">
              <a:xfrm>
                <a:off x="7749" y="3389"/>
                <a:ext cx="13"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Oval 37"/>
              <p:cNvSpPr>
                <a:spLocks noChangeArrowheads="1"/>
              </p:cNvSpPr>
              <p:nvPr/>
            </p:nvSpPr>
            <p:spPr bwMode="auto">
              <a:xfrm>
                <a:off x="6888" y="3026"/>
                <a:ext cx="13"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Oval 38"/>
              <p:cNvSpPr>
                <a:spLocks noChangeArrowheads="1"/>
              </p:cNvSpPr>
              <p:nvPr/>
            </p:nvSpPr>
            <p:spPr bwMode="auto">
              <a:xfrm>
                <a:off x="7402" y="3108"/>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Oval 39"/>
              <p:cNvSpPr>
                <a:spLocks noChangeArrowheads="1"/>
              </p:cNvSpPr>
              <p:nvPr/>
            </p:nvSpPr>
            <p:spPr bwMode="auto">
              <a:xfrm>
                <a:off x="7584" y="3136"/>
                <a:ext cx="14" cy="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Oval 40"/>
              <p:cNvSpPr>
                <a:spLocks noChangeArrowheads="1"/>
              </p:cNvSpPr>
              <p:nvPr/>
            </p:nvSpPr>
            <p:spPr bwMode="auto">
              <a:xfrm>
                <a:off x="7319" y="3061"/>
                <a:ext cx="13"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Oval 41"/>
              <p:cNvSpPr>
                <a:spLocks noChangeArrowheads="1"/>
              </p:cNvSpPr>
              <p:nvPr/>
            </p:nvSpPr>
            <p:spPr bwMode="auto">
              <a:xfrm>
                <a:off x="7558" y="2998"/>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Oval 42"/>
              <p:cNvSpPr>
                <a:spLocks noChangeArrowheads="1"/>
              </p:cNvSpPr>
              <p:nvPr/>
            </p:nvSpPr>
            <p:spPr bwMode="auto">
              <a:xfrm>
                <a:off x="7144" y="3136"/>
                <a:ext cx="14" cy="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43"/>
              <p:cNvSpPr>
                <a:spLocks noChangeArrowheads="1"/>
              </p:cNvSpPr>
              <p:nvPr/>
            </p:nvSpPr>
            <p:spPr bwMode="auto">
              <a:xfrm>
                <a:off x="7258" y="3180"/>
                <a:ext cx="15"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44"/>
              <p:cNvSpPr>
                <a:spLocks noChangeArrowheads="1"/>
              </p:cNvSpPr>
              <p:nvPr/>
            </p:nvSpPr>
            <p:spPr bwMode="auto">
              <a:xfrm>
                <a:off x="7410" y="3194"/>
                <a:ext cx="13"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Oval 45"/>
              <p:cNvSpPr>
                <a:spLocks noChangeArrowheads="1"/>
              </p:cNvSpPr>
              <p:nvPr/>
            </p:nvSpPr>
            <p:spPr bwMode="auto">
              <a:xfrm>
                <a:off x="7731" y="3841"/>
                <a:ext cx="15" cy="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46"/>
              <p:cNvSpPr>
                <a:spLocks noChangeArrowheads="1"/>
              </p:cNvSpPr>
              <p:nvPr/>
            </p:nvSpPr>
            <p:spPr bwMode="auto">
              <a:xfrm>
                <a:off x="7644" y="3746"/>
                <a:ext cx="14" cy="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Oval 47"/>
              <p:cNvSpPr>
                <a:spLocks noChangeArrowheads="1"/>
              </p:cNvSpPr>
              <p:nvPr/>
            </p:nvSpPr>
            <p:spPr bwMode="auto">
              <a:xfrm>
                <a:off x="7695" y="3987"/>
                <a:ext cx="14"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Oval 48"/>
              <p:cNvSpPr>
                <a:spLocks noChangeArrowheads="1"/>
              </p:cNvSpPr>
              <p:nvPr/>
            </p:nvSpPr>
            <p:spPr bwMode="auto">
              <a:xfrm>
                <a:off x="7709" y="4185"/>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Oval 49"/>
              <p:cNvSpPr>
                <a:spLocks noChangeArrowheads="1"/>
              </p:cNvSpPr>
              <p:nvPr/>
            </p:nvSpPr>
            <p:spPr bwMode="auto">
              <a:xfrm>
                <a:off x="7584" y="4107"/>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Oval 50"/>
              <p:cNvSpPr>
                <a:spLocks noChangeArrowheads="1"/>
              </p:cNvSpPr>
              <p:nvPr/>
            </p:nvSpPr>
            <p:spPr bwMode="auto">
              <a:xfrm>
                <a:off x="7496" y="4168"/>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51"/>
              <p:cNvSpPr>
                <a:spLocks noChangeArrowheads="1"/>
              </p:cNvSpPr>
              <p:nvPr/>
            </p:nvSpPr>
            <p:spPr bwMode="auto">
              <a:xfrm>
                <a:off x="7626" y="4266"/>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Oval 52"/>
              <p:cNvSpPr>
                <a:spLocks noChangeArrowheads="1"/>
              </p:cNvSpPr>
              <p:nvPr/>
            </p:nvSpPr>
            <p:spPr bwMode="auto">
              <a:xfrm>
                <a:off x="7702" y="3296"/>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53"/>
              <p:cNvSpPr>
                <a:spLocks noChangeArrowheads="1"/>
              </p:cNvSpPr>
              <p:nvPr/>
            </p:nvSpPr>
            <p:spPr bwMode="auto">
              <a:xfrm>
                <a:off x="7626" y="3433"/>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Oval 54"/>
              <p:cNvSpPr>
                <a:spLocks noChangeArrowheads="1"/>
              </p:cNvSpPr>
              <p:nvPr/>
            </p:nvSpPr>
            <p:spPr bwMode="auto">
              <a:xfrm>
                <a:off x="7037" y="3061"/>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Oval 55"/>
              <p:cNvSpPr>
                <a:spLocks noChangeArrowheads="1"/>
              </p:cNvSpPr>
              <p:nvPr/>
            </p:nvSpPr>
            <p:spPr bwMode="auto">
              <a:xfrm>
                <a:off x="6888" y="3122"/>
                <a:ext cx="13"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Oval 56"/>
              <p:cNvSpPr>
                <a:spLocks noChangeArrowheads="1"/>
              </p:cNvSpPr>
              <p:nvPr/>
            </p:nvSpPr>
            <p:spPr bwMode="auto">
              <a:xfrm>
                <a:off x="6823" y="3987"/>
                <a:ext cx="13"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57"/>
              <p:cNvSpPr>
                <a:spLocks noChangeArrowheads="1"/>
              </p:cNvSpPr>
              <p:nvPr/>
            </p:nvSpPr>
            <p:spPr bwMode="auto">
              <a:xfrm>
                <a:off x="7167" y="2998"/>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Oval 58"/>
              <p:cNvSpPr>
                <a:spLocks noChangeArrowheads="1"/>
              </p:cNvSpPr>
              <p:nvPr/>
            </p:nvSpPr>
            <p:spPr bwMode="auto">
              <a:xfrm>
                <a:off x="7363" y="2985"/>
                <a:ext cx="14" cy="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Oval 59"/>
              <p:cNvSpPr>
                <a:spLocks noChangeArrowheads="1"/>
              </p:cNvSpPr>
              <p:nvPr/>
            </p:nvSpPr>
            <p:spPr bwMode="auto">
              <a:xfrm>
                <a:off x="7682" y="3143"/>
                <a:ext cx="13" cy="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Oval 60"/>
              <p:cNvSpPr>
                <a:spLocks noChangeArrowheads="1"/>
              </p:cNvSpPr>
              <p:nvPr/>
            </p:nvSpPr>
            <p:spPr bwMode="auto">
              <a:xfrm>
                <a:off x="7622" y="3194"/>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Oval 61"/>
              <p:cNvSpPr>
                <a:spLocks noChangeArrowheads="1"/>
              </p:cNvSpPr>
              <p:nvPr/>
            </p:nvSpPr>
            <p:spPr bwMode="auto">
              <a:xfrm>
                <a:off x="7326" y="3291"/>
                <a:ext cx="13"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2"/>
              <p:cNvSpPr>
                <a:spLocks noChangeArrowheads="1"/>
              </p:cNvSpPr>
              <p:nvPr/>
            </p:nvSpPr>
            <p:spPr bwMode="auto">
              <a:xfrm>
                <a:off x="6802" y="3278"/>
                <a:ext cx="14" cy="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3"/>
              <p:cNvSpPr>
                <a:spLocks noChangeArrowheads="1"/>
              </p:cNvSpPr>
              <p:nvPr/>
            </p:nvSpPr>
            <p:spPr bwMode="auto">
              <a:xfrm>
                <a:off x="6765" y="3101"/>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4"/>
              <p:cNvSpPr>
                <a:spLocks noChangeArrowheads="1"/>
              </p:cNvSpPr>
              <p:nvPr/>
            </p:nvSpPr>
            <p:spPr bwMode="auto">
              <a:xfrm>
                <a:off x="6874" y="3459"/>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5"/>
              <p:cNvSpPr>
                <a:spLocks noChangeArrowheads="1"/>
              </p:cNvSpPr>
              <p:nvPr/>
            </p:nvSpPr>
            <p:spPr bwMode="auto">
              <a:xfrm>
                <a:off x="6779" y="3494"/>
                <a:ext cx="14" cy="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6"/>
              <p:cNvSpPr>
                <a:spLocks noChangeArrowheads="1"/>
              </p:cNvSpPr>
              <p:nvPr/>
            </p:nvSpPr>
            <p:spPr bwMode="auto">
              <a:xfrm>
                <a:off x="6985" y="4100"/>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7"/>
              <p:cNvSpPr>
                <a:spLocks noChangeArrowheads="1"/>
              </p:cNvSpPr>
              <p:nvPr/>
            </p:nvSpPr>
            <p:spPr bwMode="auto">
              <a:xfrm>
                <a:off x="6959" y="4266"/>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Oval 68"/>
              <p:cNvSpPr>
                <a:spLocks noChangeArrowheads="1"/>
              </p:cNvSpPr>
              <p:nvPr/>
            </p:nvSpPr>
            <p:spPr bwMode="auto">
              <a:xfrm>
                <a:off x="6849" y="4161"/>
                <a:ext cx="13"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69"/>
              <p:cNvSpPr>
                <a:spLocks noChangeArrowheads="1"/>
              </p:cNvSpPr>
              <p:nvPr/>
            </p:nvSpPr>
            <p:spPr bwMode="auto">
              <a:xfrm>
                <a:off x="6765" y="3780"/>
                <a:ext cx="14" cy="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70"/>
              <p:cNvSpPr>
                <a:spLocks noChangeArrowheads="1"/>
              </p:cNvSpPr>
              <p:nvPr/>
            </p:nvSpPr>
            <p:spPr bwMode="auto">
              <a:xfrm>
                <a:off x="6863" y="3854"/>
                <a:ext cx="14" cy="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Oval 71"/>
              <p:cNvSpPr>
                <a:spLocks noChangeArrowheads="1"/>
              </p:cNvSpPr>
              <p:nvPr/>
            </p:nvSpPr>
            <p:spPr bwMode="auto">
              <a:xfrm>
                <a:off x="6816" y="4292"/>
                <a:ext cx="14" cy="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2"/>
              <p:cNvSpPr>
                <a:spLocks noEditPoints="1"/>
              </p:cNvSpPr>
              <p:nvPr/>
            </p:nvSpPr>
            <p:spPr bwMode="auto">
              <a:xfrm>
                <a:off x="7148" y="4002"/>
                <a:ext cx="312" cy="403"/>
              </a:xfrm>
              <a:custGeom>
                <a:avLst/>
                <a:gdLst>
                  <a:gd name="T0" fmla="*/ 0 w 312"/>
                  <a:gd name="T1" fmla="*/ 403 h 403"/>
                  <a:gd name="T2" fmla="*/ 312 w 312"/>
                  <a:gd name="T3" fmla="*/ 403 h 403"/>
                  <a:gd name="T4" fmla="*/ 312 w 312"/>
                  <a:gd name="T5" fmla="*/ 104 h 403"/>
                  <a:gd name="T6" fmla="*/ 0 w 312"/>
                  <a:gd name="T7" fmla="*/ 104 h 403"/>
                  <a:gd name="T8" fmla="*/ 0 w 312"/>
                  <a:gd name="T9" fmla="*/ 403 h 403"/>
                  <a:gd name="T10" fmla="*/ 0 w 312"/>
                  <a:gd name="T11" fmla="*/ 86 h 403"/>
                  <a:gd name="T12" fmla="*/ 312 w 312"/>
                  <a:gd name="T13" fmla="*/ 86 h 403"/>
                  <a:gd name="T14" fmla="*/ 312 w 312"/>
                  <a:gd name="T15" fmla="*/ 67 h 403"/>
                  <a:gd name="T16" fmla="*/ 0 w 312"/>
                  <a:gd name="T17" fmla="*/ 67 h 403"/>
                  <a:gd name="T18" fmla="*/ 0 w 312"/>
                  <a:gd name="T19" fmla="*/ 86 h 403"/>
                  <a:gd name="T20" fmla="*/ 0 w 312"/>
                  <a:gd name="T21" fmla="*/ 48 h 403"/>
                  <a:gd name="T22" fmla="*/ 312 w 312"/>
                  <a:gd name="T23" fmla="*/ 48 h 403"/>
                  <a:gd name="T24" fmla="*/ 312 w 312"/>
                  <a:gd name="T25" fmla="*/ 0 h 403"/>
                  <a:gd name="T26" fmla="*/ 0 w 312"/>
                  <a:gd name="T27" fmla="*/ 0 h 403"/>
                  <a:gd name="T28" fmla="*/ 0 w 312"/>
                  <a:gd name="T29" fmla="*/ 4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2" h="403">
                    <a:moveTo>
                      <a:pt x="0" y="403"/>
                    </a:moveTo>
                    <a:lnTo>
                      <a:pt x="312" y="403"/>
                    </a:lnTo>
                    <a:lnTo>
                      <a:pt x="312" y="104"/>
                    </a:lnTo>
                    <a:lnTo>
                      <a:pt x="0" y="104"/>
                    </a:lnTo>
                    <a:lnTo>
                      <a:pt x="0" y="403"/>
                    </a:lnTo>
                    <a:close/>
                    <a:moveTo>
                      <a:pt x="0" y="86"/>
                    </a:moveTo>
                    <a:lnTo>
                      <a:pt x="312" y="86"/>
                    </a:lnTo>
                    <a:lnTo>
                      <a:pt x="312" y="67"/>
                    </a:lnTo>
                    <a:lnTo>
                      <a:pt x="0" y="67"/>
                    </a:lnTo>
                    <a:lnTo>
                      <a:pt x="0" y="86"/>
                    </a:lnTo>
                    <a:close/>
                    <a:moveTo>
                      <a:pt x="0" y="48"/>
                    </a:moveTo>
                    <a:lnTo>
                      <a:pt x="312" y="48"/>
                    </a:lnTo>
                    <a:lnTo>
                      <a:pt x="312" y="0"/>
                    </a:lnTo>
                    <a:lnTo>
                      <a:pt x="0" y="0"/>
                    </a:lnTo>
                    <a:lnTo>
                      <a:pt x="0" y="4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3"/>
              <p:cNvSpPr>
                <a:spLocks noEditPoints="1"/>
              </p:cNvSpPr>
              <p:nvPr/>
            </p:nvSpPr>
            <p:spPr bwMode="auto">
              <a:xfrm>
                <a:off x="7466" y="3289"/>
                <a:ext cx="176" cy="104"/>
              </a:xfrm>
              <a:custGeom>
                <a:avLst/>
                <a:gdLst>
                  <a:gd name="T0" fmla="*/ 281 w 372"/>
                  <a:gd name="T1" fmla="*/ 71 h 221"/>
                  <a:gd name="T2" fmla="*/ 284 w 372"/>
                  <a:gd name="T3" fmla="*/ 71 h 221"/>
                  <a:gd name="T4" fmla="*/ 206 w 372"/>
                  <a:gd name="T5" fmla="*/ 0 h 221"/>
                  <a:gd name="T6" fmla="*/ 136 w 372"/>
                  <a:gd name="T7" fmla="*/ 42 h 221"/>
                  <a:gd name="T8" fmla="*/ 106 w 372"/>
                  <a:gd name="T9" fmla="*/ 34 h 221"/>
                  <a:gd name="T10" fmla="*/ 46 w 372"/>
                  <a:gd name="T11" fmla="*/ 94 h 221"/>
                  <a:gd name="T12" fmla="*/ 47 w 372"/>
                  <a:gd name="T13" fmla="*/ 104 h 221"/>
                  <a:gd name="T14" fmla="*/ 0 w 372"/>
                  <a:gd name="T15" fmla="*/ 153 h 221"/>
                  <a:gd name="T16" fmla="*/ 46 w 372"/>
                  <a:gd name="T17" fmla="*/ 202 h 221"/>
                  <a:gd name="T18" fmla="*/ 46 w 372"/>
                  <a:gd name="T19" fmla="*/ 202 h 221"/>
                  <a:gd name="T20" fmla="*/ 49 w 372"/>
                  <a:gd name="T21" fmla="*/ 202 h 221"/>
                  <a:gd name="T22" fmla="*/ 49 w 372"/>
                  <a:gd name="T23" fmla="*/ 202 h 221"/>
                  <a:gd name="T24" fmla="*/ 49 w 372"/>
                  <a:gd name="T25" fmla="*/ 202 h 221"/>
                  <a:gd name="T26" fmla="*/ 82 w 372"/>
                  <a:gd name="T27" fmla="*/ 202 h 221"/>
                  <a:gd name="T28" fmla="*/ 72 w 372"/>
                  <a:gd name="T29" fmla="*/ 171 h 221"/>
                  <a:gd name="T30" fmla="*/ 125 w 372"/>
                  <a:gd name="T31" fmla="*/ 113 h 221"/>
                  <a:gd name="T32" fmla="*/ 200 w 372"/>
                  <a:gd name="T33" fmla="*/ 49 h 221"/>
                  <a:gd name="T34" fmla="*/ 259 w 372"/>
                  <a:gd name="T35" fmla="*/ 76 h 221"/>
                  <a:gd name="T36" fmla="*/ 281 w 372"/>
                  <a:gd name="T37" fmla="*/ 71 h 221"/>
                  <a:gd name="T38" fmla="*/ 336 w 372"/>
                  <a:gd name="T39" fmla="*/ 139 h 221"/>
                  <a:gd name="T40" fmla="*/ 337 w 372"/>
                  <a:gd name="T41" fmla="*/ 136 h 221"/>
                  <a:gd name="T42" fmla="*/ 283 w 372"/>
                  <a:gd name="T43" fmla="*/ 82 h 221"/>
                  <a:gd name="T44" fmla="*/ 256 w 372"/>
                  <a:gd name="T45" fmla="*/ 89 h 221"/>
                  <a:gd name="T46" fmla="*/ 200 w 372"/>
                  <a:gd name="T47" fmla="*/ 58 h 221"/>
                  <a:gd name="T48" fmla="*/ 136 w 372"/>
                  <a:gd name="T49" fmla="*/ 122 h 221"/>
                  <a:gd name="T50" fmla="*/ 133 w 372"/>
                  <a:gd name="T51" fmla="*/ 121 h 221"/>
                  <a:gd name="T52" fmla="*/ 84 w 372"/>
                  <a:gd name="T53" fmla="*/ 171 h 221"/>
                  <a:gd name="T54" fmla="*/ 133 w 372"/>
                  <a:gd name="T55" fmla="*/ 220 h 221"/>
                  <a:gd name="T56" fmla="*/ 133 w 372"/>
                  <a:gd name="T57" fmla="*/ 220 h 221"/>
                  <a:gd name="T58" fmla="*/ 133 w 372"/>
                  <a:gd name="T59" fmla="*/ 220 h 221"/>
                  <a:gd name="T60" fmla="*/ 322 w 372"/>
                  <a:gd name="T61" fmla="*/ 220 h 221"/>
                  <a:gd name="T62" fmla="*/ 331 w 372"/>
                  <a:gd name="T63" fmla="*/ 221 h 221"/>
                  <a:gd name="T64" fmla="*/ 372 w 372"/>
                  <a:gd name="T65" fmla="*/ 180 h 221"/>
                  <a:gd name="T66" fmla="*/ 336 w 372"/>
                  <a:gd name="T67" fmla="*/ 13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21">
                    <a:moveTo>
                      <a:pt x="281" y="71"/>
                    </a:moveTo>
                    <a:cubicBezTo>
                      <a:pt x="282" y="71"/>
                      <a:pt x="283" y="71"/>
                      <a:pt x="284" y="71"/>
                    </a:cubicBezTo>
                    <a:cubicBezTo>
                      <a:pt x="280" y="31"/>
                      <a:pt x="247" y="0"/>
                      <a:pt x="206" y="0"/>
                    </a:cubicBezTo>
                    <a:cubicBezTo>
                      <a:pt x="176" y="0"/>
                      <a:pt x="149" y="17"/>
                      <a:pt x="136" y="42"/>
                    </a:cubicBezTo>
                    <a:cubicBezTo>
                      <a:pt x="127" y="37"/>
                      <a:pt x="117" y="34"/>
                      <a:pt x="106" y="34"/>
                    </a:cubicBezTo>
                    <a:cubicBezTo>
                      <a:pt x="73" y="34"/>
                      <a:pt x="46" y="61"/>
                      <a:pt x="46" y="94"/>
                    </a:cubicBezTo>
                    <a:cubicBezTo>
                      <a:pt x="46" y="97"/>
                      <a:pt x="46" y="101"/>
                      <a:pt x="47" y="104"/>
                    </a:cubicBezTo>
                    <a:cubicBezTo>
                      <a:pt x="21" y="105"/>
                      <a:pt x="0" y="127"/>
                      <a:pt x="0" y="153"/>
                    </a:cubicBezTo>
                    <a:cubicBezTo>
                      <a:pt x="0" y="179"/>
                      <a:pt x="20" y="201"/>
                      <a:pt x="46" y="202"/>
                    </a:cubicBezTo>
                    <a:cubicBezTo>
                      <a:pt x="46" y="202"/>
                      <a:pt x="46" y="202"/>
                      <a:pt x="46" y="202"/>
                    </a:cubicBezTo>
                    <a:cubicBezTo>
                      <a:pt x="49" y="202"/>
                      <a:pt x="49" y="202"/>
                      <a:pt x="49" y="202"/>
                    </a:cubicBezTo>
                    <a:cubicBezTo>
                      <a:pt x="49" y="202"/>
                      <a:pt x="49" y="202"/>
                      <a:pt x="49" y="202"/>
                    </a:cubicBezTo>
                    <a:cubicBezTo>
                      <a:pt x="49" y="202"/>
                      <a:pt x="49" y="202"/>
                      <a:pt x="49" y="202"/>
                    </a:cubicBezTo>
                    <a:cubicBezTo>
                      <a:pt x="82" y="202"/>
                      <a:pt x="82" y="202"/>
                      <a:pt x="82" y="202"/>
                    </a:cubicBezTo>
                    <a:cubicBezTo>
                      <a:pt x="76" y="193"/>
                      <a:pt x="72" y="182"/>
                      <a:pt x="72" y="171"/>
                    </a:cubicBezTo>
                    <a:cubicBezTo>
                      <a:pt x="72" y="140"/>
                      <a:pt x="96" y="115"/>
                      <a:pt x="125" y="113"/>
                    </a:cubicBezTo>
                    <a:cubicBezTo>
                      <a:pt x="131" y="76"/>
                      <a:pt x="162" y="49"/>
                      <a:pt x="200" y="49"/>
                    </a:cubicBezTo>
                    <a:cubicBezTo>
                      <a:pt x="224" y="49"/>
                      <a:pt x="245" y="59"/>
                      <a:pt x="259" y="76"/>
                    </a:cubicBezTo>
                    <a:cubicBezTo>
                      <a:pt x="266" y="73"/>
                      <a:pt x="273" y="71"/>
                      <a:pt x="281" y="71"/>
                    </a:cubicBezTo>
                    <a:moveTo>
                      <a:pt x="336" y="139"/>
                    </a:moveTo>
                    <a:cubicBezTo>
                      <a:pt x="336" y="138"/>
                      <a:pt x="337" y="137"/>
                      <a:pt x="337" y="136"/>
                    </a:cubicBezTo>
                    <a:cubicBezTo>
                      <a:pt x="337" y="106"/>
                      <a:pt x="312" y="82"/>
                      <a:pt x="283" y="82"/>
                    </a:cubicBezTo>
                    <a:cubicBezTo>
                      <a:pt x="273" y="82"/>
                      <a:pt x="264" y="85"/>
                      <a:pt x="256" y="89"/>
                    </a:cubicBezTo>
                    <a:cubicBezTo>
                      <a:pt x="244" y="71"/>
                      <a:pt x="224" y="58"/>
                      <a:pt x="200" y="58"/>
                    </a:cubicBezTo>
                    <a:cubicBezTo>
                      <a:pt x="165" y="58"/>
                      <a:pt x="136" y="87"/>
                      <a:pt x="136" y="122"/>
                    </a:cubicBezTo>
                    <a:cubicBezTo>
                      <a:pt x="135" y="121"/>
                      <a:pt x="134" y="121"/>
                      <a:pt x="133" y="121"/>
                    </a:cubicBezTo>
                    <a:cubicBezTo>
                      <a:pt x="106" y="121"/>
                      <a:pt x="84" y="144"/>
                      <a:pt x="84" y="171"/>
                    </a:cubicBezTo>
                    <a:cubicBezTo>
                      <a:pt x="84" y="198"/>
                      <a:pt x="106" y="220"/>
                      <a:pt x="133" y="220"/>
                    </a:cubicBezTo>
                    <a:cubicBezTo>
                      <a:pt x="133" y="220"/>
                      <a:pt x="133" y="220"/>
                      <a:pt x="133" y="220"/>
                    </a:cubicBezTo>
                    <a:cubicBezTo>
                      <a:pt x="133" y="220"/>
                      <a:pt x="133" y="220"/>
                      <a:pt x="133" y="220"/>
                    </a:cubicBezTo>
                    <a:cubicBezTo>
                      <a:pt x="322" y="220"/>
                      <a:pt x="322" y="220"/>
                      <a:pt x="322" y="220"/>
                    </a:cubicBezTo>
                    <a:cubicBezTo>
                      <a:pt x="325" y="220"/>
                      <a:pt x="328" y="221"/>
                      <a:pt x="331" y="221"/>
                    </a:cubicBezTo>
                    <a:cubicBezTo>
                      <a:pt x="353" y="221"/>
                      <a:pt x="372" y="202"/>
                      <a:pt x="372" y="180"/>
                    </a:cubicBezTo>
                    <a:cubicBezTo>
                      <a:pt x="372" y="159"/>
                      <a:pt x="356" y="142"/>
                      <a:pt x="336" y="139"/>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Oval 74"/>
              <p:cNvSpPr>
                <a:spLocks noChangeArrowheads="1"/>
              </p:cNvSpPr>
              <p:nvPr/>
            </p:nvSpPr>
            <p:spPr bwMode="auto">
              <a:xfrm>
                <a:off x="7035" y="3196"/>
                <a:ext cx="14" cy="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5"/>
              <p:cNvSpPr>
                <a:spLocks noEditPoints="1"/>
              </p:cNvSpPr>
              <p:nvPr/>
            </p:nvSpPr>
            <p:spPr bwMode="auto">
              <a:xfrm>
                <a:off x="6765" y="3227"/>
                <a:ext cx="987" cy="791"/>
              </a:xfrm>
              <a:custGeom>
                <a:avLst/>
                <a:gdLst>
                  <a:gd name="T0" fmla="*/ 970 w 2098"/>
                  <a:gd name="T1" fmla="*/ 548 h 1680"/>
                  <a:gd name="T2" fmla="*/ 927 w 2098"/>
                  <a:gd name="T3" fmla="*/ 511 h 1680"/>
                  <a:gd name="T4" fmla="*/ 1111 w 2098"/>
                  <a:gd name="T5" fmla="*/ 577 h 1680"/>
                  <a:gd name="T6" fmla="*/ 1144 w 2098"/>
                  <a:gd name="T7" fmla="*/ 524 h 1680"/>
                  <a:gd name="T8" fmla="*/ 1111 w 2098"/>
                  <a:gd name="T9" fmla="*/ 577 h 1680"/>
                  <a:gd name="T10" fmla="*/ 1111 w 2098"/>
                  <a:gd name="T11" fmla="*/ 718 h 1680"/>
                  <a:gd name="T12" fmla="*/ 1148 w 2098"/>
                  <a:gd name="T13" fmla="*/ 727 h 1680"/>
                  <a:gd name="T14" fmla="*/ 1639 w 2098"/>
                  <a:gd name="T15" fmla="*/ 202 h 1680"/>
                  <a:gd name="T16" fmla="*/ 1552 w 2098"/>
                  <a:gd name="T17" fmla="*/ 88 h 1680"/>
                  <a:gd name="T18" fmla="*/ 1295 w 2098"/>
                  <a:gd name="T19" fmla="*/ 362 h 1680"/>
                  <a:gd name="T20" fmla="*/ 1631 w 2098"/>
                  <a:gd name="T21" fmla="*/ 198 h 1680"/>
                  <a:gd name="T22" fmla="*/ 1100 w 2098"/>
                  <a:gd name="T23" fmla="*/ 972 h 1680"/>
                  <a:gd name="T24" fmla="*/ 999 w 2098"/>
                  <a:gd name="T25" fmla="*/ 972 h 1680"/>
                  <a:gd name="T26" fmla="*/ 1100 w 2098"/>
                  <a:gd name="T27" fmla="*/ 972 h 1680"/>
                  <a:gd name="T28" fmla="*/ 1924 w 2098"/>
                  <a:gd name="T29" fmla="*/ 773 h 1680"/>
                  <a:gd name="T30" fmla="*/ 1479 w 2098"/>
                  <a:gd name="T31" fmla="*/ 737 h 1680"/>
                  <a:gd name="T32" fmla="*/ 2090 w 2098"/>
                  <a:gd name="T33" fmla="*/ 845 h 1680"/>
                  <a:gd name="T34" fmla="*/ 1119 w 2098"/>
                  <a:gd name="T35" fmla="*/ 963 h 1680"/>
                  <a:gd name="T36" fmla="*/ 1295 w 2098"/>
                  <a:gd name="T37" fmla="*/ 730 h 1680"/>
                  <a:gd name="T38" fmla="*/ 1331 w 2098"/>
                  <a:gd name="T39" fmla="*/ 722 h 1680"/>
                  <a:gd name="T40" fmla="*/ 1566 w 2098"/>
                  <a:gd name="T41" fmla="*/ 329 h 1680"/>
                  <a:gd name="T42" fmla="*/ 1143 w 2098"/>
                  <a:gd name="T43" fmla="*/ 917 h 1680"/>
                  <a:gd name="T44" fmla="*/ 1049 w 2098"/>
                  <a:gd name="T45" fmla="*/ 963 h 1680"/>
                  <a:gd name="T46" fmla="*/ 957 w 2098"/>
                  <a:gd name="T47" fmla="*/ 918 h 1680"/>
                  <a:gd name="T48" fmla="*/ 402 w 2098"/>
                  <a:gd name="T49" fmla="*/ 31 h 1680"/>
                  <a:gd name="T50" fmla="*/ 780 w 2098"/>
                  <a:gd name="T51" fmla="*/ 346 h 1680"/>
                  <a:gd name="T52" fmla="*/ 531 w 2098"/>
                  <a:gd name="T53" fmla="*/ 90 h 1680"/>
                  <a:gd name="T54" fmla="*/ 409 w 2098"/>
                  <a:gd name="T55" fmla="*/ 123 h 1680"/>
                  <a:gd name="T56" fmla="*/ 950 w 2098"/>
                  <a:gd name="T57" fmla="*/ 924 h 1680"/>
                  <a:gd name="T58" fmla="*/ 311 w 2098"/>
                  <a:gd name="T59" fmla="*/ 927 h 1680"/>
                  <a:gd name="T60" fmla="*/ 140 w 2098"/>
                  <a:gd name="T61" fmla="*/ 789 h 1680"/>
                  <a:gd name="T62" fmla="*/ 493 w 2098"/>
                  <a:gd name="T63" fmla="*/ 736 h 1680"/>
                  <a:gd name="T64" fmla="*/ 0 w 2098"/>
                  <a:gd name="T65" fmla="*/ 845 h 1680"/>
                  <a:gd name="T66" fmla="*/ 310 w 2098"/>
                  <a:gd name="T67" fmla="*/ 936 h 1680"/>
                  <a:gd name="T68" fmla="*/ 1045 w 2098"/>
                  <a:gd name="T69" fmla="*/ 1042 h 1680"/>
                  <a:gd name="T70" fmla="*/ 413 w 2098"/>
                  <a:gd name="T71" fmla="*/ 1667 h 1680"/>
                  <a:gd name="T72" fmla="*/ 577 w 2098"/>
                  <a:gd name="T73" fmla="*/ 1290 h 1680"/>
                  <a:gd name="T74" fmla="*/ 407 w 2098"/>
                  <a:gd name="T75" fmla="*/ 1674 h 1680"/>
                  <a:gd name="T76" fmla="*/ 501 w 2098"/>
                  <a:gd name="T77" fmla="*/ 1639 h 1680"/>
                  <a:gd name="T78" fmla="*/ 1051 w 2098"/>
                  <a:gd name="T79" fmla="*/ 1049 h 1680"/>
                  <a:gd name="T80" fmla="*/ 1609 w 2098"/>
                  <a:gd name="T81" fmla="*/ 1631 h 1680"/>
                  <a:gd name="T82" fmla="*/ 1702 w 2098"/>
                  <a:gd name="T83" fmla="*/ 1666 h 1680"/>
                  <a:gd name="T84" fmla="*/ 1464 w 2098"/>
                  <a:gd name="T85" fmla="*/ 1204 h 1680"/>
                  <a:gd name="T86" fmla="*/ 1444 w 2098"/>
                  <a:gd name="T87" fmla="*/ 1474 h 1680"/>
                  <a:gd name="T88" fmla="*/ 1112 w 2098"/>
                  <a:gd name="T89" fmla="*/ 972 h 1680"/>
                  <a:gd name="T90" fmla="*/ 2013 w 2098"/>
                  <a:gd name="T91" fmla="*/ 897 h 1680"/>
                  <a:gd name="T92" fmla="*/ 657 w 2098"/>
                  <a:gd name="T93" fmla="*/ 735 h 1680"/>
                  <a:gd name="T94" fmla="*/ 780 w 2098"/>
                  <a:gd name="T95" fmla="*/ 722 h 1680"/>
                  <a:gd name="T96" fmla="*/ 657 w 2098"/>
                  <a:gd name="T97" fmla="*/ 735 h 1680"/>
                  <a:gd name="T98" fmla="*/ 624 w 2098"/>
                  <a:gd name="T99" fmla="*/ 1217 h 1680"/>
                  <a:gd name="T100" fmla="*/ 687 w 2098"/>
                  <a:gd name="T101" fmla="*/ 1139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98" h="1680">
                    <a:moveTo>
                      <a:pt x="964" y="554"/>
                    </a:moveTo>
                    <a:cubicBezTo>
                      <a:pt x="970" y="548"/>
                      <a:pt x="970" y="548"/>
                      <a:pt x="970" y="548"/>
                    </a:cubicBezTo>
                    <a:cubicBezTo>
                      <a:pt x="958" y="533"/>
                      <a:pt x="940" y="512"/>
                      <a:pt x="927" y="498"/>
                    </a:cubicBezTo>
                    <a:cubicBezTo>
                      <a:pt x="927" y="511"/>
                      <a:pt x="927" y="511"/>
                      <a:pt x="927" y="511"/>
                    </a:cubicBezTo>
                    <a:cubicBezTo>
                      <a:pt x="940" y="526"/>
                      <a:pt x="951" y="539"/>
                      <a:pt x="964" y="554"/>
                    </a:cubicBezTo>
                    <a:moveTo>
                      <a:pt x="1111" y="577"/>
                    </a:moveTo>
                    <a:cubicBezTo>
                      <a:pt x="1125" y="561"/>
                      <a:pt x="1138" y="545"/>
                      <a:pt x="1151" y="529"/>
                    </a:cubicBezTo>
                    <a:cubicBezTo>
                      <a:pt x="1144" y="524"/>
                      <a:pt x="1144" y="524"/>
                      <a:pt x="1144" y="524"/>
                    </a:cubicBezTo>
                    <a:cubicBezTo>
                      <a:pt x="1131" y="539"/>
                      <a:pt x="1118" y="555"/>
                      <a:pt x="1105" y="571"/>
                    </a:cubicBezTo>
                    <a:lnTo>
                      <a:pt x="1111" y="577"/>
                    </a:lnTo>
                    <a:close/>
                    <a:moveTo>
                      <a:pt x="1148" y="718"/>
                    </a:moveTo>
                    <a:cubicBezTo>
                      <a:pt x="1137" y="718"/>
                      <a:pt x="1122" y="718"/>
                      <a:pt x="1111" y="718"/>
                    </a:cubicBezTo>
                    <a:cubicBezTo>
                      <a:pt x="1111" y="727"/>
                      <a:pt x="1111" y="727"/>
                      <a:pt x="1111" y="727"/>
                    </a:cubicBezTo>
                    <a:cubicBezTo>
                      <a:pt x="1122" y="727"/>
                      <a:pt x="1137" y="727"/>
                      <a:pt x="1148" y="727"/>
                    </a:cubicBezTo>
                    <a:lnTo>
                      <a:pt x="1148" y="718"/>
                    </a:lnTo>
                    <a:close/>
                    <a:moveTo>
                      <a:pt x="1639" y="202"/>
                    </a:moveTo>
                    <a:cubicBezTo>
                      <a:pt x="1696" y="93"/>
                      <a:pt x="1713" y="32"/>
                      <a:pt x="1692" y="15"/>
                    </a:cubicBezTo>
                    <a:cubicBezTo>
                      <a:pt x="1672" y="0"/>
                      <a:pt x="1627" y="24"/>
                      <a:pt x="1552" y="88"/>
                    </a:cubicBezTo>
                    <a:cubicBezTo>
                      <a:pt x="1484" y="147"/>
                      <a:pt x="1396" y="236"/>
                      <a:pt x="1295" y="349"/>
                    </a:cubicBezTo>
                    <a:cubicBezTo>
                      <a:pt x="1295" y="362"/>
                      <a:pt x="1295" y="362"/>
                      <a:pt x="1295" y="362"/>
                    </a:cubicBezTo>
                    <a:cubicBezTo>
                      <a:pt x="1542" y="86"/>
                      <a:pt x="1662" y="4"/>
                      <a:pt x="1686" y="22"/>
                    </a:cubicBezTo>
                    <a:cubicBezTo>
                      <a:pt x="1694" y="29"/>
                      <a:pt x="1705" y="58"/>
                      <a:pt x="1631" y="198"/>
                    </a:cubicBezTo>
                    <a:lnTo>
                      <a:pt x="1639" y="202"/>
                    </a:lnTo>
                    <a:close/>
                    <a:moveTo>
                      <a:pt x="1100" y="972"/>
                    </a:moveTo>
                    <a:cubicBezTo>
                      <a:pt x="1084" y="993"/>
                      <a:pt x="1067" y="1014"/>
                      <a:pt x="1051" y="1035"/>
                    </a:cubicBezTo>
                    <a:cubicBezTo>
                      <a:pt x="1034" y="1014"/>
                      <a:pt x="1017" y="993"/>
                      <a:pt x="999" y="972"/>
                    </a:cubicBezTo>
                    <a:cubicBezTo>
                      <a:pt x="1016" y="972"/>
                      <a:pt x="1033" y="972"/>
                      <a:pt x="1049" y="972"/>
                    </a:cubicBezTo>
                    <a:cubicBezTo>
                      <a:pt x="1066" y="972"/>
                      <a:pt x="1083" y="972"/>
                      <a:pt x="1100" y="972"/>
                    </a:cubicBezTo>
                    <a:moveTo>
                      <a:pt x="2098" y="845"/>
                    </a:moveTo>
                    <a:cubicBezTo>
                      <a:pt x="2098" y="818"/>
                      <a:pt x="2041" y="794"/>
                      <a:pt x="1924" y="773"/>
                    </a:cubicBezTo>
                    <a:cubicBezTo>
                      <a:pt x="1814" y="753"/>
                      <a:pt x="1659" y="738"/>
                      <a:pt x="1479" y="728"/>
                    </a:cubicBezTo>
                    <a:cubicBezTo>
                      <a:pt x="1479" y="737"/>
                      <a:pt x="1479" y="737"/>
                      <a:pt x="1479" y="737"/>
                    </a:cubicBezTo>
                    <a:cubicBezTo>
                      <a:pt x="1659" y="747"/>
                      <a:pt x="1813" y="762"/>
                      <a:pt x="1922" y="782"/>
                    </a:cubicBezTo>
                    <a:cubicBezTo>
                      <a:pt x="2073" y="809"/>
                      <a:pt x="2090" y="835"/>
                      <a:pt x="2090" y="845"/>
                    </a:cubicBezTo>
                    <a:cubicBezTo>
                      <a:pt x="2090" y="856"/>
                      <a:pt x="2068" y="894"/>
                      <a:pt x="1787" y="927"/>
                    </a:cubicBezTo>
                    <a:cubicBezTo>
                      <a:pt x="1607" y="949"/>
                      <a:pt x="1371" y="961"/>
                      <a:pt x="1119" y="963"/>
                    </a:cubicBezTo>
                    <a:cubicBezTo>
                      <a:pt x="1129" y="950"/>
                      <a:pt x="1140" y="936"/>
                      <a:pt x="1150" y="923"/>
                    </a:cubicBezTo>
                    <a:cubicBezTo>
                      <a:pt x="1200" y="858"/>
                      <a:pt x="1249" y="793"/>
                      <a:pt x="1295" y="730"/>
                    </a:cubicBezTo>
                    <a:cubicBezTo>
                      <a:pt x="1307" y="730"/>
                      <a:pt x="1319" y="730"/>
                      <a:pt x="1331" y="731"/>
                    </a:cubicBezTo>
                    <a:cubicBezTo>
                      <a:pt x="1331" y="722"/>
                      <a:pt x="1331" y="722"/>
                      <a:pt x="1331" y="722"/>
                    </a:cubicBezTo>
                    <a:cubicBezTo>
                      <a:pt x="1321" y="722"/>
                      <a:pt x="1312" y="721"/>
                      <a:pt x="1301" y="721"/>
                    </a:cubicBezTo>
                    <a:cubicBezTo>
                      <a:pt x="1405" y="579"/>
                      <a:pt x="1496" y="444"/>
                      <a:pt x="1566" y="329"/>
                    </a:cubicBezTo>
                    <a:cubicBezTo>
                      <a:pt x="1559" y="324"/>
                      <a:pt x="1559" y="324"/>
                      <a:pt x="1559" y="324"/>
                    </a:cubicBezTo>
                    <a:cubicBezTo>
                      <a:pt x="1457" y="492"/>
                      <a:pt x="1309" y="703"/>
                      <a:pt x="1143" y="917"/>
                    </a:cubicBezTo>
                    <a:cubicBezTo>
                      <a:pt x="1131" y="933"/>
                      <a:pt x="1119" y="948"/>
                      <a:pt x="1107" y="963"/>
                    </a:cubicBezTo>
                    <a:cubicBezTo>
                      <a:pt x="1088" y="963"/>
                      <a:pt x="1069" y="963"/>
                      <a:pt x="1049" y="963"/>
                    </a:cubicBezTo>
                    <a:cubicBezTo>
                      <a:pt x="1030" y="963"/>
                      <a:pt x="1011" y="963"/>
                      <a:pt x="992" y="963"/>
                    </a:cubicBezTo>
                    <a:cubicBezTo>
                      <a:pt x="980" y="948"/>
                      <a:pt x="969" y="933"/>
                      <a:pt x="957" y="918"/>
                    </a:cubicBezTo>
                    <a:cubicBezTo>
                      <a:pt x="783" y="700"/>
                      <a:pt x="630" y="487"/>
                      <a:pt x="525" y="318"/>
                    </a:cubicBezTo>
                    <a:cubicBezTo>
                      <a:pt x="377" y="79"/>
                      <a:pt x="393" y="38"/>
                      <a:pt x="402" y="31"/>
                    </a:cubicBezTo>
                    <a:cubicBezTo>
                      <a:pt x="416" y="19"/>
                      <a:pt x="461" y="44"/>
                      <a:pt x="526" y="97"/>
                    </a:cubicBezTo>
                    <a:cubicBezTo>
                      <a:pt x="592" y="152"/>
                      <a:pt x="681" y="240"/>
                      <a:pt x="780" y="346"/>
                    </a:cubicBezTo>
                    <a:cubicBezTo>
                      <a:pt x="780" y="333"/>
                      <a:pt x="780" y="333"/>
                      <a:pt x="780" y="333"/>
                    </a:cubicBezTo>
                    <a:cubicBezTo>
                      <a:pt x="681" y="226"/>
                      <a:pt x="598" y="145"/>
                      <a:pt x="531" y="90"/>
                    </a:cubicBezTo>
                    <a:cubicBezTo>
                      <a:pt x="459" y="31"/>
                      <a:pt x="415" y="9"/>
                      <a:pt x="396" y="24"/>
                    </a:cubicBezTo>
                    <a:cubicBezTo>
                      <a:pt x="381" y="36"/>
                      <a:pt x="386" y="68"/>
                      <a:pt x="409" y="123"/>
                    </a:cubicBezTo>
                    <a:cubicBezTo>
                      <a:pt x="430" y="173"/>
                      <a:pt x="467" y="241"/>
                      <a:pt x="518" y="323"/>
                    </a:cubicBezTo>
                    <a:cubicBezTo>
                      <a:pt x="623" y="492"/>
                      <a:pt x="776" y="705"/>
                      <a:pt x="950" y="924"/>
                    </a:cubicBezTo>
                    <a:cubicBezTo>
                      <a:pt x="960" y="937"/>
                      <a:pt x="971" y="950"/>
                      <a:pt x="981" y="963"/>
                    </a:cubicBezTo>
                    <a:cubicBezTo>
                      <a:pt x="728" y="961"/>
                      <a:pt x="492" y="949"/>
                      <a:pt x="311" y="927"/>
                    </a:cubicBezTo>
                    <a:cubicBezTo>
                      <a:pt x="31" y="894"/>
                      <a:pt x="9" y="856"/>
                      <a:pt x="9" y="845"/>
                    </a:cubicBezTo>
                    <a:cubicBezTo>
                      <a:pt x="9" y="836"/>
                      <a:pt x="22" y="813"/>
                      <a:pt x="140" y="789"/>
                    </a:cubicBezTo>
                    <a:cubicBezTo>
                      <a:pt x="226" y="771"/>
                      <a:pt x="350" y="756"/>
                      <a:pt x="497" y="745"/>
                    </a:cubicBezTo>
                    <a:cubicBezTo>
                      <a:pt x="493" y="736"/>
                      <a:pt x="493" y="736"/>
                      <a:pt x="493" y="736"/>
                    </a:cubicBezTo>
                    <a:cubicBezTo>
                      <a:pt x="346" y="747"/>
                      <a:pt x="224" y="762"/>
                      <a:pt x="139" y="780"/>
                    </a:cubicBezTo>
                    <a:cubicBezTo>
                      <a:pt x="46" y="799"/>
                      <a:pt x="0" y="821"/>
                      <a:pt x="0" y="845"/>
                    </a:cubicBezTo>
                    <a:cubicBezTo>
                      <a:pt x="0" y="864"/>
                      <a:pt x="28" y="881"/>
                      <a:pt x="86" y="897"/>
                    </a:cubicBezTo>
                    <a:cubicBezTo>
                      <a:pt x="139" y="911"/>
                      <a:pt x="214" y="925"/>
                      <a:pt x="310" y="936"/>
                    </a:cubicBezTo>
                    <a:cubicBezTo>
                      <a:pt x="493" y="957"/>
                      <a:pt x="732" y="970"/>
                      <a:pt x="988" y="972"/>
                    </a:cubicBezTo>
                    <a:cubicBezTo>
                      <a:pt x="1007" y="995"/>
                      <a:pt x="1026" y="1019"/>
                      <a:pt x="1045" y="1042"/>
                    </a:cubicBezTo>
                    <a:cubicBezTo>
                      <a:pt x="908" y="1212"/>
                      <a:pt x="775" y="1364"/>
                      <a:pt x="663" y="1479"/>
                    </a:cubicBezTo>
                    <a:cubicBezTo>
                      <a:pt x="465" y="1680"/>
                      <a:pt x="421" y="1674"/>
                      <a:pt x="413" y="1667"/>
                    </a:cubicBezTo>
                    <a:cubicBezTo>
                      <a:pt x="391" y="1651"/>
                      <a:pt x="425" y="1544"/>
                      <a:pt x="584" y="1294"/>
                    </a:cubicBezTo>
                    <a:cubicBezTo>
                      <a:pt x="577" y="1290"/>
                      <a:pt x="577" y="1290"/>
                      <a:pt x="577" y="1290"/>
                    </a:cubicBezTo>
                    <a:cubicBezTo>
                      <a:pt x="510" y="1394"/>
                      <a:pt x="459" y="1483"/>
                      <a:pt x="430" y="1548"/>
                    </a:cubicBezTo>
                    <a:cubicBezTo>
                      <a:pt x="397" y="1620"/>
                      <a:pt x="390" y="1661"/>
                      <a:pt x="407" y="1674"/>
                    </a:cubicBezTo>
                    <a:cubicBezTo>
                      <a:pt x="411" y="1677"/>
                      <a:pt x="416" y="1679"/>
                      <a:pt x="421" y="1679"/>
                    </a:cubicBezTo>
                    <a:cubicBezTo>
                      <a:pt x="439" y="1679"/>
                      <a:pt x="465" y="1665"/>
                      <a:pt x="501" y="1639"/>
                    </a:cubicBezTo>
                    <a:cubicBezTo>
                      <a:pt x="545" y="1606"/>
                      <a:pt x="601" y="1554"/>
                      <a:pt x="669" y="1485"/>
                    </a:cubicBezTo>
                    <a:cubicBezTo>
                      <a:pt x="781" y="1371"/>
                      <a:pt x="914" y="1219"/>
                      <a:pt x="1051" y="1049"/>
                    </a:cubicBezTo>
                    <a:cubicBezTo>
                      <a:pt x="1190" y="1217"/>
                      <a:pt x="1324" y="1367"/>
                      <a:pt x="1438" y="1480"/>
                    </a:cubicBezTo>
                    <a:cubicBezTo>
                      <a:pt x="1507" y="1548"/>
                      <a:pt x="1564" y="1599"/>
                      <a:pt x="1609" y="1631"/>
                    </a:cubicBezTo>
                    <a:cubicBezTo>
                      <a:pt x="1644" y="1657"/>
                      <a:pt x="1671" y="1670"/>
                      <a:pt x="1688" y="1670"/>
                    </a:cubicBezTo>
                    <a:cubicBezTo>
                      <a:pt x="1694" y="1670"/>
                      <a:pt x="1699" y="1669"/>
                      <a:pt x="1702" y="1666"/>
                    </a:cubicBezTo>
                    <a:cubicBezTo>
                      <a:pt x="1754" y="1624"/>
                      <a:pt x="1554" y="1319"/>
                      <a:pt x="1466" y="1192"/>
                    </a:cubicBezTo>
                    <a:cubicBezTo>
                      <a:pt x="1464" y="1204"/>
                      <a:pt x="1464" y="1204"/>
                      <a:pt x="1464" y="1204"/>
                    </a:cubicBezTo>
                    <a:cubicBezTo>
                      <a:pt x="1675" y="1511"/>
                      <a:pt x="1721" y="1640"/>
                      <a:pt x="1697" y="1659"/>
                    </a:cubicBezTo>
                    <a:cubicBezTo>
                      <a:pt x="1688" y="1666"/>
                      <a:pt x="1645" y="1673"/>
                      <a:pt x="1444" y="1474"/>
                    </a:cubicBezTo>
                    <a:cubicBezTo>
                      <a:pt x="1330" y="1361"/>
                      <a:pt x="1196" y="1210"/>
                      <a:pt x="1056" y="1042"/>
                    </a:cubicBezTo>
                    <a:cubicBezTo>
                      <a:pt x="1075" y="1019"/>
                      <a:pt x="1093" y="995"/>
                      <a:pt x="1112" y="972"/>
                    </a:cubicBezTo>
                    <a:cubicBezTo>
                      <a:pt x="1367" y="970"/>
                      <a:pt x="1606" y="957"/>
                      <a:pt x="1788" y="936"/>
                    </a:cubicBezTo>
                    <a:cubicBezTo>
                      <a:pt x="1885" y="925"/>
                      <a:pt x="1960" y="911"/>
                      <a:pt x="2013" y="897"/>
                    </a:cubicBezTo>
                    <a:cubicBezTo>
                      <a:pt x="2070" y="881"/>
                      <a:pt x="2098" y="864"/>
                      <a:pt x="2098" y="845"/>
                    </a:cubicBezTo>
                    <a:moveTo>
                      <a:pt x="657" y="735"/>
                    </a:moveTo>
                    <a:cubicBezTo>
                      <a:pt x="697" y="733"/>
                      <a:pt x="738" y="732"/>
                      <a:pt x="780" y="730"/>
                    </a:cubicBezTo>
                    <a:cubicBezTo>
                      <a:pt x="780" y="722"/>
                      <a:pt x="780" y="722"/>
                      <a:pt x="780" y="722"/>
                    </a:cubicBezTo>
                    <a:cubicBezTo>
                      <a:pt x="738" y="723"/>
                      <a:pt x="693" y="725"/>
                      <a:pt x="653" y="727"/>
                    </a:cubicBezTo>
                    <a:lnTo>
                      <a:pt x="657" y="735"/>
                    </a:lnTo>
                    <a:close/>
                    <a:moveTo>
                      <a:pt x="682" y="1131"/>
                    </a:moveTo>
                    <a:cubicBezTo>
                      <a:pt x="662" y="1160"/>
                      <a:pt x="643" y="1189"/>
                      <a:pt x="624" y="1217"/>
                    </a:cubicBezTo>
                    <a:cubicBezTo>
                      <a:pt x="631" y="1222"/>
                      <a:pt x="631" y="1222"/>
                      <a:pt x="631" y="1222"/>
                    </a:cubicBezTo>
                    <a:cubicBezTo>
                      <a:pt x="649" y="1195"/>
                      <a:pt x="668" y="1167"/>
                      <a:pt x="687" y="1139"/>
                    </a:cubicBezTo>
                    <a:cubicBezTo>
                      <a:pt x="685" y="1135"/>
                      <a:pt x="682" y="1131"/>
                      <a:pt x="682" y="11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6"/>
              <p:cNvSpPr>
                <a:spLocks/>
              </p:cNvSpPr>
              <p:nvPr/>
            </p:nvSpPr>
            <p:spPr bwMode="auto">
              <a:xfrm>
                <a:off x="6962" y="3334"/>
                <a:ext cx="59" cy="62"/>
              </a:xfrm>
              <a:custGeom>
                <a:avLst/>
                <a:gdLst>
                  <a:gd name="T0" fmla="*/ 125 w 125"/>
                  <a:gd name="T1" fmla="*/ 131 h 131"/>
                  <a:gd name="T2" fmla="*/ 0 w 125"/>
                  <a:gd name="T3" fmla="*/ 90 h 131"/>
                  <a:gd name="T4" fmla="*/ 125 w 125"/>
                  <a:gd name="T5" fmla="*/ 0 h 131"/>
                  <a:gd name="T6" fmla="*/ 125 w 125"/>
                  <a:gd name="T7" fmla="*/ 131 h 131"/>
                </a:gdLst>
                <a:ahLst/>
                <a:cxnLst>
                  <a:cxn ang="0">
                    <a:pos x="T0" y="T1"/>
                  </a:cxn>
                  <a:cxn ang="0">
                    <a:pos x="T2" y="T3"/>
                  </a:cxn>
                  <a:cxn ang="0">
                    <a:pos x="T4" y="T5"/>
                  </a:cxn>
                  <a:cxn ang="0">
                    <a:pos x="T6" y="T7"/>
                  </a:cxn>
                </a:cxnLst>
                <a:rect l="0" t="0" r="r" b="b"/>
                <a:pathLst>
                  <a:path w="125" h="131">
                    <a:moveTo>
                      <a:pt x="125" y="131"/>
                    </a:moveTo>
                    <a:cubicBezTo>
                      <a:pt x="0" y="90"/>
                      <a:pt x="0" y="90"/>
                      <a:pt x="0" y="90"/>
                    </a:cubicBezTo>
                    <a:cubicBezTo>
                      <a:pt x="18" y="35"/>
                      <a:pt x="67" y="0"/>
                      <a:pt x="125" y="0"/>
                    </a:cubicBezTo>
                    <a:lnTo>
                      <a:pt x="125" y="13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77"/>
              <p:cNvSpPr>
                <a:spLocks/>
              </p:cNvSpPr>
              <p:nvPr/>
            </p:nvSpPr>
            <p:spPr bwMode="auto">
              <a:xfrm>
                <a:off x="6958" y="3376"/>
                <a:ext cx="63" cy="39"/>
              </a:xfrm>
              <a:custGeom>
                <a:avLst/>
                <a:gdLst>
                  <a:gd name="T0" fmla="*/ 134 w 134"/>
                  <a:gd name="T1" fmla="*/ 41 h 82"/>
                  <a:gd name="T2" fmla="*/ 9 w 134"/>
                  <a:gd name="T3" fmla="*/ 82 h 82"/>
                  <a:gd name="T4" fmla="*/ 9 w 134"/>
                  <a:gd name="T5" fmla="*/ 0 h 82"/>
                  <a:gd name="T6" fmla="*/ 134 w 134"/>
                  <a:gd name="T7" fmla="*/ 41 h 82"/>
                </a:gdLst>
                <a:ahLst/>
                <a:cxnLst>
                  <a:cxn ang="0">
                    <a:pos x="T0" y="T1"/>
                  </a:cxn>
                  <a:cxn ang="0">
                    <a:pos x="T2" y="T3"/>
                  </a:cxn>
                  <a:cxn ang="0">
                    <a:pos x="T4" y="T5"/>
                  </a:cxn>
                  <a:cxn ang="0">
                    <a:pos x="T6" y="T7"/>
                  </a:cxn>
                </a:cxnLst>
                <a:rect l="0" t="0" r="r" b="b"/>
                <a:pathLst>
                  <a:path w="134" h="82">
                    <a:moveTo>
                      <a:pt x="134" y="41"/>
                    </a:moveTo>
                    <a:cubicBezTo>
                      <a:pt x="9" y="82"/>
                      <a:pt x="9" y="82"/>
                      <a:pt x="9" y="82"/>
                    </a:cubicBezTo>
                    <a:cubicBezTo>
                      <a:pt x="0" y="54"/>
                      <a:pt x="0" y="28"/>
                      <a:pt x="9" y="0"/>
                    </a:cubicBezTo>
                    <a:lnTo>
                      <a:pt x="134" y="41"/>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8"/>
              <p:cNvSpPr>
                <a:spLocks/>
              </p:cNvSpPr>
              <p:nvPr/>
            </p:nvSpPr>
            <p:spPr bwMode="auto">
              <a:xfrm>
                <a:off x="6962" y="3396"/>
                <a:ext cx="59" cy="50"/>
              </a:xfrm>
              <a:custGeom>
                <a:avLst/>
                <a:gdLst>
                  <a:gd name="T0" fmla="*/ 125 w 125"/>
                  <a:gd name="T1" fmla="*/ 0 h 106"/>
                  <a:gd name="T2" fmla="*/ 48 w 125"/>
                  <a:gd name="T3" fmla="*/ 106 h 106"/>
                  <a:gd name="T4" fmla="*/ 0 w 125"/>
                  <a:gd name="T5" fmla="*/ 41 h 106"/>
                  <a:gd name="T6" fmla="*/ 125 w 125"/>
                  <a:gd name="T7" fmla="*/ 0 h 106"/>
                </a:gdLst>
                <a:ahLst/>
                <a:cxnLst>
                  <a:cxn ang="0">
                    <a:pos x="T0" y="T1"/>
                  </a:cxn>
                  <a:cxn ang="0">
                    <a:pos x="T2" y="T3"/>
                  </a:cxn>
                  <a:cxn ang="0">
                    <a:pos x="T4" y="T5"/>
                  </a:cxn>
                  <a:cxn ang="0">
                    <a:pos x="T6" y="T7"/>
                  </a:cxn>
                </a:cxnLst>
                <a:rect l="0" t="0" r="r" b="b"/>
                <a:pathLst>
                  <a:path w="125" h="106">
                    <a:moveTo>
                      <a:pt x="125" y="0"/>
                    </a:moveTo>
                    <a:cubicBezTo>
                      <a:pt x="48" y="106"/>
                      <a:pt x="48" y="106"/>
                      <a:pt x="48" y="106"/>
                    </a:cubicBezTo>
                    <a:cubicBezTo>
                      <a:pt x="25" y="89"/>
                      <a:pt x="9" y="68"/>
                      <a:pt x="0" y="41"/>
                    </a:cubicBezTo>
                    <a:lnTo>
                      <a:pt x="125" y="0"/>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79"/>
              <p:cNvSpPr>
                <a:spLocks/>
              </p:cNvSpPr>
              <p:nvPr/>
            </p:nvSpPr>
            <p:spPr bwMode="auto">
              <a:xfrm>
                <a:off x="6985" y="3396"/>
                <a:ext cx="95" cy="69"/>
              </a:xfrm>
              <a:custGeom>
                <a:avLst/>
                <a:gdLst>
                  <a:gd name="T0" fmla="*/ 77 w 202"/>
                  <a:gd name="T1" fmla="*/ 0 h 147"/>
                  <a:gd name="T2" fmla="*/ 202 w 202"/>
                  <a:gd name="T3" fmla="*/ 41 h 147"/>
                  <a:gd name="T4" fmla="*/ 37 w 202"/>
                  <a:gd name="T5" fmla="*/ 125 h 147"/>
                  <a:gd name="T6" fmla="*/ 0 w 202"/>
                  <a:gd name="T7" fmla="*/ 106 h 147"/>
                  <a:gd name="T8" fmla="*/ 77 w 202"/>
                  <a:gd name="T9" fmla="*/ 0 h 147"/>
                </a:gdLst>
                <a:ahLst/>
                <a:cxnLst>
                  <a:cxn ang="0">
                    <a:pos x="T0" y="T1"/>
                  </a:cxn>
                  <a:cxn ang="0">
                    <a:pos x="T2" y="T3"/>
                  </a:cxn>
                  <a:cxn ang="0">
                    <a:pos x="T4" y="T5"/>
                  </a:cxn>
                  <a:cxn ang="0">
                    <a:pos x="T6" y="T7"/>
                  </a:cxn>
                  <a:cxn ang="0">
                    <a:pos x="T8" y="T9"/>
                  </a:cxn>
                </a:cxnLst>
                <a:rect l="0" t="0" r="r" b="b"/>
                <a:pathLst>
                  <a:path w="202" h="147">
                    <a:moveTo>
                      <a:pt x="77" y="0"/>
                    </a:moveTo>
                    <a:cubicBezTo>
                      <a:pt x="202" y="41"/>
                      <a:pt x="202" y="41"/>
                      <a:pt x="202" y="41"/>
                    </a:cubicBezTo>
                    <a:cubicBezTo>
                      <a:pt x="180" y="110"/>
                      <a:pt x="106" y="147"/>
                      <a:pt x="37" y="125"/>
                    </a:cubicBezTo>
                    <a:cubicBezTo>
                      <a:pt x="23" y="120"/>
                      <a:pt x="12" y="115"/>
                      <a:pt x="0" y="106"/>
                    </a:cubicBezTo>
                    <a:lnTo>
                      <a:pt x="77" y="0"/>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0"/>
              <p:cNvSpPr>
                <a:spLocks/>
              </p:cNvSpPr>
              <p:nvPr/>
            </p:nvSpPr>
            <p:spPr bwMode="auto">
              <a:xfrm>
                <a:off x="7021" y="3334"/>
                <a:ext cx="61" cy="81"/>
              </a:xfrm>
              <a:custGeom>
                <a:avLst/>
                <a:gdLst>
                  <a:gd name="T0" fmla="*/ 0 w 131"/>
                  <a:gd name="T1" fmla="*/ 131 h 172"/>
                  <a:gd name="T2" fmla="*/ 0 w 131"/>
                  <a:gd name="T3" fmla="*/ 0 h 172"/>
                  <a:gd name="T4" fmla="*/ 131 w 131"/>
                  <a:gd name="T5" fmla="*/ 131 h 172"/>
                  <a:gd name="T6" fmla="*/ 125 w 131"/>
                  <a:gd name="T7" fmla="*/ 172 h 172"/>
                  <a:gd name="T8" fmla="*/ 0 w 131"/>
                  <a:gd name="T9" fmla="*/ 131 h 172"/>
                </a:gdLst>
                <a:ahLst/>
                <a:cxnLst>
                  <a:cxn ang="0">
                    <a:pos x="T0" y="T1"/>
                  </a:cxn>
                  <a:cxn ang="0">
                    <a:pos x="T2" y="T3"/>
                  </a:cxn>
                  <a:cxn ang="0">
                    <a:pos x="T4" y="T5"/>
                  </a:cxn>
                  <a:cxn ang="0">
                    <a:pos x="T6" y="T7"/>
                  </a:cxn>
                  <a:cxn ang="0">
                    <a:pos x="T8" y="T9"/>
                  </a:cxn>
                </a:cxnLst>
                <a:rect l="0" t="0" r="r" b="b"/>
                <a:pathLst>
                  <a:path w="131" h="172">
                    <a:moveTo>
                      <a:pt x="0" y="131"/>
                    </a:moveTo>
                    <a:cubicBezTo>
                      <a:pt x="0" y="0"/>
                      <a:pt x="0" y="0"/>
                      <a:pt x="0" y="0"/>
                    </a:cubicBezTo>
                    <a:cubicBezTo>
                      <a:pt x="73" y="0"/>
                      <a:pt x="131" y="59"/>
                      <a:pt x="131" y="131"/>
                    </a:cubicBezTo>
                    <a:cubicBezTo>
                      <a:pt x="131" y="146"/>
                      <a:pt x="129" y="158"/>
                      <a:pt x="125" y="172"/>
                    </a:cubicBezTo>
                    <a:lnTo>
                      <a:pt x="0" y="131"/>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1"/>
              <p:cNvSpPr>
                <a:spLocks noEditPoints="1"/>
              </p:cNvSpPr>
              <p:nvPr/>
            </p:nvSpPr>
            <p:spPr bwMode="auto">
              <a:xfrm>
                <a:off x="7527" y="3525"/>
                <a:ext cx="137" cy="100"/>
              </a:xfrm>
              <a:custGeom>
                <a:avLst/>
                <a:gdLst>
                  <a:gd name="T0" fmla="*/ 141 w 292"/>
                  <a:gd name="T1" fmla="*/ 22 h 214"/>
                  <a:gd name="T2" fmla="*/ 267 w 292"/>
                  <a:gd name="T3" fmla="*/ 22 h 214"/>
                  <a:gd name="T4" fmla="*/ 256 w 292"/>
                  <a:gd name="T5" fmla="*/ 3 h 214"/>
                  <a:gd name="T6" fmla="*/ 251 w 292"/>
                  <a:gd name="T7" fmla="*/ 0 h 214"/>
                  <a:gd name="T8" fmla="*/ 158 w 292"/>
                  <a:gd name="T9" fmla="*/ 0 h 214"/>
                  <a:gd name="T10" fmla="*/ 153 w 292"/>
                  <a:gd name="T11" fmla="*/ 3 h 214"/>
                  <a:gd name="T12" fmla="*/ 141 w 292"/>
                  <a:gd name="T13" fmla="*/ 22 h 214"/>
                  <a:gd name="T14" fmla="*/ 292 w 292"/>
                  <a:gd name="T15" fmla="*/ 38 h 214"/>
                  <a:gd name="T16" fmla="*/ 285 w 292"/>
                  <a:gd name="T17" fmla="*/ 31 h 214"/>
                  <a:gd name="T18" fmla="*/ 232 w 292"/>
                  <a:gd name="T19" fmla="*/ 31 h 214"/>
                  <a:gd name="T20" fmla="*/ 61 w 292"/>
                  <a:gd name="T21" fmla="*/ 31 h 214"/>
                  <a:gd name="T22" fmla="*/ 8 w 292"/>
                  <a:gd name="T23" fmla="*/ 31 h 214"/>
                  <a:gd name="T24" fmla="*/ 0 w 292"/>
                  <a:gd name="T25" fmla="*/ 38 h 214"/>
                  <a:gd name="T26" fmla="*/ 0 w 292"/>
                  <a:gd name="T27" fmla="*/ 207 h 214"/>
                  <a:gd name="T28" fmla="*/ 8 w 292"/>
                  <a:gd name="T29" fmla="*/ 214 h 214"/>
                  <a:gd name="T30" fmla="*/ 61 w 292"/>
                  <a:gd name="T31" fmla="*/ 214 h 214"/>
                  <a:gd name="T32" fmla="*/ 232 w 292"/>
                  <a:gd name="T33" fmla="*/ 214 h 214"/>
                  <a:gd name="T34" fmla="*/ 285 w 292"/>
                  <a:gd name="T35" fmla="*/ 214 h 214"/>
                  <a:gd name="T36" fmla="*/ 292 w 292"/>
                  <a:gd name="T37" fmla="*/ 207 h 214"/>
                  <a:gd name="T38" fmla="*/ 292 w 292"/>
                  <a:gd name="T39" fmla="*/ 3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2" h="214">
                    <a:moveTo>
                      <a:pt x="141" y="22"/>
                    </a:moveTo>
                    <a:cubicBezTo>
                      <a:pt x="267" y="22"/>
                      <a:pt x="267" y="22"/>
                      <a:pt x="267" y="22"/>
                    </a:cubicBezTo>
                    <a:cubicBezTo>
                      <a:pt x="256" y="3"/>
                      <a:pt x="256" y="3"/>
                      <a:pt x="256" y="3"/>
                    </a:cubicBezTo>
                    <a:cubicBezTo>
                      <a:pt x="256" y="3"/>
                      <a:pt x="254" y="0"/>
                      <a:pt x="251" y="0"/>
                    </a:cubicBezTo>
                    <a:cubicBezTo>
                      <a:pt x="158" y="0"/>
                      <a:pt x="158" y="0"/>
                      <a:pt x="158" y="0"/>
                    </a:cubicBezTo>
                    <a:cubicBezTo>
                      <a:pt x="158" y="0"/>
                      <a:pt x="154" y="0"/>
                      <a:pt x="153" y="3"/>
                    </a:cubicBezTo>
                    <a:lnTo>
                      <a:pt x="141" y="22"/>
                    </a:lnTo>
                    <a:close/>
                    <a:moveTo>
                      <a:pt x="292" y="38"/>
                    </a:moveTo>
                    <a:cubicBezTo>
                      <a:pt x="292" y="38"/>
                      <a:pt x="292" y="31"/>
                      <a:pt x="285" y="31"/>
                    </a:cubicBezTo>
                    <a:cubicBezTo>
                      <a:pt x="232" y="31"/>
                      <a:pt x="232" y="31"/>
                      <a:pt x="232" y="31"/>
                    </a:cubicBezTo>
                    <a:cubicBezTo>
                      <a:pt x="61" y="31"/>
                      <a:pt x="61" y="31"/>
                      <a:pt x="61" y="31"/>
                    </a:cubicBezTo>
                    <a:cubicBezTo>
                      <a:pt x="8" y="31"/>
                      <a:pt x="8" y="31"/>
                      <a:pt x="8" y="31"/>
                    </a:cubicBezTo>
                    <a:cubicBezTo>
                      <a:pt x="0" y="31"/>
                      <a:pt x="0" y="38"/>
                      <a:pt x="0" y="38"/>
                    </a:cubicBezTo>
                    <a:cubicBezTo>
                      <a:pt x="0" y="207"/>
                      <a:pt x="0" y="207"/>
                      <a:pt x="0" y="207"/>
                    </a:cubicBezTo>
                    <a:cubicBezTo>
                      <a:pt x="0" y="214"/>
                      <a:pt x="8" y="214"/>
                      <a:pt x="8" y="214"/>
                    </a:cubicBezTo>
                    <a:cubicBezTo>
                      <a:pt x="61" y="214"/>
                      <a:pt x="61" y="214"/>
                      <a:pt x="61" y="214"/>
                    </a:cubicBezTo>
                    <a:cubicBezTo>
                      <a:pt x="232" y="214"/>
                      <a:pt x="232" y="214"/>
                      <a:pt x="232" y="214"/>
                    </a:cubicBezTo>
                    <a:cubicBezTo>
                      <a:pt x="285" y="214"/>
                      <a:pt x="285" y="214"/>
                      <a:pt x="285" y="214"/>
                    </a:cubicBezTo>
                    <a:cubicBezTo>
                      <a:pt x="285" y="214"/>
                      <a:pt x="292" y="214"/>
                      <a:pt x="292" y="207"/>
                    </a:cubicBezTo>
                    <a:lnTo>
                      <a:pt x="292" y="38"/>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5"/>
              <p:cNvSpPr>
                <a:spLocks/>
              </p:cNvSpPr>
              <p:nvPr/>
            </p:nvSpPr>
            <p:spPr bwMode="auto">
              <a:xfrm>
                <a:off x="6773" y="3605"/>
                <a:ext cx="207" cy="119"/>
              </a:xfrm>
              <a:custGeom>
                <a:avLst/>
                <a:gdLst>
                  <a:gd name="T0" fmla="*/ 347 w 440"/>
                  <a:gd name="T1" fmla="*/ 24 h 252"/>
                  <a:gd name="T2" fmla="*/ 293 w 440"/>
                  <a:gd name="T3" fmla="*/ 3 h 252"/>
                  <a:gd name="T4" fmla="*/ 257 w 440"/>
                  <a:gd name="T5" fmla="*/ 31 h 252"/>
                  <a:gd name="T6" fmla="*/ 220 w 440"/>
                  <a:gd name="T7" fmla="*/ 33 h 252"/>
                  <a:gd name="T8" fmla="*/ 184 w 440"/>
                  <a:gd name="T9" fmla="*/ 31 h 252"/>
                  <a:gd name="T10" fmla="*/ 148 w 440"/>
                  <a:gd name="T11" fmla="*/ 3 h 252"/>
                  <a:gd name="T12" fmla="*/ 94 w 440"/>
                  <a:gd name="T13" fmla="*/ 24 h 252"/>
                  <a:gd name="T14" fmla="*/ 69 w 440"/>
                  <a:gd name="T15" fmla="*/ 246 h 252"/>
                  <a:gd name="T16" fmla="*/ 128 w 440"/>
                  <a:gd name="T17" fmla="*/ 210 h 252"/>
                  <a:gd name="T18" fmla="*/ 220 w 440"/>
                  <a:gd name="T19" fmla="*/ 179 h 252"/>
                  <a:gd name="T20" fmla="*/ 312 w 440"/>
                  <a:gd name="T21" fmla="*/ 210 h 252"/>
                  <a:gd name="T22" fmla="*/ 372 w 440"/>
                  <a:gd name="T23" fmla="*/ 246 h 252"/>
                  <a:gd name="T24" fmla="*/ 347 w 440"/>
                  <a:gd name="T25" fmla="*/ 2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252">
                    <a:moveTo>
                      <a:pt x="347" y="24"/>
                    </a:moveTo>
                    <a:cubicBezTo>
                      <a:pt x="341" y="13"/>
                      <a:pt x="299" y="0"/>
                      <a:pt x="293" y="3"/>
                    </a:cubicBezTo>
                    <a:cubicBezTo>
                      <a:pt x="290" y="6"/>
                      <a:pt x="265" y="28"/>
                      <a:pt x="257" y="31"/>
                    </a:cubicBezTo>
                    <a:cubicBezTo>
                      <a:pt x="249" y="33"/>
                      <a:pt x="220" y="33"/>
                      <a:pt x="220" y="33"/>
                    </a:cubicBezTo>
                    <a:cubicBezTo>
                      <a:pt x="220" y="33"/>
                      <a:pt x="192" y="33"/>
                      <a:pt x="184" y="31"/>
                    </a:cubicBezTo>
                    <a:cubicBezTo>
                      <a:pt x="175" y="28"/>
                      <a:pt x="151" y="6"/>
                      <a:pt x="148" y="3"/>
                    </a:cubicBezTo>
                    <a:cubicBezTo>
                      <a:pt x="141" y="0"/>
                      <a:pt x="99" y="13"/>
                      <a:pt x="94" y="24"/>
                    </a:cubicBezTo>
                    <a:cubicBezTo>
                      <a:pt x="94" y="24"/>
                      <a:pt x="0" y="222"/>
                      <a:pt x="69" y="246"/>
                    </a:cubicBezTo>
                    <a:cubicBezTo>
                      <a:pt x="99" y="252"/>
                      <a:pt x="111" y="226"/>
                      <a:pt x="128" y="210"/>
                    </a:cubicBezTo>
                    <a:cubicBezTo>
                      <a:pt x="145" y="194"/>
                      <a:pt x="170" y="179"/>
                      <a:pt x="220" y="179"/>
                    </a:cubicBezTo>
                    <a:cubicBezTo>
                      <a:pt x="271" y="179"/>
                      <a:pt x="295" y="194"/>
                      <a:pt x="312" y="210"/>
                    </a:cubicBezTo>
                    <a:cubicBezTo>
                      <a:pt x="329" y="226"/>
                      <a:pt x="341" y="252"/>
                      <a:pt x="372" y="246"/>
                    </a:cubicBezTo>
                    <a:cubicBezTo>
                      <a:pt x="440" y="222"/>
                      <a:pt x="347" y="24"/>
                      <a:pt x="347" y="24"/>
                    </a:cubicBezTo>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Oval 86"/>
              <p:cNvSpPr>
                <a:spLocks noChangeArrowheads="1"/>
              </p:cNvSpPr>
              <p:nvPr/>
            </p:nvSpPr>
            <p:spPr bwMode="auto">
              <a:xfrm>
                <a:off x="6868" y="3639"/>
                <a:ext cx="18" cy="17"/>
              </a:xfrm>
              <a:prstGeom prst="ellipse">
                <a:avLst/>
              </a:prstGeom>
              <a:solidFill>
                <a:srgbClr val="45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8" name="Freeform 97"/>
            <p:cNvSpPr>
              <a:spLocks/>
            </p:cNvSpPr>
            <p:nvPr/>
          </p:nvSpPr>
          <p:spPr bwMode="auto">
            <a:xfrm>
              <a:off x="11604006" y="5431088"/>
              <a:ext cx="295762" cy="180059"/>
            </a:xfrm>
            <a:custGeom>
              <a:avLst/>
              <a:gdLst/>
              <a:ahLst/>
              <a:cxnLst/>
              <a:rect l="l" t="t" r="r" b="b"/>
              <a:pathLst>
                <a:path w="1822529" h="1109555">
                  <a:moveTo>
                    <a:pt x="341442" y="686899"/>
                  </a:moveTo>
                  <a:cubicBezTo>
                    <a:pt x="376723" y="679869"/>
                    <a:pt x="419060" y="707989"/>
                    <a:pt x="433172" y="750169"/>
                  </a:cubicBezTo>
                  <a:cubicBezTo>
                    <a:pt x="440228" y="715019"/>
                    <a:pt x="482565" y="693929"/>
                    <a:pt x="517846" y="700959"/>
                  </a:cubicBezTo>
                  <a:cubicBezTo>
                    <a:pt x="553127" y="707989"/>
                    <a:pt x="581351" y="743139"/>
                    <a:pt x="581351" y="778289"/>
                  </a:cubicBezTo>
                  <a:cubicBezTo>
                    <a:pt x="581351" y="778283"/>
                    <a:pt x="581351" y="778218"/>
                    <a:pt x="581351" y="777410"/>
                  </a:cubicBezTo>
                  <a:lnTo>
                    <a:pt x="581351" y="771259"/>
                  </a:lnTo>
                  <a:cubicBezTo>
                    <a:pt x="588407" y="729079"/>
                    <a:pt x="630744" y="707989"/>
                    <a:pt x="673081" y="715019"/>
                  </a:cubicBezTo>
                  <a:cubicBezTo>
                    <a:pt x="715418" y="722049"/>
                    <a:pt x="743643" y="764229"/>
                    <a:pt x="729530" y="806408"/>
                  </a:cubicBezTo>
                  <a:cubicBezTo>
                    <a:pt x="729528" y="806422"/>
                    <a:pt x="729410" y="807248"/>
                    <a:pt x="722474" y="855618"/>
                  </a:cubicBezTo>
                  <a:cubicBezTo>
                    <a:pt x="736586" y="827498"/>
                    <a:pt x="771867" y="813438"/>
                    <a:pt x="807148" y="820468"/>
                  </a:cubicBezTo>
                  <a:cubicBezTo>
                    <a:pt x="842429" y="827498"/>
                    <a:pt x="870653" y="869678"/>
                    <a:pt x="863597" y="911858"/>
                  </a:cubicBezTo>
                  <a:cubicBezTo>
                    <a:pt x="863595" y="911868"/>
                    <a:pt x="863334" y="912973"/>
                    <a:pt x="835372" y="1031367"/>
                  </a:cubicBezTo>
                  <a:cubicBezTo>
                    <a:pt x="821260" y="1073546"/>
                    <a:pt x="785979" y="1094636"/>
                    <a:pt x="750699" y="1094636"/>
                  </a:cubicBezTo>
                  <a:lnTo>
                    <a:pt x="744602" y="1094636"/>
                  </a:lnTo>
                  <a:cubicBezTo>
                    <a:pt x="701306" y="1080576"/>
                    <a:pt x="680137" y="1045427"/>
                    <a:pt x="680137" y="1010277"/>
                  </a:cubicBezTo>
                  <a:cubicBezTo>
                    <a:pt x="666025" y="1031367"/>
                    <a:pt x="637800" y="1045427"/>
                    <a:pt x="609576" y="1045427"/>
                  </a:cubicBezTo>
                  <a:lnTo>
                    <a:pt x="603479" y="1045427"/>
                  </a:lnTo>
                  <a:cubicBezTo>
                    <a:pt x="560183" y="1031367"/>
                    <a:pt x="531958" y="989187"/>
                    <a:pt x="539014" y="954037"/>
                  </a:cubicBezTo>
                  <a:cubicBezTo>
                    <a:pt x="539018" y="954033"/>
                    <a:pt x="539072" y="953980"/>
                    <a:pt x="539896" y="953158"/>
                  </a:cubicBezTo>
                  <a:lnTo>
                    <a:pt x="546071" y="947007"/>
                  </a:lnTo>
                  <a:cubicBezTo>
                    <a:pt x="524902" y="968097"/>
                    <a:pt x="496678" y="982157"/>
                    <a:pt x="468453" y="982157"/>
                  </a:cubicBezTo>
                  <a:cubicBezTo>
                    <a:pt x="468446" y="982157"/>
                    <a:pt x="468376" y="982157"/>
                    <a:pt x="467571" y="982157"/>
                  </a:cubicBezTo>
                  <a:lnTo>
                    <a:pt x="461397" y="982157"/>
                  </a:lnTo>
                  <a:cubicBezTo>
                    <a:pt x="433172" y="975127"/>
                    <a:pt x="412004" y="954037"/>
                    <a:pt x="404948" y="925917"/>
                  </a:cubicBezTo>
                  <a:cubicBezTo>
                    <a:pt x="397892" y="932947"/>
                    <a:pt x="397892" y="932947"/>
                    <a:pt x="390835" y="932947"/>
                  </a:cubicBezTo>
                  <a:cubicBezTo>
                    <a:pt x="383779" y="932947"/>
                    <a:pt x="376723" y="932947"/>
                    <a:pt x="369667" y="932947"/>
                  </a:cubicBezTo>
                  <a:cubicBezTo>
                    <a:pt x="334386" y="932947"/>
                    <a:pt x="306162" y="904828"/>
                    <a:pt x="299106" y="876708"/>
                  </a:cubicBezTo>
                  <a:cubicBezTo>
                    <a:pt x="299102" y="876692"/>
                    <a:pt x="298837" y="875458"/>
                    <a:pt x="277937" y="778289"/>
                  </a:cubicBezTo>
                  <a:cubicBezTo>
                    <a:pt x="270881" y="736109"/>
                    <a:pt x="299106" y="700959"/>
                    <a:pt x="341442" y="686899"/>
                  </a:cubicBezTo>
                  <a:close/>
                  <a:moveTo>
                    <a:pt x="362511" y="142762"/>
                  </a:moveTo>
                  <a:cubicBezTo>
                    <a:pt x="362554" y="142762"/>
                    <a:pt x="390795" y="142762"/>
                    <a:pt x="433141" y="142762"/>
                  </a:cubicBezTo>
                  <a:cubicBezTo>
                    <a:pt x="404889" y="170990"/>
                    <a:pt x="383700" y="206274"/>
                    <a:pt x="383700" y="241559"/>
                  </a:cubicBezTo>
                  <a:cubicBezTo>
                    <a:pt x="376637" y="276843"/>
                    <a:pt x="383700" y="305071"/>
                    <a:pt x="397826" y="333298"/>
                  </a:cubicBezTo>
                  <a:cubicBezTo>
                    <a:pt x="426078" y="382696"/>
                    <a:pt x="468457" y="410924"/>
                    <a:pt x="517898" y="410924"/>
                  </a:cubicBezTo>
                  <a:cubicBezTo>
                    <a:pt x="546150" y="417981"/>
                    <a:pt x="581465" y="410924"/>
                    <a:pt x="609717" y="396810"/>
                  </a:cubicBezTo>
                  <a:cubicBezTo>
                    <a:pt x="609726" y="396804"/>
                    <a:pt x="610149" y="396523"/>
                    <a:pt x="630907" y="382696"/>
                  </a:cubicBezTo>
                  <a:cubicBezTo>
                    <a:pt x="630927" y="382685"/>
                    <a:pt x="632883" y="381599"/>
                    <a:pt x="821609" y="276843"/>
                  </a:cubicBezTo>
                  <a:cubicBezTo>
                    <a:pt x="821623" y="276849"/>
                    <a:pt x="822935" y="277432"/>
                    <a:pt x="948744" y="333298"/>
                  </a:cubicBezTo>
                  <a:cubicBezTo>
                    <a:pt x="948758" y="333309"/>
                    <a:pt x="951606" y="335362"/>
                    <a:pt x="1506724" y="735540"/>
                  </a:cubicBezTo>
                  <a:cubicBezTo>
                    <a:pt x="1534976" y="756711"/>
                    <a:pt x="1542039" y="806109"/>
                    <a:pt x="1520850" y="841394"/>
                  </a:cubicBezTo>
                  <a:cubicBezTo>
                    <a:pt x="1506724" y="862564"/>
                    <a:pt x="1485535" y="876678"/>
                    <a:pt x="1457283" y="876678"/>
                  </a:cubicBezTo>
                  <a:cubicBezTo>
                    <a:pt x="1457268" y="876667"/>
                    <a:pt x="1455327" y="875252"/>
                    <a:pt x="1195950" y="686142"/>
                  </a:cubicBezTo>
                  <a:cubicBezTo>
                    <a:pt x="1188887" y="679085"/>
                    <a:pt x="1181824" y="686142"/>
                    <a:pt x="1174761" y="693199"/>
                  </a:cubicBezTo>
                  <a:cubicBezTo>
                    <a:pt x="1174761" y="700256"/>
                    <a:pt x="1174761" y="707313"/>
                    <a:pt x="1181824" y="714370"/>
                  </a:cubicBezTo>
                  <a:cubicBezTo>
                    <a:pt x="1181837" y="714379"/>
                    <a:pt x="1183505" y="715545"/>
                    <a:pt x="1393715" y="862564"/>
                  </a:cubicBezTo>
                  <a:cubicBezTo>
                    <a:pt x="1393715" y="883735"/>
                    <a:pt x="1393715" y="904906"/>
                    <a:pt x="1379589" y="926076"/>
                  </a:cubicBezTo>
                  <a:cubicBezTo>
                    <a:pt x="1365463" y="947247"/>
                    <a:pt x="1337211" y="961361"/>
                    <a:pt x="1316022" y="961361"/>
                  </a:cubicBezTo>
                  <a:cubicBezTo>
                    <a:pt x="1316007" y="961350"/>
                    <a:pt x="1314082" y="959908"/>
                    <a:pt x="1061752" y="770825"/>
                  </a:cubicBezTo>
                  <a:cubicBezTo>
                    <a:pt x="1054689" y="770825"/>
                    <a:pt x="1040563" y="770825"/>
                    <a:pt x="1040563" y="777882"/>
                  </a:cubicBezTo>
                  <a:cubicBezTo>
                    <a:pt x="1033500" y="784939"/>
                    <a:pt x="1033500" y="791995"/>
                    <a:pt x="1040563" y="799052"/>
                  </a:cubicBezTo>
                  <a:cubicBezTo>
                    <a:pt x="1040576" y="799061"/>
                    <a:pt x="1042204" y="800199"/>
                    <a:pt x="1252454" y="947247"/>
                  </a:cubicBezTo>
                  <a:cubicBezTo>
                    <a:pt x="1252454" y="968418"/>
                    <a:pt x="1252454" y="989588"/>
                    <a:pt x="1238328" y="1010759"/>
                  </a:cubicBezTo>
                  <a:cubicBezTo>
                    <a:pt x="1224202" y="1031930"/>
                    <a:pt x="1203013" y="1038986"/>
                    <a:pt x="1174761" y="1038986"/>
                  </a:cubicBezTo>
                  <a:cubicBezTo>
                    <a:pt x="1174742" y="1038973"/>
                    <a:pt x="1172878" y="1037684"/>
                    <a:pt x="991122" y="911962"/>
                  </a:cubicBezTo>
                  <a:cubicBezTo>
                    <a:pt x="984059" y="904906"/>
                    <a:pt x="976996" y="904906"/>
                    <a:pt x="969933" y="911962"/>
                  </a:cubicBezTo>
                  <a:cubicBezTo>
                    <a:pt x="969933" y="919019"/>
                    <a:pt x="969933" y="926076"/>
                    <a:pt x="976996" y="933133"/>
                  </a:cubicBezTo>
                  <a:cubicBezTo>
                    <a:pt x="977008" y="933143"/>
                    <a:pt x="978180" y="934021"/>
                    <a:pt x="1090004" y="1017816"/>
                  </a:cubicBezTo>
                  <a:cubicBezTo>
                    <a:pt x="1097067" y="1038986"/>
                    <a:pt x="1090004" y="1060157"/>
                    <a:pt x="1082941" y="1074271"/>
                  </a:cubicBezTo>
                  <a:cubicBezTo>
                    <a:pt x="1061752" y="1095441"/>
                    <a:pt x="1040563" y="1109555"/>
                    <a:pt x="1019374" y="1109555"/>
                  </a:cubicBezTo>
                  <a:cubicBezTo>
                    <a:pt x="1019361" y="1109546"/>
                    <a:pt x="1018089" y="1108628"/>
                    <a:pt x="892239" y="1017816"/>
                  </a:cubicBezTo>
                  <a:cubicBezTo>
                    <a:pt x="892243" y="1017797"/>
                    <a:pt x="892533" y="1016447"/>
                    <a:pt x="913428" y="919019"/>
                  </a:cubicBezTo>
                  <a:cubicBezTo>
                    <a:pt x="913428" y="918992"/>
                    <a:pt x="913428" y="911948"/>
                    <a:pt x="913428" y="904906"/>
                  </a:cubicBezTo>
                  <a:cubicBezTo>
                    <a:pt x="920491" y="841394"/>
                    <a:pt x="878113" y="784939"/>
                    <a:pt x="814546" y="770825"/>
                  </a:cubicBezTo>
                  <a:cubicBezTo>
                    <a:pt x="807483" y="763768"/>
                    <a:pt x="807483" y="763768"/>
                    <a:pt x="800420" y="763768"/>
                  </a:cubicBezTo>
                  <a:cubicBezTo>
                    <a:pt x="793357" y="763768"/>
                    <a:pt x="786294" y="763768"/>
                    <a:pt x="779230" y="763768"/>
                  </a:cubicBezTo>
                  <a:cubicBezTo>
                    <a:pt x="772167" y="714370"/>
                    <a:pt x="736852" y="679085"/>
                    <a:pt x="687411" y="664972"/>
                  </a:cubicBezTo>
                  <a:cubicBezTo>
                    <a:pt x="680357" y="664972"/>
                    <a:pt x="673304" y="664972"/>
                    <a:pt x="673285" y="664972"/>
                  </a:cubicBezTo>
                  <a:cubicBezTo>
                    <a:pt x="637970" y="657915"/>
                    <a:pt x="609717" y="664972"/>
                    <a:pt x="588528" y="679085"/>
                  </a:cubicBezTo>
                  <a:cubicBezTo>
                    <a:pt x="574402" y="664972"/>
                    <a:pt x="553213" y="650858"/>
                    <a:pt x="524961" y="650858"/>
                  </a:cubicBezTo>
                  <a:cubicBezTo>
                    <a:pt x="524931" y="650858"/>
                    <a:pt x="517917" y="650858"/>
                    <a:pt x="517898" y="650858"/>
                  </a:cubicBezTo>
                  <a:cubicBezTo>
                    <a:pt x="489646" y="643801"/>
                    <a:pt x="461394" y="650858"/>
                    <a:pt x="440204" y="664972"/>
                  </a:cubicBezTo>
                  <a:cubicBezTo>
                    <a:pt x="419015" y="650858"/>
                    <a:pt x="390763" y="636744"/>
                    <a:pt x="369574" y="636744"/>
                  </a:cubicBezTo>
                  <a:cubicBezTo>
                    <a:pt x="355448" y="636744"/>
                    <a:pt x="341322" y="636744"/>
                    <a:pt x="327196" y="636744"/>
                  </a:cubicBezTo>
                  <a:cubicBezTo>
                    <a:pt x="284817" y="650858"/>
                    <a:pt x="256565" y="672028"/>
                    <a:pt x="242439" y="707313"/>
                  </a:cubicBezTo>
                  <a:cubicBezTo>
                    <a:pt x="242430" y="707310"/>
                    <a:pt x="242003" y="707167"/>
                    <a:pt x="221250" y="700256"/>
                  </a:cubicBezTo>
                  <a:cubicBezTo>
                    <a:pt x="214188" y="425073"/>
                    <a:pt x="362473" y="142834"/>
                    <a:pt x="362511" y="142762"/>
                  </a:cubicBezTo>
                  <a:close/>
                  <a:moveTo>
                    <a:pt x="1723364" y="112687"/>
                  </a:moveTo>
                  <a:cubicBezTo>
                    <a:pt x="1743550" y="115333"/>
                    <a:pt x="1760758" y="129886"/>
                    <a:pt x="1766052" y="156347"/>
                  </a:cubicBezTo>
                  <a:cubicBezTo>
                    <a:pt x="1766054" y="156361"/>
                    <a:pt x="1766355" y="158999"/>
                    <a:pt x="1822529" y="650276"/>
                  </a:cubicBezTo>
                  <a:cubicBezTo>
                    <a:pt x="1822529" y="678501"/>
                    <a:pt x="1801350" y="706725"/>
                    <a:pt x="1766052" y="706725"/>
                  </a:cubicBezTo>
                  <a:cubicBezTo>
                    <a:pt x="1766043" y="706725"/>
                    <a:pt x="1765216" y="706725"/>
                    <a:pt x="1688397" y="706725"/>
                  </a:cubicBezTo>
                  <a:cubicBezTo>
                    <a:pt x="1709572" y="332816"/>
                    <a:pt x="1533148" y="156409"/>
                    <a:pt x="1533086" y="156347"/>
                  </a:cubicBezTo>
                  <a:cubicBezTo>
                    <a:pt x="1533096" y="156345"/>
                    <a:pt x="1534390" y="156021"/>
                    <a:pt x="1702516" y="114010"/>
                  </a:cubicBezTo>
                  <a:cubicBezTo>
                    <a:pt x="1709576" y="112246"/>
                    <a:pt x="1716635" y="111805"/>
                    <a:pt x="1723364" y="112687"/>
                  </a:cubicBezTo>
                  <a:close/>
                  <a:moveTo>
                    <a:pt x="216121" y="52882"/>
                  </a:moveTo>
                  <a:cubicBezTo>
                    <a:pt x="222948" y="53102"/>
                    <a:pt x="229996" y="54864"/>
                    <a:pt x="237043" y="58387"/>
                  </a:cubicBezTo>
                  <a:cubicBezTo>
                    <a:pt x="237043" y="58387"/>
                    <a:pt x="237043" y="58387"/>
                    <a:pt x="321609" y="107717"/>
                  </a:cubicBezTo>
                  <a:cubicBezTo>
                    <a:pt x="321609" y="107717"/>
                    <a:pt x="159524" y="410746"/>
                    <a:pt x="173618" y="706726"/>
                  </a:cubicBezTo>
                  <a:cubicBezTo>
                    <a:pt x="173618" y="706726"/>
                    <a:pt x="173618" y="706726"/>
                    <a:pt x="39721" y="678538"/>
                  </a:cubicBezTo>
                  <a:cubicBezTo>
                    <a:pt x="11533" y="678538"/>
                    <a:pt x="-9609" y="650349"/>
                    <a:pt x="4485" y="615113"/>
                  </a:cubicBezTo>
                  <a:cubicBezTo>
                    <a:pt x="4485" y="615113"/>
                    <a:pt x="4485" y="615113"/>
                    <a:pt x="166571" y="86576"/>
                  </a:cubicBezTo>
                  <a:cubicBezTo>
                    <a:pt x="177142" y="65434"/>
                    <a:pt x="195640" y="52221"/>
                    <a:pt x="216121" y="52882"/>
                  </a:cubicBezTo>
                  <a:close/>
                  <a:moveTo>
                    <a:pt x="811860" y="637"/>
                  </a:moveTo>
                  <a:cubicBezTo>
                    <a:pt x="827743" y="-1131"/>
                    <a:pt x="843626" y="637"/>
                    <a:pt x="857745" y="7709"/>
                  </a:cubicBezTo>
                  <a:cubicBezTo>
                    <a:pt x="857763" y="7717"/>
                    <a:pt x="860458" y="8948"/>
                    <a:pt x="1260115" y="191579"/>
                  </a:cubicBezTo>
                  <a:cubicBezTo>
                    <a:pt x="1281293" y="205723"/>
                    <a:pt x="1302470" y="212795"/>
                    <a:pt x="1316589" y="212795"/>
                  </a:cubicBezTo>
                  <a:cubicBezTo>
                    <a:pt x="1358938" y="226937"/>
                    <a:pt x="1507151" y="198657"/>
                    <a:pt x="1507185" y="198651"/>
                  </a:cubicBezTo>
                  <a:cubicBezTo>
                    <a:pt x="1507263" y="198732"/>
                    <a:pt x="1655423" y="354319"/>
                    <a:pt x="1641309" y="679541"/>
                  </a:cubicBezTo>
                  <a:cubicBezTo>
                    <a:pt x="1641290" y="679545"/>
                    <a:pt x="1639948" y="679833"/>
                    <a:pt x="1542481" y="700757"/>
                  </a:cubicBezTo>
                  <a:cubicBezTo>
                    <a:pt x="1542454" y="700730"/>
                    <a:pt x="1535433" y="693697"/>
                    <a:pt x="1535422" y="693685"/>
                  </a:cubicBezTo>
                  <a:cubicBezTo>
                    <a:pt x="1535404" y="693673"/>
                    <a:pt x="1532978" y="691937"/>
                    <a:pt x="1189524" y="446168"/>
                  </a:cubicBezTo>
                  <a:cubicBezTo>
                    <a:pt x="1189512" y="446159"/>
                    <a:pt x="1187911" y="444983"/>
                    <a:pt x="977750" y="290586"/>
                  </a:cubicBezTo>
                  <a:cubicBezTo>
                    <a:pt x="977733" y="290578"/>
                    <a:pt x="976153" y="289858"/>
                    <a:pt x="822449" y="219867"/>
                  </a:cubicBezTo>
                  <a:cubicBezTo>
                    <a:pt x="822435" y="219874"/>
                    <a:pt x="820645" y="220824"/>
                    <a:pt x="582438" y="347161"/>
                  </a:cubicBezTo>
                  <a:cubicBezTo>
                    <a:pt x="568320" y="361305"/>
                    <a:pt x="547143" y="361305"/>
                    <a:pt x="525965" y="361305"/>
                  </a:cubicBezTo>
                  <a:cubicBezTo>
                    <a:pt x="490669" y="361305"/>
                    <a:pt x="462433" y="340089"/>
                    <a:pt x="448315" y="311802"/>
                  </a:cubicBezTo>
                  <a:cubicBezTo>
                    <a:pt x="420078" y="262298"/>
                    <a:pt x="434196" y="198651"/>
                    <a:pt x="483610" y="170363"/>
                  </a:cubicBezTo>
                  <a:cubicBezTo>
                    <a:pt x="483624" y="170356"/>
                    <a:pt x="484873" y="169694"/>
                    <a:pt x="603616" y="106715"/>
                  </a:cubicBezTo>
                  <a:cubicBezTo>
                    <a:pt x="603633" y="106706"/>
                    <a:pt x="605286" y="105770"/>
                    <a:pt x="765976" y="14781"/>
                  </a:cubicBezTo>
                  <a:cubicBezTo>
                    <a:pt x="780094" y="7709"/>
                    <a:pt x="795977" y="2405"/>
                    <a:pt x="811860" y="63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a:ln>
                  <a:solidFill>
                    <a:schemeClr val="tx1">
                      <a:alpha val="0"/>
                    </a:schemeClr>
                  </a:solidFill>
                </a:ln>
              </a:endParaRPr>
            </a:p>
          </p:txBody>
        </p:sp>
      </p:grpSp>
      <p:sp>
        <p:nvSpPr>
          <p:cNvPr id="95" name="Rectangle 94"/>
          <p:cNvSpPr/>
          <p:nvPr/>
        </p:nvSpPr>
        <p:spPr bwMode="auto">
          <a:xfrm>
            <a:off x="4336524" y="1212849"/>
            <a:ext cx="3764610" cy="333012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defTabSz="932472" fontAlgn="base">
              <a:spcBef>
                <a:spcPct val="0"/>
              </a:spcBef>
              <a:spcAft>
                <a:spcPct val="0"/>
              </a:spcAft>
            </a:pPr>
            <a:r>
              <a:rPr lang="en-US" sz="2400" dirty="0" smtClean="0">
                <a:latin typeface="+mj-lt"/>
              </a:rPr>
              <a:t>Customers today are demanding access to the most competent and talented workforce available to fulfill their needs</a:t>
            </a:r>
            <a:endParaRPr lang="en-US" sz="2400" dirty="0">
              <a:solidFill>
                <a:schemeClr val="bg1"/>
              </a:solidFill>
              <a:latin typeface="+mj-lt"/>
            </a:endParaRPr>
          </a:p>
        </p:txBody>
      </p:sp>
      <p:sp>
        <p:nvSpPr>
          <p:cNvPr id="101" name="Rectangle 100"/>
          <p:cNvSpPr/>
          <p:nvPr/>
        </p:nvSpPr>
        <p:spPr bwMode="auto">
          <a:xfrm>
            <a:off x="8214665" y="1212849"/>
            <a:ext cx="3764610" cy="333012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defTabSz="932472" fontAlgn="base">
              <a:spcBef>
                <a:spcPct val="0"/>
              </a:spcBef>
              <a:spcAft>
                <a:spcPct val="0"/>
              </a:spcAft>
            </a:pPr>
            <a:r>
              <a:rPr lang="en-US" sz="2400" dirty="0">
                <a:latin typeface="+mj-lt"/>
              </a:rPr>
              <a:t>Partnering allows companies to expand the quality and the quantity of the available resources to a larger pool of customers and projects</a:t>
            </a:r>
            <a:endParaRPr lang="en-US" sz="2400" dirty="0">
              <a:solidFill>
                <a:schemeClr val="bg1"/>
              </a:solidFill>
              <a:latin typeface="+mj-lt"/>
            </a:endParaRPr>
          </a:p>
        </p:txBody>
      </p:sp>
      <p:grpSp>
        <p:nvGrpSpPr>
          <p:cNvPr id="103" name="Group 102"/>
          <p:cNvGrpSpPr/>
          <p:nvPr/>
        </p:nvGrpSpPr>
        <p:grpSpPr>
          <a:xfrm>
            <a:off x="7431931" y="3844398"/>
            <a:ext cx="510653" cy="559124"/>
            <a:chOff x="4068379" y="1098113"/>
            <a:chExt cx="897008" cy="982152"/>
          </a:xfrm>
          <a:solidFill>
            <a:schemeClr val="bg1"/>
          </a:solidFill>
        </p:grpSpPr>
        <p:sp>
          <p:nvSpPr>
            <p:cNvPr id="104" name="Freeform 103"/>
            <p:cNvSpPr/>
            <p:nvPr/>
          </p:nvSpPr>
          <p:spPr bwMode="auto">
            <a:xfrm>
              <a:off x="4274337" y="1098113"/>
              <a:ext cx="691050" cy="982152"/>
            </a:xfrm>
            <a:custGeom>
              <a:avLst/>
              <a:gdLst>
                <a:gd name="connsiteX0" fmla="*/ 1312168 w 2445201"/>
                <a:gd name="connsiteY0" fmla="*/ 0 h 3468889"/>
                <a:gd name="connsiteX1" fmla="*/ 2095765 w 2445201"/>
                <a:gd name="connsiteY1" fmla="*/ 783596 h 3468889"/>
                <a:gd name="connsiteX2" fmla="*/ 1716154 w 2445201"/>
                <a:gd name="connsiteY2" fmla="*/ 1451892 h 3468889"/>
                <a:gd name="connsiteX3" fmla="*/ 2116034 w 2445201"/>
                <a:gd name="connsiteY3" fmla="*/ 1724018 h 3468889"/>
                <a:gd name="connsiteX4" fmla="*/ 2410298 w 2445201"/>
                <a:gd name="connsiteY4" fmla="*/ 3185370 h 3468889"/>
                <a:gd name="connsiteX5" fmla="*/ 254010 w 2445201"/>
                <a:gd name="connsiteY5" fmla="*/ 3184035 h 3468889"/>
                <a:gd name="connsiteX6" fmla="*/ 205955 w 2445201"/>
                <a:gd name="connsiteY6" fmla="*/ 2775570 h 3468889"/>
                <a:gd name="connsiteX7" fmla="*/ 37764 w 2445201"/>
                <a:gd name="connsiteY7" fmla="*/ 3051884 h 3468889"/>
                <a:gd name="connsiteX8" fmla="*/ 858064 w 2445201"/>
                <a:gd name="connsiteY8" fmla="*/ 1420175 h 3468889"/>
                <a:gd name="connsiteX9" fmla="*/ 528571 w 2445201"/>
                <a:gd name="connsiteY9" fmla="*/ 783596 h 3468889"/>
                <a:gd name="connsiteX10" fmla="*/ 1312168 w 2445201"/>
                <a:gd name="connsiteY10" fmla="*/ 0 h 3468889"/>
                <a:gd name="connsiteX0" fmla="*/ 1312168 w 2459780"/>
                <a:gd name="connsiteY0" fmla="*/ 0 h 3468889"/>
                <a:gd name="connsiteX1" fmla="*/ 2095765 w 2459780"/>
                <a:gd name="connsiteY1" fmla="*/ 783596 h 3468889"/>
                <a:gd name="connsiteX2" fmla="*/ 1716154 w 2459780"/>
                <a:gd name="connsiteY2" fmla="*/ 1451892 h 3468889"/>
                <a:gd name="connsiteX3" fmla="*/ 2116034 w 2459780"/>
                <a:gd name="connsiteY3" fmla="*/ 1724018 h 3468889"/>
                <a:gd name="connsiteX4" fmla="*/ 2410298 w 2459780"/>
                <a:gd name="connsiteY4" fmla="*/ 3185370 h 3468889"/>
                <a:gd name="connsiteX5" fmla="*/ 254010 w 2459780"/>
                <a:gd name="connsiteY5" fmla="*/ 3184035 h 3468889"/>
                <a:gd name="connsiteX6" fmla="*/ 205955 w 2459780"/>
                <a:gd name="connsiteY6" fmla="*/ 2775570 h 3468889"/>
                <a:gd name="connsiteX7" fmla="*/ 37764 w 2459780"/>
                <a:gd name="connsiteY7" fmla="*/ 3051884 h 3468889"/>
                <a:gd name="connsiteX8" fmla="*/ 858064 w 2459780"/>
                <a:gd name="connsiteY8" fmla="*/ 1420175 h 3468889"/>
                <a:gd name="connsiteX9" fmla="*/ 528571 w 2459780"/>
                <a:gd name="connsiteY9" fmla="*/ 783596 h 3468889"/>
                <a:gd name="connsiteX10" fmla="*/ 1312168 w 2459780"/>
                <a:gd name="connsiteY10" fmla="*/ 0 h 3468889"/>
                <a:gd name="connsiteX0" fmla="*/ 1312168 w 2476427"/>
                <a:gd name="connsiteY0" fmla="*/ 0 h 3468889"/>
                <a:gd name="connsiteX1" fmla="*/ 2095765 w 2476427"/>
                <a:gd name="connsiteY1" fmla="*/ 783596 h 3468889"/>
                <a:gd name="connsiteX2" fmla="*/ 1716154 w 2476427"/>
                <a:gd name="connsiteY2" fmla="*/ 1451892 h 3468889"/>
                <a:gd name="connsiteX3" fmla="*/ 2212907 w 2476427"/>
                <a:gd name="connsiteY3" fmla="*/ 1705854 h 3468889"/>
                <a:gd name="connsiteX4" fmla="*/ 2410298 w 2476427"/>
                <a:gd name="connsiteY4" fmla="*/ 3185370 h 3468889"/>
                <a:gd name="connsiteX5" fmla="*/ 254010 w 2476427"/>
                <a:gd name="connsiteY5" fmla="*/ 3184035 h 3468889"/>
                <a:gd name="connsiteX6" fmla="*/ 205955 w 2476427"/>
                <a:gd name="connsiteY6" fmla="*/ 2775570 h 3468889"/>
                <a:gd name="connsiteX7" fmla="*/ 37764 w 2476427"/>
                <a:gd name="connsiteY7" fmla="*/ 3051884 h 3468889"/>
                <a:gd name="connsiteX8" fmla="*/ 858064 w 2476427"/>
                <a:gd name="connsiteY8" fmla="*/ 1420175 h 3468889"/>
                <a:gd name="connsiteX9" fmla="*/ 528571 w 2476427"/>
                <a:gd name="connsiteY9" fmla="*/ 783596 h 3468889"/>
                <a:gd name="connsiteX10" fmla="*/ 1312168 w 2476427"/>
                <a:gd name="connsiteY10" fmla="*/ 0 h 3468889"/>
                <a:gd name="connsiteX0" fmla="*/ 1312168 w 2497005"/>
                <a:gd name="connsiteY0" fmla="*/ 0 h 3468889"/>
                <a:gd name="connsiteX1" fmla="*/ 2095765 w 2497005"/>
                <a:gd name="connsiteY1" fmla="*/ 783596 h 3468889"/>
                <a:gd name="connsiteX2" fmla="*/ 1716154 w 2497005"/>
                <a:gd name="connsiteY2" fmla="*/ 1451892 h 3468889"/>
                <a:gd name="connsiteX3" fmla="*/ 2212907 w 2497005"/>
                <a:gd name="connsiteY3" fmla="*/ 1705854 h 3468889"/>
                <a:gd name="connsiteX4" fmla="*/ 2410298 w 2497005"/>
                <a:gd name="connsiteY4" fmla="*/ 3185370 h 3468889"/>
                <a:gd name="connsiteX5" fmla="*/ 254010 w 2497005"/>
                <a:gd name="connsiteY5" fmla="*/ 3184035 h 3468889"/>
                <a:gd name="connsiteX6" fmla="*/ 205955 w 2497005"/>
                <a:gd name="connsiteY6" fmla="*/ 2775570 h 3468889"/>
                <a:gd name="connsiteX7" fmla="*/ 37764 w 2497005"/>
                <a:gd name="connsiteY7" fmla="*/ 3051884 h 3468889"/>
                <a:gd name="connsiteX8" fmla="*/ 858064 w 2497005"/>
                <a:gd name="connsiteY8" fmla="*/ 1420175 h 3468889"/>
                <a:gd name="connsiteX9" fmla="*/ 528571 w 2497005"/>
                <a:gd name="connsiteY9" fmla="*/ 783596 h 3468889"/>
                <a:gd name="connsiteX10" fmla="*/ 1312168 w 2497005"/>
                <a:gd name="connsiteY10" fmla="*/ 0 h 3468889"/>
                <a:gd name="connsiteX0" fmla="*/ 1312168 w 2402086"/>
                <a:gd name="connsiteY0" fmla="*/ 0 h 3484745"/>
                <a:gd name="connsiteX1" fmla="*/ 2095765 w 2402086"/>
                <a:gd name="connsiteY1" fmla="*/ 783596 h 3484745"/>
                <a:gd name="connsiteX2" fmla="*/ 1716154 w 2402086"/>
                <a:gd name="connsiteY2" fmla="*/ 1451892 h 3484745"/>
                <a:gd name="connsiteX3" fmla="*/ 2212907 w 2402086"/>
                <a:gd name="connsiteY3" fmla="*/ 1705854 h 3484745"/>
                <a:gd name="connsiteX4" fmla="*/ 2343697 w 2402086"/>
                <a:gd name="connsiteY4" fmla="*/ 3215644 h 3484745"/>
                <a:gd name="connsiteX5" fmla="*/ 254010 w 2402086"/>
                <a:gd name="connsiteY5" fmla="*/ 3184035 h 3484745"/>
                <a:gd name="connsiteX6" fmla="*/ 205955 w 2402086"/>
                <a:gd name="connsiteY6" fmla="*/ 2775570 h 3484745"/>
                <a:gd name="connsiteX7" fmla="*/ 37764 w 2402086"/>
                <a:gd name="connsiteY7" fmla="*/ 3051884 h 3484745"/>
                <a:gd name="connsiteX8" fmla="*/ 858064 w 2402086"/>
                <a:gd name="connsiteY8" fmla="*/ 1420175 h 3484745"/>
                <a:gd name="connsiteX9" fmla="*/ 528571 w 2402086"/>
                <a:gd name="connsiteY9" fmla="*/ 783596 h 3484745"/>
                <a:gd name="connsiteX10" fmla="*/ 1312168 w 2402086"/>
                <a:gd name="connsiteY10" fmla="*/ 0 h 3484745"/>
                <a:gd name="connsiteX0" fmla="*/ 1312168 w 2424957"/>
                <a:gd name="connsiteY0" fmla="*/ 0 h 3484745"/>
                <a:gd name="connsiteX1" fmla="*/ 2095765 w 2424957"/>
                <a:gd name="connsiteY1" fmla="*/ 783596 h 3484745"/>
                <a:gd name="connsiteX2" fmla="*/ 1716154 w 2424957"/>
                <a:gd name="connsiteY2" fmla="*/ 1451892 h 3484745"/>
                <a:gd name="connsiteX3" fmla="*/ 2212907 w 2424957"/>
                <a:gd name="connsiteY3" fmla="*/ 1705854 h 3484745"/>
                <a:gd name="connsiteX4" fmla="*/ 2343697 w 2424957"/>
                <a:gd name="connsiteY4" fmla="*/ 3215644 h 3484745"/>
                <a:gd name="connsiteX5" fmla="*/ 254010 w 2424957"/>
                <a:gd name="connsiteY5" fmla="*/ 3184035 h 3484745"/>
                <a:gd name="connsiteX6" fmla="*/ 205955 w 2424957"/>
                <a:gd name="connsiteY6" fmla="*/ 2775570 h 3484745"/>
                <a:gd name="connsiteX7" fmla="*/ 37764 w 2424957"/>
                <a:gd name="connsiteY7" fmla="*/ 3051884 h 3484745"/>
                <a:gd name="connsiteX8" fmla="*/ 858064 w 2424957"/>
                <a:gd name="connsiteY8" fmla="*/ 1420175 h 3484745"/>
                <a:gd name="connsiteX9" fmla="*/ 528571 w 2424957"/>
                <a:gd name="connsiteY9" fmla="*/ 783596 h 3484745"/>
                <a:gd name="connsiteX10" fmla="*/ 1312168 w 2424957"/>
                <a:gd name="connsiteY10" fmla="*/ 0 h 3484745"/>
                <a:gd name="connsiteX0" fmla="*/ 1312168 w 2423136"/>
                <a:gd name="connsiteY0" fmla="*/ 0 h 3484745"/>
                <a:gd name="connsiteX1" fmla="*/ 2095765 w 2423136"/>
                <a:gd name="connsiteY1" fmla="*/ 783596 h 3484745"/>
                <a:gd name="connsiteX2" fmla="*/ 1716154 w 2423136"/>
                <a:gd name="connsiteY2" fmla="*/ 1451892 h 3484745"/>
                <a:gd name="connsiteX3" fmla="*/ 2206852 w 2423136"/>
                <a:gd name="connsiteY3" fmla="*/ 1839055 h 3484745"/>
                <a:gd name="connsiteX4" fmla="*/ 2343697 w 2423136"/>
                <a:gd name="connsiteY4" fmla="*/ 3215644 h 3484745"/>
                <a:gd name="connsiteX5" fmla="*/ 254010 w 2423136"/>
                <a:gd name="connsiteY5" fmla="*/ 3184035 h 3484745"/>
                <a:gd name="connsiteX6" fmla="*/ 205955 w 2423136"/>
                <a:gd name="connsiteY6" fmla="*/ 2775570 h 3484745"/>
                <a:gd name="connsiteX7" fmla="*/ 37764 w 2423136"/>
                <a:gd name="connsiteY7" fmla="*/ 3051884 h 3484745"/>
                <a:gd name="connsiteX8" fmla="*/ 858064 w 2423136"/>
                <a:gd name="connsiteY8" fmla="*/ 1420175 h 3484745"/>
                <a:gd name="connsiteX9" fmla="*/ 528571 w 2423136"/>
                <a:gd name="connsiteY9" fmla="*/ 783596 h 3484745"/>
                <a:gd name="connsiteX10" fmla="*/ 1312168 w 2423136"/>
                <a:gd name="connsiteY10" fmla="*/ 0 h 3484745"/>
                <a:gd name="connsiteX0" fmla="*/ 1312168 w 2431051"/>
                <a:gd name="connsiteY0" fmla="*/ 0 h 3484745"/>
                <a:gd name="connsiteX1" fmla="*/ 2095765 w 2431051"/>
                <a:gd name="connsiteY1" fmla="*/ 783596 h 3484745"/>
                <a:gd name="connsiteX2" fmla="*/ 1716154 w 2431051"/>
                <a:gd name="connsiteY2" fmla="*/ 1451892 h 3484745"/>
                <a:gd name="connsiteX3" fmla="*/ 2206852 w 2431051"/>
                <a:gd name="connsiteY3" fmla="*/ 1839055 h 3484745"/>
                <a:gd name="connsiteX4" fmla="*/ 2343697 w 2431051"/>
                <a:gd name="connsiteY4" fmla="*/ 3215644 h 3484745"/>
                <a:gd name="connsiteX5" fmla="*/ 254010 w 2431051"/>
                <a:gd name="connsiteY5" fmla="*/ 3184035 h 3484745"/>
                <a:gd name="connsiteX6" fmla="*/ 205955 w 2431051"/>
                <a:gd name="connsiteY6" fmla="*/ 2775570 h 3484745"/>
                <a:gd name="connsiteX7" fmla="*/ 37764 w 2431051"/>
                <a:gd name="connsiteY7" fmla="*/ 3051884 h 3484745"/>
                <a:gd name="connsiteX8" fmla="*/ 858064 w 2431051"/>
                <a:gd name="connsiteY8" fmla="*/ 1420175 h 3484745"/>
                <a:gd name="connsiteX9" fmla="*/ 528571 w 2431051"/>
                <a:gd name="connsiteY9" fmla="*/ 783596 h 3484745"/>
                <a:gd name="connsiteX10" fmla="*/ 1312168 w 2431051"/>
                <a:gd name="connsiteY10" fmla="*/ 0 h 3484745"/>
                <a:gd name="connsiteX0" fmla="*/ 1312168 w 2449612"/>
                <a:gd name="connsiteY0" fmla="*/ 0 h 3484745"/>
                <a:gd name="connsiteX1" fmla="*/ 2095765 w 2449612"/>
                <a:gd name="connsiteY1" fmla="*/ 783596 h 3484745"/>
                <a:gd name="connsiteX2" fmla="*/ 1716154 w 2449612"/>
                <a:gd name="connsiteY2" fmla="*/ 1451892 h 3484745"/>
                <a:gd name="connsiteX3" fmla="*/ 2206852 w 2449612"/>
                <a:gd name="connsiteY3" fmla="*/ 1839055 h 3484745"/>
                <a:gd name="connsiteX4" fmla="*/ 2343697 w 2449612"/>
                <a:gd name="connsiteY4" fmla="*/ 3215644 h 3484745"/>
                <a:gd name="connsiteX5" fmla="*/ 254010 w 2449612"/>
                <a:gd name="connsiteY5" fmla="*/ 3184035 h 3484745"/>
                <a:gd name="connsiteX6" fmla="*/ 205955 w 2449612"/>
                <a:gd name="connsiteY6" fmla="*/ 2775570 h 3484745"/>
                <a:gd name="connsiteX7" fmla="*/ 37764 w 2449612"/>
                <a:gd name="connsiteY7" fmla="*/ 3051884 h 3484745"/>
                <a:gd name="connsiteX8" fmla="*/ 858064 w 2449612"/>
                <a:gd name="connsiteY8" fmla="*/ 1420175 h 3484745"/>
                <a:gd name="connsiteX9" fmla="*/ 528571 w 2449612"/>
                <a:gd name="connsiteY9" fmla="*/ 783596 h 3484745"/>
                <a:gd name="connsiteX10" fmla="*/ 1312168 w 2449612"/>
                <a:gd name="connsiteY10" fmla="*/ 0 h 3484745"/>
                <a:gd name="connsiteX0" fmla="*/ 1312168 w 2457593"/>
                <a:gd name="connsiteY0" fmla="*/ 0 h 3484745"/>
                <a:gd name="connsiteX1" fmla="*/ 2095765 w 2457593"/>
                <a:gd name="connsiteY1" fmla="*/ 783596 h 3484745"/>
                <a:gd name="connsiteX2" fmla="*/ 1716154 w 2457593"/>
                <a:gd name="connsiteY2" fmla="*/ 1451892 h 3484745"/>
                <a:gd name="connsiteX3" fmla="*/ 2206852 w 2457593"/>
                <a:gd name="connsiteY3" fmla="*/ 1839055 h 3484745"/>
                <a:gd name="connsiteX4" fmla="*/ 2343697 w 2457593"/>
                <a:gd name="connsiteY4" fmla="*/ 3215644 h 3484745"/>
                <a:gd name="connsiteX5" fmla="*/ 254010 w 2457593"/>
                <a:gd name="connsiteY5" fmla="*/ 3184035 h 3484745"/>
                <a:gd name="connsiteX6" fmla="*/ 205955 w 2457593"/>
                <a:gd name="connsiteY6" fmla="*/ 2775570 h 3484745"/>
                <a:gd name="connsiteX7" fmla="*/ 37764 w 2457593"/>
                <a:gd name="connsiteY7" fmla="*/ 3051884 h 3484745"/>
                <a:gd name="connsiteX8" fmla="*/ 858064 w 2457593"/>
                <a:gd name="connsiteY8" fmla="*/ 1420175 h 3484745"/>
                <a:gd name="connsiteX9" fmla="*/ 528571 w 2457593"/>
                <a:gd name="connsiteY9" fmla="*/ 783596 h 3484745"/>
                <a:gd name="connsiteX10" fmla="*/ 1312168 w 2457593"/>
                <a:gd name="connsiteY10" fmla="*/ 0 h 3484745"/>
                <a:gd name="connsiteX0" fmla="*/ 1312168 w 2456187"/>
                <a:gd name="connsiteY0" fmla="*/ 0 h 3484745"/>
                <a:gd name="connsiteX1" fmla="*/ 2095765 w 2456187"/>
                <a:gd name="connsiteY1" fmla="*/ 783596 h 3484745"/>
                <a:gd name="connsiteX2" fmla="*/ 1716154 w 2456187"/>
                <a:gd name="connsiteY2" fmla="*/ 1451892 h 3484745"/>
                <a:gd name="connsiteX3" fmla="*/ 2206852 w 2456187"/>
                <a:gd name="connsiteY3" fmla="*/ 1839055 h 3484745"/>
                <a:gd name="connsiteX4" fmla="*/ 2343697 w 2456187"/>
                <a:gd name="connsiteY4" fmla="*/ 3215644 h 3484745"/>
                <a:gd name="connsiteX5" fmla="*/ 254010 w 2456187"/>
                <a:gd name="connsiteY5" fmla="*/ 3184035 h 3484745"/>
                <a:gd name="connsiteX6" fmla="*/ 205955 w 2456187"/>
                <a:gd name="connsiteY6" fmla="*/ 2775570 h 3484745"/>
                <a:gd name="connsiteX7" fmla="*/ 37764 w 2456187"/>
                <a:gd name="connsiteY7" fmla="*/ 3051884 h 3484745"/>
                <a:gd name="connsiteX8" fmla="*/ 858064 w 2456187"/>
                <a:gd name="connsiteY8" fmla="*/ 1420175 h 3484745"/>
                <a:gd name="connsiteX9" fmla="*/ 528571 w 2456187"/>
                <a:gd name="connsiteY9" fmla="*/ 783596 h 3484745"/>
                <a:gd name="connsiteX10" fmla="*/ 1312168 w 2456187"/>
                <a:gd name="connsiteY10" fmla="*/ 0 h 3484745"/>
                <a:gd name="connsiteX0" fmla="*/ 1312168 w 2446105"/>
                <a:gd name="connsiteY0" fmla="*/ 0 h 3484745"/>
                <a:gd name="connsiteX1" fmla="*/ 2095765 w 2446105"/>
                <a:gd name="connsiteY1" fmla="*/ 783596 h 3484745"/>
                <a:gd name="connsiteX2" fmla="*/ 1716154 w 2446105"/>
                <a:gd name="connsiteY2" fmla="*/ 1451892 h 3484745"/>
                <a:gd name="connsiteX3" fmla="*/ 2206852 w 2446105"/>
                <a:gd name="connsiteY3" fmla="*/ 1839055 h 3484745"/>
                <a:gd name="connsiteX4" fmla="*/ 2343697 w 2446105"/>
                <a:gd name="connsiteY4" fmla="*/ 3215644 h 3484745"/>
                <a:gd name="connsiteX5" fmla="*/ 254010 w 2446105"/>
                <a:gd name="connsiteY5" fmla="*/ 3184035 h 3484745"/>
                <a:gd name="connsiteX6" fmla="*/ 205955 w 2446105"/>
                <a:gd name="connsiteY6" fmla="*/ 2775570 h 3484745"/>
                <a:gd name="connsiteX7" fmla="*/ 37764 w 2446105"/>
                <a:gd name="connsiteY7" fmla="*/ 3051884 h 3484745"/>
                <a:gd name="connsiteX8" fmla="*/ 858064 w 2446105"/>
                <a:gd name="connsiteY8" fmla="*/ 1420175 h 3484745"/>
                <a:gd name="connsiteX9" fmla="*/ 528571 w 2446105"/>
                <a:gd name="connsiteY9" fmla="*/ 783596 h 3484745"/>
                <a:gd name="connsiteX10" fmla="*/ 1312168 w 2446105"/>
                <a:gd name="connsiteY10" fmla="*/ 0 h 3484745"/>
                <a:gd name="connsiteX0" fmla="*/ 1312168 w 2440679"/>
                <a:gd name="connsiteY0" fmla="*/ 0 h 3484745"/>
                <a:gd name="connsiteX1" fmla="*/ 2095765 w 2440679"/>
                <a:gd name="connsiteY1" fmla="*/ 783596 h 3484745"/>
                <a:gd name="connsiteX2" fmla="*/ 1716154 w 2440679"/>
                <a:gd name="connsiteY2" fmla="*/ 1451892 h 3484745"/>
                <a:gd name="connsiteX3" fmla="*/ 2206852 w 2440679"/>
                <a:gd name="connsiteY3" fmla="*/ 1839055 h 3484745"/>
                <a:gd name="connsiteX4" fmla="*/ 2343697 w 2440679"/>
                <a:gd name="connsiteY4" fmla="*/ 3215644 h 3484745"/>
                <a:gd name="connsiteX5" fmla="*/ 254010 w 2440679"/>
                <a:gd name="connsiteY5" fmla="*/ 3184035 h 3484745"/>
                <a:gd name="connsiteX6" fmla="*/ 205955 w 2440679"/>
                <a:gd name="connsiteY6" fmla="*/ 2775570 h 3484745"/>
                <a:gd name="connsiteX7" fmla="*/ 37764 w 2440679"/>
                <a:gd name="connsiteY7" fmla="*/ 3051884 h 3484745"/>
                <a:gd name="connsiteX8" fmla="*/ 858064 w 2440679"/>
                <a:gd name="connsiteY8" fmla="*/ 1420175 h 3484745"/>
                <a:gd name="connsiteX9" fmla="*/ 528571 w 2440679"/>
                <a:gd name="connsiteY9" fmla="*/ 783596 h 3484745"/>
                <a:gd name="connsiteX10" fmla="*/ 1312168 w 2440679"/>
                <a:gd name="connsiteY10" fmla="*/ 0 h 3484745"/>
                <a:gd name="connsiteX0" fmla="*/ 1312168 w 2454132"/>
                <a:gd name="connsiteY0" fmla="*/ 0 h 3484745"/>
                <a:gd name="connsiteX1" fmla="*/ 2095765 w 2454132"/>
                <a:gd name="connsiteY1" fmla="*/ 783596 h 3484745"/>
                <a:gd name="connsiteX2" fmla="*/ 1716154 w 2454132"/>
                <a:gd name="connsiteY2" fmla="*/ 1451892 h 3484745"/>
                <a:gd name="connsiteX3" fmla="*/ 2206852 w 2454132"/>
                <a:gd name="connsiteY3" fmla="*/ 1839055 h 3484745"/>
                <a:gd name="connsiteX4" fmla="*/ 2343697 w 2454132"/>
                <a:gd name="connsiteY4" fmla="*/ 3215644 h 3484745"/>
                <a:gd name="connsiteX5" fmla="*/ 254010 w 2454132"/>
                <a:gd name="connsiteY5" fmla="*/ 3184035 h 3484745"/>
                <a:gd name="connsiteX6" fmla="*/ 205955 w 2454132"/>
                <a:gd name="connsiteY6" fmla="*/ 2775570 h 3484745"/>
                <a:gd name="connsiteX7" fmla="*/ 37764 w 2454132"/>
                <a:gd name="connsiteY7" fmla="*/ 3051884 h 3484745"/>
                <a:gd name="connsiteX8" fmla="*/ 858064 w 2454132"/>
                <a:gd name="connsiteY8" fmla="*/ 1420175 h 3484745"/>
                <a:gd name="connsiteX9" fmla="*/ 528571 w 2454132"/>
                <a:gd name="connsiteY9" fmla="*/ 783596 h 3484745"/>
                <a:gd name="connsiteX10" fmla="*/ 1312168 w 2454132"/>
                <a:gd name="connsiteY10" fmla="*/ 0 h 3484745"/>
                <a:gd name="connsiteX0" fmla="*/ 1312168 w 2442024"/>
                <a:gd name="connsiteY0" fmla="*/ 0 h 3484745"/>
                <a:gd name="connsiteX1" fmla="*/ 2095765 w 2442024"/>
                <a:gd name="connsiteY1" fmla="*/ 783596 h 3484745"/>
                <a:gd name="connsiteX2" fmla="*/ 1716154 w 2442024"/>
                <a:gd name="connsiteY2" fmla="*/ 1451892 h 3484745"/>
                <a:gd name="connsiteX3" fmla="*/ 2206852 w 2442024"/>
                <a:gd name="connsiteY3" fmla="*/ 1839055 h 3484745"/>
                <a:gd name="connsiteX4" fmla="*/ 2343697 w 2442024"/>
                <a:gd name="connsiteY4" fmla="*/ 3215644 h 3484745"/>
                <a:gd name="connsiteX5" fmla="*/ 254010 w 2442024"/>
                <a:gd name="connsiteY5" fmla="*/ 3184035 h 3484745"/>
                <a:gd name="connsiteX6" fmla="*/ 205955 w 2442024"/>
                <a:gd name="connsiteY6" fmla="*/ 2775570 h 3484745"/>
                <a:gd name="connsiteX7" fmla="*/ 37764 w 2442024"/>
                <a:gd name="connsiteY7" fmla="*/ 3051884 h 3484745"/>
                <a:gd name="connsiteX8" fmla="*/ 858064 w 2442024"/>
                <a:gd name="connsiteY8" fmla="*/ 1420175 h 3484745"/>
                <a:gd name="connsiteX9" fmla="*/ 528571 w 2442024"/>
                <a:gd name="connsiteY9" fmla="*/ 783596 h 3484745"/>
                <a:gd name="connsiteX10" fmla="*/ 1312168 w 2442024"/>
                <a:gd name="connsiteY10" fmla="*/ 0 h 3484745"/>
                <a:gd name="connsiteX0" fmla="*/ 1312168 w 2476716"/>
                <a:gd name="connsiteY0" fmla="*/ 0 h 3484745"/>
                <a:gd name="connsiteX1" fmla="*/ 2095765 w 2476716"/>
                <a:gd name="connsiteY1" fmla="*/ 783596 h 3484745"/>
                <a:gd name="connsiteX2" fmla="*/ 1716154 w 2476716"/>
                <a:gd name="connsiteY2" fmla="*/ 1451892 h 3484745"/>
                <a:gd name="connsiteX3" fmla="*/ 2206852 w 2476716"/>
                <a:gd name="connsiteY3" fmla="*/ 1839055 h 3484745"/>
                <a:gd name="connsiteX4" fmla="*/ 2343697 w 2476716"/>
                <a:gd name="connsiteY4" fmla="*/ 3215644 h 3484745"/>
                <a:gd name="connsiteX5" fmla="*/ 254010 w 2476716"/>
                <a:gd name="connsiteY5" fmla="*/ 3184035 h 3484745"/>
                <a:gd name="connsiteX6" fmla="*/ 205955 w 2476716"/>
                <a:gd name="connsiteY6" fmla="*/ 2775570 h 3484745"/>
                <a:gd name="connsiteX7" fmla="*/ 37764 w 2476716"/>
                <a:gd name="connsiteY7" fmla="*/ 3051884 h 3484745"/>
                <a:gd name="connsiteX8" fmla="*/ 858064 w 2476716"/>
                <a:gd name="connsiteY8" fmla="*/ 1420175 h 3484745"/>
                <a:gd name="connsiteX9" fmla="*/ 528571 w 2476716"/>
                <a:gd name="connsiteY9" fmla="*/ 783596 h 3484745"/>
                <a:gd name="connsiteX10" fmla="*/ 1312168 w 2476716"/>
                <a:gd name="connsiteY10" fmla="*/ 0 h 3484745"/>
                <a:gd name="connsiteX0" fmla="*/ 1312168 w 2476716"/>
                <a:gd name="connsiteY0" fmla="*/ 0 h 3484745"/>
                <a:gd name="connsiteX1" fmla="*/ 2095765 w 2476716"/>
                <a:gd name="connsiteY1" fmla="*/ 783596 h 3484745"/>
                <a:gd name="connsiteX2" fmla="*/ 1716154 w 2476716"/>
                <a:gd name="connsiteY2" fmla="*/ 1451892 h 3484745"/>
                <a:gd name="connsiteX3" fmla="*/ 2206852 w 2476716"/>
                <a:gd name="connsiteY3" fmla="*/ 1839055 h 3484745"/>
                <a:gd name="connsiteX4" fmla="*/ 2343697 w 2476716"/>
                <a:gd name="connsiteY4" fmla="*/ 3215644 h 3484745"/>
                <a:gd name="connsiteX5" fmla="*/ 254010 w 2476716"/>
                <a:gd name="connsiteY5" fmla="*/ 3184035 h 3484745"/>
                <a:gd name="connsiteX6" fmla="*/ 205955 w 2476716"/>
                <a:gd name="connsiteY6" fmla="*/ 2775570 h 3484745"/>
                <a:gd name="connsiteX7" fmla="*/ 37764 w 2476716"/>
                <a:gd name="connsiteY7" fmla="*/ 3051884 h 3484745"/>
                <a:gd name="connsiteX8" fmla="*/ 858064 w 2476716"/>
                <a:gd name="connsiteY8" fmla="*/ 1420175 h 3484745"/>
                <a:gd name="connsiteX9" fmla="*/ 528571 w 2476716"/>
                <a:gd name="connsiteY9" fmla="*/ 783596 h 3484745"/>
                <a:gd name="connsiteX10" fmla="*/ 1312168 w 2476716"/>
                <a:gd name="connsiteY10" fmla="*/ 0 h 3484745"/>
                <a:gd name="connsiteX0" fmla="*/ 1312168 w 2476716"/>
                <a:gd name="connsiteY0" fmla="*/ 0 h 3472934"/>
                <a:gd name="connsiteX1" fmla="*/ 2095765 w 2476716"/>
                <a:gd name="connsiteY1" fmla="*/ 783596 h 3472934"/>
                <a:gd name="connsiteX2" fmla="*/ 1716154 w 2476716"/>
                <a:gd name="connsiteY2" fmla="*/ 1451892 h 3472934"/>
                <a:gd name="connsiteX3" fmla="*/ 2206852 w 2476716"/>
                <a:gd name="connsiteY3" fmla="*/ 1839055 h 3472934"/>
                <a:gd name="connsiteX4" fmla="*/ 2343697 w 2476716"/>
                <a:gd name="connsiteY4" fmla="*/ 3215644 h 3472934"/>
                <a:gd name="connsiteX5" fmla="*/ 254010 w 2476716"/>
                <a:gd name="connsiteY5" fmla="*/ 3184035 h 3472934"/>
                <a:gd name="connsiteX6" fmla="*/ 205955 w 2476716"/>
                <a:gd name="connsiteY6" fmla="*/ 2775570 h 3472934"/>
                <a:gd name="connsiteX7" fmla="*/ 37764 w 2476716"/>
                <a:gd name="connsiteY7" fmla="*/ 3051884 h 3472934"/>
                <a:gd name="connsiteX8" fmla="*/ 858064 w 2476716"/>
                <a:gd name="connsiteY8" fmla="*/ 1420175 h 3472934"/>
                <a:gd name="connsiteX9" fmla="*/ 528571 w 2476716"/>
                <a:gd name="connsiteY9" fmla="*/ 783596 h 3472934"/>
                <a:gd name="connsiteX10" fmla="*/ 1312168 w 2476716"/>
                <a:gd name="connsiteY10" fmla="*/ 0 h 3472934"/>
                <a:gd name="connsiteX0" fmla="*/ 1312168 w 2476716"/>
                <a:gd name="connsiteY0" fmla="*/ 0 h 3516238"/>
                <a:gd name="connsiteX1" fmla="*/ 2095765 w 2476716"/>
                <a:gd name="connsiteY1" fmla="*/ 783596 h 3516238"/>
                <a:gd name="connsiteX2" fmla="*/ 1716154 w 2476716"/>
                <a:gd name="connsiteY2" fmla="*/ 1451892 h 3516238"/>
                <a:gd name="connsiteX3" fmla="*/ 2206852 w 2476716"/>
                <a:gd name="connsiteY3" fmla="*/ 1839055 h 3516238"/>
                <a:gd name="connsiteX4" fmla="*/ 2343697 w 2476716"/>
                <a:gd name="connsiteY4" fmla="*/ 3215644 h 3516238"/>
                <a:gd name="connsiteX5" fmla="*/ 254010 w 2476716"/>
                <a:gd name="connsiteY5" fmla="*/ 3184035 h 3516238"/>
                <a:gd name="connsiteX6" fmla="*/ 205955 w 2476716"/>
                <a:gd name="connsiteY6" fmla="*/ 2775570 h 3516238"/>
                <a:gd name="connsiteX7" fmla="*/ 37764 w 2476716"/>
                <a:gd name="connsiteY7" fmla="*/ 3051884 h 3516238"/>
                <a:gd name="connsiteX8" fmla="*/ 858064 w 2476716"/>
                <a:gd name="connsiteY8" fmla="*/ 1420175 h 3516238"/>
                <a:gd name="connsiteX9" fmla="*/ 528571 w 2476716"/>
                <a:gd name="connsiteY9" fmla="*/ 783596 h 3516238"/>
                <a:gd name="connsiteX10" fmla="*/ 1312168 w 2476716"/>
                <a:gd name="connsiteY10" fmla="*/ 0 h 3516238"/>
                <a:gd name="connsiteX0" fmla="*/ 1312168 w 2463357"/>
                <a:gd name="connsiteY0" fmla="*/ 0 h 3516238"/>
                <a:gd name="connsiteX1" fmla="*/ 2095765 w 2463357"/>
                <a:gd name="connsiteY1" fmla="*/ 783596 h 3516238"/>
                <a:gd name="connsiteX2" fmla="*/ 1716154 w 2463357"/>
                <a:gd name="connsiteY2" fmla="*/ 1451892 h 3516238"/>
                <a:gd name="connsiteX3" fmla="*/ 2206852 w 2463357"/>
                <a:gd name="connsiteY3" fmla="*/ 1839055 h 3516238"/>
                <a:gd name="connsiteX4" fmla="*/ 2343697 w 2463357"/>
                <a:gd name="connsiteY4" fmla="*/ 3215644 h 3516238"/>
                <a:gd name="connsiteX5" fmla="*/ 254010 w 2463357"/>
                <a:gd name="connsiteY5" fmla="*/ 3184035 h 3516238"/>
                <a:gd name="connsiteX6" fmla="*/ 205955 w 2463357"/>
                <a:gd name="connsiteY6" fmla="*/ 2775570 h 3516238"/>
                <a:gd name="connsiteX7" fmla="*/ 37764 w 2463357"/>
                <a:gd name="connsiteY7" fmla="*/ 3051884 h 3516238"/>
                <a:gd name="connsiteX8" fmla="*/ 858064 w 2463357"/>
                <a:gd name="connsiteY8" fmla="*/ 1420175 h 3516238"/>
                <a:gd name="connsiteX9" fmla="*/ 528571 w 2463357"/>
                <a:gd name="connsiteY9" fmla="*/ 783596 h 3516238"/>
                <a:gd name="connsiteX10" fmla="*/ 1312168 w 2463357"/>
                <a:gd name="connsiteY10" fmla="*/ 0 h 3516238"/>
                <a:gd name="connsiteX0" fmla="*/ 1312168 w 2463357"/>
                <a:gd name="connsiteY0" fmla="*/ 0 h 3516238"/>
                <a:gd name="connsiteX1" fmla="*/ 2095765 w 2463357"/>
                <a:gd name="connsiteY1" fmla="*/ 783596 h 3516238"/>
                <a:gd name="connsiteX2" fmla="*/ 1716154 w 2463357"/>
                <a:gd name="connsiteY2" fmla="*/ 1451892 h 3516238"/>
                <a:gd name="connsiteX3" fmla="*/ 2206852 w 2463357"/>
                <a:gd name="connsiteY3" fmla="*/ 1839055 h 3516238"/>
                <a:gd name="connsiteX4" fmla="*/ 2343697 w 2463357"/>
                <a:gd name="connsiteY4" fmla="*/ 3215644 h 3516238"/>
                <a:gd name="connsiteX5" fmla="*/ 254010 w 2463357"/>
                <a:gd name="connsiteY5" fmla="*/ 3184035 h 3516238"/>
                <a:gd name="connsiteX6" fmla="*/ 205955 w 2463357"/>
                <a:gd name="connsiteY6" fmla="*/ 2775570 h 3516238"/>
                <a:gd name="connsiteX7" fmla="*/ 37764 w 2463357"/>
                <a:gd name="connsiteY7" fmla="*/ 3051884 h 3516238"/>
                <a:gd name="connsiteX8" fmla="*/ 858064 w 2463357"/>
                <a:gd name="connsiteY8" fmla="*/ 1420175 h 3516238"/>
                <a:gd name="connsiteX9" fmla="*/ 528571 w 2463357"/>
                <a:gd name="connsiteY9" fmla="*/ 783596 h 3516238"/>
                <a:gd name="connsiteX10" fmla="*/ 1312168 w 2463357"/>
                <a:gd name="connsiteY10" fmla="*/ 0 h 3516238"/>
                <a:gd name="connsiteX0" fmla="*/ 1312168 w 2470527"/>
                <a:gd name="connsiteY0" fmla="*/ 0 h 3516238"/>
                <a:gd name="connsiteX1" fmla="*/ 2095765 w 2470527"/>
                <a:gd name="connsiteY1" fmla="*/ 783596 h 3516238"/>
                <a:gd name="connsiteX2" fmla="*/ 1716154 w 2470527"/>
                <a:gd name="connsiteY2" fmla="*/ 1451892 h 3516238"/>
                <a:gd name="connsiteX3" fmla="*/ 2206852 w 2470527"/>
                <a:gd name="connsiteY3" fmla="*/ 1839055 h 3516238"/>
                <a:gd name="connsiteX4" fmla="*/ 2343697 w 2470527"/>
                <a:gd name="connsiteY4" fmla="*/ 3215644 h 3516238"/>
                <a:gd name="connsiteX5" fmla="*/ 254010 w 2470527"/>
                <a:gd name="connsiteY5" fmla="*/ 3184035 h 3516238"/>
                <a:gd name="connsiteX6" fmla="*/ 205955 w 2470527"/>
                <a:gd name="connsiteY6" fmla="*/ 2775570 h 3516238"/>
                <a:gd name="connsiteX7" fmla="*/ 37764 w 2470527"/>
                <a:gd name="connsiteY7" fmla="*/ 3051884 h 3516238"/>
                <a:gd name="connsiteX8" fmla="*/ 858064 w 2470527"/>
                <a:gd name="connsiteY8" fmla="*/ 1420175 h 3516238"/>
                <a:gd name="connsiteX9" fmla="*/ 528571 w 2470527"/>
                <a:gd name="connsiteY9" fmla="*/ 783596 h 3516238"/>
                <a:gd name="connsiteX10" fmla="*/ 1312168 w 2470527"/>
                <a:gd name="connsiteY10" fmla="*/ 0 h 3516238"/>
                <a:gd name="connsiteX0" fmla="*/ 1312168 w 2470527"/>
                <a:gd name="connsiteY0" fmla="*/ 0 h 3516238"/>
                <a:gd name="connsiteX1" fmla="*/ 2095765 w 2470527"/>
                <a:gd name="connsiteY1" fmla="*/ 783596 h 3516238"/>
                <a:gd name="connsiteX2" fmla="*/ 1716154 w 2470527"/>
                <a:gd name="connsiteY2" fmla="*/ 1451892 h 3516238"/>
                <a:gd name="connsiteX3" fmla="*/ 2206852 w 2470527"/>
                <a:gd name="connsiteY3" fmla="*/ 1839055 h 3516238"/>
                <a:gd name="connsiteX4" fmla="*/ 2343697 w 2470527"/>
                <a:gd name="connsiteY4" fmla="*/ 3215644 h 3516238"/>
                <a:gd name="connsiteX5" fmla="*/ 254010 w 2470527"/>
                <a:gd name="connsiteY5" fmla="*/ 3184035 h 3516238"/>
                <a:gd name="connsiteX6" fmla="*/ 205955 w 2470527"/>
                <a:gd name="connsiteY6" fmla="*/ 2775570 h 3516238"/>
                <a:gd name="connsiteX7" fmla="*/ 37764 w 2470527"/>
                <a:gd name="connsiteY7" fmla="*/ 3051884 h 3516238"/>
                <a:gd name="connsiteX8" fmla="*/ 858064 w 2470527"/>
                <a:gd name="connsiteY8" fmla="*/ 1420175 h 3516238"/>
                <a:gd name="connsiteX9" fmla="*/ 528571 w 2470527"/>
                <a:gd name="connsiteY9" fmla="*/ 783596 h 3516238"/>
                <a:gd name="connsiteX10" fmla="*/ 1312168 w 2470527"/>
                <a:gd name="connsiteY10" fmla="*/ 0 h 3516238"/>
                <a:gd name="connsiteX0" fmla="*/ 1312168 w 2470527"/>
                <a:gd name="connsiteY0" fmla="*/ 0 h 3516238"/>
                <a:gd name="connsiteX1" fmla="*/ 2095765 w 2470527"/>
                <a:gd name="connsiteY1" fmla="*/ 783596 h 3516238"/>
                <a:gd name="connsiteX2" fmla="*/ 1716154 w 2470527"/>
                <a:gd name="connsiteY2" fmla="*/ 1451892 h 3516238"/>
                <a:gd name="connsiteX3" fmla="*/ 2206852 w 2470527"/>
                <a:gd name="connsiteY3" fmla="*/ 1839055 h 3516238"/>
                <a:gd name="connsiteX4" fmla="*/ 2343697 w 2470527"/>
                <a:gd name="connsiteY4" fmla="*/ 3215644 h 3516238"/>
                <a:gd name="connsiteX5" fmla="*/ 254010 w 2470527"/>
                <a:gd name="connsiteY5" fmla="*/ 3184035 h 3516238"/>
                <a:gd name="connsiteX6" fmla="*/ 205955 w 2470527"/>
                <a:gd name="connsiteY6" fmla="*/ 2775570 h 3516238"/>
                <a:gd name="connsiteX7" fmla="*/ 37764 w 2470527"/>
                <a:gd name="connsiteY7" fmla="*/ 3051884 h 3516238"/>
                <a:gd name="connsiteX8" fmla="*/ 858064 w 2470527"/>
                <a:gd name="connsiteY8" fmla="*/ 1420175 h 3516238"/>
                <a:gd name="connsiteX9" fmla="*/ 528571 w 2470527"/>
                <a:gd name="connsiteY9" fmla="*/ 783596 h 3516238"/>
                <a:gd name="connsiteX10" fmla="*/ 1312168 w 2470527"/>
                <a:gd name="connsiteY10" fmla="*/ 0 h 3516238"/>
                <a:gd name="connsiteX0" fmla="*/ 1312168 w 2470527"/>
                <a:gd name="connsiteY0" fmla="*/ 0 h 3516238"/>
                <a:gd name="connsiteX1" fmla="*/ 2095765 w 2470527"/>
                <a:gd name="connsiteY1" fmla="*/ 783596 h 3516238"/>
                <a:gd name="connsiteX2" fmla="*/ 1716154 w 2470527"/>
                <a:gd name="connsiteY2" fmla="*/ 1451892 h 3516238"/>
                <a:gd name="connsiteX3" fmla="*/ 2206852 w 2470527"/>
                <a:gd name="connsiteY3" fmla="*/ 1839055 h 3516238"/>
                <a:gd name="connsiteX4" fmla="*/ 2343697 w 2470527"/>
                <a:gd name="connsiteY4" fmla="*/ 3215644 h 3516238"/>
                <a:gd name="connsiteX5" fmla="*/ 254010 w 2470527"/>
                <a:gd name="connsiteY5" fmla="*/ 3184035 h 3516238"/>
                <a:gd name="connsiteX6" fmla="*/ 205955 w 2470527"/>
                <a:gd name="connsiteY6" fmla="*/ 2775570 h 3516238"/>
                <a:gd name="connsiteX7" fmla="*/ 37764 w 2470527"/>
                <a:gd name="connsiteY7" fmla="*/ 3051884 h 3516238"/>
                <a:gd name="connsiteX8" fmla="*/ 858064 w 2470527"/>
                <a:gd name="connsiteY8" fmla="*/ 1420175 h 3516238"/>
                <a:gd name="connsiteX9" fmla="*/ 528571 w 2470527"/>
                <a:gd name="connsiteY9" fmla="*/ 783596 h 3516238"/>
                <a:gd name="connsiteX10" fmla="*/ 1312168 w 2470527"/>
                <a:gd name="connsiteY10" fmla="*/ 0 h 3516238"/>
                <a:gd name="connsiteX0" fmla="*/ 1312168 w 2466243"/>
                <a:gd name="connsiteY0" fmla="*/ 0 h 3516238"/>
                <a:gd name="connsiteX1" fmla="*/ 2095765 w 2466243"/>
                <a:gd name="connsiteY1" fmla="*/ 783596 h 3516238"/>
                <a:gd name="connsiteX2" fmla="*/ 1716154 w 2466243"/>
                <a:gd name="connsiteY2" fmla="*/ 1451892 h 3516238"/>
                <a:gd name="connsiteX3" fmla="*/ 2206852 w 2466243"/>
                <a:gd name="connsiteY3" fmla="*/ 1839055 h 3516238"/>
                <a:gd name="connsiteX4" fmla="*/ 2343697 w 2466243"/>
                <a:gd name="connsiteY4" fmla="*/ 3215644 h 3516238"/>
                <a:gd name="connsiteX5" fmla="*/ 254010 w 2466243"/>
                <a:gd name="connsiteY5" fmla="*/ 3184035 h 3516238"/>
                <a:gd name="connsiteX6" fmla="*/ 205955 w 2466243"/>
                <a:gd name="connsiteY6" fmla="*/ 2775570 h 3516238"/>
                <a:gd name="connsiteX7" fmla="*/ 37764 w 2466243"/>
                <a:gd name="connsiteY7" fmla="*/ 3051884 h 3516238"/>
                <a:gd name="connsiteX8" fmla="*/ 858064 w 2466243"/>
                <a:gd name="connsiteY8" fmla="*/ 1420175 h 3516238"/>
                <a:gd name="connsiteX9" fmla="*/ 528571 w 2466243"/>
                <a:gd name="connsiteY9" fmla="*/ 783596 h 3516238"/>
                <a:gd name="connsiteX10" fmla="*/ 1312168 w 2466243"/>
                <a:gd name="connsiteY10" fmla="*/ 0 h 3516238"/>
                <a:gd name="connsiteX0" fmla="*/ 1312168 w 2471918"/>
                <a:gd name="connsiteY0" fmla="*/ 0 h 3516238"/>
                <a:gd name="connsiteX1" fmla="*/ 2095765 w 2471918"/>
                <a:gd name="connsiteY1" fmla="*/ 783596 h 3516238"/>
                <a:gd name="connsiteX2" fmla="*/ 1716154 w 2471918"/>
                <a:gd name="connsiteY2" fmla="*/ 1451892 h 3516238"/>
                <a:gd name="connsiteX3" fmla="*/ 2231072 w 2471918"/>
                <a:gd name="connsiteY3" fmla="*/ 1832999 h 3516238"/>
                <a:gd name="connsiteX4" fmla="*/ 2343697 w 2471918"/>
                <a:gd name="connsiteY4" fmla="*/ 3215644 h 3516238"/>
                <a:gd name="connsiteX5" fmla="*/ 254010 w 2471918"/>
                <a:gd name="connsiteY5" fmla="*/ 3184035 h 3516238"/>
                <a:gd name="connsiteX6" fmla="*/ 205955 w 2471918"/>
                <a:gd name="connsiteY6" fmla="*/ 2775570 h 3516238"/>
                <a:gd name="connsiteX7" fmla="*/ 37764 w 2471918"/>
                <a:gd name="connsiteY7" fmla="*/ 3051884 h 3516238"/>
                <a:gd name="connsiteX8" fmla="*/ 858064 w 2471918"/>
                <a:gd name="connsiteY8" fmla="*/ 1420175 h 3516238"/>
                <a:gd name="connsiteX9" fmla="*/ 528571 w 2471918"/>
                <a:gd name="connsiteY9" fmla="*/ 783596 h 3516238"/>
                <a:gd name="connsiteX10" fmla="*/ 1312168 w 2471918"/>
                <a:gd name="connsiteY10" fmla="*/ 0 h 3516238"/>
                <a:gd name="connsiteX0" fmla="*/ 1312168 w 2478092"/>
                <a:gd name="connsiteY0" fmla="*/ 0 h 3516238"/>
                <a:gd name="connsiteX1" fmla="*/ 2095765 w 2478092"/>
                <a:gd name="connsiteY1" fmla="*/ 783596 h 3516238"/>
                <a:gd name="connsiteX2" fmla="*/ 1716154 w 2478092"/>
                <a:gd name="connsiteY2" fmla="*/ 1451892 h 3516238"/>
                <a:gd name="connsiteX3" fmla="*/ 2255290 w 2478092"/>
                <a:gd name="connsiteY3" fmla="*/ 1820888 h 3516238"/>
                <a:gd name="connsiteX4" fmla="*/ 2343697 w 2478092"/>
                <a:gd name="connsiteY4" fmla="*/ 3215644 h 3516238"/>
                <a:gd name="connsiteX5" fmla="*/ 254010 w 2478092"/>
                <a:gd name="connsiteY5" fmla="*/ 3184035 h 3516238"/>
                <a:gd name="connsiteX6" fmla="*/ 205955 w 2478092"/>
                <a:gd name="connsiteY6" fmla="*/ 2775570 h 3516238"/>
                <a:gd name="connsiteX7" fmla="*/ 37764 w 2478092"/>
                <a:gd name="connsiteY7" fmla="*/ 3051884 h 3516238"/>
                <a:gd name="connsiteX8" fmla="*/ 858064 w 2478092"/>
                <a:gd name="connsiteY8" fmla="*/ 1420175 h 3516238"/>
                <a:gd name="connsiteX9" fmla="*/ 528571 w 2478092"/>
                <a:gd name="connsiteY9" fmla="*/ 783596 h 3516238"/>
                <a:gd name="connsiteX10" fmla="*/ 1312168 w 2478092"/>
                <a:gd name="connsiteY10" fmla="*/ 0 h 3516238"/>
                <a:gd name="connsiteX0" fmla="*/ 1312168 w 2482308"/>
                <a:gd name="connsiteY0" fmla="*/ 0 h 3516238"/>
                <a:gd name="connsiteX1" fmla="*/ 2095765 w 2482308"/>
                <a:gd name="connsiteY1" fmla="*/ 783596 h 3516238"/>
                <a:gd name="connsiteX2" fmla="*/ 1716154 w 2482308"/>
                <a:gd name="connsiteY2" fmla="*/ 1451892 h 3516238"/>
                <a:gd name="connsiteX3" fmla="*/ 2255290 w 2482308"/>
                <a:gd name="connsiteY3" fmla="*/ 1820888 h 3516238"/>
                <a:gd name="connsiteX4" fmla="*/ 2343697 w 2482308"/>
                <a:gd name="connsiteY4" fmla="*/ 3215644 h 3516238"/>
                <a:gd name="connsiteX5" fmla="*/ 254010 w 2482308"/>
                <a:gd name="connsiteY5" fmla="*/ 3184035 h 3516238"/>
                <a:gd name="connsiteX6" fmla="*/ 205955 w 2482308"/>
                <a:gd name="connsiteY6" fmla="*/ 2775570 h 3516238"/>
                <a:gd name="connsiteX7" fmla="*/ 37764 w 2482308"/>
                <a:gd name="connsiteY7" fmla="*/ 3051884 h 3516238"/>
                <a:gd name="connsiteX8" fmla="*/ 858064 w 2482308"/>
                <a:gd name="connsiteY8" fmla="*/ 1420175 h 3516238"/>
                <a:gd name="connsiteX9" fmla="*/ 528571 w 2482308"/>
                <a:gd name="connsiteY9" fmla="*/ 783596 h 3516238"/>
                <a:gd name="connsiteX10" fmla="*/ 1312168 w 2482308"/>
                <a:gd name="connsiteY10" fmla="*/ 0 h 3516238"/>
                <a:gd name="connsiteX0" fmla="*/ 1312168 w 2485217"/>
                <a:gd name="connsiteY0" fmla="*/ 0 h 3516238"/>
                <a:gd name="connsiteX1" fmla="*/ 2095765 w 2485217"/>
                <a:gd name="connsiteY1" fmla="*/ 783596 h 3516238"/>
                <a:gd name="connsiteX2" fmla="*/ 1716154 w 2485217"/>
                <a:gd name="connsiteY2" fmla="*/ 1451892 h 3516238"/>
                <a:gd name="connsiteX3" fmla="*/ 2255290 w 2485217"/>
                <a:gd name="connsiteY3" fmla="*/ 1820888 h 3516238"/>
                <a:gd name="connsiteX4" fmla="*/ 2343697 w 2485217"/>
                <a:gd name="connsiteY4" fmla="*/ 3215644 h 3516238"/>
                <a:gd name="connsiteX5" fmla="*/ 254010 w 2485217"/>
                <a:gd name="connsiteY5" fmla="*/ 3184035 h 3516238"/>
                <a:gd name="connsiteX6" fmla="*/ 205955 w 2485217"/>
                <a:gd name="connsiteY6" fmla="*/ 2775570 h 3516238"/>
                <a:gd name="connsiteX7" fmla="*/ 37764 w 2485217"/>
                <a:gd name="connsiteY7" fmla="*/ 3051884 h 3516238"/>
                <a:gd name="connsiteX8" fmla="*/ 858064 w 2485217"/>
                <a:gd name="connsiteY8" fmla="*/ 1420175 h 3516238"/>
                <a:gd name="connsiteX9" fmla="*/ 528571 w 2485217"/>
                <a:gd name="connsiteY9" fmla="*/ 783596 h 3516238"/>
                <a:gd name="connsiteX10" fmla="*/ 1312168 w 2485217"/>
                <a:gd name="connsiteY10" fmla="*/ 0 h 3516238"/>
                <a:gd name="connsiteX0" fmla="*/ 1312168 w 2485217"/>
                <a:gd name="connsiteY0" fmla="*/ 0 h 3516238"/>
                <a:gd name="connsiteX1" fmla="*/ 2095765 w 2485217"/>
                <a:gd name="connsiteY1" fmla="*/ 783596 h 3516238"/>
                <a:gd name="connsiteX2" fmla="*/ 1716154 w 2485217"/>
                <a:gd name="connsiteY2" fmla="*/ 1451892 h 3516238"/>
                <a:gd name="connsiteX3" fmla="*/ 2255290 w 2485217"/>
                <a:gd name="connsiteY3" fmla="*/ 1820888 h 3516238"/>
                <a:gd name="connsiteX4" fmla="*/ 2343697 w 2485217"/>
                <a:gd name="connsiteY4" fmla="*/ 3215644 h 3516238"/>
                <a:gd name="connsiteX5" fmla="*/ 254010 w 2485217"/>
                <a:gd name="connsiteY5" fmla="*/ 3184035 h 3516238"/>
                <a:gd name="connsiteX6" fmla="*/ 205955 w 2485217"/>
                <a:gd name="connsiteY6" fmla="*/ 2775570 h 3516238"/>
                <a:gd name="connsiteX7" fmla="*/ 37764 w 2485217"/>
                <a:gd name="connsiteY7" fmla="*/ 3051884 h 3516238"/>
                <a:gd name="connsiteX8" fmla="*/ 858064 w 2485217"/>
                <a:gd name="connsiteY8" fmla="*/ 1420175 h 3516238"/>
                <a:gd name="connsiteX9" fmla="*/ 528571 w 2485217"/>
                <a:gd name="connsiteY9" fmla="*/ 783596 h 3516238"/>
                <a:gd name="connsiteX10" fmla="*/ 1312168 w 2485217"/>
                <a:gd name="connsiteY10" fmla="*/ 0 h 3516238"/>
                <a:gd name="connsiteX0" fmla="*/ 1312168 w 2474050"/>
                <a:gd name="connsiteY0" fmla="*/ 0 h 3516238"/>
                <a:gd name="connsiteX1" fmla="*/ 2095765 w 2474050"/>
                <a:gd name="connsiteY1" fmla="*/ 783596 h 3516238"/>
                <a:gd name="connsiteX2" fmla="*/ 1716154 w 2474050"/>
                <a:gd name="connsiteY2" fmla="*/ 1451892 h 3516238"/>
                <a:gd name="connsiteX3" fmla="*/ 2255290 w 2474050"/>
                <a:gd name="connsiteY3" fmla="*/ 1820888 h 3516238"/>
                <a:gd name="connsiteX4" fmla="*/ 2343697 w 2474050"/>
                <a:gd name="connsiteY4" fmla="*/ 3215644 h 3516238"/>
                <a:gd name="connsiteX5" fmla="*/ 254010 w 2474050"/>
                <a:gd name="connsiteY5" fmla="*/ 3184035 h 3516238"/>
                <a:gd name="connsiteX6" fmla="*/ 205955 w 2474050"/>
                <a:gd name="connsiteY6" fmla="*/ 2775570 h 3516238"/>
                <a:gd name="connsiteX7" fmla="*/ 37764 w 2474050"/>
                <a:gd name="connsiteY7" fmla="*/ 3051884 h 3516238"/>
                <a:gd name="connsiteX8" fmla="*/ 858064 w 2474050"/>
                <a:gd name="connsiteY8" fmla="*/ 1420175 h 3516238"/>
                <a:gd name="connsiteX9" fmla="*/ 528571 w 2474050"/>
                <a:gd name="connsiteY9" fmla="*/ 783596 h 3516238"/>
                <a:gd name="connsiteX10" fmla="*/ 1312168 w 2474050"/>
                <a:gd name="connsiteY10" fmla="*/ 0 h 351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4050" h="3516238">
                  <a:moveTo>
                    <a:pt x="1312168" y="0"/>
                  </a:moveTo>
                  <a:cubicBezTo>
                    <a:pt x="1744937" y="0"/>
                    <a:pt x="2095765" y="350828"/>
                    <a:pt x="2095765" y="783596"/>
                  </a:cubicBezTo>
                  <a:cubicBezTo>
                    <a:pt x="2095765" y="1067971"/>
                    <a:pt x="1944281" y="1316966"/>
                    <a:pt x="1716154" y="1451892"/>
                  </a:cubicBezTo>
                  <a:cubicBezTo>
                    <a:pt x="1897482" y="1480146"/>
                    <a:pt x="2145856" y="1687008"/>
                    <a:pt x="2255290" y="1820888"/>
                  </a:cubicBezTo>
                  <a:cubicBezTo>
                    <a:pt x="2364724" y="1954768"/>
                    <a:pt x="2633803" y="2754183"/>
                    <a:pt x="2343697" y="3215644"/>
                  </a:cubicBezTo>
                  <a:cubicBezTo>
                    <a:pt x="1931887" y="3680851"/>
                    <a:pt x="676658" y="3555265"/>
                    <a:pt x="254010" y="3184035"/>
                  </a:cubicBezTo>
                  <a:cubicBezTo>
                    <a:pt x="217968" y="2987812"/>
                    <a:pt x="217969" y="2947766"/>
                    <a:pt x="205955" y="2775570"/>
                  </a:cubicBezTo>
                  <a:lnTo>
                    <a:pt x="37764" y="3051884"/>
                  </a:lnTo>
                  <a:cubicBezTo>
                    <a:pt x="-78584" y="2958806"/>
                    <a:pt x="41692" y="1682596"/>
                    <a:pt x="858064" y="1420175"/>
                  </a:cubicBezTo>
                  <a:cubicBezTo>
                    <a:pt x="658202" y="1279448"/>
                    <a:pt x="528571" y="1046660"/>
                    <a:pt x="528571" y="783596"/>
                  </a:cubicBezTo>
                  <a:cubicBezTo>
                    <a:pt x="528571" y="350828"/>
                    <a:pt x="879399" y="0"/>
                    <a:pt x="1312168"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5" name="Oval 37"/>
            <p:cNvSpPr/>
            <p:nvPr/>
          </p:nvSpPr>
          <p:spPr bwMode="auto">
            <a:xfrm>
              <a:off x="4068379" y="1223131"/>
              <a:ext cx="328713" cy="575071"/>
            </a:xfrm>
            <a:custGeom>
              <a:avLst/>
              <a:gdLst/>
              <a:ahLst/>
              <a:cxnLst/>
              <a:rect l="l" t="t" r="r" b="b"/>
              <a:pathLst>
                <a:path w="1285372" h="2248710">
                  <a:moveTo>
                    <a:pt x="849360" y="0"/>
                  </a:moveTo>
                  <a:cubicBezTo>
                    <a:pt x="1011235" y="0"/>
                    <a:pt x="1154996" y="77557"/>
                    <a:pt x="1244070" y="198626"/>
                  </a:cubicBezTo>
                  <a:cubicBezTo>
                    <a:pt x="1205089" y="266936"/>
                    <a:pt x="1184154" y="346147"/>
                    <a:pt x="1184154" y="430248"/>
                  </a:cubicBezTo>
                  <a:cubicBezTo>
                    <a:pt x="1184154" y="542266"/>
                    <a:pt x="1221293" y="645609"/>
                    <a:pt x="1285372" y="727549"/>
                  </a:cubicBezTo>
                  <a:cubicBezTo>
                    <a:pt x="1236557" y="822199"/>
                    <a:pt x="1157636" y="898448"/>
                    <a:pt x="1060986" y="943634"/>
                  </a:cubicBezTo>
                  <a:lnTo>
                    <a:pt x="1064569" y="943785"/>
                  </a:lnTo>
                  <a:cubicBezTo>
                    <a:pt x="1166169" y="969185"/>
                    <a:pt x="1258244" y="999347"/>
                    <a:pt x="1278881" y="1039035"/>
                  </a:cubicBezTo>
                  <a:cubicBezTo>
                    <a:pt x="840730" y="1561323"/>
                    <a:pt x="788343" y="1688323"/>
                    <a:pt x="664518" y="2248710"/>
                  </a:cubicBezTo>
                  <a:cubicBezTo>
                    <a:pt x="474018" y="2218547"/>
                    <a:pt x="321618" y="2183622"/>
                    <a:pt x="164456" y="2043922"/>
                  </a:cubicBezTo>
                  <a:lnTo>
                    <a:pt x="135881" y="1810560"/>
                  </a:lnTo>
                  <a:cubicBezTo>
                    <a:pt x="100956" y="1861360"/>
                    <a:pt x="99368" y="1935973"/>
                    <a:pt x="45393" y="1967723"/>
                  </a:cubicBezTo>
                  <a:cubicBezTo>
                    <a:pt x="-79685" y="1936058"/>
                    <a:pt x="36830" y="1099085"/>
                    <a:pt x="607643" y="926459"/>
                  </a:cubicBezTo>
                  <a:cubicBezTo>
                    <a:pt x="455471" y="843443"/>
                    <a:pt x="353433" y="681601"/>
                    <a:pt x="353433" y="495927"/>
                  </a:cubicBezTo>
                  <a:cubicBezTo>
                    <a:pt x="353433" y="222034"/>
                    <a:pt x="575467" y="0"/>
                    <a:pt x="849360"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106" name="Rectangle 3"/>
          <p:cNvSpPr/>
          <p:nvPr/>
        </p:nvSpPr>
        <p:spPr>
          <a:xfrm>
            <a:off x="11410545" y="3847932"/>
            <a:ext cx="392108" cy="555590"/>
          </a:xfrm>
          <a:custGeom>
            <a:avLst/>
            <a:gdLst/>
            <a:ahLst/>
            <a:cxnLst/>
            <a:rect l="l" t="t" r="r" b="b"/>
            <a:pathLst>
              <a:path w="2054383" h="2910922">
                <a:moveTo>
                  <a:pt x="1416893" y="2072251"/>
                </a:moveTo>
                <a:cubicBezTo>
                  <a:pt x="1482822" y="2072877"/>
                  <a:pt x="1541613" y="2085113"/>
                  <a:pt x="1586990" y="2122499"/>
                </a:cubicBezTo>
                <a:cubicBezTo>
                  <a:pt x="1581963" y="2141083"/>
                  <a:pt x="1579593" y="2162835"/>
                  <a:pt x="1579900" y="2188601"/>
                </a:cubicBezTo>
                <a:cubicBezTo>
                  <a:pt x="1521904" y="2131027"/>
                  <a:pt x="1319025" y="2094648"/>
                  <a:pt x="1147147" y="2129130"/>
                </a:cubicBezTo>
                <a:lnTo>
                  <a:pt x="1129432" y="2159498"/>
                </a:lnTo>
                <a:lnTo>
                  <a:pt x="944690" y="2159498"/>
                </a:lnTo>
                <a:lnTo>
                  <a:pt x="911790" y="2134191"/>
                </a:lnTo>
                <a:cubicBezTo>
                  <a:pt x="797697" y="2120272"/>
                  <a:pt x="586804" y="2094965"/>
                  <a:pt x="484099" y="2194928"/>
                </a:cubicBezTo>
                <a:cubicBezTo>
                  <a:pt x="487550" y="2165021"/>
                  <a:pt x="487236" y="2139255"/>
                  <a:pt x="478582" y="2113403"/>
                </a:cubicBezTo>
                <a:cubicBezTo>
                  <a:pt x="607741" y="2023922"/>
                  <a:pt x="830997" y="2109822"/>
                  <a:pt x="1024724" y="2103148"/>
                </a:cubicBezTo>
                <a:lnTo>
                  <a:pt x="1024724" y="2103190"/>
                </a:lnTo>
                <a:cubicBezTo>
                  <a:pt x="1154265" y="2108172"/>
                  <a:pt x="1297318" y="2071116"/>
                  <a:pt x="1416893" y="2072251"/>
                </a:cubicBezTo>
                <a:close/>
                <a:moveTo>
                  <a:pt x="1416893" y="2041625"/>
                </a:moveTo>
                <a:cubicBezTo>
                  <a:pt x="1487192" y="2039357"/>
                  <a:pt x="1549376" y="2050536"/>
                  <a:pt x="1595431" y="2093318"/>
                </a:cubicBezTo>
                <a:cubicBezTo>
                  <a:pt x="1591950" y="2100818"/>
                  <a:pt x="1589337" y="2109102"/>
                  <a:pt x="1587958" y="2118281"/>
                </a:cubicBezTo>
                <a:cubicBezTo>
                  <a:pt x="1539454" y="2078935"/>
                  <a:pt x="1466268" y="2067602"/>
                  <a:pt x="1387992" y="2067899"/>
                </a:cubicBezTo>
                <a:cubicBezTo>
                  <a:pt x="1247290" y="2068432"/>
                  <a:pt x="1090140" y="2106542"/>
                  <a:pt x="1027570" y="2090343"/>
                </a:cubicBezTo>
                <a:cubicBezTo>
                  <a:pt x="1027570" y="2090196"/>
                  <a:pt x="1027570" y="2090050"/>
                  <a:pt x="1027570" y="2089904"/>
                </a:cubicBezTo>
                <a:lnTo>
                  <a:pt x="1026147" y="2090123"/>
                </a:lnTo>
                <a:lnTo>
                  <a:pt x="1024723" y="2089904"/>
                </a:lnTo>
                <a:cubicBezTo>
                  <a:pt x="1024723" y="2090050"/>
                  <a:pt x="1024723" y="2090196"/>
                  <a:pt x="1024723" y="2090343"/>
                </a:cubicBezTo>
                <a:cubicBezTo>
                  <a:pt x="962154" y="2106542"/>
                  <a:pt x="805004" y="2068432"/>
                  <a:pt x="664301" y="2067899"/>
                </a:cubicBezTo>
                <a:cubicBezTo>
                  <a:pt x="592633" y="2067627"/>
                  <a:pt x="525232" y="2077104"/>
                  <a:pt x="477006" y="2108812"/>
                </a:cubicBezTo>
                <a:cubicBezTo>
                  <a:pt x="474420" y="2100797"/>
                  <a:pt x="470793" y="2092840"/>
                  <a:pt x="466219" y="2084748"/>
                </a:cubicBezTo>
                <a:cubicBezTo>
                  <a:pt x="593560" y="1984764"/>
                  <a:pt x="824863" y="2089973"/>
                  <a:pt x="1024730" y="2083192"/>
                </a:cubicBezTo>
                <a:lnTo>
                  <a:pt x="1024724" y="2083261"/>
                </a:lnTo>
                <a:cubicBezTo>
                  <a:pt x="1154265" y="2088243"/>
                  <a:pt x="1297318" y="2045481"/>
                  <a:pt x="1416893" y="2041625"/>
                </a:cubicBezTo>
                <a:close/>
                <a:moveTo>
                  <a:pt x="633098" y="1999258"/>
                </a:moveTo>
                <a:cubicBezTo>
                  <a:pt x="767607" y="1997339"/>
                  <a:pt x="899155" y="2043662"/>
                  <a:pt x="1008417" y="2049485"/>
                </a:cubicBezTo>
                <a:cubicBezTo>
                  <a:pt x="1017100" y="2052715"/>
                  <a:pt x="1024354" y="2056655"/>
                  <a:pt x="1027191" y="2062383"/>
                </a:cubicBezTo>
                <a:cubicBezTo>
                  <a:pt x="1028613" y="2056445"/>
                  <a:pt x="1034909" y="2052576"/>
                  <a:pt x="1043069" y="2049759"/>
                </a:cubicBezTo>
                <a:cubicBezTo>
                  <a:pt x="1229717" y="2045403"/>
                  <a:pt x="1397585" y="1944639"/>
                  <a:pt x="1620391" y="2045616"/>
                </a:cubicBezTo>
                <a:cubicBezTo>
                  <a:pt x="1612660" y="2056765"/>
                  <a:pt x="1605245" y="2069015"/>
                  <a:pt x="1599534" y="2083580"/>
                </a:cubicBezTo>
                <a:cubicBezTo>
                  <a:pt x="1556828" y="2043901"/>
                  <a:pt x="1483909" y="2033856"/>
                  <a:pt x="1403442" y="2036240"/>
                </a:cubicBezTo>
                <a:cubicBezTo>
                  <a:pt x="1259853" y="2040493"/>
                  <a:pt x="1092228" y="2084322"/>
                  <a:pt x="1026626" y="2072888"/>
                </a:cubicBezTo>
                <a:lnTo>
                  <a:pt x="1026620" y="2072821"/>
                </a:lnTo>
                <a:lnTo>
                  <a:pt x="1026147" y="2072854"/>
                </a:lnTo>
                <a:lnTo>
                  <a:pt x="1025673" y="2072821"/>
                </a:lnTo>
                <a:lnTo>
                  <a:pt x="1025667" y="2072888"/>
                </a:lnTo>
                <a:cubicBezTo>
                  <a:pt x="960065" y="2084322"/>
                  <a:pt x="792440" y="2040493"/>
                  <a:pt x="648851" y="2036240"/>
                </a:cubicBezTo>
                <a:cubicBezTo>
                  <a:pt x="573411" y="2034005"/>
                  <a:pt x="504606" y="2042695"/>
                  <a:pt x="461233" y="2076730"/>
                </a:cubicBezTo>
                <a:cubicBezTo>
                  <a:pt x="455267" y="2066629"/>
                  <a:pt x="447698" y="2056378"/>
                  <a:pt x="438546" y="2045616"/>
                </a:cubicBezTo>
                <a:cubicBezTo>
                  <a:pt x="502638" y="2012334"/>
                  <a:pt x="568213" y="2000183"/>
                  <a:pt x="633098" y="1999258"/>
                </a:cubicBezTo>
                <a:close/>
                <a:moveTo>
                  <a:pt x="1425916" y="1357361"/>
                </a:moveTo>
                <a:cubicBezTo>
                  <a:pt x="1319532" y="1362116"/>
                  <a:pt x="1218086" y="1399701"/>
                  <a:pt x="1110768" y="1390844"/>
                </a:cubicBezTo>
                <a:lnTo>
                  <a:pt x="1112982" y="1419947"/>
                </a:lnTo>
                <a:cubicBezTo>
                  <a:pt x="1296881" y="1423005"/>
                  <a:pt x="1402960" y="1352988"/>
                  <a:pt x="1532765" y="1393058"/>
                </a:cubicBezTo>
                <a:lnTo>
                  <a:pt x="1534347" y="1366486"/>
                </a:lnTo>
                <a:cubicBezTo>
                  <a:pt x="1497388" y="1357839"/>
                  <a:pt x="1461377" y="1355776"/>
                  <a:pt x="1425916" y="1357361"/>
                </a:cubicBezTo>
                <a:close/>
                <a:moveTo>
                  <a:pt x="616888" y="1357361"/>
                </a:moveTo>
                <a:cubicBezTo>
                  <a:pt x="581427" y="1355776"/>
                  <a:pt x="545417" y="1357839"/>
                  <a:pt x="508457" y="1366486"/>
                </a:cubicBezTo>
                <a:lnTo>
                  <a:pt x="510039" y="1393058"/>
                </a:lnTo>
                <a:cubicBezTo>
                  <a:pt x="639844" y="1352988"/>
                  <a:pt x="745923" y="1423005"/>
                  <a:pt x="929822" y="1419947"/>
                </a:cubicBezTo>
                <a:lnTo>
                  <a:pt x="932036" y="1390844"/>
                </a:lnTo>
                <a:cubicBezTo>
                  <a:pt x="824718" y="1399701"/>
                  <a:pt x="723272" y="1362116"/>
                  <a:pt x="616888" y="1357361"/>
                </a:cubicBezTo>
                <a:close/>
                <a:moveTo>
                  <a:pt x="1425916" y="1282339"/>
                </a:moveTo>
                <a:cubicBezTo>
                  <a:pt x="1319532" y="1287094"/>
                  <a:pt x="1218086" y="1324679"/>
                  <a:pt x="1110768" y="1315821"/>
                </a:cubicBezTo>
                <a:lnTo>
                  <a:pt x="1112982" y="1344924"/>
                </a:lnTo>
                <a:cubicBezTo>
                  <a:pt x="1296881" y="1347982"/>
                  <a:pt x="1402960" y="1277965"/>
                  <a:pt x="1532765" y="1318035"/>
                </a:cubicBezTo>
                <a:lnTo>
                  <a:pt x="1534347" y="1291463"/>
                </a:lnTo>
                <a:cubicBezTo>
                  <a:pt x="1497388" y="1282816"/>
                  <a:pt x="1461377" y="1280754"/>
                  <a:pt x="1425916" y="1282339"/>
                </a:cubicBezTo>
                <a:close/>
                <a:moveTo>
                  <a:pt x="616888" y="1282339"/>
                </a:moveTo>
                <a:cubicBezTo>
                  <a:pt x="581427" y="1280754"/>
                  <a:pt x="545417" y="1282816"/>
                  <a:pt x="508457" y="1291463"/>
                </a:cubicBezTo>
                <a:lnTo>
                  <a:pt x="510039" y="1318035"/>
                </a:lnTo>
                <a:cubicBezTo>
                  <a:pt x="639844" y="1277965"/>
                  <a:pt x="745923" y="1347982"/>
                  <a:pt x="929822" y="1344924"/>
                </a:cubicBezTo>
                <a:lnTo>
                  <a:pt x="932036" y="1315821"/>
                </a:lnTo>
                <a:cubicBezTo>
                  <a:pt x="824718" y="1324679"/>
                  <a:pt x="723272" y="1287094"/>
                  <a:pt x="616888" y="1282339"/>
                </a:cubicBezTo>
                <a:close/>
                <a:moveTo>
                  <a:pt x="1418290" y="1128477"/>
                </a:moveTo>
                <a:cubicBezTo>
                  <a:pt x="1475240" y="1130686"/>
                  <a:pt x="1533105" y="1148604"/>
                  <a:pt x="1593565" y="1196055"/>
                </a:cubicBezTo>
                <a:lnTo>
                  <a:pt x="1623934" y="2036000"/>
                </a:lnTo>
                <a:cubicBezTo>
                  <a:pt x="1301394" y="1897443"/>
                  <a:pt x="1233191" y="2036000"/>
                  <a:pt x="1037820" y="2036000"/>
                </a:cubicBezTo>
                <a:lnTo>
                  <a:pt x="1037820" y="1194789"/>
                </a:lnTo>
                <a:cubicBezTo>
                  <a:pt x="1172138" y="1194789"/>
                  <a:pt x="1292999" y="1123618"/>
                  <a:pt x="1418290" y="1128477"/>
                </a:cubicBezTo>
                <a:close/>
                <a:moveTo>
                  <a:pt x="636093" y="1128477"/>
                </a:moveTo>
                <a:cubicBezTo>
                  <a:pt x="761383" y="1123618"/>
                  <a:pt x="882244" y="1194789"/>
                  <a:pt x="1016562" y="1194789"/>
                </a:cubicBezTo>
                <a:lnTo>
                  <a:pt x="1016562" y="2036000"/>
                </a:lnTo>
                <a:cubicBezTo>
                  <a:pt x="821191" y="2036000"/>
                  <a:pt x="752988" y="1897443"/>
                  <a:pt x="430448" y="2036000"/>
                </a:cubicBezTo>
                <a:lnTo>
                  <a:pt x="460817" y="1196055"/>
                </a:lnTo>
                <a:cubicBezTo>
                  <a:pt x="521277" y="1148604"/>
                  <a:pt x="579143" y="1130686"/>
                  <a:pt x="636093" y="1128477"/>
                </a:cubicBezTo>
                <a:close/>
                <a:moveTo>
                  <a:pt x="152065" y="206751"/>
                </a:moveTo>
                <a:lnTo>
                  <a:pt x="815751" y="206751"/>
                </a:lnTo>
                <a:cubicBezTo>
                  <a:pt x="801205" y="215681"/>
                  <a:pt x="783240" y="222603"/>
                  <a:pt x="761392" y="229833"/>
                </a:cubicBezTo>
                <a:lnTo>
                  <a:pt x="757670" y="229833"/>
                </a:lnTo>
                <a:lnTo>
                  <a:pt x="757670" y="231285"/>
                </a:lnTo>
                <a:lnTo>
                  <a:pt x="755461" y="232147"/>
                </a:lnTo>
                <a:lnTo>
                  <a:pt x="757670" y="232138"/>
                </a:lnTo>
                <a:lnTo>
                  <a:pt x="757670" y="410220"/>
                </a:lnTo>
                <a:lnTo>
                  <a:pt x="136193" y="410220"/>
                </a:lnTo>
                <a:lnTo>
                  <a:pt x="136193" y="2662330"/>
                </a:lnTo>
                <a:lnTo>
                  <a:pt x="1924754" y="2662330"/>
                </a:lnTo>
                <a:lnTo>
                  <a:pt x="1924754" y="410220"/>
                </a:lnTo>
                <a:lnTo>
                  <a:pt x="1296714" y="410220"/>
                </a:lnTo>
                <a:lnTo>
                  <a:pt x="1296714" y="232138"/>
                </a:lnTo>
                <a:lnTo>
                  <a:pt x="1298921" y="232147"/>
                </a:lnTo>
                <a:lnTo>
                  <a:pt x="1296714" y="231285"/>
                </a:lnTo>
                <a:lnTo>
                  <a:pt x="1296714" y="229833"/>
                </a:lnTo>
                <a:lnTo>
                  <a:pt x="1292992" y="229833"/>
                </a:lnTo>
                <a:cubicBezTo>
                  <a:pt x="1271144" y="222603"/>
                  <a:pt x="1253177" y="215681"/>
                  <a:pt x="1238633" y="206751"/>
                </a:cubicBezTo>
                <a:lnTo>
                  <a:pt x="1902318" y="206751"/>
                </a:lnTo>
                <a:cubicBezTo>
                  <a:pt x="1986301" y="206751"/>
                  <a:pt x="2054383" y="274833"/>
                  <a:pt x="2054383" y="358817"/>
                </a:cubicBezTo>
                <a:lnTo>
                  <a:pt x="2054383" y="2758857"/>
                </a:lnTo>
                <a:cubicBezTo>
                  <a:pt x="2054383" y="2842840"/>
                  <a:pt x="1986301" y="2910922"/>
                  <a:pt x="1902318" y="2910922"/>
                </a:cubicBezTo>
                <a:lnTo>
                  <a:pt x="152065" y="2910922"/>
                </a:lnTo>
                <a:cubicBezTo>
                  <a:pt x="68083" y="2910922"/>
                  <a:pt x="0" y="2842840"/>
                  <a:pt x="0" y="2758857"/>
                </a:cubicBezTo>
                <a:lnTo>
                  <a:pt x="0" y="358817"/>
                </a:lnTo>
                <a:cubicBezTo>
                  <a:pt x="0" y="274833"/>
                  <a:pt x="68083" y="206751"/>
                  <a:pt x="152065" y="206751"/>
                </a:cubicBezTo>
                <a:close/>
                <a:moveTo>
                  <a:pt x="1027192" y="65635"/>
                </a:moveTo>
                <a:cubicBezTo>
                  <a:pt x="991510" y="65635"/>
                  <a:pt x="962583" y="94562"/>
                  <a:pt x="962583" y="130245"/>
                </a:cubicBezTo>
                <a:cubicBezTo>
                  <a:pt x="962583" y="165927"/>
                  <a:pt x="991510" y="194854"/>
                  <a:pt x="1027192" y="194854"/>
                </a:cubicBezTo>
                <a:cubicBezTo>
                  <a:pt x="1062874" y="194854"/>
                  <a:pt x="1091801" y="165927"/>
                  <a:pt x="1091801" y="130245"/>
                </a:cubicBezTo>
                <a:cubicBezTo>
                  <a:pt x="1091801" y="94562"/>
                  <a:pt x="1062874" y="65635"/>
                  <a:pt x="1027192" y="65635"/>
                </a:cubicBezTo>
                <a:close/>
                <a:moveTo>
                  <a:pt x="1022052" y="0"/>
                </a:moveTo>
                <a:lnTo>
                  <a:pt x="1027192" y="952"/>
                </a:lnTo>
                <a:lnTo>
                  <a:pt x="1032330" y="0"/>
                </a:lnTo>
                <a:cubicBezTo>
                  <a:pt x="1099144" y="0"/>
                  <a:pt x="1154151" y="49992"/>
                  <a:pt x="1159147" y="114435"/>
                </a:cubicBezTo>
                <a:lnTo>
                  <a:pt x="1159834" y="114487"/>
                </a:lnTo>
                <a:cubicBezTo>
                  <a:pt x="1173754" y="205539"/>
                  <a:pt x="1199690" y="225374"/>
                  <a:pt x="1273971" y="248867"/>
                </a:cubicBezTo>
                <a:lnTo>
                  <a:pt x="1277426" y="248867"/>
                </a:lnTo>
                <a:lnTo>
                  <a:pt x="1277426" y="250155"/>
                </a:lnTo>
                <a:lnTo>
                  <a:pt x="1279476" y="250921"/>
                </a:lnTo>
                <a:lnTo>
                  <a:pt x="1277426" y="250912"/>
                </a:lnTo>
                <a:lnTo>
                  <a:pt x="1277426" y="435368"/>
                </a:lnTo>
                <a:cubicBezTo>
                  <a:pt x="1289733" y="435939"/>
                  <a:pt x="1301388" y="436707"/>
                  <a:pt x="1312282" y="437568"/>
                </a:cubicBezTo>
                <a:cubicBezTo>
                  <a:pt x="1462358" y="449418"/>
                  <a:pt x="1558113" y="470385"/>
                  <a:pt x="1624404" y="508672"/>
                </a:cubicBezTo>
                <a:cubicBezTo>
                  <a:pt x="1690696" y="546959"/>
                  <a:pt x="1698983" y="592996"/>
                  <a:pt x="1696221" y="645412"/>
                </a:cubicBezTo>
                <a:cubicBezTo>
                  <a:pt x="1690737" y="646104"/>
                  <a:pt x="1671055" y="647063"/>
                  <a:pt x="1640233" y="648148"/>
                </a:cubicBezTo>
                <a:lnTo>
                  <a:pt x="354130" y="648148"/>
                </a:lnTo>
                <a:cubicBezTo>
                  <a:pt x="354675" y="582341"/>
                  <a:pt x="386879" y="526881"/>
                  <a:pt x="447729" y="492263"/>
                </a:cubicBezTo>
                <a:cubicBezTo>
                  <a:pt x="509421" y="457166"/>
                  <a:pt x="579852" y="449418"/>
                  <a:pt x="723944" y="440302"/>
                </a:cubicBezTo>
                <a:lnTo>
                  <a:pt x="776956" y="437595"/>
                </a:lnTo>
                <a:lnTo>
                  <a:pt x="776956" y="250912"/>
                </a:lnTo>
                <a:lnTo>
                  <a:pt x="774906" y="250921"/>
                </a:lnTo>
                <a:lnTo>
                  <a:pt x="776956" y="250155"/>
                </a:lnTo>
                <a:lnTo>
                  <a:pt x="776956" y="248867"/>
                </a:lnTo>
                <a:lnTo>
                  <a:pt x="780411" y="248867"/>
                </a:lnTo>
                <a:cubicBezTo>
                  <a:pt x="854692" y="225374"/>
                  <a:pt x="880630" y="205539"/>
                  <a:pt x="894550" y="114487"/>
                </a:cubicBezTo>
                <a:lnTo>
                  <a:pt x="895237" y="114435"/>
                </a:lnTo>
                <a:cubicBezTo>
                  <a:pt x="900233" y="49992"/>
                  <a:pt x="955239" y="0"/>
                  <a:pt x="10220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400079" y="5750151"/>
            <a:ext cx="2818814" cy="1261429"/>
            <a:chOff x="400079" y="5750151"/>
            <a:chExt cx="2818814" cy="1261429"/>
          </a:xfrm>
        </p:grpSpPr>
        <p:grpSp>
          <p:nvGrpSpPr>
            <p:cNvPr id="109" name="Group 108"/>
            <p:cNvGrpSpPr/>
            <p:nvPr/>
          </p:nvGrpSpPr>
          <p:grpSpPr>
            <a:xfrm>
              <a:off x="400079" y="5940357"/>
              <a:ext cx="1642335" cy="1010667"/>
              <a:chOff x="6670675" y="4275930"/>
              <a:chExt cx="1224064" cy="753270"/>
            </a:xfrm>
          </p:grpSpPr>
          <p:sp>
            <p:nvSpPr>
              <p:cNvPr id="188" name="Freeform 14"/>
              <p:cNvSpPr>
                <a:spLocks/>
              </p:cNvSpPr>
              <p:nvPr/>
            </p:nvSpPr>
            <p:spPr bwMode="auto">
              <a:xfrm>
                <a:off x="6670675" y="4534582"/>
                <a:ext cx="620540" cy="494617"/>
              </a:xfrm>
              <a:custGeom>
                <a:avLst/>
                <a:gdLst>
                  <a:gd name="T0" fmla="*/ 182 w 547"/>
                  <a:gd name="T1" fmla="*/ 47 h 436"/>
                  <a:gd name="T2" fmla="*/ 182 w 547"/>
                  <a:gd name="T3" fmla="*/ 0 h 436"/>
                  <a:gd name="T4" fmla="*/ 65 w 547"/>
                  <a:gd name="T5" fmla="*/ 0 h 436"/>
                  <a:gd name="T6" fmla="*/ 65 w 547"/>
                  <a:gd name="T7" fmla="*/ 47 h 436"/>
                  <a:gd name="T8" fmla="*/ 0 w 547"/>
                  <a:gd name="T9" fmla="*/ 47 h 436"/>
                  <a:gd name="T10" fmla="*/ 0 w 547"/>
                  <a:gd name="T11" fmla="*/ 59 h 436"/>
                  <a:gd name="T12" fmla="*/ 15 w 547"/>
                  <a:gd name="T13" fmla="*/ 59 h 436"/>
                  <a:gd name="T14" fmla="*/ 15 w 547"/>
                  <a:gd name="T15" fmla="*/ 436 h 436"/>
                  <a:gd name="T16" fmla="*/ 531 w 547"/>
                  <a:gd name="T17" fmla="*/ 436 h 436"/>
                  <a:gd name="T18" fmla="*/ 531 w 547"/>
                  <a:gd name="T19" fmla="*/ 59 h 436"/>
                  <a:gd name="T20" fmla="*/ 547 w 547"/>
                  <a:gd name="T21" fmla="*/ 59 h 436"/>
                  <a:gd name="T22" fmla="*/ 547 w 547"/>
                  <a:gd name="T23" fmla="*/ 47 h 436"/>
                  <a:gd name="T24" fmla="*/ 182 w 547"/>
                  <a:gd name="T25" fmla="*/ 47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436">
                    <a:moveTo>
                      <a:pt x="182" y="47"/>
                    </a:moveTo>
                    <a:lnTo>
                      <a:pt x="182" y="0"/>
                    </a:lnTo>
                    <a:lnTo>
                      <a:pt x="65" y="0"/>
                    </a:lnTo>
                    <a:lnTo>
                      <a:pt x="65" y="47"/>
                    </a:lnTo>
                    <a:lnTo>
                      <a:pt x="0" y="47"/>
                    </a:lnTo>
                    <a:lnTo>
                      <a:pt x="0" y="59"/>
                    </a:lnTo>
                    <a:lnTo>
                      <a:pt x="15" y="59"/>
                    </a:lnTo>
                    <a:lnTo>
                      <a:pt x="15" y="436"/>
                    </a:lnTo>
                    <a:lnTo>
                      <a:pt x="531" y="436"/>
                    </a:lnTo>
                    <a:lnTo>
                      <a:pt x="531" y="59"/>
                    </a:lnTo>
                    <a:lnTo>
                      <a:pt x="547" y="59"/>
                    </a:lnTo>
                    <a:lnTo>
                      <a:pt x="547" y="47"/>
                    </a:lnTo>
                    <a:lnTo>
                      <a:pt x="182" y="4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89" name="Freeform 15"/>
              <p:cNvSpPr>
                <a:spLocks/>
              </p:cNvSpPr>
              <p:nvPr/>
            </p:nvSpPr>
            <p:spPr bwMode="auto">
              <a:xfrm>
                <a:off x="7363820" y="4606053"/>
                <a:ext cx="530919" cy="423147"/>
              </a:xfrm>
              <a:custGeom>
                <a:avLst/>
                <a:gdLst>
                  <a:gd name="T0" fmla="*/ 155 w 468"/>
                  <a:gd name="T1" fmla="*/ 40 h 373"/>
                  <a:gd name="T2" fmla="*/ 155 w 468"/>
                  <a:gd name="T3" fmla="*/ 0 h 373"/>
                  <a:gd name="T4" fmla="*/ 56 w 468"/>
                  <a:gd name="T5" fmla="*/ 0 h 373"/>
                  <a:gd name="T6" fmla="*/ 56 w 468"/>
                  <a:gd name="T7" fmla="*/ 40 h 373"/>
                  <a:gd name="T8" fmla="*/ 0 w 468"/>
                  <a:gd name="T9" fmla="*/ 40 h 373"/>
                  <a:gd name="T10" fmla="*/ 0 w 468"/>
                  <a:gd name="T11" fmla="*/ 50 h 373"/>
                  <a:gd name="T12" fmla="*/ 13 w 468"/>
                  <a:gd name="T13" fmla="*/ 50 h 373"/>
                  <a:gd name="T14" fmla="*/ 13 w 468"/>
                  <a:gd name="T15" fmla="*/ 373 h 373"/>
                  <a:gd name="T16" fmla="*/ 456 w 468"/>
                  <a:gd name="T17" fmla="*/ 373 h 373"/>
                  <a:gd name="T18" fmla="*/ 456 w 468"/>
                  <a:gd name="T19" fmla="*/ 50 h 373"/>
                  <a:gd name="T20" fmla="*/ 468 w 468"/>
                  <a:gd name="T21" fmla="*/ 50 h 373"/>
                  <a:gd name="T22" fmla="*/ 468 w 468"/>
                  <a:gd name="T23" fmla="*/ 40 h 373"/>
                  <a:gd name="T24" fmla="*/ 155 w 468"/>
                  <a:gd name="T25" fmla="*/ 4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373">
                    <a:moveTo>
                      <a:pt x="155" y="40"/>
                    </a:moveTo>
                    <a:lnTo>
                      <a:pt x="155" y="0"/>
                    </a:lnTo>
                    <a:lnTo>
                      <a:pt x="56" y="0"/>
                    </a:lnTo>
                    <a:lnTo>
                      <a:pt x="56" y="40"/>
                    </a:lnTo>
                    <a:lnTo>
                      <a:pt x="0" y="40"/>
                    </a:lnTo>
                    <a:lnTo>
                      <a:pt x="0" y="50"/>
                    </a:lnTo>
                    <a:lnTo>
                      <a:pt x="13" y="50"/>
                    </a:lnTo>
                    <a:lnTo>
                      <a:pt x="13" y="373"/>
                    </a:lnTo>
                    <a:lnTo>
                      <a:pt x="456" y="373"/>
                    </a:lnTo>
                    <a:lnTo>
                      <a:pt x="456" y="50"/>
                    </a:lnTo>
                    <a:lnTo>
                      <a:pt x="468" y="50"/>
                    </a:lnTo>
                    <a:lnTo>
                      <a:pt x="468" y="40"/>
                    </a:lnTo>
                    <a:lnTo>
                      <a:pt x="155" y="4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90" name="Freeform 24"/>
              <p:cNvSpPr>
                <a:spLocks/>
              </p:cNvSpPr>
              <p:nvPr/>
            </p:nvSpPr>
            <p:spPr bwMode="auto">
              <a:xfrm>
                <a:off x="7016680" y="4275930"/>
                <a:ext cx="574028" cy="753270"/>
              </a:xfrm>
              <a:custGeom>
                <a:avLst/>
                <a:gdLst>
                  <a:gd name="T0" fmla="*/ 277 w 506"/>
                  <a:gd name="T1" fmla="*/ 71 h 664"/>
                  <a:gd name="T2" fmla="*/ 277 w 506"/>
                  <a:gd name="T3" fmla="*/ 0 h 664"/>
                  <a:gd name="T4" fmla="*/ 98 w 506"/>
                  <a:gd name="T5" fmla="*/ 0 h 664"/>
                  <a:gd name="T6" fmla="*/ 98 w 506"/>
                  <a:gd name="T7" fmla="*/ 71 h 664"/>
                  <a:gd name="T8" fmla="*/ 0 w 506"/>
                  <a:gd name="T9" fmla="*/ 71 h 664"/>
                  <a:gd name="T10" fmla="*/ 0 w 506"/>
                  <a:gd name="T11" fmla="*/ 89 h 664"/>
                  <a:gd name="T12" fmla="*/ 22 w 506"/>
                  <a:gd name="T13" fmla="*/ 89 h 664"/>
                  <a:gd name="T14" fmla="*/ 22 w 506"/>
                  <a:gd name="T15" fmla="*/ 664 h 664"/>
                  <a:gd name="T16" fmla="*/ 484 w 506"/>
                  <a:gd name="T17" fmla="*/ 664 h 664"/>
                  <a:gd name="T18" fmla="*/ 484 w 506"/>
                  <a:gd name="T19" fmla="*/ 89 h 664"/>
                  <a:gd name="T20" fmla="*/ 506 w 506"/>
                  <a:gd name="T21" fmla="*/ 89 h 664"/>
                  <a:gd name="T22" fmla="*/ 506 w 506"/>
                  <a:gd name="T23" fmla="*/ 71 h 664"/>
                  <a:gd name="T24" fmla="*/ 277 w 506"/>
                  <a:gd name="T25" fmla="*/ 7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6" h="664">
                    <a:moveTo>
                      <a:pt x="277" y="71"/>
                    </a:moveTo>
                    <a:lnTo>
                      <a:pt x="277" y="0"/>
                    </a:lnTo>
                    <a:lnTo>
                      <a:pt x="98" y="0"/>
                    </a:lnTo>
                    <a:lnTo>
                      <a:pt x="98" y="71"/>
                    </a:lnTo>
                    <a:lnTo>
                      <a:pt x="0" y="71"/>
                    </a:lnTo>
                    <a:lnTo>
                      <a:pt x="0" y="89"/>
                    </a:lnTo>
                    <a:lnTo>
                      <a:pt x="22" y="89"/>
                    </a:lnTo>
                    <a:lnTo>
                      <a:pt x="22" y="664"/>
                    </a:lnTo>
                    <a:lnTo>
                      <a:pt x="484" y="664"/>
                    </a:lnTo>
                    <a:lnTo>
                      <a:pt x="484" y="89"/>
                    </a:lnTo>
                    <a:lnTo>
                      <a:pt x="506" y="89"/>
                    </a:lnTo>
                    <a:lnTo>
                      <a:pt x="506" y="71"/>
                    </a:lnTo>
                    <a:lnTo>
                      <a:pt x="277" y="71"/>
                    </a:lnTo>
                    <a:close/>
                  </a:path>
                </a:pathLst>
              </a:custGeom>
              <a:solidFill>
                <a:srgbClr val="008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91" name="Rectangle 25"/>
              <p:cNvSpPr>
                <a:spLocks noChangeArrowheads="1"/>
              </p:cNvSpPr>
              <p:nvPr/>
            </p:nvSpPr>
            <p:spPr bwMode="auto">
              <a:xfrm>
                <a:off x="7330920"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92" name="Rectangle 26"/>
              <p:cNvSpPr>
                <a:spLocks noChangeArrowheads="1"/>
              </p:cNvSpPr>
              <p:nvPr/>
            </p:nvSpPr>
            <p:spPr bwMode="auto">
              <a:xfrm>
                <a:off x="7211804"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93" name="Rectangle 27"/>
              <p:cNvSpPr>
                <a:spLocks noChangeArrowheads="1"/>
              </p:cNvSpPr>
              <p:nvPr/>
            </p:nvSpPr>
            <p:spPr bwMode="auto">
              <a:xfrm>
                <a:off x="7093822" y="4435886"/>
                <a:ext cx="422013" cy="669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94" name="Rectangle 28"/>
              <p:cNvSpPr>
                <a:spLocks noChangeArrowheads="1"/>
              </p:cNvSpPr>
              <p:nvPr/>
            </p:nvSpPr>
            <p:spPr bwMode="auto">
              <a:xfrm>
                <a:off x="7093822" y="4553868"/>
                <a:ext cx="422013" cy="6579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95" name="Rectangle 29"/>
              <p:cNvSpPr>
                <a:spLocks noChangeArrowheads="1"/>
              </p:cNvSpPr>
              <p:nvPr/>
            </p:nvSpPr>
            <p:spPr bwMode="auto">
              <a:xfrm>
                <a:off x="7093822" y="4670716"/>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96" name="Rectangle 30"/>
              <p:cNvSpPr>
                <a:spLocks noChangeArrowheads="1"/>
              </p:cNvSpPr>
              <p:nvPr/>
            </p:nvSpPr>
            <p:spPr bwMode="auto">
              <a:xfrm>
                <a:off x="7093822" y="4788698"/>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110" name="Group 109"/>
            <p:cNvGrpSpPr/>
            <p:nvPr/>
          </p:nvGrpSpPr>
          <p:grpSpPr>
            <a:xfrm>
              <a:off x="1616500" y="5750151"/>
              <a:ext cx="1602393" cy="1261429"/>
              <a:chOff x="3994474" y="3851208"/>
              <a:chExt cx="1293813" cy="1018510"/>
            </a:xfrm>
          </p:grpSpPr>
          <p:sp>
            <p:nvSpPr>
              <p:cNvPr id="125" name="Freeform 62"/>
              <p:cNvSpPr>
                <a:spLocks/>
              </p:cNvSpPr>
              <p:nvPr/>
            </p:nvSpPr>
            <p:spPr bwMode="auto">
              <a:xfrm>
                <a:off x="4392937" y="4367146"/>
                <a:ext cx="587375" cy="495300"/>
              </a:xfrm>
              <a:custGeom>
                <a:avLst/>
                <a:gdLst>
                  <a:gd name="T0" fmla="*/ 167 w 370"/>
                  <a:gd name="T1" fmla="*/ 53 h 312"/>
                  <a:gd name="T2" fmla="*/ 167 w 370"/>
                  <a:gd name="T3" fmla="*/ 0 h 312"/>
                  <a:gd name="T4" fmla="*/ 126 w 370"/>
                  <a:gd name="T5" fmla="*/ 0 h 312"/>
                  <a:gd name="T6" fmla="*/ 126 w 370"/>
                  <a:gd name="T7" fmla="*/ 53 h 312"/>
                  <a:gd name="T8" fmla="*/ 112 w 370"/>
                  <a:gd name="T9" fmla="*/ 53 h 312"/>
                  <a:gd name="T10" fmla="*/ 112 w 370"/>
                  <a:gd name="T11" fmla="*/ 0 h 312"/>
                  <a:gd name="T12" fmla="*/ 72 w 370"/>
                  <a:gd name="T13" fmla="*/ 0 h 312"/>
                  <a:gd name="T14" fmla="*/ 72 w 370"/>
                  <a:gd name="T15" fmla="*/ 53 h 312"/>
                  <a:gd name="T16" fmla="*/ 0 w 370"/>
                  <a:gd name="T17" fmla="*/ 53 h 312"/>
                  <a:gd name="T18" fmla="*/ 0 w 370"/>
                  <a:gd name="T19" fmla="*/ 65 h 312"/>
                  <a:gd name="T20" fmla="*/ 17 w 370"/>
                  <a:gd name="T21" fmla="*/ 65 h 312"/>
                  <a:gd name="T22" fmla="*/ 17 w 370"/>
                  <a:gd name="T23" fmla="*/ 312 h 312"/>
                  <a:gd name="T24" fmla="*/ 353 w 370"/>
                  <a:gd name="T25" fmla="*/ 312 h 312"/>
                  <a:gd name="T26" fmla="*/ 353 w 370"/>
                  <a:gd name="T27" fmla="*/ 65 h 312"/>
                  <a:gd name="T28" fmla="*/ 370 w 370"/>
                  <a:gd name="T29" fmla="*/ 65 h 312"/>
                  <a:gd name="T30" fmla="*/ 370 w 370"/>
                  <a:gd name="T31" fmla="*/ 53 h 312"/>
                  <a:gd name="T32" fmla="*/ 167 w 370"/>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312">
                    <a:moveTo>
                      <a:pt x="167" y="53"/>
                    </a:moveTo>
                    <a:lnTo>
                      <a:pt x="167" y="0"/>
                    </a:lnTo>
                    <a:lnTo>
                      <a:pt x="126" y="0"/>
                    </a:lnTo>
                    <a:lnTo>
                      <a:pt x="126" y="53"/>
                    </a:lnTo>
                    <a:lnTo>
                      <a:pt x="112" y="53"/>
                    </a:lnTo>
                    <a:lnTo>
                      <a:pt x="112" y="0"/>
                    </a:lnTo>
                    <a:lnTo>
                      <a:pt x="72" y="0"/>
                    </a:lnTo>
                    <a:lnTo>
                      <a:pt x="72" y="53"/>
                    </a:lnTo>
                    <a:lnTo>
                      <a:pt x="0" y="53"/>
                    </a:lnTo>
                    <a:lnTo>
                      <a:pt x="0" y="65"/>
                    </a:lnTo>
                    <a:lnTo>
                      <a:pt x="17" y="65"/>
                    </a:lnTo>
                    <a:lnTo>
                      <a:pt x="17" y="312"/>
                    </a:lnTo>
                    <a:lnTo>
                      <a:pt x="353" y="312"/>
                    </a:lnTo>
                    <a:lnTo>
                      <a:pt x="353" y="65"/>
                    </a:lnTo>
                    <a:lnTo>
                      <a:pt x="370" y="65"/>
                    </a:lnTo>
                    <a:lnTo>
                      <a:pt x="370" y="53"/>
                    </a:lnTo>
                    <a:lnTo>
                      <a:pt x="167"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6" name="Freeform 63"/>
              <p:cNvSpPr>
                <a:spLocks/>
              </p:cNvSpPr>
              <p:nvPr/>
            </p:nvSpPr>
            <p:spPr bwMode="auto">
              <a:xfrm>
                <a:off x="4702499" y="4367146"/>
                <a:ext cx="585788" cy="495300"/>
              </a:xfrm>
              <a:custGeom>
                <a:avLst/>
                <a:gdLst>
                  <a:gd name="T0" fmla="*/ 166 w 369"/>
                  <a:gd name="T1" fmla="*/ 53 h 312"/>
                  <a:gd name="T2" fmla="*/ 166 w 369"/>
                  <a:gd name="T3" fmla="*/ 0 h 312"/>
                  <a:gd name="T4" fmla="*/ 126 w 369"/>
                  <a:gd name="T5" fmla="*/ 0 h 312"/>
                  <a:gd name="T6" fmla="*/ 126 w 369"/>
                  <a:gd name="T7" fmla="*/ 53 h 312"/>
                  <a:gd name="T8" fmla="*/ 112 w 369"/>
                  <a:gd name="T9" fmla="*/ 53 h 312"/>
                  <a:gd name="T10" fmla="*/ 112 w 369"/>
                  <a:gd name="T11" fmla="*/ 0 h 312"/>
                  <a:gd name="T12" fmla="*/ 73 w 369"/>
                  <a:gd name="T13" fmla="*/ 0 h 312"/>
                  <a:gd name="T14" fmla="*/ 73 w 369"/>
                  <a:gd name="T15" fmla="*/ 53 h 312"/>
                  <a:gd name="T16" fmla="*/ 0 w 369"/>
                  <a:gd name="T17" fmla="*/ 53 h 312"/>
                  <a:gd name="T18" fmla="*/ 0 w 369"/>
                  <a:gd name="T19" fmla="*/ 65 h 312"/>
                  <a:gd name="T20" fmla="*/ 17 w 369"/>
                  <a:gd name="T21" fmla="*/ 65 h 312"/>
                  <a:gd name="T22" fmla="*/ 17 w 369"/>
                  <a:gd name="T23" fmla="*/ 312 h 312"/>
                  <a:gd name="T24" fmla="*/ 353 w 369"/>
                  <a:gd name="T25" fmla="*/ 312 h 312"/>
                  <a:gd name="T26" fmla="*/ 353 w 369"/>
                  <a:gd name="T27" fmla="*/ 65 h 312"/>
                  <a:gd name="T28" fmla="*/ 369 w 369"/>
                  <a:gd name="T29" fmla="*/ 65 h 312"/>
                  <a:gd name="T30" fmla="*/ 369 w 369"/>
                  <a:gd name="T31" fmla="*/ 53 h 312"/>
                  <a:gd name="T32" fmla="*/ 166 w 369"/>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12">
                    <a:moveTo>
                      <a:pt x="166" y="53"/>
                    </a:moveTo>
                    <a:lnTo>
                      <a:pt x="166" y="0"/>
                    </a:lnTo>
                    <a:lnTo>
                      <a:pt x="126" y="0"/>
                    </a:lnTo>
                    <a:lnTo>
                      <a:pt x="126" y="53"/>
                    </a:lnTo>
                    <a:lnTo>
                      <a:pt x="112" y="53"/>
                    </a:lnTo>
                    <a:lnTo>
                      <a:pt x="112" y="0"/>
                    </a:lnTo>
                    <a:lnTo>
                      <a:pt x="73" y="0"/>
                    </a:lnTo>
                    <a:lnTo>
                      <a:pt x="73" y="53"/>
                    </a:lnTo>
                    <a:lnTo>
                      <a:pt x="0" y="53"/>
                    </a:lnTo>
                    <a:lnTo>
                      <a:pt x="0" y="65"/>
                    </a:lnTo>
                    <a:lnTo>
                      <a:pt x="17" y="65"/>
                    </a:lnTo>
                    <a:lnTo>
                      <a:pt x="17" y="312"/>
                    </a:lnTo>
                    <a:lnTo>
                      <a:pt x="353" y="312"/>
                    </a:lnTo>
                    <a:lnTo>
                      <a:pt x="353" y="65"/>
                    </a:lnTo>
                    <a:lnTo>
                      <a:pt x="369" y="65"/>
                    </a:lnTo>
                    <a:lnTo>
                      <a:pt x="369" y="53"/>
                    </a:lnTo>
                    <a:lnTo>
                      <a:pt x="166"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7" name="Rectangle 65"/>
              <p:cNvSpPr>
                <a:spLocks noChangeArrowheads="1"/>
              </p:cNvSpPr>
              <p:nvPr/>
            </p:nvSpPr>
            <p:spPr bwMode="auto">
              <a:xfrm>
                <a:off x="4019874" y="4192521"/>
                <a:ext cx="531813" cy="669925"/>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8" name="Rectangle 66"/>
              <p:cNvSpPr>
                <a:spLocks noChangeArrowheads="1"/>
              </p:cNvSpPr>
              <p:nvPr/>
            </p:nvSpPr>
            <p:spPr bwMode="auto">
              <a:xfrm>
                <a:off x="3994474" y="4173471"/>
                <a:ext cx="584200" cy="190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9" name="Rectangle 67"/>
              <p:cNvSpPr>
                <a:spLocks noChangeArrowheads="1"/>
              </p:cNvSpPr>
              <p:nvPr/>
            </p:nvSpPr>
            <p:spPr bwMode="auto">
              <a:xfrm>
                <a:off x="4069087"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30" name="Rectangle 68"/>
              <p:cNvSpPr>
                <a:spLocks noChangeArrowheads="1"/>
              </p:cNvSpPr>
              <p:nvPr/>
            </p:nvSpPr>
            <p:spPr bwMode="auto">
              <a:xfrm>
                <a:off x="4069087" y="4252846"/>
                <a:ext cx="69850" cy="3651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31" name="Rectangle 69"/>
              <p:cNvSpPr>
                <a:spLocks noChangeArrowheads="1"/>
              </p:cNvSpPr>
              <p:nvPr/>
            </p:nvSpPr>
            <p:spPr bwMode="auto">
              <a:xfrm>
                <a:off x="4189737" y="425284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32" name="Rectangle 70"/>
              <p:cNvSpPr>
                <a:spLocks noChangeArrowheads="1"/>
              </p:cNvSpPr>
              <p:nvPr/>
            </p:nvSpPr>
            <p:spPr bwMode="auto">
              <a:xfrm>
                <a:off x="4308799"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33" name="Rectangle 71"/>
              <p:cNvSpPr>
                <a:spLocks noChangeArrowheads="1"/>
              </p:cNvSpPr>
              <p:nvPr/>
            </p:nvSpPr>
            <p:spPr bwMode="auto">
              <a:xfrm>
                <a:off x="4189737" y="4725921"/>
                <a:ext cx="68263"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34" name="Rectangle 72"/>
              <p:cNvSpPr>
                <a:spLocks noChangeArrowheads="1"/>
              </p:cNvSpPr>
              <p:nvPr/>
            </p:nvSpPr>
            <p:spPr bwMode="auto">
              <a:xfrm>
                <a:off x="4308799" y="4725921"/>
                <a:ext cx="71438"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35" name="Rectangle 73"/>
              <p:cNvSpPr>
                <a:spLocks noChangeArrowheads="1"/>
              </p:cNvSpPr>
              <p:nvPr/>
            </p:nvSpPr>
            <p:spPr bwMode="auto">
              <a:xfrm>
                <a:off x="4431037" y="4252846"/>
                <a:ext cx="69850"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36" name="Rectangle 74"/>
              <p:cNvSpPr>
                <a:spLocks noChangeArrowheads="1"/>
              </p:cNvSpPr>
              <p:nvPr/>
            </p:nvSpPr>
            <p:spPr bwMode="auto">
              <a:xfrm>
                <a:off x="4069087"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37" name="Rectangle 75"/>
              <p:cNvSpPr>
                <a:spLocks noChangeArrowheads="1"/>
              </p:cNvSpPr>
              <p:nvPr/>
            </p:nvSpPr>
            <p:spPr bwMode="auto">
              <a:xfrm>
                <a:off x="4189737" y="437349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38" name="Rectangle 76"/>
              <p:cNvSpPr>
                <a:spLocks noChangeArrowheads="1"/>
              </p:cNvSpPr>
              <p:nvPr/>
            </p:nvSpPr>
            <p:spPr bwMode="auto">
              <a:xfrm>
                <a:off x="4308799" y="4373496"/>
                <a:ext cx="71438"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39" name="Rectangle 77"/>
              <p:cNvSpPr>
                <a:spLocks noChangeArrowheads="1"/>
              </p:cNvSpPr>
              <p:nvPr/>
            </p:nvSpPr>
            <p:spPr bwMode="auto">
              <a:xfrm>
                <a:off x="4431037"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40" name="Rectangle 78"/>
              <p:cNvSpPr>
                <a:spLocks noChangeArrowheads="1"/>
              </p:cNvSpPr>
              <p:nvPr/>
            </p:nvSpPr>
            <p:spPr bwMode="auto">
              <a:xfrm>
                <a:off x="406908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41" name="Rectangle 79"/>
              <p:cNvSpPr>
                <a:spLocks noChangeArrowheads="1"/>
              </p:cNvSpPr>
              <p:nvPr/>
            </p:nvSpPr>
            <p:spPr bwMode="auto">
              <a:xfrm>
                <a:off x="4189737"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42" name="Rectangle 80"/>
              <p:cNvSpPr>
                <a:spLocks noChangeArrowheads="1"/>
              </p:cNvSpPr>
              <p:nvPr/>
            </p:nvSpPr>
            <p:spPr bwMode="auto">
              <a:xfrm>
                <a:off x="4308799" y="4495733"/>
                <a:ext cx="71438" cy="6826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43" name="Rectangle 81"/>
              <p:cNvSpPr>
                <a:spLocks noChangeArrowheads="1"/>
              </p:cNvSpPr>
              <p:nvPr/>
            </p:nvSpPr>
            <p:spPr bwMode="auto">
              <a:xfrm>
                <a:off x="443103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44" name="Rectangle 82"/>
              <p:cNvSpPr>
                <a:spLocks noChangeArrowheads="1"/>
              </p:cNvSpPr>
              <p:nvPr/>
            </p:nvSpPr>
            <p:spPr bwMode="auto">
              <a:xfrm>
                <a:off x="406908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45" name="Rectangle 83"/>
              <p:cNvSpPr>
                <a:spLocks noChangeArrowheads="1"/>
              </p:cNvSpPr>
              <p:nvPr/>
            </p:nvSpPr>
            <p:spPr bwMode="auto">
              <a:xfrm>
                <a:off x="4189737" y="4614796"/>
                <a:ext cx="68263"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46" name="Rectangle 84"/>
              <p:cNvSpPr>
                <a:spLocks noChangeArrowheads="1"/>
              </p:cNvSpPr>
              <p:nvPr/>
            </p:nvSpPr>
            <p:spPr bwMode="auto">
              <a:xfrm>
                <a:off x="4308799"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47" name="Rectangle 85"/>
              <p:cNvSpPr>
                <a:spLocks noChangeArrowheads="1"/>
              </p:cNvSpPr>
              <p:nvPr/>
            </p:nvSpPr>
            <p:spPr bwMode="auto">
              <a:xfrm>
                <a:off x="443103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48" name="Rectangle 86"/>
              <p:cNvSpPr>
                <a:spLocks noChangeArrowheads="1"/>
              </p:cNvSpPr>
              <p:nvPr/>
            </p:nvSpPr>
            <p:spPr bwMode="auto">
              <a:xfrm>
                <a:off x="406908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49" name="Rectangle 87"/>
              <p:cNvSpPr>
                <a:spLocks noChangeArrowheads="1"/>
              </p:cNvSpPr>
              <p:nvPr/>
            </p:nvSpPr>
            <p:spPr bwMode="auto">
              <a:xfrm>
                <a:off x="443103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50" name="Rectangle 88"/>
              <p:cNvSpPr>
                <a:spLocks noChangeArrowheads="1"/>
              </p:cNvSpPr>
              <p:nvPr/>
            </p:nvSpPr>
            <p:spPr bwMode="auto">
              <a:xfrm>
                <a:off x="4431037" y="4373496"/>
                <a:ext cx="69850" cy="349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51" name="Rectangle 96"/>
              <p:cNvSpPr>
                <a:spLocks noChangeArrowheads="1"/>
              </p:cNvSpPr>
              <p:nvPr/>
            </p:nvSpPr>
            <p:spPr bwMode="auto">
              <a:xfrm>
                <a:off x="4257999" y="4089333"/>
                <a:ext cx="206375" cy="841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52" name="Rectangle 112"/>
              <p:cNvSpPr>
                <a:spLocks noChangeArrowheads="1"/>
              </p:cNvSpPr>
              <p:nvPr/>
            </p:nvSpPr>
            <p:spPr bwMode="auto">
              <a:xfrm>
                <a:off x="4639861" y="3963256"/>
                <a:ext cx="531813" cy="906462"/>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53" name="Rectangle 113"/>
              <p:cNvSpPr>
                <a:spLocks noChangeArrowheads="1"/>
              </p:cNvSpPr>
              <p:nvPr/>
            </p:nvSpPr>
            <p:spPr bwMode="auto">
              <a:xfrm>
                <a:off x="4645349" y="3933758"/>
                <a:ext cx="584200" cy="222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54" name="Rectangle 114"/>
              <p:cNvSpPr>
                <a:spLocks noChangeArrowheads="1"/>
              </p:cNvSpPr>
              <p:nvPr/>
            </p:nvSpPr>
            <p:spPr bwMode="auto">
              <a:xfrm>
                <a:off x="4719962"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55" name="Rectangle 115"/>
              <p:cNvSpPr>
                <a:spLocks noChangeArrowheads="1"/>
              </p:cNvSpPr>
              <p:nvPr/>
            </p:nvSpPr>
            <p:spPr bwMode="auto">
              <a:xfrm>
                <a:off x="4719962" y="4252846"/>
                <a:ext cx="69850" cy="3651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56" name="Rectangle 116"/>
              <p:cNvSpPr>
                <a:spLocks noChangeArrowheads="1"/>
              </p:cNvSpPr>
              <p:nvPr/>
            </p:nvSpPr>
            <p:spPr bwMode="auto">
              <a:xfrm>
                <a:off x="4840612" y="425284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57" name="Rectangle 117"/>
              <p:cNvSpPr>
                <a:spLocks noChangeArrowheads="1"/>
              </p:cNvSpPr>
              <p:nvPr/>
            </p:nvSpPr>
            <p:spPr bwMode="auto">
              <a:xfrm>
                <a:off x="4959674"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58" name="Rectangle 118"/>
              <p:cNvSpPr>
                <a:spLocks noChangeArrowheads="1"/>
              </p:cNvSpPr>
              <p:nvPr/>
            </p:nvSpPr>
            <p:spPr bwMode="auto">
              <a:xfrm>
                <a:off x="4840612" y="4725921"/>
                <a:ext cx="68263"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59" name="Rectangle 119"/>
              <p:cNvSpPr>
                <a:spLocks noChangeArrowheads="1"/>
              </p:cNvSpPr>
              <p:nvPr/>
            </p:nvSpPr>
            <p:spPr bwMode="auto">
              <a:xfrm>
                <a:off x="4959674" y="4725921"/>
                <a:ext cx="71438"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60" name="Rectangle 120"/>
              <p:cNvSpPr>
                <a:spLocks noChangeArrowheads="1"/>
              </p:cNvSpPr>
              <p:nvPr/>
            </p:nvSpPr>
            <p:spPr bwMode="auto">
              <a:xfrm>
                <a:off x="5081912" y="4252846"/>
                <a:ext cx="69850"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61" name="Rectangle 121"/>
              <p:cNvSpPr>
                <a:spLocks noChangeArrowheads="1"/>
              </p:cNvSpPr>
              <p:nvPr/>
            </p:nvSpPr>
            <p:spPr bwMode="auto">
              <a:xfrm>
                <a:off x="4719962"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62" name="Rectangle 122"/>
              <p:cNvSpPr>
                <a:spLocks noChangeArrowheads="1"/>
              </p:cNvSpPr>
              <p:nvPr/>
            </p:nvSpPr>
            <p:spPr bwMode="auto">
              <a:xfrm>
                <a:off x="4840612" y="437349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63" name="Rectangle 123"/>
              <p:cNvSpPr>
                <a:spLocks noChangeArrowheads="1"/>
              </p:cNvSpPr>
              <p:nvPr/>
            </p:nvSpPr>
            <p:spPr bwMode="auto">
              <a:xfrm>
                <a:off x="4959674" y="4373496"/>
                <a:ext cx="71438"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64" name="Rectangle 124"/>
              <p:cNvSpPr>
                <a:spLocks noChangeArrowheads="1"/>
              </p:cNvSpPr>
              <p:nvPr/>
            </p:nvSpPr>
            <p:spPr bwMode="auto">
              <a:xfrm>
                <a:off x="5081912"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65" name="Rectangle 125"/>
              <p:cNvSpPr>
                <a:spLocks noChangeArrowheads="1"/>
              </p:cNvSpPr>
              <p:nvPr/>
            </p:nvSpPr>
            <p:spPr bwMode="auto">
              <a:xfrm>
                <a:off x="471996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66" name="Rectangle 126"/>
              <p:cNvSpPr>
                <a:spLocks noChangeArrowheads="1"/>
              </p:cNvSpPr>
              <p:nvPr/>
            </p:nvSpPr>
            <p:spPr bwMode="auto">
              <a:xfrm>
                <a:off x="4840612"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67" name="Rectangle 127"/>
              <p:cNvSpPr>
                <a:spLocks noChangeArrowheads="1"/>
              </p:cNvSpPr>
              <p:nvPr/>
            </p:nvSpPr>
            <p:spPr bwMode="auto">
              <a:xfrm>
                <a:off x="4959674" y="449573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68" name="Rectangle 128"/>
              <p:cNvSpPr>
                <a:spLocks noChangeArrowheads="1"/>
              </p:cNvSpPr>
              <p:nvPr/>
            </p:nvSpPr>
            <p:spPr bwMode="auto">
              <a:xfrm>
                <a:off x="508191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69" name="Rectangle 129"/>
              <p:cNvSpPr>
                <a:spLocks noChangeArrowheads="1"/>
              </p:cNvSpPr>
              <p:nvPr/>
            </p:nvSpPr>
            <p:spPr bwMode="auto">
              <a:xfrm>
                <a:off x="471996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70" name="Rectangle 130"/>
              <p:cNvSpPr>
                <a:spLocks noChangeArrowheads="1"/>
              </p:cNvSpPr>
              <p:nvPr/>
            </p:nvSpPr>
            <p:spPr bwMode="auto">
              <a:xfrm>
                <a:off x="4840612" y="4614796"/>
                <a:ext cx="68263"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71" name="Rectangle 131"/>
              <p:cNvSpPr>
                <a:spLocks noChangeArrowheads="1"/>
              </p:cNvSpPr>
              <p:nvPr/>
            </p:nvSpPr>
            <p:spPr bwMode="auto">
              <a:xfrm>
                <a:off x="4959674"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72" name="Rectangle 132"/>
              <p:cNvSpPr>
                <a:spLocks noChangeArrowheads="1"/>
              </p:cNvSpPr>
              <p:nvPr/>
            </p:nvSpPr>
            <p:spPr bwMode="auto">
              <a:xfrm>
                <a:off x="508191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73" name="Rectangle 133"/>
              <p:cNvSpPr>
                <a:spLocks noChangeArrowheads="1"/>
              </p:cNvSpPr>
              <p:nvPr/>
            </p:nvSpPr>
            <p:spPr bwMode="auto">
              <a:xfrm>
                <a:off x="471996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74" name="Rectangle 134"/>
              <p:cNvSpPr>
                <a:spLocks noChangeArrowheads="1"/>
              </p:cNvSpPr>
              <p:nvPr/>
            </p:nvSpPr>
            <p:spPr bwMode="auto">
              <a:xfrm>
                <a:off x="508191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75" name="Rectangle 135"/>
              <p:cNvSpPr>
                <a:spLocks noChangeArrowheads="1"/>
              </p:cNvSpPr>
              <p:nvPr/>
            </p:nvSpPr>
            <p:spPr bwMode="auto">
              <a:xfrm>
                <a:off x="5081912" y="4373496"/>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76" name="Rectangle 136"/>
              <p:cNvSpPr>
                <a:spLocks noChangeArrowheads="1"/>
              </p:cNvSpPr>
              <p:nvPr/>
            </p:nvSpPr>
            <p:spPr bwMode="auto">
              <a:xfrm>
                <a:off x="4719962" y="40131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77" name="Rectangle 137"/>
              <p:cNvSpPr>
                <a:spLocks noChangeArrowheads="1"/>
              </p:cNvSpPr>
              <p:nvPr/>
            </p:nvSpPr>
            <p:spPr bwMode="auto">
              <a:xfrm>
                <a:off x="4719962" y="401313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78" name="Rectangle 138"/>
              <p:cNvSpPr>
                <a:spLocks noChangeArrowheads="1"/>
              </p:cNvSpPr>
              <p:nvPr/>
            </p:nvSpPr>
            <p:spPr bwMode="auto">
              <a:xfrm>
                <a:off x="4840612" y="401313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79" name="Rectangle 139"/>
              <p:cNvSpPr>
                <a:spLocks noChangeArrowheads="1"/>
              </p:cNvSpPr>
              <p:nvPr/>
            </p:nvSpPr>
            <p:spPr bwMode="auto">
              <a:xfrm>
                <a:off x="4959674" y="4013133"/>
                <a:ext cx="71438"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80" name="Rectangle 140"/>
              <p:cNvSpPr>
                <a:spLocks noChangeArrowheads="1"/>
              </p:cNvSpPr>
              <p:nvPr/>
            </p:nvSpPr>
            <p:spPr bwMode="auto">
              <a:xfrm>
                <a:off x="5081912" y="4013133"/>
                <a:ext cx="69850"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81" name="Rectangle 141"/>
              <p:cNvSpPr>
                <a:spLocks noChangeArrowheads="1"/>
              </p:cNvSpPr>
              <p:nvPr/>
            </p:nvSpPr>
            <p:spPr bwMode="auto">
              <a:xfrm>
                <a:off x="4719962" y="4133783"/>
                <a:ext cx="69850"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82" name="Rectangle 142"/>
              <p:cNvSpPr>
                <a:spLocks noChangeArrowheads="1"/>
              </p:cNvSpPr>
              <p:nvPr/>
            </p:nvSpPr>
            <p:spPr bwMode="auto">
              <a:xfrm>
                <a:off x="4840612" y="413378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83" name="Rectangle 143"/>
              <p:cNvSpPr>
                <a:spLocks noChangeArrowheads="1"/>
              </p:cNvSpPr>
              <p:nvPr/>
            </p:nvSpPr>
            <p:spPr bwMode="auto">
              <a:xfrm>
                <a:off x="4959674" y="413378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84" name="Rectangle 144"/>
              <p:cNvSpPr>
                <a:spLocks noChangeArrowheads="1"/>
              </p:cNvSpPr>
              <p:nvPr/>
            </p:nvSpPr>
            <p:spPr bwMode="auto">
              <a:xfrm>
                <a:off x="5081912" y="413378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85" name="Rectangle 145"/>
              <p:cNvSpPr>
                <a:spLocks noChangeArrowheads="1"/>
              </p:cNvSpPr>
              <p:nvPr/>
            </p:nvSpPr>
            <p:spPr bwMode="auto">
              <a:xfrm>
                <a:off x="5081912" y="413378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86" name="Rectangle 146"/>
              <p:cNvSpPr>
                <a:spLocks noChangeArrowheads="1"/>
              </p:cNvSpPr>
              <p:nvPr/>
            </p:nvSpPr>
            <p:spPr bwMode="auto">
              <a:xfrm>
                <a:off x="4758062"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87" name="Rectangle 147"/>
              <p:cNvSpPr>
                <a:spLocks noChangeArrowheads="1"/>
              </p:cNvSpPr>
              <p:nvPr/>
            </p:nvSpPr>
            <p:spPr bwMode="auto">
              <a:xfrm>
                <a:off x="4843787"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grpSp>
        <p:nvGrpSpPr>
          <p:cNvPr id="111" name="Group 110"/>
          <p:cNvGrpSpPr/>
          <p:nvPr/>
        </p:nvGrpSpPr>
        <p:grpSpPr>
          <a:xfrm>
            <a:off x="-2381" y="6597619"/>
            <a:ext cx="438445" cy="365700"/>
            <a:chOff x="7363193" y="4665889"/>
            <a:chExt cx="354013" cy="295275"/>
          </a:xfrm>
        </p:grpSpPr>
        <p:sp>
          <p:nvSpPr>
            <p:cNvPr id="119"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0"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1"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2"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3"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4"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112" name="Group 111"/>
          <p:cNvGrpSpPr/>
          <p:nvPr/>
        </p:nvGrpSpPr>
        <p:grpSpPr>
          <a:xfrm>
            <a:off x="3687853" y="6628825"/>
            <a:ext cx="438445" cy="365700"/>
            <a:chOff x="7363193" y="4665889"/>
            <a:chExt cx="354013" cy="295275"/>
          </a:xfrm>
        </p:grpSpPr>
        <p:sp>
          <p:nvSpPr>
            <p:cNvPr id="113"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14"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15"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16"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17"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18"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sp>
        <p:nvSpPr>
          <p:cNvPr id="197" name="Rectangle 196"/>
          <p:cNvSpPr/>
          <p:nvPr/>
        </p:nvSpPr>
        <p:spPr bwMode="auto">
          <a:xfrm>
            <a:off x="0" y="6948805"/>
            <a:ext cx="12436475" cy="4572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2926717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2470" y="2084"/>
          <a:ext cx="1587" cy="1587"/>
        </p:xfrm>
        <a:graphic>
          <a:graphicData uri="http://schemas.openxmlformats.org/presentationml/2006/ole">
            <mc:AlternateContent xmlns:mc="http://schemas.openxmlformats.org/markup-compatibility/2006">
              <mc:Choice xmlns:v="urn:schemas-microsoft-com:vml" Requires="v">
                <p:oleObj spid="_x0000_s243715"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2470" y="2084"/>
                        <a:ext cx="1587" cy="1587"/>
                      </a:xfrm>
                      <a:prstGeom prst="rect">
                        <a:avLst/>
                      </a:prstGeom>
                    </p:spPr>
                  </p:pic>
                </p:oleObj>
              </mc:Fallback>
            </mc:AlternateContent>
          </a:graphicData>
        </a:graphic>
      </p:graphicFrame>
      <p:sp>
        <p:nvSpPr>
          <p:cNvPr id="8" name="Title 7"/>
          <p:cNvSpPr>
            <a:spLocks noGrp="1"/>
          </p:cNvSpPr>
          <p:nvPr>
            <p:ph type="title"/>
          </p:nvPr>
        </p:nvSpPr>
        <p:spPr/>
        <p:txBody>
          <a:bodyPr/>
          <a:lstStyle/>
          <a:p>
            <a:r>
              <a:rPr lang="en-CA" dirty="0" smtClean="0"/>
              <a:t>IAMCP</a:t>
            </a:r>
            <a:r>
              <a:rPr lang="en-CA" dirty="0"/>
              <a:t>…</a:t>
            </a:r>
          </a:p>
        </p:txBody>
      </p:sp>
      <p:sp>
        <p:nvSpPr>
          <p:cNvPr id="75" name="Text Placeholder 4"/>
          <p:cNvSpPr>
            <a:spLocks noGrp="1"/>
          </p:cNvSpPr>
          <p:nvPr>
            <p:ph type="body" sz="quarter" idx="10"/>
          </p:nvPr>
        </p:nvSpPr>
        <p:spPr>
          <a:xfrm>
            <a:off x="237590" y="1033458"/>
            <a:ext cx="6435419" cy="4714239"/>
          </a:xfrm>
        </p:spPr>
        <p:txBody>
          <a:bodyPr/>
          <a:lstStyle/>
          <a:p>
            <a:r>
              <a:rPr lang="en-CA" dirty="0" smtClean="0"/>
              <a:t>The Opportunity:</a:t>
            </a:r>
          </a:p>
          <a:p>
            <a:pPr marL="466298" indent="-466298">
              <a:buFont typeface="+mj-lt"/>
              <a:buAutoNum type="arabicPeriod"/>
            </a:pPr>
            <a:r>
              <a:rPr lang="en-CA" sz="2040" b="1" dirty="0" smtClean="0">
                <a:solidFill>
                  <a:srgbClr val="505050"/>
                </a:solidFill>
              </a:rPr>
              <a:t>$10 </a:t>
            </a:r>
            <a:r>
              <a:rPr lang="en-CA" sz="2040" b="1" dirty="0">
                <a:solidFill>
                  <a:srgbClr val="505050"/>
                </a:solidFill>
              </a:rPr>
              <a:t>Billion dollars!*</a:t>
            </a:r>
            <a:r>
              <a:rPr lang="en-CA" sz="2040" dirty="0">
                <a:solidFill>
                  <a:srgbClr val="505050"/>
                </a:solidFill>
              </a:rPr>
              <a:t> Partner to Partner business transacted each year</a:t>
            </a:r>
          </a:p>
          <a:p>
            <a:pPr marL="466298" indent="-466298">
              <a:buFont typeface="+mj-lt"/>
              <a:buAutoNum type="arabicPeriod"/>
            </a:pPr>
            <a:r>
              <a:rPr lang="en-CA" sz="2040" b="1" dirty="0">
                <a:solidFill>
                  <a:srgbClr val="505050"/>
                </a:solidFill>
              </a:rPr>
              <a:t>International Market Expansion:</a:t>
            </a:r>
            <a:r>
              <a:rPr lang="en-CA" sz="2040" dirty="0">
                <a:solidFill>
                  <a:srgbClr val="505050"/>
                </a:solidFill>
              </a:rPr>
              <a:t>  Find connections in new markets faster and at a lower cost</a:t>
            </a:r>
          </a:p>
          <a:p>
            <a:pPr marL="466298" indent="-466298">
              <a:buFont typeface="+mj-lt"/>
              <a:buAutoNum type="arabicPeriod"/>
            </a:pPr>
            <a:r>
              <a:rPr lang="en-CA" sz="2040" b="1" dirty="0">
                <a:solidFill>
                  <a:srgbClr val="505050"/>
                </a:solidFill>
              </a:rPr>
              <a:t>New Solutions &amp; Business:</a:t>
            </a:r>
            <a:r>
              <a:rPr lang="en-CA" sz="2040" dirty="0">
                <a:solidFill>
                  <a:srgbClr val="505050"/>
                </a:solidFill>
              </a:rPr>
              <a:t> Partner to offer a full solution to existing and new customers  </a:t>
            </a:r>
          </a:p>
          <a:p>
            <a:pPr marL="466298" indent="-466298">
              <a:buFont typeface="+mj-lt"/>
              <a:buAutoNum type="arabicPeriod"/>
            </a:pPr>
            <a:r>
              <a:rPr lang="en-CA" sz="2040" b="1" dirty="0">
                <a:solidFill>
                  <a:srgbClr val="505050"/>
                </a:solidFill>
              </a:rPr>
              <a:t>Global, Dynamic Communities:</a:t>
            </a:r>
            <a:r>
              <a:rPr lang="en-CA" sz="2040" dirty="0">
                <a:solidFill>
                  <a:srgbClr val="505050"/>
                </a:solidFill>
              </a:rPr>
              <a:t> Over 100 chapters &amp; thousands of members</a:t>
            </a:r>
          </a:p>
          <a:p>
            <a:pPr marL="466298" indent="-466298">
              <a:buFont typeface="+mj-lt"/>
              <a:buAutoNum type="arabicPeriod"/>
            </a:pPr>
            <a:r>
              <a:rPr lang="en-CA" sz="2040" b="1" dirty="0">
                <a:solidFill>
                  <a:srgbClr val="505050"/>
                </a:solidFill>
              </a:rPr>
              <a:t>Unified Partner Voice:</a:t>
            </a:r>
            <a:r>
              <a:rPr lang="en-CA" sz="2040" dirty="0">
                <a:solidFill>
                  <a:srgbClr val="505050"/>
                </a:solidFill>
              </a:rPr>
              <a:t> When Microsoft is looking for input on programs and incentives, it turns to IAMCP. </a:t>
            </a:r>
            <a:endParaRPr lang="en-US" sz="2040" dirty="0">
              <a:solidFill>
                <a:srgbClr val="505050"/>
              </a:solidFill>
            </a:endParaRPr>
          </a:p>
          <a:p>
            <a:r>
              <a:rPr lang="en-CA" sz="2040" dirty="0"/>
              <a:t>	</a:t>
            </a:r>
          </a:p>
        </p:txBody>
      </p:sp>
      <p:sp>
        <p:nvSpPr>
          <p:cNvPr id="76" name="Text Placeholder 5"/>
          <p:cNvSpPr>
            <a:spLocks noGrp="1"/>
          </p:cNvSpPr>
          <p:nvPr>
            <p:ph type="body" sz="quarter" idx="11"/>
          </p:nvPr>
        </p:nvSpPr>
        <p:spPr>
          <a:xfrm>
            <a:off x="6675374" y="1212849"/>
            <a:ext cx="5485621" cy="4560223"/>
          </a:xfrm>
        </p:spPr>
        <p:txBody>
          <a:bodyPr/>
          <a:lstStyle/>
          <a:p>
            <a:pPr algn="ctr"/>
            <a:r>
              <a:rPr lang="en-CA" dirty="0" smtClean="0"/>
              <a:t>To Make the Most of It:</a:t>
            </a:r>
          </a:p>
          <a:p>
            <a:endParaRPr lang="en-CA" dirty="0"/>
          </a:p>
          <a:p>
            <a:pPr algn="ctr"/>
            <a:r>
              <a:rPr lang="en-CA" sz="2448" b="1" dirty="0">
                <a:solidFill>
                  <a:srgbClr val="505050"/>
                </a:solidFill>
              </a:rPr>
              <a:t>Join IAMCP Today</a:t>
            </a:r>
            <a:r>
              <a:rPr lang="en-CA" sz="2448" b="1" dirty="0" smtClean="0">
                <a:solidFill>
                  <a:srgbClr val="505050"/>
                </a:solidFill>
              </a:rPr>
              <a:t>:</a:t>
            </a:r>
          </a:p>
          <a:p>
            <a:pPr algn="ctr"/>
            <a:r>
              <a:rPr lang="en-CA" sz="2448" b="1" dirty="0">
                <a:solidFill>
                  <a:srgbClr val="505050"/>
                </a:solidFill>
                <a:hlinkClick r:id="rId7"/>
              </a:rPr>
              <a:t>http://</a:t>
            </a:r>
            <a:r>
              <a:rPr lang="en-CA" sz="2448" b="1" dirty="0" smtClean="0">
                <a:solidFill>
                  <a:srgbClr val="505050"/>
                </a:solidFill>
                <a:hlinkClick r:id="rId7"/>
              </a:rPr>
              <a:t>www.joiniamcp.org/index.html</a:t>
            </a:r>
            <a:endParaRPr lang="en-CA" sz="2448" b="1" dirty="0" smtClean="0">
              <a:solidFill>
                <a:srgbClr val="505050"/>
              </a:solidFill>
            </a:endParaRPr>
          </a:p>
          <a:p>
            <a:pPr algn="ctr"/>
            <a:endParaRPr lang="en-CA" sz="2448" b="1" dirty="0">
              <a:solidFill>
                <a:srgbClr val="505050"/>
              </a:solidFill>
            </a:endParaRPr>
          </a:p>
          <a:p>
            <a:endParaRPr lang="en-CA" sz="2040" b="1" dirty="0">
              <a:solidFill>
                <a:srgbClr val="505050"/>
              </a:solidFill>
            </a:endParaRPr>
          </a:p>
          <a:p>
            <a:endParaRPr lang="en-CA" sz="2040" b="1" dirty="0">
              <a:solidFill>
                <a:srgbClr val="505050"/>
              </a:solidFill>
            </a:endParaRPr>
          </a:p>
          <a:p>
            <a:endParaRPr lang="en-CA" sz="2040" b="1" dirty="0">
              <a:solidFill>
                <a:srgbClr val="505050"/>
              </a:solidFill>
            </a:endParaRPr>
          </a:p>
          <a:p>
            <a:endParaRPr lang="en-CA" sz="2040" b="1" dirty="0">
              <a:solidFill>
                <a:srgbClr val="505050"/>
              </a:solidFill>
            </a:endParaRPr>
          </a:p>
        </p:txBody>
      </p:sp>
      <p:grpSp>
        <p:nvGrpSpPr>
          <p:cNvPr id="6" name="Group 5"/>
          <p:cNvGrpSpPr/>
          <p:nvPr/>
        </p:nvGrpSpPr>
        <p:grpSpPr>
          <a:xfrm>
            <a:off x="-29275" y="5456953"/>
            <a:ext cx="12461694" cy="1537077"/>
            <a:chOff x="-30162" y="5457230"/>
            <a:chExt cx="12463462" cy="1537295"/>
          </a:xfrm>
        </p:grpSpPr>
        <p:grpSp>
          <p:nvGrpSpPr>
            <p:cNvPr id="17" name="Group 16"/>
            <p:cNvGrpSpPr/>
            <p:nvPr/>
          </p:nvGrpSpPr>
          <p:grpSpPr>
            <a:xfrm>
              <a:off x="282357" y="5457230"/>
              <a:ext cx="2625454" cy="1460260"/>
              <a:chOff x="2275889" y="5790102"/>
              <a:chExt cx="1806986" cy="1005033"/>
            </a:xfrm>
          </p:grpSpPr>
          <p:sp>
            <p:nvSpPr>
              <p:cNvPr id="45" name="Freeform 44"/>
              <p:cNvSpPr>
                <a:spLocks/>
              </p:cNvSpPr>
              <p:nvPr/>
            </p:nvSpPr>
            <p:spPr bwMode="auto">
              <a:xfrm>
                <a:off x="3100637" y="6301944"/>
                <a:ext cx="584369" cy="493191"/>
              </a:xfrm>
              <a:custGeom>
                <a:avLst/>
                <a:gdLst>
                  <a:gd name="T0" fmla="*/ 154 w 282"/>
                  <a:gd name="T1" fmla="*/ 40 h 238"/>
                  <a:gd name="T2" fmla="*/ 154 w 282"/>
                  <a:gd name="T3" fmla="*/ 0 h 238"/>
                  <a:gd name="T4" fmla="*/ 185 w 282"/>
                  <a:gd name="T5" fmla="*/ 0 h 238"/>
                  <a:gd name="T6" fmla="*/ 185 w 282"/>
                  <a:gd name="T7" fmla="*/ 40 h 238"/>
                  <a:gd name="T8" fmla="*/ 196 w 282"/>
                  <a:gd name="T9" fmla="*/ 40 h 238"/>
                  <a:gd name="T10" fmla="*/ 196 w 282"/>
                  <a:gd name="T11" fmla="*/ 0 h 238"/>
                  <a:gd name="T12" fmla="*/ 226 w 282"/>
                  <a:gd name="T13" fmla="*/ 0 h 238"/>
                  <a:gd name="T14" fmla="*/ 226 w 282"/>
                  <a:gd name="T15" fmla="*/ 40 h 238"/>
                  <a:gd name="T16" fmla="*/ 282 w 282"/>
                  <a:gd name="T17" fmla="*/ 40 h 238"/>
                  <a:gd name="T18" fmla="*/ 282 w 282"/>
                  <a:gd name="T19" fmla="*/ 50 h 238"/>
                  <a:gd name="T20" fmla="*/ 268 w 282"/>
                  <a:gd name="T21" fmla="*/ 50 h 238"/>
                  <a:gd name="T22" fmla="*/ 268 w 282"/>
                  <a:gd name="T23" fmla="*/ 238 h 238"/>
                  <a:gd name="T24" fmla="*/ 12 w 282"/>
                  <a:gd name="T25" fmla="*/ 238 h 238"/>
                  <a:gd name="T26" fmla="*/ 12 w 282"/>
                  <a:gd name="T27" fmla="*/ 50 h 238"/>
                  <a:gd name="T28" fmla="*/ 0 w 282"/>
                  <a:gd name="T29" fmla="*/ 50 h 238"/>
                  <a:gd name="T30" fmla="*/ 0 w 282"/>
                  <a:gd name="T31" fmla="*/ 40 h 238"/>
                  <a:gd name="T32" fmla="*/ 154 w 282"/>
                  <a:gd name="T33" fmla="*/ 4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238">
                    <a:moveTo>
                      <a:pt x="154" y="40"/>
                    </a:moveTo>
                    <a:lnTo>
                      <a:pt x="154" y="0"/>
                    </a:lnTo>
                    <a:lnTo>
                      <a:pt x="185" y="0"/>
                    </a:lnTo>
                    <a:lnTo>
                      <a:pt x="185" y="40"/>
                    </a:lnTo>
                    <a:lnTo>
                      <a:pt x="196" y="40"/>
                    </a:lnTo>
                    <a:lnTo>
                      <a:pt x="196" y="0"/>
                    </a:lnTo>
                    <a:lnTo>
                      <a:pt x="226" y="0"/>
                    </a:lnTo>
                    <a:lnTo>
                      <a:pt x="226" y="40"/>
                    </a:lnTo>
                    <a:lnTo>
                      <a:pt x="282" y="40"/>
                    </a:lnTo>
                    <a:lnTo>
                      <a:pt x="282" y="50"/>
                    </a:lnTo>
                    <a:lnTo>
                      <a:pt x="268" y="50"/>
                    </a:lnTo>
                    <a:lnTo>
                      <a:pt x="268" y="238"/>
                    </a:lnTo>
                    <a:lnTo>
                      <a:pt x="12" y="238"/>
                    </a:lnTo>
                    <a:lnTo>
                      <a:pt x="12" y="50"/>
                    </a:lnTo>
                    <a:lnTo>
                      <a:pt x="0" y="50"/>
                    </a:lnTo>
                    <a:lnTo>
                      <a:pt x="0" y="40"/>
                    </a:lnTo>
                    <a:lnTo>
                      <a:pt x="154" y="4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46" name="Freeform 45"/>
              <p:cNvSpPr>
                <a:spLocks/>
              </p:cNvSpPr>
              <p:nvPr/>
            </p:nvSpPr>
            <p:spPr bwMode="auto">
              <a:xfrm>
                <a:off x="2789802" y="6301944"/>
                <a:ext cx="586442" cy="493191"/>
              </a:xfrm>
              <a:custGeom>
                <a:avLst/>
                <a:gdLst>
                  <a:gd name="T0" fmla="*/ 156 w 283"/>
                  <a:gd name="T1" fmla="*/ 40 h 238"/>
                  <a:gd name="T2" fmla="*/ 156 w 283"/>
                  <a:gd name="T3" fmla="*/ 0 h 238"/>
                  <a:gd name="T4" fmla="*/ 187 w 283"/>
                  <a:gd name="T5" fmla="*/ 0 h 238"/>
                  <a:gd name="T6" fmla="*/ 187 w 283"/>
                  <a:gd name="T7" fmla="*/ 40 h 238"/>
                  <a:gd name="T8" fmla="*/ 197 w 283"/>
                  <a:gd name="T9" fmla="*/ 40 h 238"/>
                  <a:gd name="T10" fmla="*/ 197 w 283"/>
                  <a:gd name="T11" fmla="*/ 0 h 238"/>
                  <a:gd name="T12" fmla="*/ 228 w 283"/>
                  <a:gd name="T13" fmla="*/ 0 h 238"/>
                  <a:gd name="T14" fmla="*/ 228 w 283"/>
                  <a:gd name="T15" fmla="*/ 40 h 238"/>
                  <a:gd name="T16" fmla="*/ 283 w 283"/>
                  <a:gd name="T17" fmla="*/ 40 h 238"/>
                  <a:gd name="T18" fmla="*/ 283 w 283"/>
                  <a:gd name="T19" fmla="*/ 50 h 238"/>
                  <a:gd name="T20" fmla="*/ 270 w 283"/>
                  <a:gd name="T21" fmla="*/ 50 h 238"/>
                  <a:gd name="T22" fmla="*/ 270 w 283"/>
                  <a:gd name="T23" fmla="*/ 238 h 238"/>
                  <a:gd name="T24" fmla="*/ 13 w 283"/>
                  <a:gd name="T25" fmla="*/ 238 h 238"/>
                  <a:gd name="T26" fmla="*/ 13 w 283"/>
                  <a:gd name="T27" fmla="*/ 50 h 238"/>
                  <a:gd name="T28" fmla="*/ 0 w 283"/>
                  <a:gd name="T29" fmla="*/ 50 h 238"/>
                  <a:gd name="T30" fmla="*/ 0 w 283"/>
                  <a:gd name="T31" fmla="*/ 40 h 238"/>
                  <a:gd name="T32" fmla="*/ 156 w 283"/>
                  <a:gd name="T33" fmla="*/ 4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238">
                    <a:moveTo>
                      <a:pt x="156" y="40"/>
                    </a:moveTo>
                    <a:lnTo>
                      <a:pt x="156" y="0"/>
                    </a:lnTo>
                    <a:lnTo>
                      <a:pt x="187" y="0"/>
                    </a:lnTo>
                    <a:lnTo>
                      <a:pt x="187" y="40"/>
                    </a:lnTo>
                    <a:lnTo>
                      <a:pt x="197" y="40"/>
                    </a:lnTo>
                    <a:lnTo>
                      <a:pt x="197" y="0"/>
                    </a:lnTo>
                    <a:lnTo>
                      <a:pt x="228" y="0"/>
                    </a:lnTo>
                    <a:lnTo>
                      <a:pt x="228" y="40"/>
                    </a:lnTo>
                    <a:lnTo>
                      <a:pt x="283" y="40"/>
                    </a:lnTo>
                    <a:lnTo>
                      <a:pt x="283" y="50"/>
                    </a:lnTo>
                    <a:lnTo>
                      <a:pt x="270" y="50"/>
                    </a:lnTo>
                    <a:lnTo>
                      <a:pt x="270" y="238"/>
                    </a:lnTo>
                    <a:lnTo>
                      <a:pt x="13" y="238"/>
                    </a:lnTo>
                    <a:lnTo>
                      <a:pt x="13" y="50"/>
                    </a:lnTo>
                    <a:lnTo>
                      <a:pt x="0" y="50"/>
                    </a:lnTo>
                    <a:lnTo>
                      <a:pt x="0" y="40"/>
                    </a:lnTo>
                    <a:lnTo>
                      <a:pt x="156" y="4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47" name="Rectangle 46"/>
              <p:cNvSpPr>
                <a:spLocks noChangeArrowheads="1"/>
              </p:cNvSpPr>
              <p:nvPr/>
            </p:nvSpPr>
            <p:spPr bwMode="auto">
              <a:xfrm>
                <a:off x="3525445" y="6129948"/>
                <a:ext cx="532564" cy="665187"/>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48" name="Rectangle 47"/>
              <p:cNvSpPr>
                <a:spLocks noChangeArrowheads="1"/>
              </p:cNvSpPr>
              <p:nvPr/>
            </p:nvSpPr>
            <p:spPr bwMode="auto">
              <a:xfrm>
                <a:off x="3498506" y="6109226"/>
                <a:ext cx="584369" cy="2072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49" name="Rectangle 48"/>
              <p:cNvSpPr>
                <a:spLocks noChangeArrowheads="1"/>
              </p:cNvSpPr>
              <p:nvPr/>
            </p:nvSpPr>
            <p:spPr bwMode="auto">
              <a:xfrm>
                <a:off x="3817629" y="6658368"/>
                <a:ext cx="70456" cy="13676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50" name="Rectangle 49"/>
              <p:cNvSpPr>
                <a:spLocks noChangeArrowheads="1"/>
              </p:cNvSpPr>
              <p:nvPr/>
            </p:nvSpPr>
            <p:spPr bwMode="auto">
              <a:xfrm>
                <a:off x="3697440" y="6658368"/>
                <a:ext cx="70456" cy="13676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51" name="Rectangle 50"/>
              <p:cNvSpPr>
                <a:spLocks noChangeArrowheads="1"/>
              </p:cNvSpPr>
              <p:nvPr/>
            </p:nvSpPr>
            <p:spPr bwMode="auto">
              <a:xfrm>
                <a:off x="3579323" y="6190043"/>
                <a:ext cx="428953" cy="68384"/>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52" name="Rectangle 51"/>
              <p:cNvSpPr>
                <a:spLocks noChangeArrowheads="1"/>
              </p:cNvSpPr>
              <p:nvPr/>
            </p:nvSpPr>
            <p:spPr bwMode="auto">
              <a:xfrm>
                <a:off x="3579323" y="6310233"/>
                <a:ext cx="428953" cy="68384"/>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53" name="Rectangle 52"/>
              <p:cNvSpPr>
                <a:spLocks noChangeArrowheads="1"/>
              </p:cNvSpPr>
              <p:nvPr/>
            </p:nvSpPr>
            <p:spPr bwMode="auto">
              <a:xfrm>
                <a:off x="3579323" y="6428349"/>
                <a:ext cx="428953" cy="70456"/>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54" name="Rectangle 53"/>
              <p:cNvSpPr>
                <a:spLocks noChangeArrowheads="1"/>
              </p:cNvSpPr>
              <p:nvPr/>
            </p:nvSpPr>
            <p:spPr bwMode="auto">
              <a:xfrm>
                <a:off x="3579323" y="6548539"/>
                <a:ext cx="428953" cy="68384"/>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55" name="Rectangle 54"/>
              <p:cNvSpPr>
                <a:spLocks noChangeArrowheads="1"/>
              </p:cNvSpPr>
              <p:nvPr/>
            </p:nvSpPr>
            <p:spPr bwMode="auto">
              <a:xfrm>
                <a:off x="3612479" y="6026336"/>
                <a:ext cx="205152" cy="8288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56" name="Rectangle 55"/>
              <p:cNvSpPr>
                <a:spLocks noChangeArrowheads="1"/>
              </p:cNvSpPr>
              <p:nvPr/>
            </p:nvSpPr>
            <p:spPr bwMode="auto">
              <a:xfrm>
                <a:off x="2275889" y="6372400"/>
                <a:ext cx="482831" cy="422735"/>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57" name="Rectangle 56"/>
              <p:cNvSpPr>
                <a:spLocks noChangeArrowheads="1"/>
              </p:cNvSpPr>
              <p:nvPr/>
            </p:nvSpPr>
            <p:spPr bwMode="auto">
              <a:xfrm>
                <a:off x="2275889" y="6353749"/>
                <a:ext cx="509769" cy="1865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58" name="Rectangle 57"/>
              <p:cNvSpPr>
                <a:spLocks noChangeArrowheads="1"/>
              </p:cNvSpPr>
              <p:nvPr/>
            </p:nvSpPr>
            <p:spPr bwMode="auto">
              <a:xfrm>
                <a:off x="2520412" y="6658368"/>
                <a:ext cx="68384" cy="136767"/>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59" name="Rectangle 58"/>
              <p:cNvSpPr>
                <a:spLocks noChangeArrowheads="1"/>
              </p:cNvSpPr>
              <p:nvPr/>
            </p:nvSpPr>
            <p:spPr bwMode="auto">
              <a:xfrm>
                <a:off x="2398151" y="6658368"/>
                <a:ext cx="70456" cy="136767"/>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60" name="Rectangle 59"/>
              <p:cNvSpPr>
                <a:spLocks noChangeArrowheads="1"/>
              </p:cNvSpPr>
              <p:nvPr/>
            </p:nvSpPr>
            <p:spPr bwMode="auto">
              <a:xfrm>
                <a:off x="2277962" y="6428349"/>
                <a:ext cx="431024" cy="7045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61" name="Rectangle 60"/>
              <p:cNvSpPr>
                <a:spLocks noChangeArrowheads="1"/>
              </p:cNvSpPr>
              <p:nvPr/>
            </p:nvSpPr>
            <p:spPr bwMode="auto">
              <a:xfrm>
                <a:off x="2277962" y="6548539"/>
                <a:ext cx="431024" cy="68384"/>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62" name="Rectangle 61"/>
              <p:cNvSpPr>
                <a:spLocks noChangeArrowheads="1"/>
              </p:cNvSpPr>
              <p:nvPr/>
            </p:nvSpPr>
            <p:spPr bwMode="auto">
              <a:xfrm>
                <a:off x="2313189" y="6270860"/>
                <a:ext cx="207223" cy="8288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63" name="Rectangle 62"/>
              <p:cNvSpPr>
                <a:spLocks noChangeArrowheads="1"/>
              </p:cNvSpPr>
              <p:nvPr/>
            </p:nvSpPr>
            <p:spPr bwMode="auto">
              <a:xfrm>
                <a:off x="2876836" y="5893714"/>
                <a:ext cx="530491" cy="901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64" name="Rectangle 63"/>
              <p:cNvSpPr>
                <a:spLocks noChangeArrowheads="1"/>
              </p:cNvSpPr>
              <p:nvPr/>
            </p:nvSpPr>
            <p:spPr bwMode="auto">
              <a:xfrm>
                <a:off x="2849898" y="5872991"/>
                <a:ext cx="584369" cy="20722"/>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65" name="Rectangle 64"/>
              <p:cNvSpPr>
                <a:spLocks noChangeArrowheads="1"/>
              </p:cNvSpPr>
              <p:nvPr/>
            </p:nvSpPr>
            <p:spPr bwMode="auto">
              <a:xfrm>
                <a:off x="3166949" y="6658368"/>
                <a:ext cx="70456" cy="13676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66" name="Rectangle 65"/>
              <p:cNvSpPr>
                <a:spLocks noChangeArrowheads="1"/>
              </p:cNvSpPr>
              <p:nvPr/>
            </p:nvSpPr>
            <p:spPr bwMode="auto">
              <a:xfrm>
                <a:off x="3048832" y="6658368"/>
                <a:ext cx="70456" cy="13676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67" name="Rectangle 66"/>
              <p:cNvSpPr>
                <a:spLocks noChangeArrowheads="1"/>
              </p:cNvSpPr>
              <p:nvPr/>
            </p:nvSpPr>
            <p:spPr bwMode="auto">
              <a:xfrm>
                <a:off x="2928643" y="6190043"/>
                <a:ext cx="428953" cy="68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68" name="Rectangle 67"/>
              <p:cNvSpPr>
                <a:spLocks noChangeArrowheads="1"/>
              </p:cNvSpPr>
              <p:nvPr/>
            </p:nvSpPr>
            <p:spPr bwMode="auto">
              <a:xfrm>
                <a:off x="2928643" y="6310233"/>
                <a:ext cx="428953" cy="68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69" name="Rectangle 68"/>
              <p:cNvSpPr>
                <a:spLocks noChangeArrowheads="1"/>
              </p:cNvSpPr>
              <p:nvPr/>
            </p:nvSpPr>
            <p:spPr bwMode="auto">
              <a:xfrm>
                <a:off x="2928643" y="6428349"/>
                <a:ext cx="428953" cy="7045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70" name="Rectangle 69"/>
              <p:cNvSpPr>
                <a:spLocks noChangeArrowheads="1"/>
              </p:cNvSpPr>
              <p:nvPr/>
            </p:nvSpPr>
            <p:spPr bwMode="auto">
              <a:xfrm>
                <a:off x="2928643" y="6548539"/>
                <a:ext cx="428953" cy="68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71" name="Rectangle 70"/>
              <p:cNvSpPr>
                <a:spLocks noChangeArrowheads="1"/>
              </p:cNvSpPr>
              <p:nvPr/>
            </p:nvSpPr>
            <p:spPr bwMode="auto">
              <a:xfrm>
                <a:off x="2928643" y="5951736"/>
                <a:ext cx="428953" cy="68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72" name="Rectangle 71"/>
              <p:cNvSpPr>
                <a:spLocks noChangeArrowheads="1"/>
              </p:cNvSpPr>
              <p:nvPr/>
            </p:nvSpPr>
            <p:spPr bwMode="auto">
              <a:xfrm>
                <a:off x="2928643" y="6069854"/>
                <a:ext cx="428953" cy="7045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73" name="Rectangle 72"/>
              <p:cNvSpPr>
                <a:spLocks noChangeArrowheads="1"/>
              </p:cNvSpPr>
              <p:nvPr/>
            </p:nvSpPr>
            <p:spPr bwMode="auto">
              <a:xfrm>
                <a:off x="3256055" y="5790102"/>
                <a:ext cx="64240" cy="8288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74" name="Rectangle 73"/>
              <p:cNvSpPr>
                <a:spLocks noChangeArrowheads="1"/>
              </p:cNvSpPr>
              <p:nvPr/>
            </p:nvSpPr>
            <p:spPr bwMode="auto">
              <a:xfrm>
                <a:off x="3171093" y="5790102"/>
                <a:ext cx="64240" cy="8288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grpSp>
        <p:sp>
          <p:nvSpPr>
            <p:cNvPr id="23" name="Rectangle 22"/>
            <p:cNvSpPr/>
            <p:nvPr/>
          </p:nvSpPr>
          <p:spPr bwMode="auto">
            <a:xfrm>
              <a:off x="-30162" y="6901049"/>
              <a:ext cx="12463462" cy="93476"/>
            </a:xfrm>
            <a:prstGeom prst="rect">
              <a:avLst/>
            </a:prstGeom>
            <a:solidFill>
              <a:srgbClr val="92D050"/>
            </a:solidFill>
            <a:ln w="9525" cap="flat" cmpd="sng" algn="ctr">
              <a:noFill/>
              <a:prstDash val="solid"/>
              <a:headEnd type="none" w="med" len="med"/>
              <a:tailEnd type="none" w="med" len="med"/>
            </a:ln>
            <a:effectLst/>
          </p:spPr>
          <p:txBody>
            <a:bodyPr rot="0" spcFirstLastPara="0" vert="horz" wrap="square" lIns="182854" tIns="146283" rIns="182854" bIns="14628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32293" fontAlgn="base">
                <a:lnSpc>
                  <a:spcPct val="90000"/>
                </a:lnSpc>
                <a:spcBef>
                  <a:spcPct val="0"/>
                </a:spcBef>
                <a:spcAft>
                  <a:spcPct val="0"/>
                </a:spcAft>
                <a:defRPr/>
              </a:pPr>
              <a:endParaRPr lang="en-IN" sz="2400"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6" name="Group 25"/>
            <p:cNvGrpSpPr/>
            <p:nvPr/>
          </p:nvGrpSpPr>
          <p:grpSpPr>
            <a:xfrm>
              <a:off x="2979941" y="6390559"/>
              <a:ext cx="267006" cy="511993"/>
              <a:chOff x="2985972" y="6424222"/>
              <a:chExt cx="185395" cy="355500"/>
            </a:xfrm>
          </p:grpSpPr>
          <p:sp>
            <p:nvSpPr>
              <p:cNvPr id="39" name="Rectangle 38"/>
              <p:cNvSpPr>
                <a:spLocks noChangeArrowheads="1"/>
              </p:cNvSpPr>
              <p:nvPr/>
            </p:nvSpPr>
            <p:spPr bwMode="auto">
              <a:xfrm>
                <a:off x="3060513" y="6640198"/>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N" kern="0">
                  <a:solidFill>
                    <a:srgbClr val="505050"/>
                  </a:solidFill>
                </a:endParaRPr>
              </a:p>
            </p:txBody>
          </p:sp>
          <p:sp>
            <p:nvSpPr>
              <p:cNvPr id="40" name="Oval 39"/>
              <p:cNvSpPr>
                <a:spLocks noChangeArrowheads="1"/>
              </p:cNvSpPr>
              <p:nvPr/>
            </p:nvSpPr>
            <p:spPr bwMode="auto">
              <a:xfrm>
                <a:off x="2985972" y="6517876"/>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N" kern="0">
                  <a:solidFill>
                    <a:srgbClr val="505050"/>
                  </a:solidFill>
                </a:endParaRPr>
              </a:p>
            </p:txBody>
          </p:sp>
          <p:sp>
            <p:nvSpPr>
              <p:cNvPr id="41" name="Oval 40"/>
              <p:cNvSpPr>
                <a:spLocks noChangeArrowheads="1"/>
              </p:cNvSpPr>
              <p:nvPr/>
            </p:nvSpPr>
            <p:spPr bwMode="auto">
              <a:xfrm>
                <a:off x="3010819" y="6424222"/>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N" kern="0">
                  <a:solidFill>
                    <a:srgbClr val="505050"/>
                  </a:solidFill>
                </a:endParaRPr>
              </a:p>
            </p:txBody>
          </p:sp>
        </p:grpSp>
        <p:grpSp>
          <p:nvGrpSpPr>
            <p:cNvPr id="27" name="Group 26"/>
            <p:cNvGrpSpPr/>
            <p:nvPr/>
          </p:nvGrpSpPr>
          <p:grpSpPr>
            <a:xfrm>
              <a:off x="3307108" y="6583226"/>
              <a:ext cx="166523" cy="319308"/>
              <a:chOff x="2985972" y="6424222"/>
              <a:chExt cx="185395" cy="355500"/>
            </a:xfrm>
          </p:grpSpPr>
          <p:sp>
            <p:nvSpPr>
              <p:cNvPr id="36" name="Rectangle 35"/>
              <p:cNvSpPr>
                <a:spLocks noChangeArrowheads="1"/>
              </p:cNvSpPr>
              <p:nvPr/>
            </p:nvSpPr>
            <p:spPr bwMode="auto">
              <a:xfrm>
                <a:off x="3060513" y="6640198"/>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N" kern="0">
                  <a:solidFill>
                    <a:srgbClr val="505050"/>
                  </a:solidFill>
                </a:endParaRPr>
              </a:p>
            </p:txBody>
          </p:sp>
          <p:sp>
            <p:nvSpPr>
              <p:cNvPr id="37" name="Oval 36"/>
              <p:cNvSpPr>
                <a:spLocks noChangeArrowheads="1"/>
              </p:cNvSpPr>
              <p:nvPr/>
            </p:nvSpPr>
            <p:spPr bwMode="auto">
              <a:xfrm>
                <a:off x="2985972" y="6517876"/>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N" kern="0">
                  <a:solidFill>
                    <a:srgbClr val="505050"/>
                  </a:solidFill>
                </a:endParaRPr>
              </a:p>
            </p:txBody>
          </p:sp>
          <p:sp>
            <p:nvSpPr>
              <p:cNvPr id="38" name="Oval 37"/>
              <p:cNvSpPr>
                <a:spLocks noChangeArrowheads="1"/>
              </p:cNvSpPr>
              <p:nvPr/>
            </p:nvSpPr>
            <p:spPr bwMode="auto">
              <a:xfrm>
                <a:off x="3010819" y="6424222"/>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N" kern="0">
                  <a:solidFill>
                    <a:srgbClr val="505050"/>
                  </a:solidFill>
                </a:endParaRPr>
              </a:p>
            </p:txBody>
          </p:sp>
        </p:grpSp>
        <p:grpSp>
          <p:nvGrpSpPr>
            <p:cNvPr id="28" name="Group 27"/>
            <p:cNvGrpSpPr/>
            <p:nvPr/>
          </p:nvGrpSpPr>
          <p:grpSpPr>
            <a:xfrm>
              <a:off x="3660451" y="6064841"/>
              <a:ext cx="436851" cy="837672"/>
              <a:chOff x="2985972" y="6424222"/>
              <a:chExt cx="185395" cy="355500"/>
            </a:xfrm>
          </p:grpSpPr>
          <p:sp>
            <p:nvSpPr>
              <p:cNvPr id="33" name="Rectangle 32"/>
              <p:cNvSpPr>
                <a:spLocks noChangeArrowheads="1"/>
              </p:cNvSpPr>
              <p:nvPr/>
            </p:nvSpPr>
            <p:spPr bwMode="auto">
              <a:xfrm>
                <a:off x="3060513" y="6640198"/>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N" kern="0">
                  <a:solidFill>
                    <a:srgbClr val="505050"/>
                  </a:solidFill>
                </a:endParaRPr>
              </a:p>
            </p:txBody>
          </p:sp>
          <p:sp>
            <p:nvSpPr>
              <p:cNvPr id="34" name="Oval 33"/>
              <p:cNvSpPr>
                <a:spLocks noChangeArrowheads="1"/>
              </p:cNvSpPr>
              <p:nvPr/>
            </p:nvSpPr>
            <p:spPr bwMode="auto">
              <a:xfrm>
                <a:off x="2985972" y="6517876"/>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N" kern="0">
                  <a:solidFill>
                    <a:srgbClr val="505050"/>
                  </a:solidFill>
                </a:endParaRPr>
              </a:p>
            </p:txBody>
          </p:sp>
          <p:sp>
            <p:nvSpPr>
              <p:cNvPr id="35" name="Oval 34"/>
              <p:cNvSpPr>
                <a:spLocks noChangeArrowheads="1"/>
              </p:cNvSpPr>
              <p:nvPr/>
            </p:nvSpPr>
            <p:spPr bwMode="auto">
              <a:xfrm>
                <a:off x="3010819" y="6424222"/>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N" kern="0">
                  <a:solidFill>
                    <a:srgbClr val="505050"/>
                  </a:solidFill>
                </a:endParaRPr>
              </a:p>
            </p:txBody>
          </p:sp>
        </p:grpSp>
      </p:grpSp>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6013" y="4016072"/>
            <a:ext cx="3968332" cy="1009188"/>
          </a:xfrm>
          <a:prstGeom prst="rect">
            <a:avLst/>
          </a:prstGeom>
        </p:spPr>
      </p:pic>
      <p:sp>
        <p:nvSpPr>
          <p:cNvPr id="4" name="TextBox 3"/>
          <p:cNvSpPr txBox="1"/>
          <p:nvPr/>
        </p:nvSpPr>
        <p:spPr>
          <a:xfrm>
            <a:off x="6724651" y="6658110"/>
            <a:ext cx="5295807" cy="192135"/>
          </a:xfrm>
          <a:prstGeom prst="rect">
            <a:avLst/>
          </a:prstGeom>
          <a:noFill/>
        </p:spPr>
        <p:txBody>
          <a:bodyPr wrap="square" lIns="0" tIns="0" rIns="0" bIns="0" rtlCol="0">
            <a:spAutoFit/>
          </a:bodyPr>
          <a:lstStyle/>
          <a:p>
            <a:r>
              <a:rPr lang="en-CA" sz="1224" dirty="0"/>
              <a:t>* According to IDC Research</a:t>
            </a:r>
          </a:p>
        </p:txBody>
      </p:sp>
    </p:spTree>
    <p:extLst>
      <p:ext uri="{BB962C8B-B14F-4D97-AF65-F5344CB8AC3E}">
        <p14:creationId xmlns:p14="http://schemas.microsoft.com/office/powerpoint/2010/main" val="4217435520"/>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Object 93" hidden="1"/>
          <p:cNvGraphicFramePr>
            <a:graphicFrameLocks noChangeAspect="1"/>
          </p:cNvGraphicFramePr>
          <p:nvPr>
            <p:custDataLst>
              <p:tags r:id="rId2"/>
            </p:custDataLst>
            <p:extLst>
              <p:ext uri="{D42A27DB-BD31-4B8C-83A1-F6EECF244321}">
                <p14:modId xmlns:p14="http://schemas.microsoft.com/office/powerpoint/2010/main" val="42720173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187"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Resource Utilization </a:t>
            </a:r>
            <a:r>
              <a:rPr lang="en-US" dirty="0" smtClean="0"/>
              <a:t>Overview </a:t>
            </a:r>
            <a:br>
              <a:rPr lang="en-US" dirty="0" smtClean="0"/>
            </a:br>
            <a:r>
              <a:rPr lang="en-US" sz="3200" dirty="0" smtClean="0"/>
              <a:t>P2P </a:t>
            </a:r>
            <a:r>
              <a:rPr lang="en-US" sz="3200" dirty="0"/>
              <a:t>Maturity Model Defined</a:t>
            </a:r>
          </a:p>
        </p:txBody>
      </p:sp>
      <p:grpSp>
        <p:nvGrpSpPr>
          <p:cNvPr id="8" name="Group 7"/>
          <p:cNvGrpSpPr/>
          <p:nvPr/>
        </p:nvGrpSpPr>
        <p:grpSpPr>
          <a:xfrm>
            <a:off x="3492259" y="6756156"/>
            <a:ext cx="2085461" cy="209940"/>
            <a:chOff x="-6310" y="6438746"/>
            <a:chExt cx="1905074" cy="480134"/>
          </a:xfrm>
        </p:grpSpPr>
        <p:sp>
          <p:nvSpPr>
            <p:cNvPr id="91" name="Freeform 71"/>
            <p:cNvSpPr>
              <a:spLocks/>
            </p:cNvSpPr>
            <p:nvPr/>
          </p:nvSpPr>
          <p:spPr bwMode="auto">
            <a:xfrm flipH="1">
              <a:off x="-6310" y="6438746"/>
              <a:ext cx="1905074" cy="480134"/>
            </a:xfrm>
            <a:custGeom>
              <a:avLst/>
              <a:gdLst>
                <a:gd name="T0" fmla="*/ 858 w 1193"/>
                <a:gd name="T1" fmla="*/ 37 h 272"/>
                <a:gd name="T2" fmla="*/ 437 w 1193"/>
                <a:gd name="T3" fmla="*/ 31 h 272"/>
                <a:gd name="T4" fmla="*/ 0 w 1193"/>
                <a:gd name="T5" fmla="*/ 272 h 272"/>
                <a:gd name="T6" fmla="*/ 1193 w 1193"/>
                <a:gd name="T7" fmla="*/ 272 h 272"/>
                <a:gd name="T8" fmla="*/ 1193 w 1193"/>
                <a:gd name="T9" fmla="*/ 204 h 272"/>
                <a:gd name="T10" fmla="*/ 858 w 1193"/>
                <a:gd name="T11" fmla="*/ 37 h 272"/>
              </a:gdLst>
              <a:ahLst/>
              <a:cxnLst>
                <a:cxn ang="0">
                  <a:pos x="T0" y="T1"/>
                </a:cxn>
                <a:cxn ang="0">
                  <a:pos x="T2" y="T3"/>
                </a:cxn>
                <a:cxn ang="0">
                  <a:pos x="T4" y="T5"/>
                </a:cxn>
                <a:cxn ang="0">
                  <a:pos x="T6" y="T7"/>
                </a:cxn>
                <a:cxn ang="0">
                  <a:pos x="T8" y="T9"/>
                </a:cxn>
                <a:cxn ang="0">
                  <a:pos x="T10" y="T11"/>
                </a:cxn>
              </a:cxnLst>
              <a:rect l="0" t="0" r="r" b="b"/>
              <a:pathLst>
                <a:path w="1193" h="272">
                  <a:moveTo>
                    <a:pt x="858" y="37"/>
                  </a:moveTo>
                  <a:cubicBezTo>
                    <a:pt x="720" y="2"/>
                    <a:pt x="575" y="0"/>
                    <a:pt x="437" y="31"/>
                  </a:cubicBezTo>
                  <a:cubicBezTo>
                    <a:pt x="277" y="68"/>
                    <a:pt x="125" y="148"/>
                    <a:pt x="0" y="272"/>
                  </a:cubicBezTo>
                  <a:cubicBezTo>
                    <a:pt x="1193" y="272"/>
                    <a:pt x="1193" y="272"/>
                    <a:pt x="1193" y="272"/>
                  </a:cubicBezTo>
                  <a:cubicBezTo>
                    <a:pt x="1193" y="204"/>
                    <a:pt x="1193" y="204"/>
                    <a:pt x="1193" y="204"/>
                  </a:cubicBezTo>
                  <a:cubicBezTo>
                    <a:pt x="1092" y="124"/>
                    <a:pt x="978" y="68"/>
                    <a:pt x="858" y="37"/>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92" name="Freeform 79"/>
            <p:cNvSpPr>
              <a:spLocks/>
            </p:cNvSpPr>
            <p:nvPr/>
          </p:nvSpPr>
          <p:spPr bwMode="auto">
            <a:xfrm flipH="1">
              <a:off x="37164" y="6670621"/>
              <a:ext cx="1044424" cy="248259"/>
            </a:xfrm>
            <a:custGeom>
              <a:avLst/>
              <a:gdLst>
                <a:gd name="T0" fmla="*/ 511 w 654"/>
                <a:gd name="T1" fmla="*/ 44 h 141"/>
                <a:gd name="T2" fmla="*/ 404 w 654"/>
                <a:gd name="T3" fmla="*/ 12 h 141"/>
                <a:gd name="T4" fmla="*/ 349 w 654"/>
                <a:gd name="T5" fmla="*/ 6 h 141"/>
                <a:gd name="T6" fmla="*/ 0 w 654"/>
                <a:gd name="T7" fmla="*/ 141 h 141"/>
                <a:gd name="T8" fmla="*/ 231 w 654"/>
                <a:gd name="T9" fmla="*/ 141 h 141"/>
                <a:gd name="T10" fmla="*/ 654 w 654"/>
                <a:gd name="T11" fmla="*/ 141 h 141"/>
                <a:gd name="T12" fmla="*/ 511 w 654"/>
                <a:gd name="T13" fmla="*/ 44 h 141"/>
              </a:gdLst>
              <a:ahLst/>
              <a:cxnLst>
                <a:cxn ang="0">
                  <a:pos x="T0" y="T1"/>
                </a:cxn>
                <a:cxn ang="0">
                  <a:pos x="T2" y="T3"/>
                </a:cxn>
                <a:cxn ang="0">
                  <a:pos x="T4" y="T5"/>
                </a:cxn>
                <a:cxn ang="0">
                  <a:pos x="T6" y="T7"/>
                </a:cxn>
                <a:cxn ang="0">
                  <a:pos x="T8" y="T9"/>
                </a:cxn>
                <a:cxn ang="0">
                  <a:pos x="T10" y="T11"/>
                </a:cxn>
                <a:cxn ang="0">
                  <a:pos x="T12" y="T13"/>
                </a:cxn>
              </a:cxnLst>
              <a:rect l="0" t="0" r="r" b="b"/>
              <a:pathLst>
                <a:path w="654" h="141">
                  <a:moveTo>
                    <a:pt x="511" y="44"/>
                  </a:moveTo>
                  <a:cubicBezTo>
                    <a:pt x="477" y="29"/>
                    <a:pt x="441" y="18"/>
                    <a:pt x="404" y="12"/>
                  </a:cubicBezTo>
                  <a:cubicBezTo>
                    <a:pt x="386" y="9"/>
                    <a:pt x="367" y="7"/>
                    <a:pt x="349" y="6"/>
                  </a:cubicBezTo>
                  <a:cubicBezTo>
                    <a:pt x="223" y="0"/>
                    <a:pt x="96" y="45"/>
                    <a:pt x="0" y="141"/>
                  </a:cubicBezTo>
                  <a:cubicBezTo>
                    <a:pt x="231" y="141"/>
                    <a:pt x="231" y="141"/>
                    <a:pt x="231" y="141"/>
                  </a:cubicBezTo>
                  <a:cubicBezTo>
                    <a:pt x="654" y="141"/>
                    <a:pt x="654" y="141"/>
                    <a:pt x="654" y="141"/>
                  </a:cubicBezTo>
                  <a:cubicBezTo>
                    <a:pt x="612" y="99"/>
                    <a:pt x="563" y="67"/>
                    <a:pt x="511" y="44"/>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sp>
        <p:nvSpPr>
          <p:cNvPr id="9" name="Freeform 70"/>
          <p:cNvSpPr>
            <a:spLocks/>
          </p:cNvSpPr>
          <p:nvPr/>
        </p:nvSpPr>
        <p:spPr bwMode="auto">
          <a:xfrm flipH="1">
            <a:off x="201892" y="6966096"/>
            <a:ext cx="7493843" cy="0"/>
          </a:xfrm>
          <a:custGeom>
            <a:avLst/>
            <a:gdLst>
              <a:gd name="T0" fmla="*/ 485 w 784"/>
              <a:gd name="T1" fmla="*/ 29 h 183"/>
              <a:gd name="T2" fmla="*/ 0 w 784"/>
              <a:gd name="T3" fmla="*/ 183 h 183"/>
              <a:gd name="T4" fmla="*/ 277 w 784"/>
              <a:gd name="T5" fmla="*/ 183 h 183"/>
              <a:gd name="T6" fmla="*/ 784 w 784"/>
              <a:gd name="T7" fmla="*/ 183 h 183"/>
              <a:gd name="T8" fmla="*/ 485 w 784"/>
              <a:gd name="T9" fmla="*/ 29 h 183"/>
              <a:gd name="connsiteX0" fmla="*/ 6186 w 10000"/>
              <a:gd name="connsiteY0" fmla="*/ 431 h 8846"/>
              <a:gd name="connsiteX1" fmla="*/ 0 w 10000"/>
              <a:gd name="connsiteY1" fmla="*/ 8846 h 8846"/>
              <a:gd name="connsiteX2" fmla="*/ 3533 w 10000"/>
              <a:gd name="connsiteY2" fmla="*/ 8846 h 8846"/>
              <a:gd name="connsiteX3" fmla="*/ 10000 w 10000"/>
              <a:gd name="connsiteY3" fmla="*/ 8846 h 8846"/>
              <a:gd name="connsiteX4" fmla="*/ 6186 w 10000"/>
              <a:gd name="connsiteY4" fmla="*/ 431 h 8846"/>
              <a:gd name="connsiteX0" fmla="*/ 10000 w 10000"/>
              <a:gd name="connsiteY0" fmla="*/ 0 h 0"/>
              <a:gd name="connsiteX1" fmla="*/ 0 w 10000"/>
              <a:gd name="connsiteY1" fmla="*/ 0 h 0"/>
              <a:gd name="connsiteX2" fmla="*/ 3533 w 10000"/>
              <a:gd name="connsiteY2" fmla="*/ 0 h 0"/>
              <a:gd name="connsiteX3" fmla="*/ 10000 w 10000"/>
              <a:gd name="connsiteY3" fmla="*/ 0 h 0"/>
              <a:gd name="connsiteX0" fmla="*/ 10000 w 10000"/>
              <a:gd name="connsiteY0" fmla="*/ 0 h 0"/>
              <a:gd name="connsiteX1" fmla="*/ 0 w 10000"/>
              <a:gd name="connsiteY1" fmla="*/ 0 h 0"/>
              <a:gd name="connsiteX2" fmla="*/ 3533 w 10000"/>
              <a:gd name="connsiteY2" fmla="*/ 0 h 0"/>
              <a:gd name="connsiteX3" fmla="*/ 10000 w 10000"/>
              <a:gd name="connsiteY3" fmla="*/ 0 h 0"/>
            </a:gdLst>
            <a:ahLst/>
            <a:cxnLst>
              <a:cxn ang="0">
                <a:pos x="connsiteX0" y="connsiteY0"/>
              </a:cxn>
              <a:cxn ang="0">
                <a:pos x="connsiteX1" y="connsiteY1"/>
              </a:cxn>
              <a:cxn ang="0">
                <a:pos x="connsiteX2" y="connsiteY2"/>
              </a:cxn>
              <a:cxn ang="0">
                <a:pos x="connsiteX3" y="connsiteY3"/>
              </a:cxn>
            </a:cxnLst>
            <a:rect l="l" t="t" r="r" b="b"/>
            <a:pathLst>
              <a:path w="10000">
                <a:moveTo>
                  <a:pt x="10000" y="0"/>
                </a:moveTo>
                <a:lnTo>
                  <a:pt x="0" y="0"/>
                </a:lnTo>
                <a:lnTo>
                  <a:pt x="3533" y="0"/>
                </a:lnTo>
                <a:cubicBezTo>
                  <a:pt x="5689" y="0"/>
                  <a:pt x="7782" y="-504825"/>
                  <a:pt x="10000" y="0"/>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0" name="Freeform 45"/>
          <p:cNvSpPr>
            <a:spLocks/>
          </p:cNvSpPr>
          <p:nvPr/>
        </p:nvSpPr>
        <p:spPr bwMode="auto">
          <a:xfrm>
            <a:off x="119870" y="6035227"/>
            <a:ext cx="311863" cy="208657"/>
          </a:xfrm>
          <a:custGeom>
            <a:avLst/>
            <a:gdLst>
              <a:gd name="T0" fmla="*/ 112 w 133"/>
              <a:gd name="T1" fmla="*/ 38 h 87"/>
              <a:gd name="T2" fmla="*/ 112 w 133"/>
              <a:gd name="T3" fmla="*/ 36 h 87"/>
              <a:gd name="T4" fmla="*/ 75 w 133"/>
              <a:gd name="T5" fmla="*/ 0 h 87"/>
              <a:gd name="T6" fmla="*/ 45 w 133"/>
              <a:gd name="T7" fmla="*/ 16 h 87"/>
              <a:gd name="T8" fmla="*/ 35 w 133"/>
              <a:gd name="T9" fmla="*/ 13 h 87"/>
              <a:gd name="T10" fmla="*/ 23 w 133"/>
              <a:gd name="T11" fmla="*/ 17 h 87"/>
              <a:gd name="T12" fmla="*/ 14 w 133"/>
              <a:gd name="T13" fmla="*/ 34 h 87"/>
              <a:gd name="T14" fmla="*/ 0 w 133"/>
              <a:gd name="T15" fmla="*/ 58 h 87"/>
              <a:gd name="T16" fmla="*/ 26 w 133"/>
              <a:gd name="T17" fmla="*/ 87 h 87"/>
              <a:gd name="T18" fmla="*/ 29 w 133"/>
              <a:gd name="T19" fmla="*/ 87 h 87"/>
              <a:gd name="T20" fmla="*/ 32 w 133"/>
              <a:gd name="T21" fmla="*/ 87 h 87"/>
              <a:gd name="T22" fmla="*/ 92 w 133"/>
              <a:gd name="T23" fmla="*/ 87 h 87"/>
              <a:gd name="T24" fmla="*/ 93 w 133"/>
              <a:gd name="T25" fmla="*/ 87 h 87"/>
              <a:gd name="T26" fmla="*/ 95 w 133"/>
              <a:gd name="T27" fmla="*/ 87 h 87"/>
              <a:gd name="T28" fmla="*/ 99 w 133"/>
              <a:gd name="T29" fmla="*/ 87 h 87"/>
              <a:gd name="T30" fmla="*/ 108 w 133"/>
              <a:gd name="T31" fmla="*/ 87 h 87"/>
              <a:gd name="T32" fmla="*/ 133 w 133"/>
              <a:gd name="T33" fmla="*/ 62 h 87"/>
              <a:gd name="T34" fmla="*/ 112 w 133"/>
              <a:gd name="T35" fmla="*/ 3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7">
                <a:moveTo>
                  <a:pt x="112" y="38"/>
                </a:moveTo>
                <a:cubicBezTo>
                  <a:pt x="112" y="37"/>
                  <a:pt x="112" y="37"/>
                  <a:pt x="112" y="36"/>
                </a:cubicBezTo>
                <a:cubicBezTo>
                  <a:pt x="112" y="16"/>
                  <a:pt x="96" y="0"/>
                  <a:pt x="75" y="0"/>
                </a:cubicBezTo>
                <a:cubicBezTo>
                  <a:pt x="63" y="0"/>
                  <a:pt x="51" y="6"/>
                  <a:pt x="45" y="16"/>
                </a:cubicBezTo>
                <a:cubicBezTo>
                  <a:pt x="42" y="14"/>
                  <a:pt x="39" y="13"/>
                  <a:pt x="35" y="13"/>
                </a:cubicBezTo>
                <a:cubicBezTo>
                  <a:pt x="30" y="13"/>
                  <a:pt x="26" y="15"/>
                  <a:pt x="23" y="17"/>
                </a:cubicBezTo>
                <a:cubicBezTo>
                  <a:pt x="17" y="20"/>
                  <a:pt x="14" y="27"/>
                  <a:pt x="14" y="34"/>
                </a:cubicBezTo>
                <a:cubicBezTo>
                  <a:pt x="6" y="39"/>
                  <a:pt x="0" y="48"/>
                  <a:pt x="0" y="58"/>
                </a:cubicBezTo>
                <a:cubicBezTo>
                  <a:pt x="0" y="73"/>
                  <a:pt x="12" y="85"/>
                  <a:pt x="26" y="87"/>
                </a:cubicBezTo>
                <a:cubicBezTo>
                  <a:pt x="27" y="87"/>
                  <a:pt x="28" y="87"/>
                  <a:pt x="29" y="87"/>
                </a:cubicBezTo>
                <a:cubicBezTo>
                  <a:pt x="30" y="87"/>
                  <a:pt x="31" y="87"/>
                  <a:pt x="32" y="87"/>
                </a:cubicBezTo>
                <a:cubicBezTo>
                  <a:pt x="46" y="87"/>
                  <a:pt x="77" y="87"/>
                  <a:pt x="92" y="87"/>
                </a:cubicBezTo>
                <a:cubicBezTo>
                  <a:pt x="92" y="87"/>
                  <a:pt x="93" y="87"/>
                  <a:pt x="93" y="87"/>
                </a:cubicBezTo>
                <a:cubicBezTo>
                  <a:pt x="95" y="87"/>
                  <a:pt x="95" y="87"/>
                  <a:pt x="95" y="87"/>
                </a:cubicBezTo>
                <a:cubicBezTo>
                  <a:pt x="95" y="87"/>
                  <a:pt x="98" y="87"/>
                  <a:pt x="99" y="87"/>
                </a:cubicBezTo>
                <a:cubicBezTo>
                  <a:pt x="108" y="87"/>
                  <a:pt x="108" y="87"/>
                  <a:pt x="108" y="87"/>
                </a:cubicBezTo>
                <a:cubicBezTo>
                  <a:pt x="122" y="87"/>
                  <a:pt x="133" y="76"/>
                  <a:pt x="133" y="62"/>
                </a:cubicBezTo>
                <a:cubicBezTo>
                  <a:pt x="133" y="50"/>
                  <a:pt x="124" y="40"/>
                  <a:pt x="112" y="38"/>
                </a:cubicBezTo>
                <a:close/>
              </a:path>
            </a:pathLst>
          </a:custGeom>
          <a:solidFill>
            <a:srgbClr val="FFFFFF">
              <a:lumMod val="95000"/>
            </a:srgbClr>
          </a:solidFill>
          <a:ln>
            <a:noFill/>
          </a:ln>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1" name="Freeform 44"/>
          <p:cNvSpPr>
            <a:spLocks/>
          </p:cNvSpPr>
          <p:nvPr/>
        </p:nvSpPr>
        <p:spPr bwMode="auto">
          <a:xfrm>
            <a:off x="11834054" y="6197225"/>
            <a:ext cx="336748" cy="225007"/>
          </a:xfrm>
          <a:custGeom>
            <a:avLst/>
            <a:gdLst>
              <a:gd name="T0" fmla="*/ 154 w 184"/>
              <a:gd name="T1" fmla="*/ 53 h 121"/>
              <a:gd name="T2" fmla="*/ 154 w 184"/>
              <a:gd name="T3" fmla="*/ 51 h 121"/>
              <a:gd name="T4" fmla="*/ 104 w 184"/>
              <a:gd name="T5" fmla="*/ 0 h 121"/>
              <a:gd name="T6" fmla="*/ 61 w 184"/>
              <a:gd name="T7" fmla="*/ 23 h 121"/>
              <a:gd name="T8" fmla="*/ 48 w 184"/>
              <a:gd name="T9" fmla="*/ 19 h 121"/>
              <a:gd name="T10" fmla="*/ 31 w 184"/>
              <a:gd name="T11" fmla="*/ 24 h 121"/>
              <a:gd name="T12" fmla="*/ 18 w 184"/>
              <a:gd name="T13" fmla="*/ 48 h 121"/>
              <a:gd name="T14" fmla="*/ 0 w 184"/>
              <a:gd name="T15" fmla="*/ 81 h 121"/>
              <a:gd name="T16" fmla="*/ 35 w 184"/>
              <a:gd name="T17" fmla="*/ 121 h 121"/>
              <a:gd name="T18" fmla="*/ 40 w 184"/>
              <a:gd name="T19" fmla="*/ 121 h 121"/>
              <a:gd name="T20" fmla="*/ 44 w 184"/>
              <a:gd name="T21" fmla="*/ 121 h 121"/>
              <a:gd name="T22" fmla="*/ 127 w 184"/>
              <a:gd name="T23" fmla="*/ 121 h 121"/>
              <a:gd name="T24" fmla="*/ 128 w 184"/>
              <a:gd name="T25" fmla="*/ 121 h 121"/>
              <a:gd name="T26" fmla="*/ 130 w 184"/>
              <a:gd name="T27" fmla="*/ 121 h 121"/>
              <a:gd name="T28" fmla="*/ 136 w 184"/>
              <a:gd name="T29" fmla="*/ 121 h 121"/>
              <a:gd name="T30" fmla="*/ 150 w 184"/>
              <a:gd name="T31" fmla="*/ 121 h 121"/>
              <a:gd name="T32" fmla="*/ 184 w 184"/>
              <a:gd name="T33" fmla="*/ 87 h 121"/>
              <a:gd name="T34" fmla="*/ 154 w 184"/>
              <a:gd name="T35"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121">
                <a:moveTo>
                  <a:pt x="154" y="53"/>
                </a:moveTo>
                <a:cubicBezTo>
                  <a:pt x="154" y="53"/>
                  <a:pt x="154" y="52"/>
                  <a:pt x="154" y="51"/>
                </a:cubicBezTo>
                <a:cubicBezTo>
                  <a:pt x="154" y="23"/>
                  <a:pt x="132" y="0"/>
                  <a:pt x="104" y="0"/>
                </a:cubicBezTo>
                <a:cubicBezTo>
                  <a:pt x="86" y="0"/>
                  <a:pt x="71" y="9"/>
                  <a:pt x="61" y="23"/>
                </a:cubicBezTo>
                <a:cubicBezTo>
                  <a:pt x="57" y="20"/>
                  <a:pt x="53" y="19"/>
                  <a:pt x="48" y="19"/>
                </a:cubicBezTo>
                <a:cubicBezTo>
                  <a:pt x="41" y="19"/>
                  <a:pt x="36" y="21"/>
                  <a:pt x="31" y="24"/>
                </a:cubicBezTo>
                <a:cubicBezTo>
                  <a:pt x="23" y="29"/>
                  <a:pt x="18" y="38"/>
                  <a:pt x="18" y="48"/>
                </a:cubicBezTo>
                <a:cubicBezTo>
                  <a:pt x="7" y="55"/>
                  <a:pt x="0" y="67"/>
                  <a:pt x="0" y="81"/>
                </a:cubicBezTo>
                <a:cubicBezTo>
                  <a:pt x="0" y="102"/>
                  <a:pt x="15" y="119"/>
                  <a:pt x="35" y="121"/>
                </a:cubicBezTo>
                <a:cubicBezTo>
                  <a:pt x="37" y="121"/>
                  <a:pt x="38" y="121"/>
                  <a:pt x="40" y="121"/>
                </a:cubicBezTo>
                <a:cubicBezTo>
                  <a:pt x="41" y="121"/>
                  <a:pt x="42" y="121"/>
                  <a:pt x="44" y="121"/>
                </a:cubicBezTo>
                <a:cubicBezTo>
                  <a:pt x="62" y="121"/>
                  <a:pt x="106" y="121"/>
                  <a:pt x="127" y="121"/>
                </a:cubicBezTo>
                <a:cubicBezTo>
                  <a:pt x="127" y="121"/>
                  <a:pt x="128" y="121"/>
                  <a:pt x="128" y="121"/>
                </a:cubicBezTo>
                <a:cubicBezTo>
                  <a:pt x="130" y="121"/>
                  <a:pt x="130" y="121"/>
                  <a:pt x="130" y="121"/>
                </a:cubicBezTo>
                <a:cubicBezTo>
                  <a:pt x="131" y="121"/>
                  <a:pt x="134" y="121"/>
                  <a:pt x="136" y="121"/>
                </a:cubicBezTo>
                <a:cubicBezTo>
                  <a:pt x="150" y="121"/>
                  <a:pt x="150" y="121"/>
                  <a:pt x="150" y="121"/>
                </a:cubicBezTo>
                <a:cubicBezTo>
                  <a:pt x="169" y="121"/>
                  <a:pt x="184" y="106"/>
                  <a:pt x="184" y="87"/>
                </a:cubicBezTo>
                <a:cubicBezTo>
                  <a:pt x="184" y="70"/>
                  <a:pt x="171" y="56"/>
                  <a:pt x="154" y="53"/>
                </a:cubicBezTo>
                <a:close/>
              </a:path>
            </a:pathLst>
          </a:custGeom>
          <a:solidFill>
            <a:srgbClr val="0072C6">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2" name="Freeform 45"/>
          <p:cNvSpPr>
            <a:spLocks/>
          </p:cNvSpPr>
          <p:nvPr/>
        </p:nvSpPr>
        <p:spPr bwMode="auto">
          <a:xfrm>
            <a:off x="20964" y="6470972"/>
            <a:ext cx="289470" cy="193675"/>
          </a:xfrm>
          <a:custGeom>
            <a:avLst/>
            <a:gdLst>
              <a:gd name="T0" fmla="*/ 112 w 133"/>
              <a:gd name="T1" fmla="*/ 38 h 87"/>
              <a:gd name="T2" fmla="*/ 112 w 133"/>
              <a:gd name="T3" fmla="*/ 36 h 87"/>
              <a:gd name="T4" fmla="*/ 75 w 133"/>
              <a:gd name="T5" fmla="*/ 0 h 87"/>
              <a:gd name="T6" fmla="*/ 45 w 133"/>
              <a:gd name="T7" fmla="*/ 16 h 87"/>
              <a:gd name="T8" fmla="*/ 35 w 133"/>
              <a:gd name="T9" fmla="*/ 13 h 87"/>
              <a:gd name="T10" fmla="*/ 23 w 133"/>
              <a:gd name="T11" fmla="*/ 17 h 87"/>
              <a:gd name="T12" fmla="*/ 14 w 133"/>
              <a:gd name="T13" fmla="*/ 34 h 87"/>
              <a:gd name="T14" fmla="*/ 0 w 133"/>
              <a:gd name="T15" fmla="*/ 58 h 87"/>
              <a:gd name="T16" fmla="*/ 26 w 133"/>
              <a:gd name="T17" fmla="*/ 87 h 87"/>
              <a:gd name="T18" fmla="*/ 29 w 133"/>
              <a:gd name="T19" fmla="*/ 87 h 87"/>
              <a:gd name="T20" fmla="*/ 32 w 133"/>
              <a:gd name="T21" fmla="*/ 87 h 87"/>
              <a:gd name="T22" fmla="*/ 92 w 133"/>
              <a:gd name="T23" fmla="*/ 87 h 87"/>
              <a:gd name="T24" fmla="*/ 93 w 133"/>
              <a:gd name="T25" fmla="*/ 87 h 87"/>
              <a:gd name="T26" fmla="*/ 95 w 133"/>
              <a:gd name="T27" fmla="*/ 87 h 87"/>
              <a:gd name="T28" fmla="*/ 99 w 133"/>
              <a:gd name="T29" fmla="*/ 87 h 87"/>
              <a:gd name="T30" fmla="*/ 108 w 133"/>
              <a:gd name="T31" fmla="*/ 87 h 87"/>
              <a:gd name="T32" fmla="*/ 133 w 133"/>
              <a:gd name="T33" fmla="*/ 62 h 87"/>
              <a:gd name="T34" fmla="*/ 112 w 133"/>
              <a:gd name="T35" fmla="*/ 3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7">
                <a:moveTo>
                  <a:pt x="112" y="38"/>
                </a:moveTo>
                <a:cubicBezTo>
                  <a:pt x="112" y="37"/>
                  <a:pt x="112" y="37"/>
                  <a:pt x="112" y="36"/>
                </a:cubicBezTo>
                <a:cubicBezTo>
                  <a:pt x="112" y="16"/>
                  <a:pt x="96" y="0"/>
                  <a:pt x="75" y="0"/>
                </a:cubicBezTo>
                <a:cubicBezTo>
                  <a:pt x="63" y="0"/>
                  <a:pt x="51" y="6"/>
                  <a:pt x="45" y="16"/>
                </a:cubicBezTo>
                <a:cubicBezTo>
                  <a:pt x="42" y="14"/>
                  <a:pt x="39" y="13"/>
                  <a:pt x="35" y="13"/>
                </a:cubicBezTo>
                <a:cubicBezTo>
                  <a:pt x="30" y="13"/>
                  <a:pt x="26" y="15"/>
                  <a:pt x="23" y="17"/>
                </a:cubicBezTo>
                <a:cubicBezTo>
                  <a:pt x="17" y="20"/>
                  <a:pt x="14" y="27"/>
                  <a:pt x="14" y="34"/>
                </a:cubicBezTo>
                <a:cubicBezTo>
                  <a:pt x="6" y="39"/>
                  <a:pt x="0" y="48"/>
                  <a:pt x="0" y="58"/>
                </a:cubicBezTo>
                <a:cubicBezTo>
                  <a:pt x="0" y="73"/>
                  <a:pt x="12" y="85"/>
                  <a:pt x="26" y="87"/>
                </a:cubicBezTo>
                <a:cubicBezTo>
                  <a:pt x="27" y="87"/>
                  <a:pt x="28" y="87"/>
                  <a:pt x="29" y="87"/>
                </a:cubicBezTo>
                <a:cubicBezTo>
                  <a:pt x="30" y="87"/>
                  <a:pt x="31" y="87"/>
                  <a:pt x="32" y="87"/>
                </a:cubicBezTo>
                <a:cubicBezTo>
                  <a:pt x="46" y="87"/>
                  <a:pt x="77" y="87"/>
                  <a:pt x="92" y="87"/>
                </a:cubicBezTo>
                <a:cubicBezTo>
                  <a:pt x="92" y="87"/>
                  <a:pt x="93" y="87"/>
                  <a:pt x="93" y="87"/>
                </a:cubicBezTo>
                <a:cubicBezTo>
                  <a:pt x="95" y="87"/>
                  <a:pt x="95" y="87"/>
                  <a:pt x="95" y="87"/>
                </a:cubicBezTo>
                <a:cubicBezTo>
                  <a:pt x="95" y="87"/>
                  <a:pt x="98" y="87"/>
                  <a:pt x="99" y="87"/>
                </a:cubicBezTo>
                <a:cubicBezTo>
                  <a:pt x="108" y="87"/>
                  <a:pt x="108" y="87"/>
                  <a:pt x="108" y="87"/>
                </a:cubicBezTo>
                <a:cubicBezTo>
                  <a:pt x="122" y="87"/>
                  <a:pt x="133" y="76"/>
                  <a:pt x="133" y="62"/>
                </a:cubicBezTo>
                <a:cubicBezTo>
                  <a:pt x="133" y="50"/>
                  <a:pt x="124" y="40"/>
                  <a:pt x="112" y="38"/>
                </a:cubicBezTo>
                <a:close/>
              </a:path>
            </a:pathLst>
          </a:custGeom>
          <a:solidFill>
            <a:srgbClr val="00BCF2">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3" name="Freeform 46"/>
          <p:cNvSpPr>
            <a:spLocks/>
          </p:cNvSpPr>
          <p:nvPr/>
        </p:nvSpPr>
        <p:spPr bwMode="auto">
          <a:xfrm>
            <a:off x="315207" y="5857427"/>
            <a:ext cx="527584" cy="355600"/>
          </a:xfrm>
          <a:custGeom>
            <a:avLst/>
            <a:gdLst>
              <a:gd name="T0" fmla="*/ 203 w 242"/>
              <a:gd name="T1" fmla="*/ 70 h 160"/>
              <a:gd name="T2" fmla="*/ 203 w 242"/>
              <a:gd name="T3" fmla="*/ 67 h 160"/>
              <a:gd name="T4" fmla="*/ 136 w 242"/>
              <a:gd name="T5" fmla="*/ 0 h 160"/>
              <a:gd name="T6" fmla="*/ 81 w 242"/>
              <a:gd name="T7" fmla="*/ 30 h 160"/>
              <a:gd name="T8" fmla="*/ 62 w 242"/>
              <a:gd name="T9" fmla="*/ 25 h 160"/>
              <a:gd name="T10" fmla="*/ 24 w 242"/>
              <a:gd name="T11" fmla="*/ 63 h 160"/>
              <a:gd name="T12" fmla="*/ 0 w 242"/>
              <a:gd name="T13" fmla="*/ 107 h 160"/>
              <a:gd name="T14" fmla="*/ 46 w 242"/>
              <a:gd name="T15" fmla="*/ 160 h 160"/>
              <a:gd name="T16" fmla="*/ 52 w 242"/>
              <a:gd name="T17" fmla="*/ 160 h 160"/>
              <a:gd name="T18" fmla="*/ 57 w 242"/>
              <a:gd name="T19" fmla="*/ 160 h 160"/>
              <a:gd name="T20" fmla="*/ 166 w 242"/>
              <a:gd name="T21" fmla="*/ 160 h 160"/>
              <a:gd name="T22" fmla="*/ 171 w 242"/>
              <a:gd name="T23" fmla="*/ 160 h 160"/>
              <a:gd name="T24" fmla="*/ 179 w 242"/>
              <a:gd name="T25" fmla="*/ 160 h 160"/>
              <a:gd name="T26" fmla="*/ 197 w 242"/>
              <a:gd name="T27" fmla="*/ 160 h 160"/>
              <a:gd name="T28" fmla="*/ 242 w 242"/>
              <a:gd name="T29" fmla="*/ 115 h 160"/>
              <a:gd name="T30" fmla="*/ 203 w 242"/>
              <a:gd name="T31"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160">
                <a:moveTo>
                  <a:pt x="203" y="70"/>
                </a:moveTo>
                <a:cubicBezTo>
                  <a:pt x="203" y="69"/>
                  <a:pt x="203" y="68"/>
                  <a:pt x="203" y="67"/>
                </a:cubicBezTo>
                <a:cubicBezTo>
                  <a:pt x="203" y="30"/>
                  <a:pt x="173" y="0"/>
                  <a:pt x="136" y="0"/>
                </a:cubicBezTo>
                <a:cubicBezTo>
                  <a:pt x="113" y="0"/>
                  <a:pt x="93" y="12"/>
                  <a:pt x="81" y="30"/>
                </a:cubicBezTo>
                <a:cubicBezTo>
                  <a:pt x="75" y="27"/>
                  <a:pt x="69" y="25"/>
                  <a:pt x="62" y="25"/>
                </a:cubicBezTo>
                <a:cubicBezTo>
                  <a:pt x="41" y="25"/>
                  <a:pt x="24" y="42"/>
                  <a:pt x="24" y="63"/>
                </a:cubicBezTo>
                <a:cubicBezTo>
                  <a:pt x="9" y="73"/>
                  <a:pt x="0" y="89"/>
                  <a:pt x="0" y="107"/>
                </a:cubicBezTo>
                <a:cubicBezTo>
                  <a:pt x="0" y="135"/>
                  <a:pt x="20" y="157"/>
                  <a:pt x="46" y="160"/>
                </a:cubicBezTo>
                <a:cubicBezTo>
                  <a:pt x="48" y="160"/>
                  <a:pt x="50" y="160"/>
                  <a:pt x="52" y="160"/>
                </a:cubicBezTo>
                <a:cubicBezTo>
                  <a:pt x="54" y="160"/>
                  <a:pt x="56" y="160"/>
                  <a:pt x="57" y="160"/>
                </a:cubicBezTo>
                <a:cubicBezTo>
                  <a:pt x="82" y="160"/>
                  <a:pt x="139" y="160"/>
                  <a:pt x="166" y="160"/>
                </a:cubicBezTo>
                <a:cubicBezTo>
                  <a:pt x="171" y="160"/>
                  <a:pt x="171" y="160"/>
                  <a:pt x="171" y="160"/>
                </a:cubicBezTo>
                <a:cubicBezTo>
                  <a:pt x="173" y="160"/>
                  <a:pt x="177" y="160"/>
                  <a:pt x="179" y="160"/>
                </a:cubicBezTo>
                <a:cubicBezTo>
                  <a:pt x="197" y="160"/>
                  <a:pt x="197" y="160"/>
                  <a:pt x="197" y="160"/>
                </a:cubicBezTo>
                <a:cubicBezTo>
                  <a:pt x="222" y="160"/>
                  <a:pt x="242" y="139"/>
                  <a:pt x="242" y="115"/>
                </a:cubicBezTo>
                <a:cubicBezTo>
                  <a:pt x="242" y="92"/>
                  <a:pt x="225" y="73"/>
                  <a:pt x="203" y="70"/>
                </a:cubicBez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nvGrpSpPr>
          <p:cNvPr id="14" name="Group 13"/>
          <p:cNvGrpSpPr/>
          <p:nvPr/>
        </p:nvGrpSpPr>
        <p:grpSpPr>
          <a:xfrm>
            <a:off x="11887654" y="6709439"/>
            <a:ext cx="133479" cy="263409"/>
            <a:chOff x="6812419" y="6555317"/>
            <a:chExt cx="203193" cy="393100"/>
          </a:xfrm>
        </p:grpSpPr>
        <p:sp>
          <p:nvSpPr>
            <p:cNvPr id="88" name="Rectangle 87"/>
            <p:cNvSpPr>
              <a:spLocks noChangeArrowheads="1"/>
            </p:cNvSpPr>
            <p:nvPr/>
          </p:nvSpPr>
          <p:spPr bwMode="auto">
            <a:xfrm>
              <a:off x="6893697"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9" name="Oval 88"/>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90" name="Oval 89"/>
            <p:cNvSpPr>
              <a:spLocks noChangeArrowheads="1"/>
            </p:cNvSpPr>
            <p:nvPr/>
          </p:nvSpPr>
          <p:spPr bwMode="auto">
            <a:xfrm>
              <a:off x="6838991"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5" name="Group 14"/>
          <p:cNvGrpSpPr/>
          <p:nvPr/>
        </p:nvGrpSpPr>
        <p:grpSpPr>
          <a:xfrm>
            <a:off x="141140" y="6775893"/>
            <a:ext cx="87078" cy="171840"/>
            <a:chOff x="6812419" y="6555317"/>
            <a:chExt cx="203193" cy="393100"/>
          </a:xfrm>
        </p:grpSpPr>
        <p:sp>
          <p:nvSpPr>
            <p:cNvPr id="85" name="Rectangle 84"/>
            <p:cNvSpPr>
              <a:spLocks noChangeArrowheads="1"/>
            </p:cNvSpPr>
            <p:nvPr/>
          </p:nvSpPr>
          <p:spPr bwMode="auto">
            <a:xfrm>
              <a:off x="6893697"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6" name="Oval 85"/>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7" name="Oval 86"/>
            <p:cNvSpPr>
              <a:spLocks noChangeArrowheads="1"/>
            </p:cNvSpPr>
            <p:nvPr/>
          </p:nvSpPr>
          <p:spPr bwMode="auto">
            <a:xfrm>
              <a:off x="6838991"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sp>
        <p:nvSpPr>
          <p:cNvPr id="16" name="Rectangle 33"/>
          <p:cNvSpPr>
            <a:spLocks noChangeArrowheads="1"/>
          </p:cNvSpPr>
          <p:nvPr/>
        </p:nvSpPr>
        <p:spPr bwMode="auto">
          <a:xfrm flipH="1">
            <a:off x="0" y="6942989"/>
            <a:ext cx="12436474" cy="51536"/>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nvGrpSpPr>
          <p:cNvPr id="17" name="Group 16"/>
          <p:cNvGrpSpPr/>
          <p:nvPr/>
        </p:nvGrpSpPr>
        <p:grpSpPr>
          <a:xfrm flipH="1">
            <a:off x="5591943" y="6587786"/>
            <a:ext cx="191314" cy="362340"/>
            <a:chOff x="2947734" y="4893996"/>
            <a:chExt cx="261655" cy="485821"/>
          </a:xfrm>
        </p:grpSpPr>
        <p:sp>
          <p:nvSpPr>
            <p:cNvPr id="83" name="Freeform 25"/>
            <p:cNvSpPr>
              <a:spLocks/>
            </p:cNvSpPr>
            <p:nvPr/>
          </p:nvSpPr>
          <p:spPr bwMode="auto">
            <a:xfrm flipH="1">
              <a:off x="3046279" y="4893996"/>
              <a:ext cx="163110" cy="485821"/>
            </a:xfrm>
            <a:custGeom>
              <a:avLst/>
              <a:gdLst>
                <a:gd name="T0" fmla="*/ 107 w 192"/>
                <a:gd name="T1" fmla="*/ 0 h 570"/>
                <a:gd name="T2" fmla="*/ 0 w 192"/>
                <a:gd name="T3" fmla="*/ 570 h 570"/>
                <a:gd name="T4" fmla="*/ 192 w 192"/>
                <a:gd name="T5" fmla="*/ 570 h 570"/>
                <a:gd name="T6" fmla="*/ 107 w 192"/>
                <a:gd name="T7" fmla="*/ 0 h 570"/>
              </a:gdLst>
              <a:ahLst/>
              <a:cxnLst>
                <a:cxn ang="0">
                  <a:pos x="T0" y="T1"/>
                </a:cxn>
                <a:cxn ang="0">
                  <a:pos x="T2" y="T3"/>
                </a:cxn>
                <a:cxn ang="0">
                  <a:pos x="T4" y="T5"/>
                </a:cxn>
                <a:cxn ang="0">
                  <a:pos x="T6" y="T7"/>
                </a:cxn>
              </a:cxnLst>
              <a:rect l="0" t="0" r="r" b="b"/>
              <a:pathLst>
                <a:path w="192" h="570">
                  <a:moveTo>
                    <a:pt x="107" y="0"/>
                  </a:moveTo>
                  <a:lnTo>
                    <a:pt x="0" y="570"/>
                  </a:lnTo>
                  <a:lnTo>
                    <a:pt x="192" y="570"/>
                  </a:lnTo>
                  <a:lnTo>
                    <a:pt x="107" y="0"/>
                  </a:lnTo>
                  <a:close/>
                </a:path>
              </a:pathLst>
            </a:custGeom>
            <a:solidFill>
              <a:srgbClr val="79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4" name="Freeform 26"/>
            <p:cNvSpPr>
              <a:spLocks/>
            </p:cNvSpPr>
            <p:nvPr/>
          </p:nvSpPr>
          <p:spPr bwMode="auto">
            <a:xfrm flipH="1">
              <a:off x="2947734" y="5006502"/>
              <a:ext cx="126580" cy="373315"/>
            </a:xfrm>
            <a:custGeom>
              <a:avLst/>
              <a:gdLst>
                <a:gd name="T0" fmla="*/ 83 w 149"/>
                <a:gd name="T1" fmla="*/ 0 h 438"/>
                <a:gd name="T2" fmla="*/ 0 w 149"/>
                <a:gd name="T3" fmla="*/ 438 h 438"/>
                <a:gd name="T4" fmla="*/ 149 w 149"/>
                <a:gd name="T5" fmla="*/ 438 h 438"/>
                <a:gd name="T6" fmla="*/ 83 w 149"/>
                <a:gd name="T7" fmla="*/ 0 h 438"/>
              </a:gdLst>
              <a:ahLst/>
              <a:cxnLst>
                <a:cxn ang="0">
                  <a:pos x="T0" y="T1"/>
                </a:cxn>
                <a:cxn ang="0">
                  <a:pos x="T2" y="T3"/>
                </a:cxn>
                <a:cxn ang="0">
                  <a:pos x="T4" y="T5"/>
                </a:cxn>
                <a:cxn ang="0">
                  <a:pos x="T6" y="T7"/>
                </a:cxn>
              </a:cxnLst>
              <a:rect l="0" t="0" r="r" b="b"/>
              <a:pathLst>
                <a:path w="149" h="438">
                  <a:moveTo>
                    <a:pt x="83" y="0"/>
                  </a:moveTo>
                  <a:lnTo>
                    <a:pt x="0" y="438"/>
                  </a:lnTo>
                  <a:lnTo>
                    <a:pt x="149" y="438"/>
                  </a:lnTo>
                  <a:lnTo>
                    <a:pt x="83" y="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8" name="Group 17"/>
          <p:cNvGrpSpPr/>
          <p:nvPr/>
        </p:nvGrpSpPr>
        <p:grpSpPr>
          <a:xfrm flipH="1">
            <a:off x="1687711" y="6390564"/>
            <a:ext cx="191314" cy="362340"/>
            <a:chOff x="2947734" y="4893996"/>
            <a:chExt cx="261655" cy="485821"/>
          </a:xfrm>
        </p:grpSpPr>
        <p:sp>
          <p:nvSpPr>
            <p:cNvPr id="81" name="Freeform 25"/>
            <p:cNvSpPr>
              <a:spLocks/>
            </p:cNvSpPr>
            <p:nvPr/>
          </p:nvSpPr>
          <p:spPr bwMode="auto">
            <a:xfrm flipH="1">
              <a:off x="3046279" y="4893996"/>
              <a:ext cx="163110" cy="485821"/>
            </a:xfrm>
            <a:custGeom>
              <a:avLst/>
              <a:gdLst>
                <a:gd name="T0" fmla="*/ 107 w 192"/>
                <a:gd name="T1" fmla="*/ 0 h 570"/>
                <a:gd name="T2" fmla="*/ 0 w 192"/>
                <a:gd name="T3" fmla="*/ 570 h 570"/>
                <a:gd name="T4" fmla="*/ 192 w 192"/>
                <a:gd name="T5" fmla="*/ 570 h 570"/>
                <a:gd name="T6" fmla="*/ 107 w 192"/>
                <a:gd name="T7" fmla="*/ 0 h 570"/>
              </a:gdLst>
              <a:ahLst/>
              <a:cxnLst>
                <a:cxn ang="0">
                  <a:pos x="T0" y="T1"/>
                </a:cxn>
                <a:cxn ang="0">
                  <a:pos x="T2" y="T3"/>
                </a:cxn>
                <a:cxn ang="0">
                  <a:pos x="T4" y="T5"/>
                </a:cxn>
                <a:cxn ang="0">
                  <a:pos x="T6" y="T7"/>
                </a:cxn>
              </a:cxnLst>
              <a:rect l="0" t="0" r="r" b="b"/>
              <a:pathLst>
                <a:path w="192" h="570">
                  <a:moveTo>
                    <a:pt x="107" y="0"/>
                  </a:moveTo>
                  <a:lnTo>
                    <a:pt x="0" y="570"/>
                  </a:lnTo>
                  <a:lnTo>
                    <a:pt x="192" y="570"/>
                  </a:lnTo>
                  <a:lnTo>
                    <a:pt x="107" y="0"/>
                  </a:lnTo>
                  <a:close/>
                </a:path>
              </a:pathLst>
            </a:custGeom>
            <a:solidFill>
              <a:srgbClr val="79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2" name="Freeform 26"/>
            <p:cNvSpPr>
              <a:spLocks/>
            </p:cNvSpPr>
            <p:nvPr/>
          </p:nvSpPr>
          <p:spPr bwMode="auto">
            <a:xfrm flipH="1">
              <a:off x="2947734" y="5006502"/>
              <a:ext cx="126580" cy="373315"/>
            </a:xfrm>
            <a:custGeom>
              <a:avLst/>
              <a:gdLst>
                <a:gd name="T0" fmla="*/ 83 w 149"/>
                <a:gd name="T1" fmla="*/ 0 h 438"/>
                <a:gd name="T2" fmla="*/ 0 w 149"/>
                <a:gd name="T3" fmla="*/ 438 h 438"/>
                <a:gd name="T4" fmla="*/ 149 w 149"/>
                <a:gd name="T5" fmla="*/ 438 h 438"/>
                <a:gd name="T6" fmla="*/ 83 w 149"/>
                <a:gd name="T7" fmla="*/ 0 h 438"/>
              </a:gdLst>
              <a:ahLst/>
              <a:cxnLst>
                <a:cxn ang="0">
                  <a:pos x="T0" y="T1"/>
                </a:cxn>
                <a:cxn ang="0">
                  <a:pos x="T2" y="T3"/>
                </a:cxn>
                <a:cxn ang="0">
                  <a:pos x="T4" y="T5"/>
                </a:cxn>
                <a:cxn ang="0">
                  <a:pos x="T6" y="T7"/>
                </a:cxn>
              </a:cxnLst>
              <a:rect l="0" t="0" r="r" b="b"/>
              <a:pathLst>
                <a:path w="149" h="438">
                  <a:moveTo>
                    <a:pt x="83" y="0"/>
                  </a:moveTo>
                  <a:lnTo>
                    <a:pt x="0" y="438"/>
                  </a:lnTo>
                  <a:lnTo>
                    <a:pt x="149" y="438"/>
                  </a:lnTo>
                  <a:lnTo>
                    <a:pt x="83" y="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9" name="Group 18"/>
          <p:cNvGrpSpPr/>
          <p:nvPr/>
        </p:nvGrpSpPr>
        <p:grpSpPr>
          <a:xfrm>
            <a:off x="10432064" y="5635625"/>
            <a:ext cx="1108075" cy="1358900"/>
            <a:chOff x="7034213" y="5499100"/>
            <a:chExt cx="1108075" cy="1358900"/>
          </a:xfrm>
        </p:grpSpPr>
        <p:sp>
          <p:nvSpPr>
            <p:cNvPr id="20" name="AutoShape 3"/>
            <p:cNvSpPr>
              <a:spLocks noChangeAspect="1" noChangeArrowheads="1" noTextEdit="1"/>
            </p:cNvSpPr>
            <p:nvPr/>
          </p:nvSpPr>
          <p:spPr bwMode="auto">
            <a:xfrm>
              <a:off x="7037388" y="5499100"/>
              <a:ext cx="1104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5"/>
            <p:cNvSpPr>
              <a:spLocks noEditPoints="1"/>
            </p:cNvSpPr>
            <p:nvPr/>
          </p:nvSpPr>
          <p:spPr bwMode="auto">
            <a:xfrm>
              <a:off x="7034213" y="5502275"/>
              <a:ext cx="1108075" cy="1319213"/>
            </a:xfrm>
            <a:custGeom>
              <a:avLst/>
              <a:gdLst>
                <a:gd name="T0" fmla="*/ 195 w 391"/>
                <a:gd name="T1" fmla="*/ 0 h 466"/>
                <a:gd name="T2" fmla="*/ 0 w 391"/>
                <a:gd name="T3" fmla="*/ 195 h 466"/>
                <a:gd name="T4" fmla="*/ 0 w 391"/>
                <a:gd name="T5" fmla="*/ 466 h 466"/>
                <a:gd name="T6" fmla="*/ 324 w 391"/>
                <a:gd name="T7" fmla="*/ 466 h 466"/>
                <a:gd name="T8" fmla="*/ 324 w 391"/>
                <a:gd name="T9" fmla="*/ 402 h 466"/>
                <a:gd name="T10" fmla="*/ 320 w 391"/>
                <a:gd name="T11" fmla="*/ 402 h 466"/>
                <a:gd name="T12" fmla="*/ 257 w 391"/>
                <a:gd name="T13" fmla="*/ 365 h 466"/>
                <a:gd name="T14" fmla="*/ 324 w 391"/>
                <a:gd name="T15" fmla="*/ 365 h 466"/>
                <a:gd name="T16" fmla="*/ 324 w 391"/>
                <a:gd name="T17" fmla="*/ 310 h 466"/>
                <a:gd name="T18" fmla="*/ 391 w 391"/>
                <a:gd name="T19" fmla="*/ 310 h 466"/>
                <a:gd name="T20" fmla="*/ 391 w 391"/>
                <a:gd name="T21" fmla="*/ 195 h 466"/>
                <a:gd name="T22" fmla="*/ 195 w 391"/>
                <a:gd name="T23" fmla="*/ 0 h 466"/>
                <a:gd name="T24" fmla="*/ 263 w 391"/>
                <a:gd name="T25" fmla="*/ 243 h 466"/>
                <a:gd name="T26" fmla="*/ 240 w 391"/>
                <a:gd name="T27" fmla="*/ 220 h 466"/>
                <a:gd name="T28" fmla="*/ 263 w 391"/>
                <a:gd name="T29" fmla="*/ 197 h 466"/>
                <a:gd name="T30" fmla="*/ 286 w 391"/>
                <a:gd name="T31" fmla="*/ 220 h 466"/>
                <a:gd name="T32" fmla="*/ 263 w 391"/>
                <a:gd name="T33" fmla="*/ 24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6">
                  <a:moveTo>
                    <a:pt x="195" y="0"/>
                  </a:moveTo>
                  <a:cubicBezTo>
                    <a:pt x="87" y="0"/>
                    <a:pt x="0" y="87"/>
                    <a:pt x="0" y="195"/>
                  </a:cubicBezTo>
                  <a:cubicBezTo>
                    <a:pt x="0" y="466"/>
                    <a:pt x="0" y="466"/>
                    <a:pt x="0" y="466"/>
                  </a:cubicBezTo>
                  <a:cubicBezTo>
                    <a:pt x="324" y="466"/>
                    <a:pt x="324" y="466"/>
                    <a:pt x="324" y="466"/>
                  </a:cubicBezTo>
                  <a:cubicBezTo>
                    <a:pt x="324" y="402"/>
                    <a:pt x="324" y="402"/>
                    <a:pt x="324" y="402"/>
                  </a:cubicBezTo>
                  <a:cubicBezTo>
                    <a:pt x="323" y="402"/>
                    <a:pt x="322" y="402"/>
                    <a:pt x="320" y="402"/>
                  </a:cubicBezTo>
                  <a:cubicBezTo>
                    <a:pt x="293" y="402"/>
                    <a:pt x="270" y="387"/>
                    <a:pt x="257" y="365"/>
                  </a:cubicBezTo>
                  <a:cubicBezTo>
                    <a:pt x="324" y="365"/>
                    <a:pt x="324" y="365"/>
                    <a:pt x="324" y="365"/>
                  </a:cubicBezTo>
                  <a:cubicBezTo>
                    <a:pt x="324" y="310"/>
                    <a:pt x="324" y="310"/>
                    <a:pt x="324" y="310"/>
                  </a:cubicBezTo>
                  <a:cubicBezTo>
                    <a:pt x="391" y="310"/>
                    <a:pt x="391" y="310"/>
                    <a:pt x="391" y="310"/>
                  </a:cubicBezTo>
                  <a:cubicBezTo>
                    <a:pt x="391" y="195"/>
                    <a:pt x="391" y="195"/>
                    <a:pt x="391" y="195"/>
                  </a:cubicBezTo>
                  <a:cubicBezTo>
                    <a:pt x="391" y="87"/>
                    <a:pt x="303" y="0"/>
                    <a:pt x="195" y="0"/>
                  </a:cubicBezTo>
                  <a:close/>
                  <a:moveTo>
                    <a:pt x="263" y="243"/>
                  </a:moveTo>
                  <a:cubicBezTo>
                    <a:pt x="250" y="243"/>
                    <a:pt x="240" y="232"/>
                    <a:pt x="240" y="220"/>
                  </a:cubicBezTo>
                  <a:cubicBezTo>
                    <a:pt x="240" y="207"/>
                    <a:pt x="250" y="197"/>
                    <a:pt x="263" y="197"/>
                  </a:cubicBezTo>
                  <a:cubicBezTo>
                    <a:pt x="275" y="197"/>
                    <a:pt x="286" y="207"/>
                    <a:pt x="286" y="220"/>
                  </a:cubicBezTo>
                  <a:cubicBezTo>
                    <a:pt x="286" y="232"/>
                    <a:pt x="275" y="243"/>
                    <a:pt x="263" y="243"/>
                  </a:cubicBezTo>
                  <a:close/>
                </a:path>
              </a:pathLst>
            </a:custGeom>
            <a:solidFill>
              <a:srgbClr val="6DC2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
            <p:cNvSpPr>
              <a:spLocks/>
            </p:cNvSpPr>
            <p:nvPr/>
          </p:nvSpPr>
          <p:spPr bwMode="auto">
            <a:xfrm>
              <a:off x="7229476" y="5572125"/>
              <a:ext cx="709613" cy="400050"/>
            </a:xfrm>
            <a:custGeom>
              <a:avLst/>
              <a:gdLst>
                <a:gd name="T0" fmla="*/ 41 w 250"/>
                <a:gd name="T1" fmla="*/ 59 h 141"/>
                <a:gd name="T2" fmla="*/ 45 w 250"/>
                <a:gd name="T3" fmla="*/ 59 h 141"/>
                <a:gd name="T4" fmla="*/ 41 w 250"/>
                <a:gd name="T5" fmla="*/ 41 h 141"/>
                <a:gd name="T6" fmla="*/ 82 w 250"/>
                <a:gd name="T7" fmla="*/ 0 h 141"/>
                <a:gd name="T8" fmla="*/ 123 w 250"/>
                <a:gd name="T9" fmla="*/ 36 h 141"/>
                <a:gd name="T10" fmla="*/ 153 w 250"/>
                <a:gd name="T11" fmla="*/ 23 h 141"/>
                <a:gd name="T12" fmla="*/ 194 w 250"/>
                <a:gd name="T13" fmla="*/ 62 h 141"/>
                <a:gd name="T14" fmla="*/ 208 w 250"/>
                <a:gd name="T15" fmla="*/ 59 h 141"/>
                <a:gd name="T16" fmla="*/ 250 w 250"/>
                <a:gd name="T17" fmla="*/ 100 h 141"/>
                <a:gd name="T18" fmla="*/ 208 w 250"/>
                <a:gd name="T19" fmla="*/ 141 h 141"/>
                <a:gd name="T20" fmla="*/ 41 w 250"/>
                <a:gd name="T21" fmla="*/ 141 h 141"/>
                <a:gd name="T22" fmla="*/ 0 w 250"/>
                <a:gd name="T23" fmla="*/ 100 h 141"/>
                <a:gd name="T24" fmla="*/ 41 w 250"/>
                <a:gd name="T25" fmla="*/ 5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141">
                  <a:moveTo>
                    <a:pt x="41" y="59"/>
                  </a:moveTo>
                  <a:cubicBezTo>
                    <a:pt x="42" y="59"/>
                    <a:pt x="44" y="59"/>
                    <a:pt x="45" y="59"/>
                  </a:cubicBezTo>
                  <a:cubicBezTo>
                    <a:pt x="43" y="54"/>
                    <a:pt x="41" y="48"/>
                    <a:pt x="41" y="41"/>
                  </a:cubicBezTo>
                  <a:cubicBezTo>
                    <a:pt x="41" y="19"/>
                    <a:pt x="59" y="0"/>
                    <a:pt x="82" y="0"/>
                  </a:cubicBezTo>
                  <a:cubicBezTo>
                    <a:pt x="103" y="0"/>
                    <a:pt x="120" y="16"/>
                    <a:pt x="123" y="36"/>
                  </a:cubicBezTo>
                  <a:cubicBezTo>
                    <a:pt x="130" y="28"/>
                    <a:pt x="141" y="23"/>
                    <a:pt x="153" y="23"/>
                  </a:cubicBezTo>
                  <a:cubicBezTo>
                    <a:pt x="175" y="23"/>
                    <a:pt x="193" y="40"/>
                    <a:pt x="194" y="62"/>
                  </a:cubicBezTo>
                  <a:cubicBezTo>
                    <a:pt x="199" y="60"/>
                    <a:pt x="203" y="59"/>
                    <a:pt x="208" y="59"/>
                  </a:cubicBezTo>
                  <a:cubicBezTo>
                    <a:pt x="231" y="59"/>
                    <a:pt x="250" y="78"/>
                    <a:pt x="250" y="100"/>
                  </a:cubicBezTo>
                  <a:cubicBezTo>
                    <a:pt x="250" y="123"/>
                    <a:pt x="231" y="141"/>
                    <a:pt x="208" y="141"/>
                  </a:cubicBezTo>
                  <a:cubicBezTo>
                    <a:pt x="41" y="141"/>
                    <a:pt x="41" y="141"/>
                    <a:pt x="41" y="141"/>
                  </a:cubicBezTo>
                  <a:cubicBezTo>
                    <a:pt x="18" y="141"/>
                    <a:pt x="0" y="123"/>
                    <a:pt x="0" y="100"/>
                  </a:cubicBezTo>
                  <a:cubicBezTo>
                    <a:pt x="0" y="78"/>
                    <a:pt x="18" y="59"/>
                    <a:pt x="41"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7"/>
            <p:cNvSpPr>
              <a:spLocks noChangeArrowheads="1"/>
            </p:cNvSpPr>
            <p:nvPr/>
          </p:nvSpPr>
          <p:spPr bwMode="auto">
            <a:xfrm>
              <a:off x="7626351" y="6673850"/>
              <a:ext cx="176213" cy="180975"/>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8"/>
            <p:cNvSpPr>
              <a:spLocks noChangeArrowheads="1"/>
            </p:cNvSpPr>
            <p:nvPr/>
          </p:nvSpPr>
          <p:spPr bwMode="auto">
            <a:xfrm>
              <a:off x="7380288" y="6319838"/>
              <a:ext cx="176213" cy="534988"/>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9"/>
            <p:cNvSpPr>
              <a:spLocks noChangeArrowheads="1"/>
            </p:cNvSpPr>
            <p:nvPr/>
          </p:nvSpPr>
          <p:spPr bwMode="auto">
            <a:xfrm>
              <a:off x="7399338" y="6351588"/>
              <a:ext cx="20638"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10"/>
            <p:cNvSpPr>
              <a:spLocks noChangeArrowheads="1"/>
            </p:cNvSpPr>
            <p:nvPr/>
          </p:nvSpPr>
          <p:spPr bwMode="auto">
            <a:xfrm>
              <a:off x="7439026" y="6351588"/>
              <a:ext cx="17463"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11"/>
            <p:cNvSpPr>
              <a:spLocks noChangeArrowheads="1"/>
            </p:cNvSpPr>
            <p:nvPr/>
          </p:nvSpPr>
          <p:spPr bwMode="auto">
            <a:xfrm>
              <a:off x="7477126" y="6351588"/>
              <a:ext cx="15875"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12"/>
            <p:cNvSpPr>
              <a:spLocks noChangeArrowheads="1"/>
            </p:cNvSpPr>
            <p:nvPr/>
          </p:nvSpPr>
          <p:spPr bwMode="auto">
            <a:xfrm>
              <a:off x="7513638" y="6351588"/>
              <a:ext cx="19050"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13"/>
            <p:cNvSpPr>
              <a:spLocks noChangeArrowheads="1"/>
            </p:cNvSpPr>
            <p:nvPr/>
          </p:nvSpPr>
          <p:spPr bwMode="auto">
            <a:xfrm>
              <a:off x="7399338" y="64023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14"/>
            <p:cNvSpPr>
              <a:spLocks noChangeArrowheads="1"/>
            </p:cNvSpPr>
            <p:nvPr/>
          </p:nvSpPr>
          <p:spPr bwMode="auto">
            <a:xfrm>
              <a:off x="7439026" y="64023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15"/>
            <p:cNvSpPr>
              <a:spLocks noChangeArrowheads="1"/>
            </p:cNvSpPr>
            <p:nvPr/>
          </p:nvSpPr>
          <p:spPr bwMode="auto">
            <a:xfrm>
              <a:off x="7477126" y="64023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16"/>
            <p:cNvSpPr>
              <a:spLocks noChangeArrowheads="1"/>
            </p:cNvSpPr>
            <p:nvPr/>
          </p:nvSpPr>
          <p:spPr bwMode="auto">
            <a:xfrm>
              <a:off x="7513638" y="64023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17"/>
            <p:cNvSpPr>
              <a:spLocks noChangeArrowheads="1"/>
            </p:cNvSpPr>
            <p:nvPr/>
          </p:nvSpPr>
          <p:spPr bwMode="auto">
            <a:xfrm>
              <a:off x="7399338" y="64531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18"/>
            <p:cNvSpPr>
              <a:spLocks noChangeArrowheads="1"/>
            </p:cNvSpPr>
            <p:nvPr/>
          </p:nvSpPr>
          <p:spPr bwMode="auto">
            <a:xfrm>
              <a:off x="7439026" y="64531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19"/>
            <p:cNvSpPr>
              <a:spLocks noChangeArrowheads="1"/>
            </p:cNvSpPr>
            <p:nvPr/>
          </p:nvSpPr>
          <p:spPr bwMode="auto">
            <a:xfrm>
              <a:off x="7477126" y="64531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20"/>
            <p:cNvSpPr>
              <a:spLocks noChangeArrowheads="1"/>
            </p:cNvSpPr>
            <p:nvPr/>
          </p:nvSpPr>
          <p:spPr bwMode="auto">
            <a:xfrm>
              <a:off x="7513638" y="64531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21"/>
            <p:cNvSpPr>
              <a:spLocks noChangeArrowheads="1"/>
            </p:cNvSpPr>
            <p:nvPr/>
          </p:nvSpPr>
          <p:spPr bwMode="auto">
            <a:xfrm>
              <a:off x="7399338" y="6503988"/>
              <a:ext cx="20638"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22"/>
            <p:cNvSpPr>
              <a:spLocks noChangeArrowheads="1"/>
            </p:cNvSpPr>
            <p:nvPr/>
          </p:nvSpPr>
          <p:spPr bwMode="auto">
            <a:xfrm>
              <a:off x="7439026" y="6503988"/>
              <a:ext cx="17463"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23"/>
            <p:cNvSpPr>
              <a:spLocks noChangeArrowheads="1"/>
            </p:cNvSpPr>
            <p:nvPr/>
          </p:nvSpPr>
          <p:spPr bwMode="auto">
            <a:xfrm>
              <a:off x="7477126" y="6503988"/>
              <a:ext cx="15875"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24"/>
            <p:cNvSpPr>
              <a:spLocks noChangeArrowheads="1"/>
            </p:cNvSpPr>
            <p:nvPr/>
          </p:nvSpPr>
          <p:spPr bwMode="auto">
            <a:xfrm>
              <a:off x="7513638" y="65039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25"/>
            <p:cNvSpPr>
              <a:spLocks noChangeArrowheads="1"/>
            </p:cNvSpPr>
            <p:nvPr/>
          </p:nvSpPr>
          <p:spPr bwMode="auto">
            <a:xfrm>
              <a:off x="7399338" y="65547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26"/>
            <p:cNvSpPr>
              <a:spLocks noChangeArrowheads="1"/>
            </p:cNvSpPr>
            <p:nvPr/>
          </p:nvSpPr>
          <p:spPr bwMode="auto">
            <a:xfrm>
              <a:off x="7439026" y="6554788"/>
              <a:ext cx="17463"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27"/>
            <p:cNvSpPr>
              <a:spLocks noChangeArrowheads="1"/>
            </p:cNvSpPr>
            <p:nvPr/>
          </p:nvSpPr>
          <p:spPr bwMode="auto">
            <a:xfrm>
              <a:off x="7477126" y="65547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28"/>
            <p:cNvSpPr>
              <a:spLocks noChangeArrowheads="1"/>
            </p:cNvSpPr>
            <p:nvPr/>
          </p:nvSpPr>
          <p:spPr bwMode="auto">
            <a:xfrm>
              <a:off x="7513638" y="65547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29"/>
            <p:cNvSpPr>
              <a:spLocks noChangeArrowheads="1"/>
            </p:cNvSpPr>
            <p:nvPr/>
          </p:nvSpPr>
          <p:spPr bwMode="auto">
            <a:xfrm>
              <a:off x="7399338" y="66055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30"/>
            <p:cNvSpPr>
              <a:spLocks noChangeArrowheads="1"/>
            </p:cNvSpPr>
            <p:nvPr/>
          </p:nvSpPr>
          <p:spPr bwMode="auto">
            <a:xfrm>
              <a:off x="7439026" y="66055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31"/>
            <p:cNvSpPr>
              <a:spLocks noChangeArrowheads="1"/>
            </p:cNvSpPr>
            <p:nvPr/>
          </p:nvSpPr>
          <p:spPr bwMode="auto">
            <a:xfrm>
              <a:off x="7477126" y="6605588"/>
              <a:ext cx="1587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32"/>
            <p:cNvSpPr>
              <a:spLocks noChangeArrowheads="1"/>
            </p:cNvSpPr>
            <p:nvPr/>
          </p:nvSpPr>
          <p:spPr bwMode="auto">
            <a:xfrm>
              <a:off x="7513638" y="6605588"/>
              <a:ext cx="19050"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33"/>
            <p:cNvSpPr>
              <a:spLocks noChangeArrowheads="1"/>
            </p:cNvSpPr>
            <p:nvPr/>
          </p:nvSpPr>
          <p:spPr bwMode="auto">
            <a:xfrm>
              <a:off x="7399338" y="6656388"/>
              <a:ext cx="20638"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34"/>
            <p:cNvSpPr>
              <a:spLocks noChangeArrowheads="1"/>
            </p:cNvSpPr>
            <p:nvPr/>
          </p:nvSpPr>
          <p:spPr bwMode="auto">
            <a:xfrm>
              <a:off x="7439026" y="6656388"/>
              <a:ext cx="17463"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35"/>
            <p:cNvSpPr>
              <a:spLocks noChangeArrowheads="1"/>
            </p:cNvSpPr>
            <p:nvPr/>
          </p:nvSpPr>
          <p:spPr bwMode="auto">
            <a:xfrm>
              <a:off x="7477126" y="6656388"/>
              <a:ext cx="15875"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36"/>
            <p:cNvSpPr>
              <a:spLocks noChangeArrowheads="1"/>
            </p:cNvSpPr>
            <p:nvPr/>
          </p:nvSpPr>
          <p:spPr bwMode="auto">
            <a:xfrm>
              <a:off x="7513638" y="66563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37"/>
            <p:cNvSpPr>
              <a:spLocks noChangeArrowheads="1"/>
            </p:cNvSpPr>
            <p:nvPr/>
          </p:nvSpPr>
          <p:spPr bwMode="auto">
            <a:xfrm>
              <a:off x="7399338" y="6708775"/>
              <a:ext cx="20638"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38"/>
            <p:cNvSpPr>
              <a:spLocks noChangeArrowheads="1"/>
            </p:cNvSpPr>
            <p:nvPr/>
          </p:nvSpPr>
          <p:spPr bwMode="auto">
            <a:xfrm>
              <a:off x="7439026" y="6708775"/>
              <a:ext cx="17463"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39"/>
            <p:cNvSpPr>
              <a:spLocks noChangeArrowheads="1"/>
            </p:cNvSpPr>
            <p:nvPr/>
          </p:nvSpPr>
          <p:spPr bwMode="auto">
            <a:xfrm>
              <a:off x="7477126" y="6708775"/>
              <a:ext cx="15875"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40"/>
            <p:cNvSpPr>
              <a:spLocks noChangeArrowheads="1"/>
            </p:cNvSpPr>
            <p:nvPr/>
          </p:nvSpPr>
          <p:spPr bwMode="auto">
            <a:xfrm>
              <a:off x="7513638" y="6708775"/>
              <a:ext cx="19050"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41"/>
            <p:cNvSpPr>
              <a:spLocks noChangeArrowheads="1"/>
            </p:cNvSpPr>
            <p:nvPr/>
          </p:nvSpPr>
          <p:spPr bwMode="auto">
            <a:xfrm>
              <a:off x="7399338" y="6759575"/>
              <a:ext cx="20638"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42"/>
            <p:cNvSpPr>
              <a:spLocks noChangeArrowheads="1"/>
            </p:cNvSpPr>
            <p:nvPr/>
          </p:nvSpPr>
          <p:spPr bwMode="auto">
            <a:xfrm>
              <a:off x="7439026" y="6759575"/>
              <a:ext cx="17463"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43"/>
            <p:cNvSpPr>
              <a:spLocks noChangeArrowheads="1"/>
            </p:cNvSpPr>
            <p:nvPr/>
          </p:nvSpPr>
          <p:spPr bwMode="auto">
            <a:xfrm>
              <a:off x="7477126" y="6759575"/>
              <a:ext cx="15875"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44"/>
            <p:cNvSpPr>
              <a:spLocks noChangeArrowheads="1"/>
            </p:cNvSpPr>
            <p:nvPr/>
          </p:nvSpPr>
          <p:spPr bwMode="auto">
            <a:xfrm>
              <a:off x="7513638" y="6759575"/>
              <a:ext cx="19050"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45"/>
            <p:cNvSpPr>
              <a:spLocks noChangeArrowheads="1"/>
            </p:cNvSpPr>
            <p:nvPr/>
          </p:nvSpPr>
          <p:spPr bwMode="auto">
            <a:xfrm>
              <a:off x="7123113" y="6489700"/>
              <a:ext cx="174625" cy="365125"/>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46"/>
            <p:cNvSpPr>
              <a:spLocks noChangeArrowheads="1"/>
            </p:cNvSpPr>
            <p:nvPr/>
          </p:nvSpPr>
          <p:spPr bwMode="auto">
            <a:xfrm>
              <a:off x="7148513" y="6535738"/>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47"/>
            <p:cNvSpPr>
              <a:spLocks noChangeArrowheads="1"/>
            </p:cNvSpPr>
            <p:nvPr/>
          </p:nvSpPr>
          <p:spPr bwMode="auto">
            <a:xfrm>
              <a:off x="7181851" y="6535738"/>
              <a:ext cx="20638"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48"/>
            <p:cNvSpPr>
              <a:spLocks noChangeArrowheads="1"/>
            </p:cNvSpPr>
            <p:nvPr/>
          </p:nvSpPr>
          <p:spPr bwMode="auto">
            <a:xfrm>
              <a:off x="7215188" y="6535738"/>
              <a:ext cx="20638"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49"/>
            <p:cNvSpPr>
              <a:spLocks noChangeArrowheads="1"/>
            </p:cNvSpPr>
            <p:nvPr/>
          </p:nvSpPr>
          <p:spPr bwMode="auto">
            <a:xfrm>
              <a:off x="7250113" y="6535738"/>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50"/>
            <p:cNvSpPr>
              <a:spLocks noChangeArrowheads="1"/>
            </p:cNvSpPr>
            <p:nvPr/>
          </p:nvSpPr>
          <p:spPr bwMode="auto">
            <a:xfrm>
              <a:off x="7654926" y="66881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51"/>
            <p:cNvSpPr>
              <a:spLocks noChangeArrowheads="1"/>
            </p:cNvSpPr>
            <p:nvPr/>
          </p:nvSpPr>
          <p:spPr bwMode="auto">
            <a:xfrm>
              <a:off x="7689851" y="66881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52"/>
            <p:cNvSpPr>
              <a:spLocks noChangeArrowheads="1"/>
            </p:cNvSpPr>
            <p:nvPr/>
          </p:nvSpPr>
          <p:spPr bwMode="auto">
            <a:xfrm>
              <a:off x="7723188" y="66881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53"/>
            <p:cNvSpPr>
              <a:spLocks noChangeArrowheads="1"/>
            </p:cNvSpPr>
            <p:nvPr/>
          </p:nvSpPr>
          <p:spPr bwMode="auto">
            <a:xfrm>
              <a:off x="7756526" y="66881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54"/>
            <p:cNvSpPr>
              <a:spLocks noChangeArrowheads="1"/>
            </p:cNvSpPr>
            <p:nvPr/>
          </p:nvSpPr>
          <p:spPr bwMode="auto">
            <a:xfrm>
              <a:off x="7654926" y="67389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55"/>
            <p:cNvSpPr>
              <a:spLocks noChangeArrowheads="1"/>
            </p:cNvSpPr>
            <p:nvPr/>
          </p:nvSpPr>
          <p:spPr bwMode="auto">
            <a:xfrm>
              <a:off x="7689851" y="67389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56"/>
            <p:cNvSpPr>
              <a:spLocks noChangeArrowheads="1"/>
            </p:cNvSpPr>
            <p:nvPr/>
          </p:nvSpPr>
          <p:spPr bwMode="auto">
            <a:xfrm>
              <a:off x="7723188" y="67389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57"/>
            <p:cNvSpPr>
              <a:spLocks noChangeArrowheads="1"/>
            </p:cNvSpPr>
            <p:nvPr/>
          </p:nvSpPr>
          <p:spPr bwMode="auto">
            <a:xfrm>
              <a:off x="7756526" y="67389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58"/>
            <p:cNvSpPr>
              <a:spLocks noChangeArrowheads="1"/>
            </p:cNvSpPr>
            <p:nvPr/>
          </p:nvSpPr>
          <p:spPr bwMode="auto">
            <a:xfrm>
              <a:off x="7654926" y="67897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59"/>
            <p:cNvSpPr>
              <a:spLocks noChangeArrowheads="1"/>
            </p:cNvSpPr>
            <p:nvPr/>
          </p:nvSpPr>
          <p:spPr bwMode="auto">
            <a:xfrm>
              <a:off x="7689851" y="67897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60"/>
            <p:cNvSpPr>
              <a:spLocks noChangeArrowheads="1"/>
            </p:cNvSpPr>
            <p:nvPr/>
          </p:nvSpPr>
          <p:spPr bwMode="auto">
            <a:xfrm>
              <a:off x="7723188" y="67897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61"/>
            <p:cNvSpPr>
              <a:spLocks noChangeArrowheads="1"/>
            </p:cNvSpPr>
            <p:nvPr/>
          </p:nvSpPr>
          <p:spPr bwMode="auto">
            <a:xfrm>
              <a:off x="7756526" y="67897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2"/>
            <p:cNvSpPr>
              <a:spLocks/>
            </p:cNvSpPr>
            <p:nvPr/>
          </p:nvSpPr>
          <p:spPr bwMode="auto">
            <a:xfrm>
              <a:off x="7204076" y="5972175"/>
              <a:ext cx="223838" cy="517525"/>
            </a:xfrm>
            <a:custGeom>
              <a:avLst/>
              <a:gdLst>
                <a:gd name="T0" fmla="*/ 3 w 79"/>
                <a:gd name="T1" fmla="*/ 183 h 183"/>
                <a:gd name="T2" fmla="*/ 0 w 79"/>
                <a:gd name="T3" fmla="*/ 183 h 183"/>
                <a:gd name="T4" fmla="*/ 0 w 79"/>
                <a:gd name="T5" fmla="*/ 92 h 183"/>
                <a:gd name="T6" fmla="*/ 32 w 79"/>
                <a:gd name="T7" fmla="*/ 60 h 183"/>
                <a:gd name="T8" fmla="*/ 48 w 79"/>
                <a:gd name="T9" fmla="*/ 60 h 183"/>
                <a:gd name="T10" fmla="*/ 76 w 79"/>
                <a:gd name="T11" fmla="*/ 32 h 183"/>
                <a:gd name="T12" fmla="*/ 76 w 79"/>
                <a:gd name="T13" fmla="*/ 0 h 183"/>
                <a:gd name="T14" fmla="*/ 79 w 79"/>
                <a:gd name="T15" fmla="*/ 0 h 183"/>
                <a:gd name="T16" fmla="*/ 79 w 79"/>
                <a:gd name="T17" fmla="*/ 32 h 183"/>
                <a:gd name="T18" fmla="*/ 48 w 79"/>
                <a:gd name="T19" fmla="*/ 63 h 183"/>
                <a:gd name="T20" fmla="*/ 32 w 79"/>
                <a:gd name="T21" fmla="*/ 63 h 183"/>
                <a:gd name="T22" fmla="*/ 3 w 79"/>
                <a:gd name="T23" fmla="*/ 92 h 183"/>
                <a:gd name="T24" fmla="*/ 3 w 79"/>
                <a:gd name="T2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83">
                  <a:moveTo>
                    <a:pt x="3" y="183"/>
                  </a:moveTo>
                  <a:cubicBezTo>
                    <a:pt x="0" y="183"/>
                    <a:pt x="0" y="183"/>
                    <a:pt x="0" y="183"/>
                  </a:cubicBezTo>
                  <a:cubicBezTo>
                    <a:pt x="0" y="92"/>
                    <a:pt x="0" y="92"/>
                    <a:pt x="0" y="92"/>
                  </a:cubicBezTo>
                  <a:cubicBezTo>
                    <a:pt x="0" y="74"/>
                    <a:pt x="14" y="60"/>
                    <a:pt x="32" y="60"/>
                  </a:cubicBezTo>
                  <a:cubicBezTo>
                    <a:pt x="48" y="60"/>
                    <a:pt x="48" y="60"/>
                    <a:pt x="48" y="60"/>
                  </a:cubicBezTo>
                  <a:cubicBezTo>
                    <a:pt x="63" y="60"/>
                    <a:pt x="76" y="48"/>
                    <a:pt x="76" y="32"/>
                  </a:cubicBezTo>
                  <a:cubicBezTo>
                    <a:pt x="76" y="0"/>
                    <a:pt x="76" y="0"/>
                    <a:pt x="76" y="0"/>
                  </a:cubicBezTo>
                  <a:cubicBezTo>
                    <a:pt x="79" y="0"/>
                    <a:pt x="79" y="0"/>
                    <a:pt x="79" y="0"/>
                  </a:cubicBezTo>
                  <a:cubicBezTo>
                    <a:pt x="79" y="32"/>
                    <a:pt x="79" y="32"/>
                    <a:pt x="79" y="32"/>
                  </a:cubicBezTo>
                  <a:cubicBezTo>
                    <a:pt x="79" y="49"/>
                    <a:pt x="65" y="63"/>
                    <a:pt x="48" y="63"/>
                  </a:cubicBezTo>
                  <a:cubicBezTo>
                    <a:pt x="32" y="63"/>
                    <a:pt x="32" y="63"/>
                    <a:pt x="32" y="63"/>
                  </a:cubicBezTo>
                  <a:cubicBezTo>
                    <a:pt x="16" y="63"/>
                    <a:pt x="3" y="76"/>
                    <a:pt x="3" y="92"/>
                  </a:cubicBezTo>
                  <a:lnTo>
                    <a:pt x="3" y="18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63"/>
            <p:cNvSpPr>
              <a:spLocks/>
            </p:cNvSpPr>
            <p:nvPr/>
          </p:nvSpPr>
          <p:spPr bwMode="auto">
            <a:xfrm>
              <a:off x="7618413" y="5972175"/>
              <a:ext cx="115888" cy="698500"/>
            </a:xfrm>
            <a:custGeom>
              <a:avLst/>
              <a:gdLst>
                <a:gd name="T0" fmla="*/ 41 w 41"/>
                <a:gd name="T1" fmla="*/ 247 h 247"/>
                <a:gd name="T2" fmla="*/ 38 w 41"/>
                <a:gd name="T3" fmla="*/ 247 h 247"/>
                <a:gd name="T4" fmla="*/ 38 w 41"/>
                <a:gd name="T5" fmla="*/ 123 h 247"/>
                <a:gd name="T6" fmla="*/ 21 w 41"/>
                <a:gd name="T7" fmla="*/ 106 h 247"/>
                <a:gd name="T8" fmla="*/ 20 w 41"/>
                <a:gd name="T9" fmla="*/ 106 h 247"/>
                <a:gd name="T10" fmla="*/ 0 w 41"/>
                <a:gd name="T11" fmla="*/ 86 h 247"/>
                <a:gd name="T12" fmla="*/ 0 w 41"/>
                <a:gd name="T13" fmla="*/ 0 h 247"/>
                <a:gd name="T14" fmla="*/ 3 w 41"/>
                <a:gd name="T15" fmla="*/ 0 h 247"/>
                <a:gd name="T16" fmla="*/ 3 w 41"/>
                <a:gd name="T17" fmla="*/ 86 h 247"/>
                <a:gd name="T18" fmla="*/ 20 w 41"/>
                <a:gd name="T19" fmla="*/ 103 h 247"/>
                <a:gd name="T20" fmla="*/ 21 w 41"/>
                <a:gd name="T21" fmla="*/ 103 h 247"/>
                <a:gd name="T22" fmla="*/ 41 w 41"/>
                <a:gd name="T23" fmla="*/ 123 h 247"/>
                <a:gd name="T24" fmla="*/ 41 w 41"/>
                <a:gd name="T2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47">
                  <a:moveTo>
                    <a:pt x="41" y="247"/>
                  </a:moveTo>
                  <a:cubicBezTo>
                    <a:pt x="38" y="247"/>
                    <a:pt x="38" y="247"/>
                    <a:pt x="38" y="247"/>
                  </a:cubicBezTo>
                  <a:cubicBezTo>
                    <a:pt x="38" y="123"/>
                    <a:pt x="38" y="123"/>
                    <a:pt x="38" y="123"/>
                  </a:cubicBezTo>
                  <a:cubicBezTo>
                    <a:pt x="38" y="113"/>
                    <a:pt x="31" y="106"/>
                    <a:pt x="21" y="106"/>
                  </a:cubicBezTo>
                  <a:cubicBezTo>
                    <a:pt x="20" y="106"/>
                    <a:pt x="20" y="106"/>
                    <a:pt x="20" y="106"/>
                  </a:cubicBezTo>
                  <a:cubicBezTo>
                    <a:pt x="9" y="106"/>
                    <a:pt x="0" y="97"/>
                    <a:pt x="0" y="86"/>
                  </a:cubicBezTo>
                  <a:cubicBezTo>
                    <a:pt x="0" y="0"/>
                    <a:pt x="0" y="0"/>
                    <a:pt x="0" y="0"/>
                  </a:cubicBezTo>
                  <a:cubicBezTo>
                    <a:pt x="3" y="0"/>
                    <a:pt x="3" y="0"/>
                    <a:pt x="3" y="0"/>
                  </a:cubicBezTo>
                  <a:cubicBezTo>
                    <a:pt x="3" y="86"/>
                    <a:pt x="3" y="86"/>
                    <a:pt x="3" y="86"/>
                  </a:cubicBezTo>
                  <a:cubicBezTo>
                    <a:pt x="3" y="95"/>
                    <a:pt x="11" y="103"/>
                    <a:pt x="20" y="103"/>
                  </a:cubicBezTo>
                  <a:cubicBezTo>
                    <a:pt x="21" y="103"/>
                    <a:pt x="21" y="103"/>
                    <a:pt x="21" y="103"/>
                  </a:cubicBezTo>
                  <a:cubicBezTo>
                    <a:pt x="32" y="103"/>
                    <a:pt x="41" y="112"/>
                    <a:pt x="41" y="123"/>
                  </a:cubicBezTo>
                  <a:lnTo>
                    <a:pt x="41" y="247"/>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64"/>
            <p:cNvSpPr>
              <a:spLocks noChangeArrowheads="1"/>
            </p:cNvSpPr>
            <p:nvPr/>
          </p:nvSpPr>
          <p:spPr bwMode="auto">
            <a:xfrm>
              <a:off x="7491413" y="5972175"/>
              <a:ext cx="7938" cy="3476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5" name="Rectangle 94"/>
          <p:cNvSpPr/>
          <p:nvPr/>
        </p:nvSpPr>
        <p:spPr bwMode="auto">
          <a:xfrm>
            <a:off x="457200"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500"/>
              </a:spcBef>
              <a:spcAft>
                <a:spcPct val="0"/>
              </a:spcAft>
            </a:pPr>
            <a:r>
              <a:rPr lang="en-US" dirty="0">
                <a:solidFill>
                  <a:schemeClr val="tx1"/>
                </a:solidFill>
                <a:ea typeface="Segoe UI" pitchFamily="34" charset="0"/>
                <a:cs typeface="Segoe UI" pitchFamily="34" charset="0"/>
              </a:rPr>
              <a:t>Subcontractor</a:t>
            </a:r>
          </a:p>
        </p:txBody>
      </p:sp>
      <p:sp>
        <p:nvSpPr>
          <p:cNvPr id="96" name="Rectangle 95"/>
          <p:cNvSpPr/>
          <p:nvPr/>
        </p:nvSpPr>
        <p:spPr bwMode="auto">
          <a:xfrm>
            <a:off x="3356913"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500"/>
              </a:spcBef>
              <a:spcAft>
                <a:spcPct val="0"/>
              </a:spcAft>
            </a:pPr>
            <a:r>
              <a:rPr lang="en-US" dirty="0">
                <a:solidFill>
                  <a:schemeClr val="tx1"/>
                </a:solidFill>
                <a:ea typeface="Segoe UI" pitchFamily="34" charset="0"/>
                <a:cs typeface="Segoe UI" pitchFamily="34" charset="0"/>
              </a:rPr>
              <a:t>Opportunity based</a:t>
            </a:r>
          </a:p>
        </p:txBody>
      </p:sp>
      <p:sp>
        <p:nvSpPr>
          <p:cNvPr id="97" name="Rectangle 96"/>
          <p:cNvSpPr/>
          <p:nvPr/>
        </p:nvSpPr>
        <p:spPr bwMode="auto">
          <a:xfrm>
            <a:off x="6256627"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500"/>
              </a:spcBef>
              <a:spcAft>
                <a:spcPct val="0"/>
              </a:spcAft>
            </a:pPr>
            <a:r>
              <a:rPr lang="en-US" dirty="0">
                <a:solidFill>
                  <a:schemeClr val="tx1"/>
                </a:solidFill>
                <a:ea typeface="Segoe UI" pitchFamily="34" charset="0"/>
                <a:cs typeface="Segoe UI" pitchFamily="34" charset="0"/>
              </a:rPr>
              <a:t>Predefined rates for shared resources; access to architects for sales activities</a:t>
            </a:r>
          </a:p>
        </p:txBody>
      </p:sp>
      <p:sp>
        <p:nvSpPr>
          <p:cNvPr id="98" name="Rectangle 97"/>
          <p:cNvSpPr/>
          <p:nvPr/>
        </p:nvSpPr>
        <p:spPr bwMode="auto">
          <a:xfrm>
            <a:off x="9156340"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500"/>
              </a:spcBef>
              <a:spcAft>
                <a:spcPct val="0"/>
              </a:spcAft>
            </a:pPr>
            <a:r>
              <a:rPr lang="en-US" dirty="0">
                <a:solidFill>
                  <a:schemeClr val="tx1"/>
                </a:solidFill>
                <a:ea typeface="Segoe UI" pitchFamily="34" charset="0"/>
                <a:cs typeface="Segoe UI" pitchFamily="34" charset="0"/>
              </a:rPr>
              <a:t>Integrated resource planning covering multiple competencies</a:t>
            </a:r>
          </a:p>
        </p:txBody>
      </p:sp>
      <p:sp>
        <p:nvSpPr>
          <p:cNvPr id="119" name="Rectangle 118"/>
          <p:cNvSpPr/>
          <p:nvPr/>
        </p:nvSpPr>
        <p:spPr bwMode="auto">
          <a:xfrm>
            <a:off x="457200" y="2125663"/>
            <a:ext cx="2822935" cy="581678"/>
          </a:xfrm>
          <a:prstGeom prst="rect">
            <a:avLst/>
          </a:prstGeom>
          <a:solidFill>
            <a:schemeClr val="accent1">
              <a:lumMod val="60000"/>
              <a:lumOff val="40000"/>
            </a:schemeClr>
          </a:solidFill>
          <a:ln w="31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solidFill>
                  <a:schemeClr val="bg1"/>
                </a:solidFill>
                <a:latin typeface="+mj-lt"/>
                <a:ea typeface="Segoe UI" pitchFamily="34" charset="0"/>
                <a:cs typeface="Segoe UI" pitchFamily="34" charset="0"/>
              </a:rPr>
              <a:t>Basic</a:t>
            </a:r>
            <a:endParaRPr lang="en-US" sz="2400" dirty="0" smtClean="0">
              <a:solidFill>
                <a:schemeClr val="bg1"/>
              </a:solidFill>
              <a:latin typeface="+mj-lt"/>
              <a:ea typeface="Segoe UI" pitchFamily="34" charset="0"/>
              <a:cs typeface="Segoe UI" pitchFamily="34" charset="0"/>
            </a:endParaRPr>
          </a:p>
        </p:txBody>
      </p:sp>
      <p:sp>
        <p:nvSpPr>
          <p:cNvPr id="120" name="Rectangle 119"/>
          <p:cNvSpPr/>
          <p:nvPr/>
        </p:nvSpPr>
        <p:spPr bwMode="auto">
          <a:xfrm>
            <a:off x="3356913" y="2125663"/>
            <a:ext cx="2822935" cy="581678"/>
          </a:xfrm>
          <a:prstGeom prst="rect">
            <a:avLst/>
          </a:prstGeom>
          <a:solidFill>
            <a:schemeClr val="accent1"/>
          </a:solidFill>
          <a:ln w="31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a:solidFill>
                  <a:schemeClr val="bg1"/>
                </a:solidFill>
                <a:latin typeface="+mj-lt"/>
                <a:ea typeface="Segoe UI" pitchFamily="34" charset="0"/>
                <a:cs typeface="Segoe UI" pitchFamily="34" charset="0"/>
              </a:rPr>
              <a:t>Reactive</a:t>
            </a:r>
            <a:endParaRPr lang="en-US" sz="2400" dirty="0" err="1">
              <a:solidFill>
                <a:schemeClr val="bg1"/>
              </a:solidFill>
              <a:latin typeface="+mj-lt"/>
              <a:ea typeface="Segoe UI" pitchFamily="34" charset="0"/>
              <a:cs typeface="Segoe UI" pitchFamily="34" charset="0"/>
            </a:endParaRPr>
          </a:p>
        </p:txBody>
      </p:sp>
      <p:sp>
        <p:nvSpPr>
          <p:cNvPr id="121" name="Rectangle 120"/>
          <p:cNvSpPr/>
          <p:nvPr/>
        </p:nvSpPr>
        <p:spPr bwMode="auto">
          <a:xfrm>
            <a:off x="6256627" y="2125663"/>
            <a:ext cx="2822935" cy="581678"/>
          </a:xfrm>
          <a:prstGeom prst="rect">
            <a:avLst/>
          </a:prstGeom>
          <a:solidFill>
            <a:schemeClr val="accent1">
              <a:lumMod val="75000"/>
            </a:schemeClr>
          </a:solidFill>
          <a:ln w="3175">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a:solidFill>
                  <a:schemeClr val="bg1"/>
                </a:solidFill>
                <a:latin typeface="+mj-lt"/>
                <a:ea typeface="Segoe UI" pitchFamily="34" charset="0"/>
                <a:cs typeface="Segoe UI" pitchFamily="34" charset="0"/>
              </a:rPr>
              <a:t>Proactive</a:t>
            </a:r>
            <a:endParaRPr lang="en-US" sz="2400" dirty="0" err="1">
              <a:solidFill>
                <a:schemeClr val="bg1"/>
              </a:solidFill>
              <a:latin typeface="+mj-lt"/>
              <a:ea typeface="Segoe UI" pitchFamily="34" charset="0"/>
              <a:cs typeface="Segoe UI" pitchFamily="34" charset="0"/>
            </a:endParaRPr>
          </a:p>
        </p:txBody>
      </p:sp>
      <p:sp>
        <p:nvSpPr>
          <p:cNvPr id="122" name="Rectangle 121"/>
          <p:cNvSpPr/>
          <p:nvPr/>
        </p:nvSpPr>
        <p:spPr bwMode="auto">
          <a:xfrm>
            <a:off x="9156340" y="2125663"/>
            <a:ext cx="2822935" cy="581678"/>
          </a:xfrm>
          <a:prstGeom prst="rect">
            <a:avLst/>
          </a:prstGeom>
          <a:solidFill>
            <a:schemeClr val="accent1">
              <a:lumMod val="50000"/>
            </a:schemeClr>
          </a:solidFill>
          <a:ln w="3175">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solidFill>
                  <a:schemeClr val="bg1"/>
                </a:solidFill>
                <a:latin typeface="+mj-lt"/>
                <a:ea typeface="Segoe UI" pitchFamily="34" charset="0"/>
                <a:cs typeface="Segoe UI" pitchFamily="34" charset="0"/>
              </a:rPr>
              <a:t>Dynamic</a:t>
            </a:r>
          </a:p>
        </p:txBody>
      </p:sp>
      <p:grpSp>
        <p:nvGrpSpPr>
          <p:cNvPr id="123" name="Group 122"/>
          <p:cNvGrpSpPr/>
          <p:nvPr/>
        </p:nvGrpSpPr>
        <p:grpSpPr>
          <a:xfrm>
            <a:off x="11462501" y="2204270"/>
            <a:ext cx="442608" cy="433788"/>
            <a:chOff x="2853690" y="2183383"/>
            <a:chExt cx="3152775" cy="3089945"/>
          </a:xfrm>
          <a:solidFill>
            <a:schemeClr val="bg1"/>
          </a:solidFill>
        </p:grpSpPr>
        <p:sp>
          <p:nvSpPr>
            <p:cNvPr id="124" name="Freeform 123"/>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sp>
          <p:nvSpPr>
            <p:cNvPr id="125" name="Freeform 124"/>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grpSp>
      <p:sp>
        <p:nvSpPr>
          <p:cNvPr id="126" name="Freeform 125"/>
          <p:cNvSpPr/>
          <p:nvPr/>
        </p:nvSpPr>
        <p:spPr>
          <a:xfrm>
            <a:off x="5797779" y="2188906"/>
            <a:ext cx="325300" cy="450540"/>
          </a:xfrm>
          <a:custGeom>
            <a:avLst/>
            <a:gdLst/>
            <a:ahLst/>
            <a:cxnLst/>
            <a:rect l="l" t="t" r="r" b="b"/>
            <a:pathLst>
              <a:path w="1581153" h="2189881">
                <a:moveTo>
                  <a:pt x="883116" y="734711"/>
                </a:moveTo>
                <a:cubicBezTo>
                  <a:pt x="862725" y="734711"/>
                  <a:pt x="846194" y="751242"/>
                  <a:pt x="846194" y="771633"/>
                </a:cubicBezTo>
                <a:cubicBezTo>
                  <a:pt x="846194" y="792025"/>
                  <a:pt x="862725" y="808556"/>
                  <a:pt x="883116" y="808556"/>
                </a:cubicBezTo>
                <a:cubicBezTo>
                  <a:pt x="903508" y="808556"/>
                  <a:pt x="920038" y="792025"/>
                  <a:pt x="920038" y="771633"/>
                </a:cubicBezTo>
                <a:cubicBezTo>
                  <a:pt x="920038" y="751242"/>
                  <a:pt x="903508" y="734711"/>
                  <a:pt x="883116" y="734711"/>
                </a:cubicBezTo>
                <a:close/>
                <a:moveTo>
                  <a:pt x="883116" y="712635"/>
                </a:moveTo>
                <a:cubicBezTo>
                  <a:pt x="915700" y="712635"/>
                  <a:pt x="942115" y="739049"/>
                  <a:pt x="942115" y="771633"/>
                </a:cubicBezTo>
                <a:cubicBezTo>
                  <a:pt x="942115" y="804218"/>
                  <a:pt x="915700" y="830632"/>
                  <a:pt x="883116" y="830632"/>
                </a:cubicBezTo>
                <a:cubicBezTo>
                  <a:pt x="850532" y="830632"/>
                  <a:pt x="824118" y="804218"/>
                  <a:pt x="824118" y="771633"/>
                </a:cubicBezTo>
                <a:cubicBezTo>
                  <a:pt x="824118" y="739049"/>
                  <a:pt x="850532" y="712635"/>
                  <a:pt x="883116" y="712635"/>
                </a:cubicBezTo>
                <a:close/>
                <a:moveTo>
                  <a:pt x="883116" y="690117"/>
                </a:moveTo>
                <a:cubicBezTo>
                  <a:pt x="838096" y="690117"/>
                  <a:pt x="801600" y="726613"/>
                  <a:pt x="801600" y="771633"/>
                </a:cubicBezTo>
                <a:cubicBezTo>
                  <a:pt x="801600" y="816654"/>
                  <a:pt x="838096" y="853150"/>
                  <a:pt x="883116" y="853150"/>
                </a:cubicBezTo>
                <a:cubicBezTo>
                  <a:pt x="928136" y="853150"/>
                  <a:pt x="964633" y="816654"/>
                  <a:pt x="964633" y="771633"/>
                </a:cubicBezTo>
                <a:cubicBezTo>
                  <a:pt x="964633" y="726613"/>
                  <a:pt x="928136" y="690117"/>
                  <a:pt x="883116" y="690117"/>
                </a:cubicBezTo>
                <a:close/>
                <a:moveTo>
                  <a:pt x="846736" y="631719"/>
                </a:moveTo>
                <a:cubicBezTo>
                  <a:pt x="848495" y="650106"/>
                  <a:pt x="864156" y="664229"/>
                  <a:pt x="883116" y="664229"/>
                </a:cubicBezTo>
                <a:cubicBezTo>
                  <a:pt x="901966" y="664229"/>
                  <a:pt x="917556" y="650269"/>
                  <a:pt x="919434" y="632028"/>
                </a:cubicBezTo>
                <a:cubicBezTo>
                  <a:pt x="933117" y="635454"/>
                  <a:pt x="946010" y="640847"/>
                  <a:pt x="957618" y="648200"/>
                </a:cubicBezTo>
                <a:cubicBezTo>
                  <a:pt x="945923" y="662280"/>
                  <a:pt x="946837" y="683147"/>
                  <a:pt x="959984" y="696618"/>
                </a:cubicBezTo>
                <a:cubicBezTo>
                  <a:pt x="973231" y="710192"/>
                  <a:pt x="994288" y="711531"/>
                  <a:pt x="1008677" y="699936"/>
                </a:cubicBezTo>
                <a:cubicBezTo>
                  <a:pt x="1015043" y="710845"/>
                  <a:pt x="1019971" y="722688"/>
                  <a:pt x="1023068" y="735251"/>
                </a:cubicBezTo>
                <a:cubicBezTo>
                  <a:pt x="1004666" y="736998"/>
                  <a:pt x="990525" y="752666"/>
                  <a:pt x="990525" y="771638"/>
                </a:cubicBezTo>
                <a:cubicBezTo>
                  <a:pt x="990525" y="790600"/>
                  <a:pt x="1004652" y="806263"/>
                  <a:pt x="1023043" y="808020"/>
                </a:cubicBezTo>
                <a:cubicBezTo>
                  <a:pt x="1019907" y="820418"/>
                  <a:pt x="1014948" y="832089"/>
                  <a:pt x="1008471" y="842796"/>
                </a:cubicBezTo>
                <a:cubicBezTo>
                  <a:pt x="994085" y="831502"/>
                  <a:pt x="973270" y="832980"/>
                  <a:pt x="960164" y="846473"/>
                </a:cubicBezTo>
                <a:cubicBezTo>
                  <a:pt x="947023" y="860002"/>
                  <a:pt x="946182" y="880926"/>
                  <a:pt x="957974" y="894985"/>
                </a:cubicBezTo>
                <a:cubicBezTo>
                  <a:pt x="946242" y="902441"/>
                  <a:pt x="933311" y="908110"/>
                  <a:pt x="919495" y="911547"/>
                </a:cubicBezTo>
                <a:cubicBezTo>
                  <a:pt x="917732" y="893165"/>
                  <a:pt x="902073" y="879047"/>
                  <a:pt x="883116" y="879047"/>
                </a:cubicBezTo>
                <a:cubicBezTo>
                  <a:pt x="864266" y="879047"/>
                  <a:pt x="848676" y="893007"/>
                  <a:pt x="846798" y="911248"/>
                </a:cubicBezTo>
                <a:cubicBezTo>
                  <a:pt x="833115" y="907823"/>
                  <a:pt x="820222" y="902430"/>
                  <a:pt x="808614" y="895077"/>
                </a:cubicBezTo>
                <a:cubicBezTo>
                  <a:pt x="820310" y="880996"/>
                  <a:pt x="819396" y="860129"/>
                  <a:pt x="806249" y="846658"/>
                </a:cubicBezTo>
                <a:cubicBezTo>
                  <a:pt x="793001" y="833084"/>
                  <a:pt x="771944" y="831745"/>
                  <a:pt x="757555" y="843340"/>
                </a:cubicBezTo>
                <a:cubicBezTo>
                  <a:pt x="751189" y="832430"/>
                  <a:pt x="746262" y="820588"/>
                  <a:pt x="743164" y="808025"/>
                </a:cubicBezTo>
                <a:cubicBezTo>
                  <a:pt x="761566" y="806278"/>
                  <a:pt x="775707" y="790610"/>
                  <a:pt x="775707" y="771638"/>
                </a:cubicBezTo>
                <a:cubicBezTo>
                  <a:pt x="775707" y="752788"/>
                  <a:pt x="761747" y="737198"/>
                  <a:pt x="743506" y="735320"/>
                </a:cubicBezTo>
                <a:cubicBezTo>
                  <a:pt x="746610" y="722921"/>
                  <a:pt x="751330" y="711171"/>
                  <a:pt x="757839" y="700530"/>
                </a:cubicBezTo>
                <a:cubicBezTo>
                  <a:pt x="772219" y="711769"/>
                  <a:pt x="792985" y="710273"/>
                  <a:pt x="806069" y="696803"/>
                </a:cubicBezTo>
                <a:cubicBezTo>
                  <a:pt x="819234" y="683248"/>
                  <a:pt x="820054" y="662271"/>
                  <a:pt x="808200" y="648208"/>
                </a:cubicBezTo>
                <a:cubicBezTo>
                  <a:pt x="819957" y="640798"/>
                  <a:pt x="832906" y="635148"/>
                  <a:pt x="846736" y="631719"/>
                </a:cubicBezTo>
                <a:close/>
                <a:moveTo>
                  <a:pt x="1118281" y="421960"/>
                </a:moveTo>
                <a:cubicBezTo>
                  <a:pt x="1085277" y="421960"/>
                  <a:pt x="1058522" y="448715"/>
                  <a:pt x="1058522" y="481719"/>
                </a:cubicBezTo>
                <a:cubicBezTo>
                  <a:pt x="1058522" y="514722"/>
                  <a:pt x="1085277" y="541477"/>
                  <a:pt x="1118281" y="541477"/>
                </a:cubicBezTo>
                <a:cubicBezTo>
                  <a:pt x="1151285" y="541477"/>
                  <a:pt x="1178040" y="514722"/>
                  <a:pt x="1178040" y="481719"/>
                </a:cubicBezTo>
                <a:cubicBezTo>
                  <a:pt x="1178040" y="448715"/>
                  <a:pt x="1151285" y="421960"/>
                  <a:pt x="1118281" y="421960"/>
                </a:cubicBezTo>
                <a:close/>
                <a:moveTo>
                  <a:pt x="1118281" y="386229"/>
                </a:moveTo>
                <a:cubicBezTo>
                  <a:pt x="1171019" y="386229"/>
                  <a:pt x="1213770" y="428981"/>
                  <a:pt x="1213770" y="481719"/>
                </a:cubicBezTo>
                <a:cubicBezTo>
                  <a:pt x="1213770" y="534456"/>
                  <a:pt x="1171019" y="577208"/>
                  <a:pt x="1118281" y="577208"/>
                </a:cubicBezTo>
                <a:cubicBezTo>
                  <a:pt x="1065544" y="577208"/>
                  <a:pt x="1022792" y="534456"/>
                  <a:pt x="1022792" y="481719"/>
                </a:cubicBezTo>
                <a:cubicBezTo>
                  <a:pt x="1022792" y="428981"/>
                  <a:pt x="1065544" y="386229"/>
                  <a:pt x="1118281" y="386229"/>
                </a:cubicBezTo>
                <a:close/>
                <a:moveTo>
                  <a:pt x="1118281" y="349784"/>
                </a:moveTo>
                <a:cubicBezTo>
                  <a:pt x="1045416" y="349784"/>
                  <a:pt x="986346" y="408853"/>
                  <a:pt x="986346" y="481719"/>
                </a:cubicBezTo>
                <a:cubicBezTo>
                  <a:pt x="986346" y="554584"/>
                  <a:pt x="1045416" y="613653"/>
                  <a:pt x="1118281" y="613653"/>
                </a:cubicBezTo>
                <a:cubicBezTo>
                  <a:pt x="1191147" y="613653"/>
                  <a:pt x="1250216" y="554584"/>
                  <a:pt x="1250216" y="481719"/>
                </a:cubicBezTo>
                <a:cubicBezTo>
                  <a:pt x="1250216" y="408853"/>
                  <a:pt x="1191147" y="349784"/>
                  <a:pt x="1118281" y="349784"/>
                </a:cubicBezTo>
                <a:close/>
                <a:moveTo>
                  <a:pt x="714681" y="341812"/>
                </a:moveTo>
                <a:cubicBezTo>
                  <a:pt x="690196" y="341812"/>
                  <a:pt x="670347" y="361661"/>
                  <a:pt x="670347" y="386145"/>
                </a:cubicBezTo>
                <a:cubicBezTo>
                  <a:pt x="670347" y="410630"/>
                  <a:pt x="690196" y="430479"/>
                  <a:pt x="714681" y="430479"/>
                </a:cubicBezTo>
                <a:cubicBezTo>
                  <a:pt x="739166" y="430479"/>
                  <a:pt x="759014" y="410630"/>
                  <a:pt x="759014" y="386145"/>
                </a:cubicBezTo>
                <a:cubicBezTo>
                  <a:pt x="759014" y="361661"/>
                  <a:pt x="739166" y="341812"/>
                  <a:pt x="714681" y="341812"/>
                </a:cubicBezTo>
                <a:close/>
                <a:moveTo>
                  <a:pt x="714681" y="315304"/>
                </a:moveTo>
                <a:cubicBezTo>
                  <a:pt x="753806" y="315304"/>
                  <a:pt x="785522" y="347021"/>
                  <a:pt x="785522" y="386145"/>
                </a:cubicBezTo>
                <a:cubicBezTo>
                  <a:pt x="785522" y="425270"/>
                  <a:pt x="753806" y="456987"/>
                  <a:pt x="714681" y="456987"/>
                </a:cubicBezTo>
                <a:cubicBezTo>
                  <a:pt x="675556" y="456987"/>
                  <a:pt x="643839" y="425270"/>
                  <a:pt x="643839" y="386145"/>
                </a:cubicBezTo>
                <a:cubicBezTo>
                  <a:pt x="643839" y="347021"/>
                  <a:pt x="675556" y="315304"/>
                  <a:pt x="714681" y="315304"/>
                </a:cubicBezTo>
                <a:close/>
                <a:moveTo>
                  <a:pt x="714681" y="288265"/>
                </a:moveTo>
                <a:cubicBezTo>
                  <a:pt x="660623" y="288265"/>
                  <a:pt x="616801" y="332088"/>
                  <a:pt x="616801" y="386145"/>
                </a:cubicBezTo>
                <a:cubicBezTo>
                  <a:pt x="616801" y="440203"/>
                  <a:pt x="660623" y="484025"/>
                  <a:pt x="714681" y="484025"/>
                </a:cubicBezTo>
                <a:cubicBezTo>
                  <a:pt x="768738" y="484025"/>
                  <a:pt x="812561" y="440203"/>
                  <a:pt x="812561" y="386145"/>
                </a:cubicBezTo>
                <a:cubicBezTo>
                  <a:pt x="812561" y="332088"/>
                  <a:pt x="768738" y="288265"/>
                  <a:pt x="714681" y="288265"/>
                </a:cubicBezTo>
                <a:close/>
                <a:moveTo>
                  <a:pt x="1059399" y="255267"/>
                </a:moveTo>
                <a:cubicBezTo>
                  <a:pt x="1062247" y="285026"/>
                  <a:pt x="1087594" y="307885"/>
                  <a:pt x="1118281" y="307885"/>
                </a:cubicBezTo>
                <a:cubicBezTo>
                  <a:pt x="1148790" y="307885"/>
                  <a:pt x="1174022" y="285290"/>
                  <a:pt x="1177062" y="255767"/>
                </a:cubicBezTo>
                <a:cubicBezTo>
                  <a:pt x="1199208" y="261311"/>
                  <a:pt x="1220076" y="270040"/>
                  <a:pt x="1238863" y="281941"/>
                </a:cubicBezTo>
                <a:cubicBezTo>
                  <a:pt x="1219934" y="304731"/>
                  <a:pt x="1221414" y="338503"/>
                  <a:pt x="1242692" y="360306"/>
                </a:cubicBezTo>
                <a:cubicBezTo>
                  <a:pt x="1264133" y="382275"/>
                  <a:pt x="1298213" y="384443"/>
                  <a:pt x="1321502" y="365676"/>
                </a:cubicBezTo>
                <a:cubicBezTo>
                  <a:pt x="1331806" y="383333"/>
                  <a:pt x="1339781" y="402500"/>
                  <a:pt x="1344794" y="422833"/>
                </a:cubicBezTo>
                <a:cubicBezTo>
                  <a:pt x="1315010" y="425660"/>
                  <a:pt x="1292123" y="451020"/>
                  <a:pt x="1292123" y="481726"/>
                </a:cubicBezTo>
                <a:cubicBezTo>
                  <a:pt x="1292123" y="512417"/>
                  <a:pt x="1314988" y="537767"/>
                  <a:pt x="1344753" y="540610"/>
                </a:cubicBezTo>
                <a:cubicBezTo>
                  <a:pt x="1339677" y="560676"/>
                  <a:pt x="1331652" y="579566"/>
                  <a:pt x="1321169" y="596895"/>
                </a:cubicBezTo>
                <a:cubicBezTo>
                  <a:pt x="1297885" y="578615"/>
                  <a:pt x="1264195" y="581008"/>
                  <a:pt x="1242983" y="602847"/>
                </a:cubicBezTo>
                <a:cubicBezTo>
                  <a:pt x="1221716" y="624744"/>
                  <a:pt x="1220354" y="658609"/>
                  <a:pt x="1239440" y="681363"/>
                </a:cubicBezTo>
                <a:cubicBezTo>
                  <a:pt x="1220450" y="693430"/>
                  <a:pt x="1199521" y="702605"/>
                  <a:pt x="1177160" y="708169"/>
                </a:cubicBezTo>
                <a:cubicBezTo>
                  <a:pt x="1174306" y="678418"/>
                  <a:pt x="1148963" y="655567"/>
                  <a:pt x="1118281" y="655567"/>
                </a:cubicBezTo>
                <a:cubicBezTo>
                  <a:pt x="1087772" y="655567"/>
                  <a:pt x="1062540" y="678162"/>
                  <a:pt x="1059500" y="707686"/>
                </a:cubicBezTo>
                <a:cubicBezTo>
                  <a:pt x="1037355" y="702141"/>
                  <a:pt x="1016486" y="693413"/>
                  <a:pt x="997698" y="681511"/>
                </a:cubicBezTo>
                <a:cubicBezTo>
                  <a:pt x="1016628" y="658722"/>
                  <a:pt x="1015149" y="624949"/>
                  <a:pt x="993871" y="603146"/>
                </a:cubicBezTo>
                <a:cubicBezTo>
                  <a:pt x="972429" y="581176"/>
                  <a:pt x="938348" y="579009"/>
                  <a:pt x="915060" y="597776"/>
                </a:cubicBezTo>
                <a:cubicBezTo>
                  <a:pt x="904757" y="580119"/>
                  <a:pt x="896781" y="560951"/>
                  <a:pt x="891768" y="540619"/>
                </a:cubicBezTo>
                <a:cubicBezTo>
                  <a:pt x="921552" y="537791"/>
                  <a:pt x="944439" y="512432"/>
                  <a:pt x="944439" y="481726"/>
                </a:cubicBezTo>
                <a:cubicBezTo>
                  <a:pt x="944439" y="451217"/>
                  <a:pt x="921844" y="425985"/>
                  <a:pt x="892322" y="422945"/>
                </a:cubicBezTo>
                <a:cubicBezTo>
                  <a:pt x="897345" y="402878"/>
                  <a:pt x="904984" y="383860"/>
                  <a:pt x="915520" y="366638"/>
                </a:cubicBezTo>
                <a:cubicBezTo>
                  <a:pt x="938793" y="384828"/>
                  <a:pt x="972404" y="382406"/>
                  <a:pt x="993580" y="360605"/>
                </a:cubicBezTo>
                <a:cubicBezTo>
                  <a:pt x="1014887" y="338667"/>
                  <a:pt x="1016215" y="304716"/>
                  <a:pt x="997030" y="281954"/>
                </a:cubicBezTo>
                <a:cubicBezTo>
                  <a:pt x="1016058" y="269961"/>
                  <a:pt x="1037015" y="260817"/>
                  <a:pt x="1059399" y="255267"/>
                </a:cubicBezTo>
                <a:close/>
                <a:moveTo>
                  <a:pt x="670997" y="218145"/>
                </a:moveTo>
                <a:cubicBezTo>
                  <a:pt x="673110" y="240223"/>
                  <a:pt x="691915" y="257181"/>
                  <a:pt x="714681" y="257181"/>
                </a:cubicBezTo>
                <a:cubicBezTo>
                  <a:pt x="737315" y="257181"/>
                  <a:pt x="756034" y="240418"/>
                  <a:pt x="758289" y="218516"/>
                </a:cubicBezTo>
                <a:cubicBezTo>
                  <a:pt x="774718" y="222629"/>
                  <a:pt x="790200" y="229105"/>
                  <a:pt x="804138" y="237934"/>
                </a:cubicBezTo>
                <a:cubicBezTo>
                  <a:pt x="790095" y="254841"/>
                  <a:pt x="791193" y="279896"/>
                  <a:pt x="806978" y="296071"/>
                </a:cubicBezTo>
                <a:cubicBezTo>
                  <a:pt x="822885" y="312370"/>
                  <a:pt x="848169" y="313978"/>
                  <a:pt x="865446" y="300056"/>
                </a:cubicBezTo>
                <a:cubicBezTo>
                  <a:pt x="873090" y="313155"/>
                  <a:pt x="879007" y="327375"/>
                  <a:pt x="882726" y="342459"/>
                </a:cubicBezTo>
                <a:cubicBezTo>
                  <a:pt x="860630" y="344557"/>
                  <a:pt x="843650" y="363371"/>
                  <a:pt x="843650" y="386151"/>
                </a:cubicBezTo>
                <a:cubicBezTo>
                  <a:pt x="843650" y="408920"/>
                  <a:pt x="860614" y="427727"/>
                  <a:pt x="882696" y="429836"/>
                </a:cubicBezTo>
                <a:cubicBezTo>
                  <a:pt x="878930" y="444722"/>
                  <a:pt x="872976" y="458737"/>
                  <a:pt x="865199" y="471592"/>
                </a:cubicBezTo>
                <a:cubicBezTo>
                  <a:pt x="847926" y="458031"/>
                  <a:pt x="822932" y="459806"/>
                  <a:pt x="807195" y="476008"/>
                </a:cubicBezTo>
                <a:cubicBezTo>
                  <a:pt x="791417" y="492253"/>
                  <a:pt x="790406" y="517378"/>
                  <a:pt x="804566" y="534258"/>
                </a:cubicBezTo>
                <a:cubicBezTo>
                  <a:pt x="790478" y="543211"/>
                  <a:pt x="774951" y="550017"/>
                  <a:pt x="758362" y="554145"/>
                </a:cubicBezTo>
                <a:cubicBezTo>
                  <a:pt x="756245" y="532073"/>
                  <a:pt x="737443" y="515121"/>
                  <a:pt x="714681" y="515121"/>
                </a:cubicBezTo>
                <a:cubicBezTo>
                  <a:pt x="692046" y="515121"/>
                  <a:pt x="673328" y="531884"/>
                  <a:pt x="671072" y="553786"/>
                </a:cubicBezTo>
                <a:cubicBezTo>
                  <a:pt x="654643" y="549673"/>
                  <a:pt x="639161" y="543198"/>
                  <a:pt x="625223" y="534368"/>
                </a:cubicBezTo>
                <a:cubicBezTo>
                  <a:pt x="639266" y="517461"/>
                  <a:pt x="638169" y="492406"/>
                  <a:pt x="622383" y="476230"/>
                </a:cubicBezTo>
                <a:cubicBezTo>
                  <a:pt x="606476" y="459931"/>
                  <a:pt x="581192" y="458323"/>
                  <a:pt x="563915" y="472246"/>
                </a:cubicBezTo>
                <a:cubicBezTo>
                  <a:pt x="556271" y="459147"/>
                  <a:pt x="550354" y="444927"/>
                  <a:pt x="546635" y="429843"/>
                </a:cubicBezTo>
                <a:cubicBezTo>
                  <a:pt x="568731" y="427745"/>
                  <a:pt x="585711" y="408931"/>
                  <a:pt x="585711" y="386151"/>
                </a:cubicBezTo>
                <a:cubicBezTo>
                  <a:pt x="585711" y="363517"/>
                  <a:pt x="568948" y="344798"/>
                  <a:pt x="547046" y="342542"/>
                </a:cubicBezTo>
                <a:cubicBezTo>
                  <a:pt x="550773" y="327655"/>
                  <a:pt x="556440" y="313546"/>
                  <a:pt x="564256" y="300769"/>
                </a:cubicBezTo>
                <a:cubicBezTo>
                  <a:pt x="581522" y="314264"/>
                  <a:pt x="606457" y="312467"/>
                  <a:pt x="622167" y="296293"/>
                </a:cubicBezTo>
                <a:cubicBezTo>
                  <a:pt x="637975" y="280018"/>
                  <a:pt x="638959" y="254830"/>
                  <a:pt x="624727" y="237944"/>
                </a:cubicBezTo>
                <a:cubicBezTo>
                  <a:pt x="638843" y="229046"/>
                  <a:pt x="654391" y="222263"/>
                  <a:pt x="670997" y="218145"/>
                </a:cubicBezTo>
                <a:close/>
                <a:moveTo>
                  <a:pt x="888599" y="51"/>
                </a:moveTo>
                <a:cubicBezTo>
                  <a:pt x="549309" y="4932"/>
                  <a:pt x="279179" y="203462"/>
                  <a:pt x="214901" y="405245"/>
                </a:cubicBezTo>
                <a:cubicBezTo>
                  <a:pt x="150623" y="607028"/>
                  <a:pt x="216528" y="436977"/>
                  <a:pt x="122145" y="683511"/>
                </a:cubicBezTo>
                <a:cubicBezTo>
                  <a:pt x="110754" y="788471"/>
                  <a:pt x="186423" y="773825"/>
                  <a:pt x="166082" y="849494"/>
                </a:cubicBezTo>
                <a:cubicBezTo>
                  <a:pt x="145741" y="925163"/>
                  <a:pt x="4167" y="1076501"/>
                  <a:pt x="99" y="1137524"/>
                </a:cubicBezTo>
                <a:cubicBezTo>
                  <a:pt x="-3970" y="1198547"/>
                  <a:pt x="118891" y="1183088"/>
                  <a:pt x="141673" y="1215634"/>
                </a:cubicBezTo>
                <a:cubicBezTo>
                  <a:pt x="164455" y="1248179"/>
                  <a:pt x="132723" y="1307575"/>
                  <a:pt x="136791" y="1332798"/>
                </a:cubicBezTo>
                <a:cubicBezTo>
                  <a:pt x="140859" y="1358021"/>
                  <a:pt x="163641" y="1357207"/>
                  <a:pt x="166082" y="1366971"/>
                </a:cubicBezTo>
                <a:cubicBezTo>
                  <a:pt x="168523" y="1376735"/>
                  <a:pt x="140859" y="1375108"/>
                  <a:pt x="151436" y="1391380"/>
                </a:cubicBezTo>
                <a:cubicBezTo>
                  <a:pt x="162014" y="1407653"/>
                  <a:pt x="213274" y="1415790"/>
                  <a:pt x="229546" y="1464608"/>
                </a:cubicBezTo>
                <a:cubicBezTo>
                  <a:pt x="245819" y="1513427"/>
                  <a:pt x="113195" y="1633032"/>
                  <a:pt x="249074" y="1684292"/>
                </a:cubicBezTo>
                <a:cubicBezTo>
                  <a:pt x="384952" y="1735552"/>
                  <a:pt x="562327" y="1630592"/>
                  <a:pt x="605450" y="1713583"/>
                </a:cubicBezTo>
                <a:cubicBezTo>
                  <a:pt x="648573" y="1796575"/>
                  <a:pt x="702274" y="1941403"/>
                  <a:pt x="507813" y="2182242"/>
                </a:cubicBezTo>
                <a:cubicBezTo>
                  <a:pt x="786893" y="2178987"/>
                  <a:pt x="1326340" y="2200955"/>
                  <a:pt x="1562296" y="2182242"/>
                </a:cubicBezTo>
                <a:cubicBezTo>
                  <a:pt x="1505341" y="2007308"/>
                  <a:pt x="1320644" y="1838884"/>
                  <a:pt x="1323085" y="1601300"/>
                </a:cubicBezTo>
                <a:cubicBezTo>
                  <a:pt x="1325526" y="1363716"/>
                  <a:pt x="1527310" y="1165188"/>
                  <a:pt x="1576942" y="756739"/>
                </a:cubicBezTo>
                <a:cubicBezTo>
                  <a:pt x="1626574" y="348290"/>
                  <a:pt x="1227888" y="-4832"/>
                  <a:pt x="888599" y="51"/>
                </a:cubicBezTo>
                <a:close/>
              </a:path>
            </a:pathLst>
          </a:custGeom>
          <a:solidFill>
            <a:schemeClr val="bg1"/>
          </a:solidFill>
          <a:ln w="9525">
            <a:noFill/>
            <a:round/>
            <a:headEnd/>
            <a:tailEnd/>
          </a:ln>
        </p:spPr>
        <p:txBody>
          <a:bodyPr/>
          <a:lstStyle/>
          <a:p>
            <a:endParaRPr lang="en-US" dirty="0" err="1">
              <a:ln>
                <a:solidFill>
                  <a:schemeClr val="tx1">
                    <a:alpha val="0"/>
                  </a:schemeClr>
                </a:solidFill>
              </a:ln>
              <a:solidFill>
                <a:schemeClr val="tx1"/>
              </a:solidFill>
            </a:endParaRPr>
          </a:p>
        </p:txBody>
      </p:sp>
      <p:sp>
        <p:nvSpPr>
          <p:cNvPr id="127" name="Freeform 14"/>
          <p:cNvSpPr>
            <a:spLocks noEditPoints="1"/>
          </p:cNvSpPr>
          <p:nvPr/>
        </p:nvSpPr>
        <p:spPr bwMode="black">
          <a:xfrm>
            <a:off x="8620714" y="2210393"/>
            <a:ext cx="401851" cy="425274"/>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UI" panose="020B0502040204020203" pitchFamily="34" charset="0"/>
              <a:sym typeface="Segoe UI" panose="020B0502040204020203" pitchFamily="34" charset="0"/>
            </a:endParaRPr>
          </a:p>
        </p:txBody>
      </p:sp>
      <p:sp>
        <p:nvSpPr>
          <p:cNvPr id="128" name="Freeform 127"/>
          <p:cNvSpPr/>
          <p:nvPr/>
        </p:nvSpPr>
        <p:spPr bwMode="auto">
          <a:xfrm rot="5400000">
            <a:off x="2832395" y="2260917"/>
            <a:ext cx="402348" cy="342614"/>
          </a:xfrm>
          <a:custGeom>
            <a:avLst/>
            <a:gdLst>
              <a:gd name="connsiteX0" fmla="*/ 1519205 w 4448175"/>
              <a:gd name="connsiteY0" fmla="*/ 2108202 h 3787779"/>
              <a:gd name="connsiteX1" fmla="*/ 1519205 w 4448175"/>
              <a:gd name="connsiteY1" fmla="*/ 1679577 h 3787779"/>
              <a:gd name="connsiteX2" fmla="*/ 2814605 w 4448175"/>
              <a:gd name="connsiteY2" fmla="*/ 1679577 h 3787779"/>
              <a:gd name="connsiteX3" fmla="*/ 2814605 w 4448175"/>
              <a:gd name="connsiteY3" fmla="*/ 2108202 h 3787779"/>
              <a:gd name="connsiteX4" fmla="*/ 1079818 w 4448175"/>
              <a:gd name="connsiteY4" fmla="*/ 1893890 h 3787779"/>
              <a:gd name="connsiteX5" fmla="*/ 2554286 w 4448175"/>
              <a:gd name="connsiteY5" fmla="*/ 3368358 h 3787779"/>
              <a:gd name="connsiteX6" fmla="*/ 4028754 w 4448175"/>
              <a:gd name="connsiteY6" fmla="*/ 1893890 h 3787779"/>
              <a:gd name="connsiteX7" fmla="*/ 2554286 w 4448175"/>
              <a:gd name="connsiteY7" fmla="*/ 419421 h 3787779"/>
              <a:gd name="connsiteX8" fmla="*/ 1079818 w 4448175"/>
              <a:gd name="connsiteY8" fmla="*/ 1893890 h 3787779"/>
              <a:gd name="connsiteX9" fmla="*/ 660397 w 4448175"/>
              <a:gd name="connsiteY9" fmla="*/ 1893890 h 3787779"/>
              <a:gd name="connsiteX10" fmla="*/ 983843 w 4448175"/>
              <a:gd name="connsiteY10" fmla="*/ 834998 h 3787779"/>
              <a:gd name="connsiteX11" fmla="*/ 1071549 w 4448175"/>
              <a:gd name="connsiteY11" fmla="*/ 717711 h 3787779"/>
              <a:gd name="connsiteX12" fmla="*/ 748947 w 4448175"/>
              <a:gd name="connsiteY12" fmla="*/ 377793 h 3787779"/>
              <a:gd name="connsiteX13" fmla="*/ 1059846 w 4448175"/>
              <a:gd name="connsiteY13" fmla="*/ 82732 h 3787779"/>
              <a:gd name="connsiteX14" fmla="*/ 1374264 w 4448175"/>
              <a:gd name="connsiteY14" fmla="*/ 414027 h 3787779"/>
              <a:gd name="connsiteX15" fmla="*/ 1495394 w 4448175"/>
              <a:gd name="connsiteY15" fmla="*/ 323447 h 3787779"/>
              <a:gd name="connsiteX16" fmla="*/ 2554286 w 4448175"/>
              <a:gd name="connsiteY16" fmla="*/ 0 h 3787779"/>
              <a:gd name="connsiteX17" fmla="*/ 4448175 w 4448175"/>
              <a:gd name="connsiteY17" fmla="*/ 1893890 h 3787779"/>
              <a:gd name="connsiteX18" fmla="*/ 2554286 w 4448175"/>
              <a:gd name="connsiteY18" fmla="*/ 3787779 h 3787779"/>
              <a:gd name="connsiteX19" fmla="*/ 660397 w 4448175"/>
              <a:gd name="connsiteY19" fmla="*/ 1893890 h 3787779"/>
              <a:gd name="connsiteX20" fmla="*/ 0 w 4448175"/>
              <a:gd name="connsiteY20" fmla="*/ 2536315 h 3787779"/>
              <a:gd name="connsiteX21" fmla="*/ 0 w 4448175"/>
              <a:gd name="connsiteY21" fmla="*/ 1240914 h 3787779"/>
              <a:gd name="connsiteX22" fmla="*/ 428625 w 4448175"/>
              <a:gd name="connsiteY22" fmla="*/ 1240914 h 3787779"/>
              <a:gd name="connsiteX23" fmla="*/ 428625 w 4448175"/>
              <a:gd name="connsiteY23" fmla="*/ 2536315 h 37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8175" h="3787779">
                <a:moveTo>
                  <a:pt x="1519205" y="2108202"/>
                </a:moveTo>
                <a:lnTo>
                  <a:pt x="1519205" y="1679577"/>
                </a:lnTo>
                <a:lnTo>
                  <a:pt x="2814605" y="1679577"/>
                </a:lnTo>
                <a:lnTo>
                  <a:pt x="2814605" y="2108202"/>
                </a:lnTo>
                <a:close/>
                <a:moveTo>
                  <a:pt x="1079818" y="1893890"/>
                </a:moveTo>
                <a:cubicBezTo>
                  <a:pt x="1079818" y="2708216"/>
                  <a:pt x="1739960" y="3368358"/>
                  <a:pt x="2554286" y="3368358"/>
                </a:cubicBezTo>
                <a:cubicBezTo>
                  <a:pt x="3368612" y="3368358"/>
                  <a:pt x="4028754" y="2708216"/>
                  <a:pt x="4028754" y="1893890"/>
                </a:cubicBezTo>
                <a:cubicBezTo>
                  <a:pt x="4028754" y="1079563"/>
                  <a:pt x="3368612" y="419421"/>
                  <a:pt x="2554286" y="419421"/>
                </a:cubicBezTo>
                <a:cubicBezTo>
                  <a:pt x="1739960" y="419421"/>
                  <a:pt x="1079818" y="1079563"/>
                  <a:pt x="1079818" y="1893890"/>
                </a:cubicBezTo>
                <a:close/>
                <a:moveTo>
                  <a:pt x="660397" y="1893890"/>
                </a:moveTo>
                <a:cubicBezTo>
                  <a:pt x="660397" y="1501652"/>
                  <a:pt x="779636" y="1137265"/>
                  <a:pt x="983843" y="834998"/>
                </a:cubicBezTo>
                <a:lnTo>
                  <a:pt x="1071549" y="717711"/>
                </a:lnTo>
                <a:lnTo>
                  <a:pt x="748947" y="377793"/>
                </a:lnTo>
                <a:lnTo>
                  <a:pt x="1059846" y="82732"/>
                </a:lnTo>
                <a:lnTo>
                  <a:pt x="1374264" y="414027"/>
                </a:lnTo>
                <a:lnTo>
                  <a:pt x="1495394" y="323447"/>
                </a:lnTo>
                <a:cubicBezTo>
                  <a:pt x="1797661" y="119239"/>
                  <a:pt x="2162048" y="0"/>
                  <a:pt x="2554286" y="0"/>
                </a:cubicBezTo>
                <a:cubicBezTo>
                  <a:pt x="3600252" y="0"/>
                  <a:pt x="4448175" y="847923"/>
                  <a:pt x="4448175" y="1893890"/>
                </a:cubicBezTo>
                <a:cubicBezTo>
                  <a:pt x="4448175" y="2939856"/>
                  <a:pt x="3600252" y="3787779"/>
                  <a:pt x="2554286" y="3787779"/>
                </a:cubicBezTo>
                <a:cubicBezTo>
                  <a:pt x="1508320" y="3787779"/>
                  <a:pt x="660397" y="2939856"/>
                  <a:pt x="660397" y="1893890"/>
                </a:cubicBezTo>
                <a:close/>
                <a:moveTo>
                  <a:pt x="0" y="2536315"/>
                </a:moveTo>
                <a:lnTo>
                  <a:pt x="0" y="1240914"/>
                </a:lnTo>
                <a:lnTo>
                  <a:pt x="428625" y="1240914"/>
                </a:lnTo>
                <a:lnTo>
                  <a:pt x="428625" y="2536315"/>
                </a:ln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268055853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43"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3" name="Group 2"/>
          <p:cNvGrpSpPr/>
          <p:nvPr/>
        </p:nvGrpSpPr>
        <p:grpSpPr>
          <a:xfrm>
            <a:off x="9906157" y="6210707"/>
            <a:ext cx="2464532" cy="757490"/>
            <a:chOff x="9906157" y="6201183"/>
            <a:chExt cx="2464532" cy="757490"/>
          </a:xfrm>
        </p:grpSpPr>
        <p:grpSp>
          <p:nvGrpSpPr>
            <p:cNvPr id="23" name="Group 22"/>
            <p:cNvGrpSpPr/>
            <p:nvPr/>
          </p:nvGrpSpPr>
          <p:grpSpPr>
            <a:xfrm>
              <a:off x="10146397" y="6367201"/>
              <a:ext cx="980359" cy="591472"/>
              <a:chOff x="6670675" y="4275930"/>
              <a:chExt cx="1224064" cy="753270"/>
            </a:xfrm>
          </p:grpSpPr>
          <p:sp>
            <p:nvSpPr>
              <p:cNvPr id="24" name="Freeform 14"/>
              <p:cNvSpPr>
                <a:spLocks/>
              </p:cNvSpPr>
              <p:nvPr/>
            </p:nvSpPr>
            <p:spPr bwMode="auto">
              <a:xfrm>
                <a:off x="6670675" y="4534582"/>
                <a:ext cx="620540" cy="494617"/>
              </a:xfrm>
              <a:custGeom>
                <a:avLst/>
                <a:gdLst>
                  <a:gd name="T0" fmla="*/ 182 w 547"/>
                  <a:gd name="T1" fmla="*/ 47 h 436"/>
                  <a:gd name="T2" fmla="*/ 182 w 547"/>
                  <a:gd name="T3" fmla="*/ 0 h 436"/>
                  <a:gd name="T4" fmla="*/ 65 w 547"/>
                  <a:gd name="T5" fmla="*/ 0 h 436"/>
                  <a:gd name="T6" fmla="*/ 65 w 547"/>
                  <a:gd name="T7" fmla="*/ 47 h 436"/>
                  <a:gd name="T8" fmla="*/ 0 w 547"/>
                  <a:gd name="T9" fmla="*/ 47 h 436"/>
                  <a:gd name="T10" fmla="*/ 0 w 547"/>
                  <a:gd name="T11" fmla="*/ 59 h 436"/>
                  <a:gd name="T12" fmla="*/ 15 w 547"/>
                  <a:gd name="T13" fmla="*/ 59 h 436"/>
                  <a:gd name="T14" fmla="*/ 15 w 547"/>
                  <a:gd name="T15" fmla="*/ 436 h 436"/>
                  <a:gd name="T16" fmla="*/ 531 w 547"/>
                  <a:gd name="T17" fmla="*/ 436 h 436"/>
                  <a:gd name="T18" fmla="*/ 531 w 547"/>
                  <a:gd name="T19" fmla="*/ 59 h 436"/>
                  <a:gd name="T20" fmla="*/ 547 w 547"/>
                  <a:gd name="T21" fmla="*/ 59 h 436"/>
                  <a:gd name="T22" fmla="*/ 547 w 547"/>
                  <a:gd name="T23" fmla="*/ 47 h 436"/>
                  <a:gd name="T24" fmla="*/ 182 w 547"/>
                  <a:gd name="T25" fmla="*/ 47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436">
                    <a:moveTo>
                      <a:pt x="182" y="47"/>
                    </a:moveTo>
                    <a:lnTo>
                      <a:pt x="182" y="0"/>
                    </a:lnTo>
                    <a:lnTo>
                      <a:pt x="65" y="0"/>
                    </a:lnTo>
                    <a:lnTo>
                      <a:pt x="65" y="47"/>
                    </a:lnTo>
                    <a:lnTo>
                      <a:pt x="0" y="47"/>
                    </a:lnTo>
                    <a:lnTo>
                      <a:pt x="0" y="59"/>
                    </a:lnTo>
                    <a:lnTo>
                      <a:pt x="15" y="59"/>
                    </a:lnTo>
                    <a:lnTo>
                      <a:pt x="15" y="436"/>
                    </a:lnTo>
                    <a:lnTo>
                      <a:pt x="531" y="436"/>
                    </a:lnTo>
                    <a:lnTo>
                      <a:pt x="531" y="59"/>
                    </a:lnTo>
                    <a:lnTo>
                      <a:pt x="547" y="59"/>
                    </a:lnTo>
                    <a:lnTo>
                      <a:pt x="547" y="47"/>
                    </a:lnTo>
                    <a:lnTo>
                      <a:pt x="182" y="4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5" name="Freeform 15"/>
              <p:cNvSpPr>
                <a:spLocks/>
              </p:cNvSpPr>
              <p:nvPr/>
            </p:nvSpPr>
            <p:spPr bwMode="auto">
              <a:xfrm>
                <a:off x="7363820" y="4606053"/>
                <a:ext cx="530919" cy="423147"/>
              </a:xfrm>
              <a:custGeom>
                <a:avLst/>
                <a:gdLst>
                  <a:gd name="T0" fmla="*/ 155 w 468"/>
                  <a:gd name="T1" fmla="*/ 40 h 373"/>
                  <a:gd name="T2" fmla="*/ 155 w 468"/>
                  <a:gd name="T3" fmla="*/ 0 h 373"/>
                  <a:gd name="T4" fmla="*/ 56 w 468"/>
                  <a:gd name="T5" fmla="*/ 0 h 373"/>
                  <a:gd name="T6" fmla="*/ 56 w 468"/>
                  <a:gd name="T7" fmla="*/ 40 h 373"/>
                  <a:gd name="T8" fmla="*/ 0 w 468"/>
                  <a:gd name="T9" fmla="*/ 40 h 373"/>
                  <a:gd name="T10" fmla="*/ 0 w 468"/>
                  <a:gd name="T11" fmla="*/ 50 h 373"/>
                  <a:gd name="T12" fmla="*/ 13 w 468"/>
                  <a:gd name="T13" fmla="*/ 50 h 373"/>
                  <a:gd name="T14" fmla="*/ 13 w 468"/>
                  <a:gd name="T15" fmla="*/ 373 h 373"/>
                  <a:gd name="T16" fmla="*/ 456 w 468"/>
                  <a:gd name="T17" fmla="*/ 373 h 373"/>
                  <a:gd name="T18" fmla="*/ 456 w 468"/>
                  <a:gd name="T19" fmla="*/ 50 h 373"/>
                  <a:gd name="T20" fmla="*/ 468 w 468"/>
                  <a:gd name="T21" fmla="*/ 50 h 373"/>
                  <a:gd name="T22" fmla="*/ 468 w 468"/>
                  <a:gd name="T23" fmla="*/ 40 h 373"/>
                  <a:gd name="T24" fmla="*/ 155 w 468"/>
                  <a:gd name="T25" fmla="*/ 4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373">
                    <a:moveTo>
                      <a:pt x="155" y="40"/>
                    </a:moveTo>
                    <a:lnTo>
                      <a:pt x="155" y="0"/>
                    </a:lnTo>
                    <a:lnTo>
                      <a:pt x="56" y="0"/>
                    </a:lnTo>
                    <a:lnTo>
                      <a:pt x="56" y="40"/>
                    </a:lnTo>
                    <a:lnTo>
                      <a:pt x="0" y="40"/>
                    </a:lnTo>
                    <a:lnTo>
                      <a:pt x="0" y="50"/>
                    </a:lnTo>
                    <a:lnTo>
                      <a:pt x="13" y="50"/>
                    </a:lnTo>
                    <a:lnTo>
                      <a:pt x="13" y="373"/>
                    </a:lnTo>
                    <a:lnTo>
                      <a:pt x="456" y="373"/>
                    </a:lnTo>
                    <a:lnTo>
                      <a:pt x="456" y="50"/>
                    </a:lnTo>
                    <a:lnTo>
                      <a:pt x="468" y="50"/>
                    </a:lnTo>
                    <a:lnTo>
                      <a:pt x="468" y="40"/>
                    </a:lnTo>
                    <a:lnTo>
                      <a:pt x="155" y="4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6" name="Freeform 24"/>
              <p:cNvSpPr>
                <a:spLocks/>
              </p:cNvSpPr>
              <p:nvPr/>
            </p:nvSpPr>
            <p:spPr bwMode="auto">
              <a:xfrm>
                <a:off x="7016680" y="4275930"/>
                <a:ext cx="574028" cy="753270"/>
              </a:xfrm>
              <a:custGeom>
                <a:avLst/>
                <a:gdLst>
                  <a:gd name="T0" fmla="*/ 277 w 506"/>
                  <a:gd name="T1" fmla="*/ 71 h 664"/>
                  <a:gd name="T2" fmla="*/ 277 w 506"/>
                  <a:gd name="T3" fmla="*/ 0 h 664"/>
                  <a:gd name="T4" fmla="*/ 98 w 506"/>
                  <a:gd name="T5" fmla="*/ 0 h 664"/>
                  <a:gd name="T6" fmla="*/ 98 w 506"/>
                  <a:gd name="T7" fmla="*/ 71 h 664"/>
                  <a:gd name="T8" fmla="*/ 0 w 506"/>
                  <a:gd name="T9" fmla="*/ 71 h 664"/>
                  <a:gd name="T10" fmla="*/ 0 w 506"/>
                  <a:gd name="T11" fmla="*/ 89 h 664"/>
                  <a:gd name="T12" fmla="*/ 22 w 506"/>
                  <a:gd name="T13" fmla="*/ 89 h 664"/>
                  <a:gd name="T14" fmla="*/ 22 w 506"/>
                  <a:gd name="T15" fmla="*/ 664 h 664"/>
                  <a:gd name="T16" fmla="*/ 484 w 506"/>
                  <a:gd name="T17" fmla="*/ 664 h 664"/>
                  <a:gd name="T18" fmla="*/ 484 w 506"/>
                  <a:gd name="T19" fmla="*/ 89 h 664"/>
                  <a:gd name="T20" fmla="*/ 506 w 506"/>
                  <a:gd name="T21" fmla="*/ 89 h 664"/>
                  <a:gd name="T22" fmla="*/ 506 w 506"/>
                  <a:gd name="T23" fmla="*/ 71 h 664"/>
                  <a:gd name="T24" fmla="*/ 277 w 506"/>
                  <a:gd name="T25" fmla="*/ 7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6" h="664">
                    <a:moveTo>
                      <a:pt x="277" y="71"/>
                    </a:moveTo>
                    <a:lnTo>
                      <a:pt x="277" y="0"/>
                    </a:lnTo>
                    <a:lnTo>
                      <a:pt x="98" y="0"/>
                    </a:lnTo>
                    <a:lnTo>
                      <a:pt x="98" y="71"/>
                    </a:lnTo>
                    <a:lnTo>
                      <a:pt x="0" y="71"/>
                    </a:lnTo>
                    <a:lnTo>
                      <a:pt x="0" y="89"/>
                    </a:lnTo>
                    <a:lnTo>
                      <a:pt x="22" y="89"/>
                    </a:lnTo>
                    <a:lnTo>
                      <a:pt x="22" y="664"/>
                    </a:lnTo>
                    <a:lnTo>
                      <a:pt x="484" y="664"/>
                    </a:lnTo>
                    <a:lnTo>
                      <a:pt x="484" y="89"/>
                    </a:lnTo>
                    <a:lnTo>
                      <a:pt x="506" y="89"/>
                    </a:lnTo>
                    <a:lnTo>
                      <a:pt x="506" y="71"/>
                    </a:lnTo>
                    <a:lnTo>
                      <a:pt x="277" y="71"/>
                    </a:lnTo>
                    <a:close/>
                  </a:path>
                </a:pathLst>
              </a:custGeom>
              <a:solidFill>
                <a:srgbClr val="008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7" name="Rectangle 25"/>
              <p:cNvSpPr>
                <a:spLocks noChangeArrowheads="1"/>
              </p:cNvSpPr>
              <p:nvPr/>
            </p:nvSpPr>
            <p:spPr bwMode="auto">
              <a:xfrm>
                <a:off x="7330920"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8" name="Rectangle 26"/>
              <p:cNvSpPr>
                <a:spLocks noChangeArrowheads="1"/>
              </p:cNvSpPr>
              <p:nvPr/>
            </p:nvSpPr>
            <p:spPr bwMode="auto">
              <a:xfrm>
                <a:off x="7211804"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9" name="Rectangle 27"/>
              <p:cNvSpPr>
                <a:spLocks noChangeArrowheads="1"/>
              </p:cNvSpPr>
              <p:nvPr/>
            </p:nvSpPr>
            <p:spPr bwMode="auto">
              <a:xfrm>
                <a:off x="7093822" y="4435886"/>
                <a:ext cx="422013" cy="669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0" name="Rectangle 28"/>
              <p:cNvSpPr>
                <a:spLocks noChangeArrowheads="1"/>
              </p:cNvSpPr>
              <p:nvPr/>
            </p:nvSpPr>
            <p:spPr bwMode="auto">
              <a:xfrm>
                <a:off x="7093822" y="4553868"/>
                <a:ext cx="422013" cy="6579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1" name="Rectangle 29"/>
              <p:cNvSpPr>
                <a:spLocks noChangeArrowheads="1"/>
              </p:cNvSpPr>
              <p:nvPr/>
            </p:nvSpPr>
            <p:spPr bwMode="auto">
              <a:xfrm>
                <a:off x="7093822" y="4670716"/>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2" name="Rectangle 30"/>
              <p:cNvSpPr>
                <a:spLocks noChangeArrowheads="1"/>
              </p:cNvSpPr>
              <p:nvPr/>
            </p:nvSpPr>
            <p:spPr bwMode="auto">
              <a:xfrm>
                <a:off x="7093822" y="4788698"/>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33" name="Group 32"/>
            <p:cNvGrpSpPr/>
            <p:nvPr/>
          </p:nvGrpSpPr>
          <p:grpSpPr>
            <a:xfrm>
              <a:off x="10932286" y="6201183"/>
              <a:ext cx="956516" cy="738226"/>
              <a:chOff x="3994474" y="3851208"/>
              <a:chExt cx="1293813" cy="1018510"/>
            </a:xfrm>
          </p:grpSpPr>
          <p:sp>
            <p:nvSpPr>
              <p:cNvPr id="34" name="Freeform 62"/>
              <p:cNvSpPr>
                <a:spLocks/>
              </p:cNvSpPr>
              <p:nvPr/>
            </p:nvSpPr>
            <p:spPr bwMode="auto">
              <a:xfrm>
                <a:off x="4392937" y="4367146"/>
                <a:ext cx="587375" cy="495300"/>
              </a:xfrm>
              <a:custGeom>
                <a:avLst/>
                <a:gdLst>
                  <a:gd name="T0" fmla="*/ 167 w 370"/>
                  <a:gd name="T1" fmla="*/ 53 h 312"/>
                  <a:gd name="T2" fmla="*/ 167 w 370"/>
                  <a:gd name="T3" fmla="*/ 0 h 312"/>
                  <a:gd name="T4" fmla="*/ 126 w 370"/>
                  <a:gd name="T5" fmla="*/ 0 h 312"/>
                  <a:gd name="T6" fmla="*/ 126 w 370"/>
                  <a:gd name="T7" fmla="*/ 53 h 312"/>
                  <a:gd name="T8" fmla="*/ 112 w 370"/>
                  <a:gd name="T9" fmla="*/ 53 h 312"/>
                  <a:gd name="T10" fmla="*/ 112 w 370"/>
                  <a:gd name="T11" fmla="*/ 0 h 312"/>
                  <a:gd name="T12" fmla="*/ 72 w 370"/>
                  <a:gd name="T13" fmla="*/ 0 h 312"/>
                  <a:gd name="T14" fmla="*/ 72 w 370"/>
                  <a:gd name="T15" fmla="*/ 53 h 312"/>
                  <a:gd name="T16" fmla="*/ 0 w 370"/>
                  <a:gd name="T17" fmla="*/ 53 h 312"/>
                  <a:gd name="T18" fmla="*/ 0 w 370"/>
                  <a:gd name="T19" fmla="*/ 65 h 312"/>
                  <a:gd name="T20" fmla="*/ 17 w 370"/>
                  <a:gd name="T21" fmla="*/ 65 h 312"/>
                  <a:gd name="T22" fmla="*/ 17 w 370"/>
                  <a:gd name="T23" fmla="*/ 312 h 312"/>
                  <a:gd name="T24" fmla="*/ 353 w 370"/>
                  <a:gd name="T25" fmla="*/ 312 h 312"/>
                  <a:gd name="T26" fmla="*/ 353 w 370"/>
                  <a:gd name="T27" fmla="*/ 65 h 312"/>
                  <a:gd name="T28" fmla="*/ 370 w 370"/>
                  <a:gd name="T29" fmla="*/ 65 h 312"/>
                  <a:gd name="T30" fmla="*/ 370 w 370"/>
                  <a:gd name="T31" fmla="*/ 53 h 312"/>
                  <a:gd name="T32" fmla="*/ 167 w 370"/>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312">
                    <a:moveTo>
                      <a:pt x="167" y="53"/>
                    </a:moveTo>
                    <a:lnTo>
                      <a:pt x="167" y="0"/>
                    </a:lnTo>
                    <a:lnTo>
                      <a:pt x="126" y="0"/>
                    </a:lnTo>
                    <a:lnTo>
                      <a:pt x="126" y="53"/>
                    </a:lnTo>
                    <a:lnTo>
                      <a:pt x="112" y="53"/>
                    </a:lnTo>
                    <a:lnTo>
                      <a:pt x="112" y="0"/>
                    </a:lnTo>
                    <a:lnTo>
                      <a:pt x="72" y="0"/>
                    </a:lnTo>
                    <a:lnTo>
                      <a:pt x="72" y="53"/>
                    </a:lnTo>
                    <a:lnTo>
                      <a:pt x="0" y="53"/>
                    </a:lnTo>
                    <a:lnTo>
                      <a:pt x="0" y="65"/>
                    </a:lnTo>
                    <a:lnTo>
                      <a:pt x="17" y="65"/>
                    </a:lnTo>
                    <a:lnTo>
                      <a:pt x="17" y="312"/>
                    </a:lnTo>
                    <a:lnTo>
                      <a:pt x="353" y="312"/>
                    </a:lnTo>
                    <a:lnTo>
                      <a:pt x="353" y="65"/>
                    </a:lnTo>
                    <a:lnTo>
                      <a:pt x="370" y="65"/>
                    </a:lnTo>
                    <a:lnTo>
                      <a:pt x="370" y="53"/>
                    </a:lnTo>
                    <a:lnTo>
                      <a:pt x="167"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5" name="Freeform 63"/>
              <p:cNvSpPr>
                <a:spLocks/>
              </p:cNvSpPr>
              <p:nvPr/>
            </p:nvSpPr>
            <p:spPr bwMode="auto">
              <a:xfrm>
                <a:off x="4702499" y="4367146"/>
                <a:ext cx="585788" cy="495300"/>
              </a:xfrm>
              <a:custGeom>
                <a:avLst/>
                <a:gdLst>
                  <a:gd name="T0" fmla="*/ 166 w 369"/>
                  <a:gd name="T1" fmla="*/ 53 h 312"/>
                  <a:gd name="T2" fmla="*/ 166 w 369"/>
                  <a:gd name="T3" fmla="*/ 0 h 312"/>
                  <a:gd name="T4" fmla="*/ 126 w 369"/>
                  <a:gd name="T5" fmla="*/ 0 h 312"/>
                  <a:gd name="T6" fmla="*/ 126 w 369"/>
                  <a:gd name="T7" fmla="*/ 53 h 312"/>
                  <a:gd name="T8" fmla="*/ 112 w 369"/>
                  <a:gd name="T9" fmla="*/ 53 h 312"/>
                  <a:gd name="T10" fmla="*/ 112 w 369"/>
                  <a:gd name="T11" fmla="*/ 0 h 312"/>
                  <a:gd name="T12" fmla="*/ 73 w 369"/>
                  <a:gd name="T13" fmla="*/ 0 h 312"/>
                  <a:gd name="T14" fmla="*/ 73 w 369"/>
                  <a:gd name="T15" fmla="*/ 53 h 312"/>
                  <a:gd name="T16" fmla="*/ 0 w 369"/>
                  <a:gd name="T17" fmla="*/ 53 h 312"/>
                  <a:gd name="T18" fmla="*/ 0 w 369"/>
                  <a:gd name="T19" fmla="*/ 65 h 312"/>
                  <a:gd name="T20" fmla="*/ 17 w 369"/>
                  <a:gd name="T21" fmla="*/ 65 h 312"/>
                  <a:gd name="T22" fmla="*/ 17 w 369"/>
                  <a:gd name="T23" fmla="*/ 312 h 312"/>
                  <a:gd name="T24" fmla="*/ 353 w 369"/>
                  <a:gd name="T25" fmla="*/ 312 h 312"/>
                  <a:gd name="T26" fmla="*/ 353 w 369"/>
                  <a:gd name="T27" fmla="*/ 65 h 312"/>
                  <a:gd name="T28" fmla="*/ 369 w 369"/>
                  <a:gd name="T29" fmla="*/ 65 h 312"/>
                  <a:gd name="T30" fmla="*/ 369 w 369"/>
                  <a:gd name="T31" fmla="*/ 53 h 312"/>
                  <a:gd name="T32" fmla="*/ 166 w 369"/>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12">
                    <a:moveTo>
                      <a:pt x="166" y="53"/>
                    </a:moveTo>
                    <a:lnTo>
                      <a:pt x="166" y="0"/>
                    </a:lnTo>
                    <a:lnTo>
                      <a:pt x="126" y="0"/>
                    </a:lnTo>
                    <a:lnTo>
                      <a:pt x="126" y="53"/>
                    </a:lnTo>
                    <a:lnTo>
                      <a:pt x="112" y="53"/>
                    </a:lnTo>
                    <a:lnTo>
                      <a:pt x="112" y="0"/>
                    </a:lnTo>
                    <a:lnTo>
                      <a:pt x="73" y="0"/>
                    </a:lnTo>
                    <a:lnTo>
                      <a:pt x="73" y="53"/>
                    </a:lnTo>
                    <a:lnTo>
                      <a:pt x="0" y="53"/>
                    </a:lnTo>
                    <a:lnTo>
                      <a:pt x="0" y="65"/>
                    </a:lnTo>
                    <a:lnTo>
                      <a:pt x="17" y="65"/>
                    </a:lnTo>
                    <a:lnTo>
                      <a:pt x="17" y="312"/>
                    </a:lnTo>
                    <a:lnTo>
                      <a:pt x="353" y="312"/>
                    </a:lnTo>
                    <a:lnTo>
                      <a:pt x="353" y="65"/>
                    </a:lnTo>
                    <a:lnTo>
                      <a:pt x="369" y="65"/>
                    </a:lnTo>
                    <a:lnTo>
                      <a:pt x="369" y="53"/>
                    </a:lnTo>
                    <a:lnTo>
                      <a:pt x="166"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6" name="Rectangle 65"/>
              <p:cNvSpPr>
                <a:spLocks noChangeArrowheads="1"/>
              </p:cNvSpPr>
              <p:nvPr/>
            </p:nvSpPr>
            <p:spPr bwMode="auto">
              <a:xfrm>
                <a:off x="4019874" y="4192521"/>
                <a:ext cx="531813" cy="669925"/>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7" name="Rectangle 66"/>
              <p:cNvSpPr>
                <a:spLocks noChangeArrowheads="1"/>
              </p:cNvSpPr>
              <p:nvPr/>
            </p:nvSpPr>
            <p:spPr bwMode="auto">
              <a:xfrm>
                <a:off x="3994474" y="4173471"/>
                <a:ext cx="584200" cy="190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8" name="Rectangle 67"/>
              <p:cNvSpPr>
                <a:spLocks noChangeArrowheads="1"/>
              </p:cNvSpPr>
              <p:nvPr/>
            </p:nvSpPr>
            <p:spPr bwMode="auto">
              <a:xfrm>
                <a:off x="4069087"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9" name="Rectangle 68"/>
              <p:cNvSpPr>
                <a:spLocks noChangeArrowheads="1"/>
              </p:cNvSpPr>
              <p:nvPr/>
            </p:nvSpPr>
            <p:spPr bwMode="auto">
              <a:xfrm>
                <a:off x="4069087" y="4252846"/>
                <a:ext cx="69850" cy="3651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0" name="Rectangle 69"/>
              <p:cNvSpPr>
                <a:spLocks noChangeArrowheads="1"/>
              </p:cNvSpPr>
              <p:nvPr/>
            </p:nvSpPr>
            <p:spPr bwMode="auto">
              <a:xfrm>
                <a:off x="4189737" y="425284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1" name="Rectangle 70"/>
              <p:cNvSpPr>
                <a:spLocks noChangeArrowheads="1"/>
              </p:cNvSpPr>
              <p:nvPr/>
            </p:nvSpPr>
            <p:spPr bwMode="auto">
              <a:xfrm>
                <a:off x="4308799"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2" name="Rectangle 71"/>
              <p:cNvSpPr>
                <a:spLocks noChangeArrowheads="1"/>
              </p:cNvSpPr>
              <p:nvPr/>
            </p:nvSpPr>
            <p:spPr bwMode="auto">
              <a:xfrm>
                <a:off x="4189737" y="4725921"/>
                <a:ext cx="68263"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3" name="Rectangle 72"/>
              <p:cNvSpPr>
                <a:spLocks noChangeArrowheads="1"/>
              </p:cNvSpPr>
              <p:nvPr/>
            </p:nvSpPr>
            <p:spPr bwMode="auto">
              <a:xfrm>
                <a:off x="4308799" y="4725921"/>
                <a:ext cx="71438"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4" name="Rectangle 73"/>
              <p:cNvSpPr>
                <a:spLocks noChangeArrowheads="1"/>
              </p:cNvSpPr>
              <p:nvPr/>
            </p:nvSpPr>
            <p:spPr bwMode="auto">
              <a:xfrm>
                <a:off x="4431037" y="4252846"/>
                <a:ext cx="69850"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5" name="Rectangle 74"/>
              <p:cNvSpPr>
                <a:spLocks noChangeArrowheads="1"/>
              </p:cNvSpPr>
              <p:nvPr/>
            </p:nvSpPr>
            <p:spPr bwMode="auto">
              <a:xfrm>
                <a:off x="4069087"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6" name="Rectangle 75"/>
              <p:cNvSpPr>
                <a:spLocks noChangeArrowheads="1"/>
              </p:cNvSpPr>
              <p:nvPr/>
            </p:nvSpPr>
            <p:spPr bwMode="auto">
              <a:xfrm>
                <a:off x="4189737" y="437349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7" name="Rectangle 76"/>
              <p:cNvSpPr>
                <a:spLocks noChangeArrowheads="1"/>
              </p:cNvSpPr>
              <p:nvPr/>
            </p:nvSpPr>
            <p:spPr bwMode="auto">
              <a:xfrm>
                <a:off x="4308799" y="4373496"/>
                <a:ext cx="71438"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8" name="Rectangle 77"/>
              <p:cNvSpPr>
                <a:spLocks noChangeArrowheads="1"/>
              </p:cNvSpPr>
              <p:nvPr/>
            </p:nvSpPr>
            <p:spPr bwMode="auto">
              <a:xfrm>
                <a:off x="4431037"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9" name="Rectangle 78"/>
              <p:cNvSpPr>
                <a:spLocks noChangeArrowheads="1"/>
              </p:cNvSpPr>
              <p:nvPr/>
            </p:nvSpPr>
            <p:spPr bwMode="auto">
              <a:xfrm>
                <a:off x="406908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0" name="Rectangle 79"/>
              <p:cNvSpPr>
                <a:spLocks noChangeArrowheads="1"/>
              </p:cNvSpPr>
              <p:nvPr/>
            </p:nvSpPr>
            <p:spPr bwMode="auto">
              <a:xfrm>
                <a:off x="4189737"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1" name="Rectangle 80"/>
              <p:cNvSpPr>
                <a:spLocks noChangeArrowheads="1"/>
              </p:cNvSpPr>
              <p:nvPr/>
            </p:nvSpPr>
            <p:spPr bwMode="auto">
              <a:xfrm>
                <a:off x="4308799" y="4495733"/>
                <a:ext cx="71438" cy="6826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2" name="Rectangle 81"/>
              <p:cNvSpPr>
                <a:spLocks noChangeArrowheads="1"/>
              </p:cNvSpPr>
              <p:nvPr/>
            </p:nvSpPr>
            <p:spPr bwMode="auto">
              <a:xfrm>
                <a:off x="443103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3" name="Rectangle 82"/>
              <p:cNvSpPr>
                <a:spLocks noChangeArrowheads="1"/>
              </p:cNvSpPr>
              <p:nvPr/>
            </p:nvSpPr>
            <p:spPr bwMode="auto">
              <a:xfrm>
                <a:off x="406908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4" name="Rectangle 83"/>
              <p:cNvSpPr>
                <a:spLocks noChangeArrowheads="1"/>
              </p:cNvSpPr>
              <p:nvPr/>
            </p:nvSpPr>
            <p:spPr bwMode="auto">
              <a:xfrm>
                <a:off x="4189737" y="4614796"/>
                <a:ext cx="68263"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5" name="Rectangle 84"/>
              <p:cNvSpPr>
                <a:spLocks noChangeArrowheads="1"/>
              </p:cNvSpPr>
              <p:nvPr/>
            </p:nvSpPr>
            <p:spPr bwMode="auto">
              <a:xfrm>
                <a:off x="4308799"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6" name="Rectangle 85"/>
              <p:cNvSpPr>
                <a:spLocks noChangeArrowheads="1"/>
              </p:cNvSpPr>
              <p:nvPr/>
            </p:nvSpPr>
            <p:spPr bwMode="auto">
              <a:xfrm>
                <a:off x="443103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7" name="Rectangle 86"/>
              <p:cNvSpPr>
                <a:spLocks noChangeArrowheads="1"/>
              </p:cNvSpPr>
              <p:nvPr/>
            </p:nvSpPr>
            <p:spPr bwMode="auto">
              <a:xfrm>
                <a:off x="406908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8" name="Rectangle 87"/>
              <p:cNvSpPr>
                <a:spLocks noChangeArrowheads="1"/>
              </p:cNvSpPr>
              <p:nvPr/>
            </p:nvSpPr>
            <p:spPr bwMode="auto">
              <a:xfrm>
                <a:off x="443103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9" name="Rectangle 88"/>
              <p:cNvSpPr>
                <a:spLocks noChangeArrowheads="1"/>
              </p:cNvSpPr>
              <p:nvPr/>
            </p:nvSpPr>
            <p:spPr bwMode="auto">
              <a:xfrm>
                <a:off x="4431037" y="4373496"/>
                <a:ext cx="69850" cy="349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0" name="Rectangle 96"/>
              <p:cNvSpPr>
                <a:spLocks noChangeArrowheads="1"/>
              </p:cNvSpPr>
              <p:nvPr/>
            </p:nvSpPr>
            <p:spPr bwMode="auto">
              <a:xfrm>
                <a:off x="4257999" y="4089333"/>
                <a:ext cx="206375" cy="841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1" name="Rectangle 112"/>
              <p:cNvSpPr>
                <a:spLocks noChangeArrowheads="1"/>
              </p:cNvSpPr>
              <p:nvPr/>
            </p:nvSpPr>
            <p:spPr bwMode="auto">
              <a:xfrm>
                <a:off x="4639861" y="3963256"/>
                <a:ext cx="531813" cy="906462"/>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2" name="Rectangle 113"/>
              <p:cNvSpPr>
                <a:spLocks noChangeArrowheads="1"/>
              </p:cNvSpPr>
              <p:nvPr/>
            </p:nvSpPr>
            <p:spPr bwMode="auto">
              <a:xfrm>
                <a:off x="4645349" y="3933758"/>
                <a:ext cx="584200" cy="222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3" name="Rectangle 114"/>
              <p:cNvSpPr>
                <a:spLocks noChangeArrowheads="1"/>
              </p:cNvSpPr>
              <p:nvPr/>
            </p:nvSpPr>
            <p:spPr bwMode="auto">
              <a:xfrm>
                <a:off x="4719962"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4" name="Rectangle 115"/>
              <p:cNvSpPr>
                <a:spLocks noChangeArrowheads="1"/>
              </p:cNvSpPr>
              <p:nvPr/>
            </p:nvSpPr>
            <p:spPr bwMode="auto">
              <a:xfrm>
                <a:off x="4719962" y="4252846"/>
                <a:ext cx="69850" cy="3651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5" name="Rectangle 116"/>
              <p:cNvSpPr>
                <a:spLocks noChangeArrowheads="1"/>
              </p:cNvSpPr>
              <p:nvPr/>
            </p:nvSpPr>
            <p:spPr bwMode="auto">
              <a:xfrm>
                <a:off x="4840612" y="425284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6" name="Rectangle 117"/>
              <p:cNvSpPr>
                <a:spLocks noChangeArrowheads="1"/>
              </p:cNvSpPr>
              <p:nvPr/>
            </p:nvSpPr>
            <p:spPr bwMode="auto">
              <a:xfrm>
                <a:off x="4959674"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7" name="Rectangle 118"/>
              <p:cNvSpPr>
                <a:spLocks noChangeArrowheads="1"/>
              </p:cNvSpPr>
              <p:nvPr/>
            </p:nvSpPr>
            <p:spPr bwMode="auto">
              <a:xfrm>
                <a:off x="4840612" y="4725921"/>
                <a:ext cx="68263"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8" name="Rectangle 119"/>
              <p:cNvSpPr>
                <a:spLocks noChangeArrowheads="1"/>
              </p:cNvSpPr>
              <p:nvPr/>
            </p:nvSpPr>
            <p:spPr bwMode="auto">
              <a:xfrm>
                <a:off x="4959674" y="4725921"/>
                <a:ext cx="71438"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9" name="Rectangle 120"/>
              <p:cNvSpPr>
                <a:spLocks noChangeArrowheads="1"/>
              </p:cNvSpPr>
              <p:nvPr/>
            </p:nvSpPr>
            <p:spPr bwMode="auto">
              <a:xfrm>
                <a:off x="5081912" y="4252846"/>
                <a:ext cx="69850"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0" name="Rectangle 121"/>
              <p:cNvSpPr>
                <a:spLocks noChangeArrowheads="1"/>
              </p:cNvSpPr>
              <p:nvPr/>
            </p:nvSpPr>
            <p:spPr bwMode="auto">
              <a:xfrm>
                <a:off x="4719962"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1" name="Rectangle 122"/>
              <p:cNvSpPr>
                <a:spLocks noChangeArrowheads="1"/>
              </p:cNvSpPr>
              <p:nvPr/>
            </p:nvSpPr>
            <p:spPr bwMode="auto">
              <a:xfrm>
                <a:off x="4840612" y="437349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2" name="Rectangle 123"/>
              <p:cNvSpPr>
                <a:spLocks noChangeArrowheads="1"/>
              </p:cNvSpPr>
              <p:nvPr/>
            </p:nvSpPr>
            <p:spPr bwMode="auto">
              <a:xfrm>
                <a:off x="4959674" y="4373496"/>
                <a:ext cx="71438"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3" name="Rectangle 124"/>
              <p:cNvSpPr>
                <a:spLocks noChangeArrowheads="1"/>
              </p:cNvSpPr>
              <p:nvPr/>
            </p:nvSpPr>
            <p:spPr bwMode="auto">
              <a:xfrm>
                <a:off x="5081912"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4" name="Rectangle 125"/>
              <p:cNvSpPr>
                <a:spLocks noChangeArrowheads="1"/>
              </p:cNvSpPr>
              <p:nvPr/>
            </p:nvSpPr>
            <p:spPr bwMode="auto">
              <a:xfrm>
                <a:off x="471996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5" name="Rectangle 126"/>
              <p:cNvSpPr>
                <a:spLocks noChangeArrowheads="1"/>
              </p:cNvSpPr>
              <p:nvPr/>
            </p:nvSpPr>
            <p:spPr bwMode="auto">
              <a:xfrm>
                <a:off x="4840612"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6" name="Rectangle 127"/>
              <p:cNvSpPr>
                <a:spLocks noChangeArrowheads="1"/>
              </p:cNvSpPr>
              <p:nvPr/>
            </p:nvSpPr>
            <p:spPr bwMode="auto">
              <a:xfrm>
                <a:off x="4959674" y="449573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7" name="Rectangle 128"/>
              <p:cNvSpPr>
                <a:spLocks noChangeArrowheads="1"/>
              </p:cNvSpPr>
              <p:nvPr/>
            </p:nvSpPr>
            <p:spPr bwMode="auto">
              <a:xfrm>
                <a:off x="508191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8" name="Rectangle 129"/>
              <p:cNvSpPr>
                <a:spLocks noChangeArrowheads="1"/>
              </p:cNvSpPr>
              <p:nvPr/>
            </p:nvSpPr>
            <p:spPr bwMode="auto">
              <a:xfrm>
                <a:off x="471996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9" name="Rectangle 130"/>
              <p:cNvSpPr>
                <a:spLocks noChangeArrowheads="1"/>
              </p:cNvSpPr>
              <p:nvPr/>
            </p:nvSpPr>
            <p:spPr bwMode="auto">
              <a:xfrm>
                <a:off x="4840612" y="4614796"/>
                <a:ext cx="68263"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0" name="Rectangle 131"/>
              <p:cNvSpPr>
                <a:spLocks noChangeArrowheads="1"/>
              </p:cNvSpPr>
              <p:nvPr/>
            </p:nvSpPr>
            <p:spPr bwMode="auto">
              <a:xfrm>
                <a:off x="4959674"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1" name="Rectangle 132"/>
              <p:cNvSpPr>
                <a:spLocks noChangeArrowheads="1"/>
              </p:cNvSpPr>
              <p:nvPr/>
            </p:nvSpPr>
            <p:spPr bwMode="auto">
              <a:xfrm>
                <a:off x="508191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2" name="Rectangle 133"/>
              <p:cNvSpPr>
                <a:spLocks noChangeArrowheads="1"/>
              </p:cNvSpPr>
              <p:nvPr/>
            </p:nvSpPr>
            <p:spPr bwMode="auto">
              <a:xfrm>
                <a:off x="471996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3" name="Rectangle 134"/>
              <p:cNvSpPr>
                <a:spLocks noChangeArrowheads="1"/>
              </p:cNvSpPr>
              <p:nvPr/>
            </p:nvSpPr>
            <p:spPr bwMode="auto">
              <a:xfrm>
                <a:off x="508191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4" name="Rectangle 135"/>
              <p:cNvSpPr>
                <a:spLocks noChangeArrowheads="1"/>
              </p:cNvSpPr>
              <p:nvPr/>
            </p:nvSpPr>
            <p:spPr bwMode="auto">
              <a:xfrm>
                <a:off x="5081912" y="4373496"/>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5" name="Rectangle 136"/>
              <p:cNvSpPr>
                <a:spLocks noChangeArrowheads="1"/>
              </p:cNvSpPr>
              <p:nvPr/>
            </p:nvSpPr>
            <p:spPr bwMode="auto">
              <a:xfrm>
                <a:off x="4719962" y="40131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6" name="Rectangle 137"/>
              <p:cNvSpPr>
                <a:spLocks noChangeArrowheads="1"/>
              </p:cNvSpPr>
              <p:nvPr/>
            </p:nvSpPr>
            <p:spPr bwMode="auto">
              <a:xfrm>
                <a:off x="4719962" y="401313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7" name="Rectangle 138"/>
              <p:cNvSpPr>
                <a:spLocks noChangeArrowheads="1"/>
              </p:cNvSpPr>
              <p:nvPr/>
            </p:nvSpPr>
            <p:spPr bwMode="auto">
              <a:xfrm>
                <a:off x="4840612" y="401313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8" name="Rectangle 139"/>
              <p:cNvSpPr>
                <a:spLocks noChangeArrowheads="1"/>
              </p:cNvSpPr>
              <p:nvPr/>
            </p:nvSpPr>
            <p:spPr bwMode="auto">
              <a:xfrm>
                <a:off x="4959674" y="4013133"/>
                <a:ext cx="71438"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9" name="Rectangle 140"/>
              <p:cNvSpPr>
                <a:spLocks noChangeArrowheads="1"/>
              </p:cNvSpPr>
              <p:nvPr/>
            </p:nvSpPr>
            <p:spPr bwMode="auto">
              <a:xfrm>
                <a:off x="5081912" y="4013133"/>
                <a:ext cx="69850"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0" name="Rectangle 141"/>
              <p:cNvSpPr>
                <a:spLocks noChangeArrowheads="1"/>
              </p:cNvSpPr>
              <p:nvPr/>
            </p:nvSpPr>
            <p:spPr bwMode="auto">
              <a:xfrm>
                <a:off x="4719962" y="4133783"/>
                <a:ext cx="69850"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1" name="Rectangle 142"/>
              <p:cNvSpPr>
                <a:spLocks noChangeArrowheads="1"/>
              </p:cNvSpPr>
              <p:nvPr/>
            </p:nvSpPr>
            <p:spPr bwMode="auto">
              <a:xfrm>
                <a:off x="4840612" y="413378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2" name="Rectangle 143"/>
              <p:cNvSpPr>
                <a:spLocks noChangeArrowheads="1"/>
              </p:cNvSpPr>
              <p:nvPr/>
            </p:nvSpPr>
            <p:spPr bwMode="auto">
              <a:xfrm>
                <a:off x="4959674" y="413378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3" name="Rectangle 144"/>
              <p:cNvSpPr>
                <a:spLocks noChangeArrowheads="1"/>
              </p:cNvSpPr>
              <p:nvPr/>
            </p:nvSpPr>
            <p:spPr bwMode="auto">
              <a:xfrm>
                <a:off x="5081912" y="413378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4" name="Rectangle 145"/>
              <p:cNvSpPr>
                <a:spLocks noChangeArrowheads="1"/>
              </p:cNvSpPr>
              <p:nvPr/>
            </p:nvSpPr>
            <p:spPr bwMode="auto">
              <a:xfrm>
                <a:off x="5081912" y="413378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5" name="Rectangle 146"/>
              <p:cNvSpPr>
                <a:spLocks noChangeArrowheads="1"/>
              </p:cNvSpPr>
              <p:nvPr/>
            </p:nvSpPr>
            <p:spPr bwMode="auto">
              <a:xfrm>
                <a:off x="4758062"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6" name="Rectangle 147"/>
              <p:cNvSpPr>
                <a:spLocks noChangeArrowheads="1"/>
              </p:cNvSpPr>
              <p:nvPr/>
            </p:nvSpPr>
            <p:spPr bwMode="auto">
              <a:xfrm>
                <a:off x="4843787"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97" name="Group 96"/>
            <p:cNvGrpSpPr/>
            <p:nvPr/>
          </p:nvGrpSpPr>
          <p:grpSpPr>
            <a:xfrm>
              <a:off x="9906157" y="6719086"/>
              <a:ext cx="261721" cy="214019"/>
              <a:chOff x="7363193" y="4665889"/>
              <a:chExt cx="354013" cy="295275"/>
            </a:xfrm>
          </p:grpSpPr>
          <p:sp>
            <p:nvSpPr>
              <p:cNvPr id="118"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19"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0"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1"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2"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3"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124" name="Group 123"/>
            <p:cNvGrpSpPr/>
            <p:nvPr/>
          </p:nvGrpSpPr>
          <p:grpSpPr>
            <a:xfrm>
              <a:off x="12108968" y="6722215"/>
              <a:ext cx="261721" cy="214019"/>
              <a:chOff x="7363193" y="4665889"/>
              <a:chExt cx="354013" cy="295275"/>
            </a:xfrm>
          </p:grpSpPr>
          <p:sp>
            <p:nvSpPr>
              <p:cNvPr id="125"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6"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7"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8"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9"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30"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sp>
        <p:nvSpPr>
          <p:cNvPr id="2" name="Title 1"/>
          <p:cNvSpPr>
            <a:spLocks noGrp="1"/>
          </p:cNvSpPr>
          <p:nvPr>
            <p:ph type="title"/>
          </p:nvPr>
        </p:nvSpPr>
        <p:spPr/>
        <p:txBody>
          <a:bodyPr/>
          <a:lstStyle/>
          <a:p>
            <a:r>
              <a:rPr lang="en-US" dirty="0"/>
              <a:t>Resource Utilization</a:t>
            </a:r>
            <a:br>
              <a:rPr lang="en-US" dirty="0"/>
            </a:br>
            <a:r>
              <a:rPr lang="en-US" sz="3200" dirty="0"/>
              <a:t>Which Maturity Model do you fit in?</a:t>
            </a:r>
            <a:endParaRPr lang="en-US" sz="1800" dirty="0"/>
          </a:p>
        </p:txBody>
      </p:sp>
      <p:graphicFrame>
        <p:nvGraphicFramePr>
          <p:cNvPr id="98" name="Table 97"/>
          <p:cNvGraphicFramePr>
            <a:graphicFrameLocks noGrp="1"/>
          </p:cNvGraphicFramePr>
          <p:nvPr>
            <p:extLst>
              <p:ext uri="{D42A27DB-BD31-4B8C-83A1-F6EECF244321}">
                <p14:modId xmlns:p14="http://schemas.microsoft.com/office/powerpoint/2010/main" val="1015237164"/>
              </p:ext>
            </p:extLst>
          </p:nvPr>
        </p:nvGraphicFramePr>
        <p:xfrm>
          <a:off x="457200" y="1634975"/>
          <a:ext cx="11532450" cy="3133344"/>
        </p:xfrm>
        <a:graphic>
          <a:graphicData uri="http://schemas.openxmlformats.org/drawingml/2006/table">
            <a:tbl>
              <a:tblPr/>
              <a:tblGrid>
                <a:gridCol w="8921328">
                  <a:extLst>
                    <a:ext uri="{9D8B030D-6E8A-4147-A177-3AD203B41FA5}">
                      <a16:colId xmlns:a16="http://schemas.microsoft.com/office/drawing/2014/main" val="20000"/>
                    </a:ext>
                  </a:extLst>
                </a:gridCol>
                <a:gridCol w="1305561">
                  <a:extLst>
                    <a:ext uri="{9D8B030D-6E8A-4147-A177-3AD203B41FA5}">
                      <a16:colId xmlns:a16="http://schemas.microsoft.com/office/drawing/2014/main" val="20001"/>
                    </a:ext>
                  </a:extLst>
                </a:gridCol>
                <a:gridCol w="1305561">
                  <a:extLst>
                    <a:ext uri="{9D8B030D-6E8A-4147-A177-3AD203B41FA5}">
                      <a16:colId xmlns:a16="http://schemas.microsoft.com/office/drawing/2014/main" val="20002"/>
                    </a:ext>
                  </a:extLst>
                </a:gridCol>
              </a:tblGrid>
              <a:tr h="0">
                <a:tc>
                  <a:txBody>
                    <a:bodyPr/>
                    <a:lstStyle/>
                    <a:p>
                      <a:pPr algn="l" fontAlgn="b"/>
                      <a:r>
                        <a:rPr lang="en-US" sz="2000" b="0" i="0" u="none" strike="noStrike" dirty="0" smtClean="0">
                          <a:solidFill>
                            <a:schemeClr val="accent1"/>
                          </a:solidFill>
                          <a:effectLst/>
                          <a:latin typeface="Segoe UI Semibold" panose="020B0702040204020203" pitchFamily="34" charset="0"/>
                          <a:cs typeface="Segoe UI Semibold" panose="020B0702040204020203" pitchFamily="34" charset="0"/>
                        </a:rPr>
                        <a:t>Resource Utilization</a:t>
                      </a:r>
                      <a:endParaRPr lang="en-US" sz="2000" b="0" i="0" u="none" strike="noStrike" dirty="0">
                        <a:solidFill>
                          <a:schemeClr val="accent1"/>
                        </a:solidFill>
                        <a:effectLst/>
                        <a:latin typeface="Segoe UI Semibold" panose="020B0702040204020203" pitchFamily="34" charset="0"/>
                        <a:cs typeface="Segoe UI Semibold" panose="020B0702040204020203" pitchFamily="34" charset="0"/>
                      </a:endParaRPr>
                    </a:p>
                  </a:txBody>
                  <a:tcPr marT="54864" marB="54864"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US" sz="1800" b="0" i="0" u="none" strike="noStrike" dirty="0">
                          <a:solidFill>
                            <a:schemeClr val="bg1"/>
                          </a:solidFill>
                          <a:effectLst/>
                          <a:latin typeface="Segoe UI Semibold" panose="020B0702040204020203" pitchFamily="34" charset="0"/>
                          <a:cs typeface="Segoe UI Semibold" panose="020B0702040204020203" pitchFamily="34" charset="0"/>
                        </a:rPr>
                        <a:t>Yes</a:t>
                      </a:r>
                    </a:p>
                  </a:txBody>
                  <a:tcPr marT="54864" marB="54864"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B050"/>
                    </a:solidFill>
                  </a:tcPr>
                </a:tc>
                <a:tc>
                  <a:txBody>
                    <a:bodyPr/>
                    <a:lstStyle/>
                    <a:p>
                      <a:pPr algn="ctr" fontAlgn="b"/>
                      <a:r>
                        <a:rPr lang="en-US" sz="1800" b="0" i="0" u="none" strike="noStrike" dirty="0">
                          <a:solidFill>
                            <a:schemeClr val="bg1"/>
                          </a:solidFill>
                          <a:effectLst/>
                          <a:latin typeface="Segoe UI Semibold" panose="020B0702040204020203" pitchFamily="34" charset="0"/>
                          <a:cs typeface="Segoe UI Semibold" panose="020B0702040204020203" pitchFamily="34" charset="0"/>
                        </a:rPr>
                        <a:t>No</a:t>
                      </a:r>
                    </a:p>
                  </a:txBody>
                  <a:tcPr marT="54864" marB="54864"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0">
                <a:tc>
                  <a:txBody>
                    <a:bodyPr/>
                    <a:lstStyle/>
                    <a:p>
                      <a:pPr algn="l" fontAlgn="b"/>
                      <a:r>
                        <a:rPr lang="en-US" sz="1600" b="0" i="0" u="none" strike="noStrike" smtClean="0">
                          <a:solidFill>
                            <a:schemeClr val="tx1"/>
                          </a:solidFill>
                          <a:effectLst/>
                          <a:latin typeface="+mn-lt"/>
                        </a:rPr>
                        <a:t>Do you form account teams with people from both your company and your partners' companies?</a:t>
                      </a:r>
                      <a:endParaRPr lang="en-US" sz="1600" b="0" i="0" u="none" strike="noStrike" dirty="0" smtClean="0">
                        <a:solidFill>
                          <a:schemeClr val="tx1"/>
                        </a:solidFill>
                        <a:effectLst/>
                        <a:latin typeface="+mn-lt"/>
                      </a:endParaRPr>
                    </a:p>
                  </a:txBody>
                  <a:tcPr marT="54864" marB="54864"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dirty="0">
                        <a:solidFill>
                          <a:schemeClr val="tx1"/>
                        </a:solidFill>
                        <a:effectLst/>
                        <a:latin typeface="+mn-lt"/>
                      </a:endParaRPr>
                    </a:p>
                  </a:txBody>
                  <a:tcPr marT="54864" marB="54864"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a:solidFill>
                          <a:schemeClr val="tx1"/>
                        </a:solidFill>
                        <a:effectLst/>
                        <a:latin typeface="+mn-lt"/>
                      </a:endParaRPr>
                    </a:p>
                  </a:txBody>
                  <a:tcPr marT="54864" marB="54864"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0">
                <a:tc>
                  <a:txBody>
                    <a:bodyPr/>
                    <a:lstStyle/>
                    <a:p>
                      <a:pPr algn="l" fontAlgn="b"/>
                      <a:r>
                        <a:rPr lang="en-US" sz="1600" b="0" i="0" u="none" strike="noStrike" dirty="0" smtClean="0">
                          <a:solidFill>
                            <a:schemeClr val="tx1"/>
                          </a:solidFill>
                          <a:effectLst/>
                          <a:latin typeface="+mn-lt"/>
                        </a:rPr>
                        <a:t>Do you offer shared technical resources?</a:t>
                      </a:r>
                    </a:p>
                  </a:txBody>
                  <a:tcPr marT="54864" marB="54864"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dirty="0">
                        <a:solidFill>
                          <a:schemeClr val="tx1"/>
                        </a:solidFill>
                        <a:effectLst/>
                        <a:latin typeface="+mn-lt"/>
                      </a:endParaRPr>
                    </a:p>
                  </a:txBody>
                  <a:tcPr marT="54864" marB="54864"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dirty="0">
                        <a:solidFill>
                          <a:schemeClr val="tx1"/>
                        </a:solidFill>
                        <a:effectLst/>
                        <a:latin typeface="+mn-lt"/>
                      </a:endParaRPr>
                    </a:p>
                  </a:txBody>
                  <a:tcPr marT="54864" marB="54864"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0">
                <a:tc>
                  <a:txBody>
                    <a:bodyPr/>
                    <a:lstStyle/>
                    <a:p>
                      <a:pPr algn="l" fontAlgn="b"/>
                      <a:r>
                        <a:rPr lang="en-US" sz="1600" b="0" i="0" u="none" strike="noStrike" dirty="0" smtClean="0">
                          <a:solidFill>
                            <a:schemeClr val="tx1"/>
                          </a:solidFill>
                          <a:effectLst/>
                          <a:latin typeface="+mn-lt"/>
                        </a:rPr>
                        <a:t>Have you tried to really narrow down what type of skillsets you should have in-house?</a:t>
                      </a:r>
                    </a:p>
                  </a:txBody>
                  <a:tcPr marT="54864" marB="54864"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dirty="0">
                        <a:solidFill>
                          <a:schemeClr val="tx1"/>
                        </a:solidFill>
                        <a:effectLst/>
                        <a:latin typeface="+mn-lt"/>
                      </a:endParaRPr>
                    </a:p>
                  </a:txBody>
                  <a:tcPr marT="54864" marB="54864"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dirty="0">
                        <a:solidFill>
                          <a:schemeClr val="tx1"/>
                        </a:solidFill>
                        <a:effectLst/>
                        <a:latin typeface="+mn-lt"/>
                      </a:endParaRPr>
                    </a:p>
                  </a:txBody>
                  <a:tcPr marT="54864" marB="54864"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0">
                <a:tc>
                  <a:txBody>
                    <a:bodyPr/>
                    <a:lstStyle/>
                    <a:p>
                      <a:pPr algn="l" fontAlgn="b"/>
                      <a:r>
                        <a:rPr lang="en-US" sz="1600" b="0" i="0" u="none" strike="noStrike" dirty="0" smtClean="0">
                          <a:solidFill>
                            <a:schemeClr val="tx1"/>
                          </a:solidFill>
                          <a:effectLst/>
                          <a:latin typeface="+mn-lt"/>
                        </a:rPr>
                        <a:t>Do you have an established sub contractor rate card that goes both ways?</a:t>
                      </a:r>
                    </a:p>
                  </a:txBody>
                  <a:tcPr marT="54864" marB="54864"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a:solidFill>
                          <a:schemeClr val="tx1"/>
                        </a:solidFill>
                        <a:effectLst/>
                        <a:latin typeface="+mn-lt"/>
                      </a:endParaRPr>
                    </a:p>
                  </a:txBody>
                  <a:tcPr marT="54864" marB="54864"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dirty="0">
                        <a:solidFill>
                          <a:schemeClr val="tx1"/>
                        </a:solidFill>
                        <a:effectLst/>
                        <a:latin typeface="+mn-lt"/>
                      </a:endParaRPr>
                    </a:p>
                  </a:txBody>
                  <a:tcPr marT="54864" marB="54864"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0">
                <a:tc>
                  <a:txBody>
                    <a:bodyPr/>
                    <a:lstStyle/>
                    <a:p>
                      <a:pPr algn="l" fontAlgn="b"/>
                      <a:r>
                        <a:rPr lang="en-US" sz="1600" b="0" i="0" u="none" strike="noStrike" dirty="0" smtClean="0">
                          <a:solidFill>
                            <a:schemeClr val="tx1"/>
                          </a:solidFill>
                          <a:effectLst/>
                          <a:latin typeface="+mn-lt"/>
                        </a:rPr>
                        <a:t>Have you determined which people should be employed by your partners if they do not have your strategically desired skillsets?</a:t>
                      </a:r>
                    </a:p>
                  </a:txBody>
                  <a:tcPr marT="54864" marB="54864"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dirty="0">
                        <a:solidFill>
                          <a:schemeClr val="tx1"/>
                        </a:solidFill>
                        <a:effectLst/>
                        <a:latin typeface="+mn-lt"/>
                      </a:endParaRPr>
                    </a:p>
                  </a:txBody>
                  <a:tcPr marT="54864" marB="54864"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dirty="0">
                        <a:solidFill>
                          <a:schemeClr val="tx1"/>
                        </a:solidFill>
                        <a:effectLst/>
                        <a:latin typeface="+mn-lt"/>
                      </a:endParaRPr>
                    </a:p>
                  </a:txBody>
                  <a:tcPr marT="54864" marB="54864"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0">
                <a:tc>
                  <a:txBody>
                    <a:bodyPr/>
                    <a:lstStyle/>
                    <a:p>
                      <a:pPr algn="l" fontAlgn="b"/>
                      <a:r>
                        <a:rPr lang="en-US" sz="1600" b="0" i="0" u="none" strike="noStrike" smtClean="0">
                          <a:solidFill>
                            <a:schemeClr val="tx1"/>
                          </a:solidFill>
                          <a:effectLst/>
                          <a:latin typeface="+mn-lt"/>
                        </a:rPr>
                        <a:t>Do you help out with bench sharing within your "circle of trusted" partners?</a:t>
                      </a:r>
                      <a:endParaRPr lang="en-US" sz="1600" b="0" i="0" u="none" strike="noStrike" dirty="0" smtClean="0">
                        <a:solidFill>
                          <a:schemeClr val="tx1"/>
                        </a:solidFill>
                        <a:effectLst/>
                        <a:latin typeface="+mn-lt"/>
                      </a:endParaRPr>
                    </a:p>
                  </a:txBody>
                  <a:tcPr marT="54864" marB="54864"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dirty="0">
                        <a:solidFill>
                          <a:schemeClr val="tx1"/>
                        </a:solidFill>
                        <a:effectLst/>
                        <a:latin typeface="+mn-lt"/>
                      </a:endParaRPr>
                    </a:p>
                  </a:txBody>
                  <a:tcPr marT="54864" marB="54864"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dirty="0">
                        <a:solidFill>
                          <a:schemeClr val="tx1"/>
                        </a:solidFill>
                        <a:effectLst/>
                        <a:latin typeface="+mn-lt"/>
                      </a:endParaRPr>
                    </a:p>
                  </a:txBody>
                  <a:tcPr marT="54864" marB="54864"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0">
                <a:tc>
                  <a:txBody>
                    <a:bodyPr/>
                    <a:lstStyle/>
                    <a:p>
                      <a:pPr algn="l" fontAlgn="b"/>
                      <a:endParaRPr lang="en-US" sz="1600" b="0" i="0" u="none" strike="noStrike" dirty="0" smtClean="0">
                        <a:solidFill>
                          <a:schemeClr val="tx1"/>
                        </a:solidFill>
                        <a:effectLst/>
                        <a:latin typeface="+mn-lt"/>
                      </a:endParaRPr>
                    </a:p>
                  </a:txBody>
                  <a:tcPr marT="54864" marB="54864"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dirty="0">
                        <a:solidFill>
                          <a:schemeClr val="tx1"/>
                        </a:solidFill>
                        <a:effectLst/>
                        <a:latin typeface="+mn-lt"/>
                      </a:endParaRPr>
                    </a:p>
                  </a:txBody>
                  <a:tcPr marT="54864" marB="54864"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dirty="0">
                        <a:solidFill>
                          <a:schemeClr val="tx1"/>
                        </a:solidFill>
                        <a:effectLst/>
                        <a:latin typeface="+mn-lt"/>
                      </a:endParaRPr>
                    </a:p>
                  </a:txBody>
                  <a:tcPr marT="54864" marB="54864"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bl>
          </a:graphicData>
        </a:graphic>
      </p:graphicFrame>
      <p:grpSp>
        <p:nvGrpSpPr>
          <p:cNvPr id="106" name="Group 105"/>
          <p:cNvGrpSpPr/>
          <p:nvPr/>
        </p:nvGrpSpPr>
        <p:grpSpPr>
          <a:xfrm>
            <a:off x="78139" y="6547743"/>
            <a:ext cx="471899" cy="393602"/>
            <a:chOff x="7363193" y="4665889"/>
            <a:chExt cx="354013" cy="295275"/>
          </a:xfrm>
        </p:grpSpPr>
        <p:sp>
          <p:nvSpPr>
            <p:cNvPr id="107"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8"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9"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0"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1"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2"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113" name="Rectangle 112"/>
          <p:cNvSpPr/>
          <p:nvPr/>
        </p:nvSpPr>
        <p:spPr bwMode="auto">
          <a:xfrm>
            <a:off x="-1" y="6939661"/>
            <a:ext cx="12436475" cy="5486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4" name="Rectangle 113"/>
          <p:cNvSpPr/>
          <p:nvPr/>
        </p:nvSpPr>
        <p:spPr bwMode="auto">
          <a:xfrm>
            <a:off x="457200" y="4882119"/>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15" name="Rectangle 114"/>
          <p:cNvSpPr/>
          <p:nvPr/>
        </p:nvSpPr>
        <p:spPr bwMode="auto">
          <a:xfrm>
            <a:off x="3366789" y="4882119"/>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16" name="Rectangle 115"/>
          <p:cNvSpPr/>
          <p:nvPr/>
        </p:nvSpPr>
        <p:spPr bwMode="auto">
          <a:xfrm>
            <a:off x="6276378" y="4882119"/>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17" name="Rectangle 116"/>
          <p:cNvSpPr/>
          <p:nvPr/>
        </p:nvSpPr>
        <p:spPr bwMode="auto">
          <a:xfrm>
            <a:off x="9185966" y="4882119"/>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31" name="Rectangle 130"/>
          <p:cNvSpPr/>
          <p:nvPr/>
        </p:nvSpPr>
        <p:spPr bwMode="auto">
          <a:xfrm>
            <a:off x="457200" y="4868162"/>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32" name="Rectangle 131"/>
          <p:cNvSpPr/>
          <p:nvPr/>
        </p:nvSpPr>
        <p:spPr bwMode="auto">
          <a:xfrm>
            <a:off x="3366789" y="4868162"/>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33" name="Rectangle 132"/>
          <p:cNvSpPr/>
          <p:nvPr/>
        </p:nvSpPr>
        <p:spPr bwMode="auto">
          <a:xfrm>
            <a:off x="6276378" y="4868162"/>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34" name="Rectangle 133"/>
          <p:cNvSpPr/>
          <p:nvPr/>
        </p:nvSpPr>
        <p:spPr bwMode="auto">
          <a:xfrm>
            <a:off x="9185966" y="4868162"/>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35" name="Rectangle 134"/>
          <p:cNvSpPr/>
          <p:nvPr/>
        </p:nvSpPr>
        <p:spPr bwMode="auto">
          <a:xfrm>
            <a:off x="457200" y="4874573"/>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36" name="Rectangle 135"/>
          <p:cNvSpPr/>
          <p:nvPr/>
        </p:nvSpPr>
        <p:spPr bwMode="auto">
          <a:xfrm>
            <a:off x="3366789" y="4874573"/>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37" name="Rectangle 136"/>
          <p:cNvSpPr/>
          <p:nvPr/>
        </p:nvSpPr>
        <p:spPr bwMode="auto">
          <a:xfrm>
            <a:off x="6276378" y="4874573"/>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38" name="Rectangle 137"/>
          <p:cNvSpPr/>
          <p:nvPr/>
        </p:nvSpPr>
        <p:spPr bwMode="auto">
          <a:xfrm>
            <a:off x="9185966" y="4874573"/>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39" name="Rectangle 138"/>
          <p:cNvSpPr/>
          <p:nvPr/>
        </p:nvSpPr>
        <p:spPr bwMode="auto">
          <a:xfrm>
            <a:off x="457200" y="4868070"/>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40" name="Rectangle 139"/>
          <p:cNvSpPr/>
          <p:nvPr/>
        </p:nvSpPr>
        <p:spPr bwMode="auto">
          <a:xfrm>
            <a:off x="3366789" y="4868070"/>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41" name="Rectangle 140"/>
          <p:cNvSpPr/>
          <p:nvPr/>
        </p:nvSpPr>
        <p:spPr bwMode="auto">
          <a:xfrm>
            <a:off x="6276378" y="4868070"/>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42" name="Rectangle 141"/>
          <p:cNvSpPr/>
          <p:nvPr/>
        </p:nvSpPr>
        <p:spPr bwMode="auto">
          <a:xfrm>
            <a:off x="9185966" y="4868070"/>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43" name="Rectangle 142"/>
          <p:cNvSpPr/>
          <p:nvPr/>
        </p:nvSpPr>
        <p:spPr bwMode="auto">
          <a:xfrm>
            <a:off x="457200" y="4868863"/>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0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Basic Maturity Model</a:t>
            </a:r>
          </a:p>
        </p:txBody>
      </p:sp>
      <p:sp>
        <p:nvSpPr>
          <p:cNvPr id="144" name="Rectangle 143"/>
          <p:cNvSpPr/>
          <p:nvPr/>
        </p:nvSpPr>
        <p:spPr bwMode="auto">
          <a:xfrm>
            <a:off x="3366789" y="4868863"/>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0-3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Reactive Maturity Model</a:t>
            </a:r>
          </a:p>
        </p:txBody>
      </p:sp>
      <p:sp>
        <p:nvSpPr>
          <p:cNvPr id="145" name="Rectangle 144"/>
          <p:cNvSpPr/>
          <p:nvPr/>
        </p:nvSpPr>
        <p:spPr bwMode="auto">
          <a:xfrm>
            <a:off x="6276378" y="4868863"/>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3-4 Yes =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Proactive Maturity </a:t>
            </a:r>
            <a:r>
              <a:rPr lang="en-US" sz="1600" dirty="0">
                <a:solidFill>
                  <a:schemeClr val="bg1"/>
                </a:solidFill>
                <a:ea typeface="Segoe UI" pitchFamily="34" charset="0"/>
                <a:cs typeface="Segoe UI" pitchFamily="34" charset="0"/>
              </a:rPr>
              <a:t>Model</a:t>
            </a:r>
          </a:p>
        </p:txBody>
      </p:sp>
      <p:sp>
        <p:nvSpPr>
          <p:cNvPr id="146" name="Rectangle 145"/>
          <p:cNvSpPr/>
          <p:nvPr/>
        </p:nvSpPr>
        <p:spPr bwMode="auto">
          <a:xfrm>
            <a:off x="9185966" y="4868863"/>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5</a:t>
            </a:r>
            <a:r>
              <a:rPr lang="en-US" sz="1600" dirty="0" smtClean="0">
                <a:solidFill>
                  <a:schemeClr val="bg1"/>
                </a:solidFill>
                <a:ea typeface="Segoe UI" pitchFamily="34" charset="0"/>
                <a:cs typeface="Segoe UI" pitchFamily="34" charset="0"/>
              </a:rPr>
              <a:t>+ Yes =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Dynamic </a:t>
            </a:r>
            <a:r>
              <a:rPr lang="en-US" sz="1600" dirty="0">
                <a:solidFill>
                  <a:schemeClr val="bg1"/>
                </a:solidFill>
                <a:ea typeface="Segoe UI" pitchFamily="34" charset="0"/>
                <a:cs typeface="Segoe UI" pitchFamily="34" charset="0"/>
              </a:rPr>
              <a:t>Maturity Model</a:t>
            </a:r>
          </a:p>
        </p:txBody>
      </p:sp>
      <p:sp>
        <p:nvSpPr>
          <p:cNvPr id="147" name="Rectangle 146"/>
          <p:cNvSpPr/>
          <p:nvPr/>
        </p:nvSpPr>
        <p:spPr bwMode="auto">
          <a:xfrm>
            <a:off x="3366789" y="4868863"/>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1-2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Reactive Maturity Model</a:t>
            </a:r>
          </a:p>
        </p:txBody>
      </p:sp>
    </p:spTree>
    <p:extLst>
      <p:ext uri="{BB962C8B-B14F-4D97-AF65-F5344CB8AC3E}">
        <p14:creationId xmlns:p14="http://schemas.microsoft.com/office/powerpoint/2010/main" val="2169103470"/>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344844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19"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p>
            <a:r>
              <a:rPr lang="en-US" dirty="0" smtClean="0"/>
              <a:t>What are your Resource Utilization plans?</a:t>
            </a:r>
            <a:endParaRPr lang="en-US" dirty="0"/>
          </a:p>
        </p:txBody>
      </p:sp>
      <p:sp>
        <p:nvSpPr>
          <p:cNvPr id="27" name="Pentagon 26"/>
          <p:cNvSpPr/>
          <p:nvPr/>
        </p:nvSpPr>
        <p:spPr bwMode="auto">
          <a:xfrm>
            <a:off x="4224676" y="1211263"/>
            <a:ext cx="3938249" cy="456382"/>
          </a:xfrm>
          <a:prstGeom prst="homePlate">
            <a:avLst>
              <a:gd name="adj" fmla="val 20749"/>
            </a:avLst>
          </a:prstGeom>
          <a:solidFill>
            <a:schemeClr val="accent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000">
                <a:solidFill>
                  <a:schemeClr val="bg1"/>
                </a:solidFill>
                <a:latin typeface="Segoe UI Semibold" panose="020B0702040204020203" pitchFamily="34" charset="0"/>
                <a:cs typeface="Segoe UI Semibold" panose="020B0702040204020203" pitchFamily="34" charset="0"/>
              </a:rPr>
              <a:t>Take Actions</a:t>
            </a:r>
            <a:endParaRPr lang="en-US" sz="2000" dirty="0">
              <a:solidFill>
                <a:schemeClr val="bg1"/>
              </a:solidFill>
              <a:latin typeface="Segoe UI Semibold" panose="020B0702040204020203" pitchFamily="34" charset="0"/>
              <a:cs typeface="Segoe UI Semibold" panose="020B0702040204020203" pitchFamily="34" charset="0"/>
            </a:endParaRPr>
          </a:p>
        </p:txBody>
      </p:sp>
      <p:sp>
        <p:nvSpPr>
          <p:cNvPr id="34" name="Chevron 33"/>
          <p:cNvSpPr/>
          <p:nvPr/>
        </p:nvSpPr>
        <p:spPr bwMode="auto">
          <a:xfrm>
            <a:off x="8118833" y="1211263"/>
            <a:ext cx="3975059" cy="456382"/>
          </a:xfrm>
          <a:prstGeom prst="chevron">
            <a:avLst>
              <a:gd name="adj" fmla="val 18593"/>
            </a:avLst>
          </a:prstGeom>
          <a:solidFill>
            <a:schemeClr val="accent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000">
                <a:solidFill>
                  <a:schemeClr val="bg1"/>
                </a:solidFill>
                <a:latin typeface="Segoe UI Semibold" panose="020B0702040204020203" pitchFamily="34" charset="0"/>
                <a:cs typeface="Segoe UI Semibold" panose="020B0702040204020203" pitchFamily="34" charset="0"/>
              </a:rPr>
              <a:t>Leverage These Resources</a:t>
            </a:r>
            <a:endParaRPr lang="en-US" sz="2000" dirty="0">
              <a:solidFill>
                <a:schemeClr val="bg1"/>
              </a:solidFill>
              <a:latin typeface="Segoe UI Semibold" panose="020B0702040204020203" pitchFamily="34" charset="0"/>
              <a:cs typeface="Segoe UI Semibold" panose="020B0702040204020203" pitchFamily="34" charset="0"/>
            </a:endParaRPr>
          </a:p>
        </p:txBody>
      </p:sp>
      <p:sp>
        <p:nvSpPr>
          <p:cNvPr id="36" name="TextBox 35"/>
          <p:cNvSpPr txBox="1"/>
          <p:nvPr/>
        </p:nvSpPr>
        <p:spPr>
          <a:xfrm>
            <a:off x="800246" y="4262270"/>
            <a:ext cx="3289759" cy="369332"/>
          </a:xfrm>
          <a:prstGeom prst="rect">
            <a:avLst/>
          </a:prstGeom>
          <a:noFill/>
        </p:spPr>
        <p:txBody>
          <a:bodyPr wrap="square" lIns="0" tIns="0" rIns="0" bIns="0" rtlCol="0">
            <a:spAutoFit/>
          </a:bodyPr>
          <a:lstStyle/>
          <a:p>
            <a:r>
              <a:rPr lang="en-US" sz="1200" dirty="0"/>
              <a:t>EXCELLENT! Ensure you have all of the above documents current and easy to access </a:t>
            </a:r>
          </a:p>
        </p:txBody>
      </p:sp>
      <p:sp>
        <p:nvSpPr>
          <p:cNvPr id="43" name="Rectangle 42"/>
          <p:cNvSpPr/>
          <p:nvPr/>
        </p:nvSpPr>
        <p:spPr bwMode="auto">
          <a:xfrm>
            <a:off x="4224677" y="3589236"/>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rPr>
              <a:t>Take regular inventory of skill sets, identify gaps, and take action to meet </a:t>
            </a:r>
            <a:r>
              <a:rPr lang="en-US" sz="1600" dirty="0" smtClean="0">
                <a:solidFill>
                  <a:schemeClr val="tx1"/>
                </a:solidFill>
              </a:rPr>
              <a:t>future </a:t>
            </a:r>
            <a:r>
              <a:rPr lang="en-US" sz="1600" dirty="0">
                <a:solidFill>
                  <a:schemeClr val="tx1"/>
                </a:solidFill>
              </a:rPr>
              <a:t>requirements</a:t>
            </a:r>
          </a:p>
        </p:txBody>
      </p:sp>
      <p:sp>
        <p:nvSpPr>
          <p:cNvPr id="44" name="Rectangle 43"/>
          <p:cNvSpPr/>
          <p:nvPr/>
        </p:nvSpPr>
        <p:spPr bwMode="auto">
          <a:xfrm>
            <a:off x="4224677" y="2653742"/>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rPr>
              <a:t>Establish pricing through subcontracting rate cards specific to geographies</a:t>
            </a:r>
          </a:p>
        </p:txBody>
      </p:sp>
      <p:sp>
        <p:nvSpPr>
          <p:cNvPr id="45" name="Rectangle 44"/>
          <p:cNvSpPr/>
          <p:nvPr/>
        </p:nvSpPr>
        <p:spPr bwMode="auto">
          <a:xfrm>
            <a:off x="4224677" y="1718248"/>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rPr>
              <a:t>Build out a joint sales and technical capacity and resource plan</a:t>
            </a:r>
          </a:p>
        </p:txBody>
      </p:sp>
      <p:cxnSp>
        <p:nvCxnSpPr>
          <p:cNvPr id="46" name="Elbow Connector 45"/>
          <p:cNvCxnSpPr>
            <a:endCxn id="45" idx="1"/>
          </p:cNvCxnSpPr>
          <p:nvPr/>
        </p:nvCxnSpPr>
        <p:spPr>
          <a:xfrm rot="16200000" flipH="1">
            <a:off x="2808541" y="744557"/>
            <a:ext cx="533695" cy="2298577"/>
          </a:xfrm>
          <a:prstGeom prst="bentConnector2">
            <a:avLst/>
          </a:prstGeom>
          <a:ln w="15875">
            <a:solidFill>
              <a:schemeClr val="accent6"/>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bwMode="auto">
          <a:xfrm>
            <a:off x="8118833" y="1718247"/>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hlinkClick r:id="rId7"/>
              </a:rPr>
              <a:t>Practice Plan Template</a:t>
            </a:r>
            <a:endParaRPr lang="en-US" sz="1600" dirty="0">
              <a:solidFill>
                <a:schemeClr val="tx1"/>
              </a:solidFill>
            </a:endParaRPr>
          </a:p>
        </p:txBody>
      </p:sp>
      <p:sp>
        <p:nvSpPr>
          <p:cNvPr id="54" name="Rectangle 53"/>
          <p:cNvSpPr/>
          <p:nvPr/>
        </p:nvSpPr>
        <p:spPr bwMode="auto">
          <a:xfrm>
            <a:off x="8118833" y="2653742"/>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hlinkClick r:id="rId7"/>
              </a:rPr>
              <a:t>Subcontracting </a:t>
            </a:r>
            <a:r>
              <a:rPr lang="en-US" sz="1600" dirty="0">
                <a:solidFill>
                  <a:schemeClr val="tx1"/>
                </a:solidFill>
                <a:hlinkClick r:id="rId7"/>
              </a:rPr>
              <a:t>R</a:t>
            </a:r>
            <a:r>
              <a:rPr lang="en-US" sz="1600" dirty="0" smtClean="0">
                <a:solidFill>
                  <a:schemeClr val="tx1"/>
                </a:solidFill>
                <a:hlinkClick r:id="rId7"/>
              </a:rPr>
              <a:t>ate Sheet Template</a:t>
            </a:r>
            <a:endParaRPr lang="en-US" sz="1600" dirty="0">
              <a:solidFill>
                <a:schemeClr val="tx1"/>
              </a:solidFill>
            </a:endParaRPr>
          </a:p>
        </p:txBody>
      </p:sp>
      <p:sp>
        <p:nvSpPr>
          <p:cNvPr id="56" name="Rectangle 55"/>
          <p:cNvSpPr/>
          <p:nvPr/>
        </p:nvSpPr>
        <p:spPr bwMode="auto">
          <a:xfrm>
            <a:off x="8118833" y="3589236"/>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hlinkClick r:id="rId7"/>
              </a:rPr>
              <a:t>Skills Inventory Assessment Template</a:t>
            </a:r>
            <a:endParaRPr lang="en-US" sz="1600" dirty="0">
              <a:solidFill>
                <a:schemeClr val="tx1"/>
              </a:solidFill>
            </a:endParaRPr>
          </a:p>
        </p:txBody>
      </p:sp>
      <p:sp>
        <p:nvSpPr>
          <p:cNvPr id="22" name="TextBox 21"/>
          <p:cNvSpPr txBox="1"/>
          <p:nvPr/>
        </p:nvSpPr>
        <p:spPr>
          <a:xfrm>
            <a:off x="464407" y="1211263"/>
            <a:ext cx="732744" cy="457200"/>
          </a:xfrm>
          <a:prstGeom prst="rect">
            <a:avLst/>
          </a:prstGeom>
          <a:solidFill>
            <a:srgbClr val="00B050"/>
          </a:solidFill>
          <a:ln>
            <a:noFill/>
          </a:ln>
        </p:spPr>
        <p:txBody>
          <a:bodyPr wrap="square" rtlCol="0" anchor="ctr">
            <a:noAutofit/>
          </a:bodyPr>
          <a:lstStyle/>
          <a:p>
            <a:pPr algn="ctr"/>
            <a:r>
              <a:rPr lang="en-US" sz="1600" dirty="0">
                <a:solidFill>
                  <a:schemeClr val="bg1"/>
                </a:solidFill>
                <a:latin typeface="Segoe UI Semibold" panose="020B0702040204020203" pitchFamily="34" charset="0"/>
                <a:cs typeface="Segoe UI Semibold" panose="020B0702040204020203" pitchFamily="34" charset="0"/>
              </a:rPr>
              <a:t>YES</a:t>
            </a:r>
          </a:p>
        </p:txBody>
      </p:sp>
      <p:sp>
        <p:nvSpPr>
          <p:cNvPr id="23" name="TextBox 22"/>
          <p:cNvSpPr txBox="1"/>
          <p:nvPr/>
        </p:nvSpPr>
        <p:spPr>
          <a:xfrm>
            <a:off x="1559728" y="1211263"/>
            <a:ext cx="732744" cy="457200"/>
          </a:xfrm>
          <a:prstGeom prst="rect">
            <a:avLst/>
          </a:prstGeom>
          <a:solidFill>
            <a:schemeClr val="accent6"/>
          </a:solidFill>
          <a:ln>
            <a:noFill/>
          </a:ln>
        </p:spPr>
        <p:txBody>
          <a:bodyPr wrap="square" rtlCol="0" anchor="ctr">
            <a:noAutofit/>
          </a:bodyPr>
          <a:lstStyle/>
          <a:p>
            <a:pPr algn="ctr"/>
            <a:r>
              <a:rPr lang="en-US" sz="1600" dirty="0" smtClean="0">
                <a:solidFill>
                  <a:schemeClr val="bg1"/>
                </a:solidFill>
                <a:latin typeface="Segoe UI Semibold" panose="020B0702040204020203" pitchFamily="34" charset="0"/>
                <a:cs typeface="Segoe UI Semibold" panose="020B0702040204020203" pitchFamily="34" charset="0"/>
              </a:rPr>
              <a:t>NO</a:t>
            </a:r>
            <a:endParaRPr lang="en-US" sz="1600" dirty="0">
              <a:solidFill>
                <a:schemeClr val="bg1"/>
              </a:solidFill>
              <a:latin typeface="Segoe UI Semibold" panose="020B0702040204020203" pitchFamily="34" charset="0"/>
              <a:cs typeface="Segoe UI Semibold" panose="020B0702040204020203" pitchFamily="34" charset="0"/>
            </a:endParaRPr>
          </a:p>
        </p:txBody>
      </p:sp>
      <p:cxnSp>
        <p:nvCxnSpPr>
          <p:cNvPr id="25" name="Elbow Connector 24"/>
          <p:cNvCxnSpPr/>
          <p:nvPr/>
        </p:nvCxnSpPr>
        <p:spPr>
          <a:xfrm>
            <a:off x="647593" y="1718247"/>
            <a:ext cx="3393898" cy="2407957"/>
          </a:xfrm>
          <a:prstGeom prst="bentConnector3">
            <a:avLst>
              <a:gd name="adj1" fmla="val 789"/>
            </a:avLst>
          </a:prstGeom>
          <a:ln w="15875">
            <a:solidFill>
              <a:srgbClr val="00B05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946191"/>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19230270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59"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12" name="Group 11"/>
          <p:cNvGrpSpPr/>
          <p:nvPr/>
        </p:nvGrpSpPr>
        <p:grpSpPr>
          <a:xfrm>
            <a:off x="10704869" y="6129872"/>
            <a:ext cx="1731606" cy="823378"/>
            <a:chOff x="3175" y="4311650"/>
            <a:chExt cx="1749425" cy="831851"/>
          </a:xfrm>
        </p:grpSpPr>
        <p:sp>
          <p:nvSpPr>
            <p:cNvPr id="13" name="Freeform 5"/>
            <p:cNvSpPr>
              <a:spLocks/>
            </p:cNvSpPr>
            <p:nvPr/>
          </p:nvSpPr>
          <p:spPr bwMode="auto">
            <a:xfrm>
              <a:off x="3175" y="4694238"/>
              <a:ext cx="1749425" cy="449263"/>
            </a:xfrm>
            <a:custGeom>
              <a:avLst/>
              <a:gdLst>
                <a:gd name="T0" fmla="*/ 479 w 479"/>
                <a:gd name="T1" fmla="*/ 134 h 134"/>
                <a:gd name="T2" fmla="*/ 240 w 479"/>
                <a:gd name="T3" fmla="*/ 0 h 134"/>
                <a:gd name="T4" fmla="*/ 0 w 479"/>
                <a:gd name="T5" fmla="*/ 134 h 134"/>
                <a:gd name="T6" fmla="*/ 479 w 479"/>
                <a:gd name="T7" fmla="*/ 134 h 134"/>
              </a:gdLst>
              <a:ahLst/>
              <a:cxnLst>
                <a:cxn ang="0">
                  <a:pos x="T0" y="T1"/>
                </a:cxn>
                <a:cxn ang="0">
                  <a:pos x="T2" y="T3"/>
                </a:cxn>
                <a:cxn ang="0">
                  <a:pos x="T4" y="T5"/>
                </a:cxn>
                <a:cxn ang="0">
                  <a:pos x="T6" y="T7"/>
                </a:cxn>
              </a:cxnLst>
              <a:rect l="0" t="0" r="r" b="b"/>
              <a:pathLst>
                <a:path w="479" h="134">
                  <a:moveTo>
                    <a:pt x="479" y="134"/>
                  </a:moveTo>
                  <a:cubicBezTo>
                    <a:pt x="430" y="54"/>
                    <a:pt x="341" y="0"/>
                    <a:pt x="240" y="0"/>
                  </a:cubicBezTo>
                  <a:cubicBezTo>
                    <a:pt x="138" y="0"/>
                    <a:pt x="50" y="54"/>
                    <a:pt x="0" y="134"/>
                  </a:cubicBezTo>
                  <a:lnTo>
                    <a:pt x="479" y="134"/>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4" name="Freeform 6"/>
            <p:cNvSpPr>
              <a:spLocks/>
            </p:cNvSpPr>
            <p:nvPr/>
          </p:nvSpPr>
          <p:spPr bwMode="auto">
            <a:xfrm>
              <a:off x="846138" y="4311650"/>
              <a:ext cx="404813" cy="750888"/>
            </a:xfrm>
            <a:custGeom>
              <a:avLst/>
              <a:gdLst>
                <a:gd name="T0" fmla="*/ 129 w 255"/>
                <a:gd name="T1" fmla="*/ 0 h 473"/>
                <a:gd name="T2" fmla="*/ 0 w 255"/>
                <a:gd name="T3" fmla="*/ 473 h 473"/>
                <a:gd name="T4" fmla="*/ 255 w 255"/>
                <a:gd name="T5" fmla="*/ 473 h 473"/>
                <a:gd name="T6" fmla="*/ 129 w 255"/>
                <a:gd name="T7" fmla="*/ 0 h 473"/>
              </a:gdLst>
              <a:ahLst/>
              <a:cxnLst>
                <a:cxn ang="0">
                  <a:pos x="T0" y="T1"/>
                </a:cxn>
                <a:cxn ang="0">
                  <a:pos x="T2" y="T3"/>
                </a:cxn>
                <a:cxn ang="0">
                  <a:pos x="T4" y="T5"/>
                </a:cxn>
                <a:cxn ang="0">
                  <a:pos x="T6" y="T7"/>
                </a:cxn>
              </a:cxnLst>
              <a:rect l="0" t="0" r="r" b="b"/>
              <a:pathLst>
                <a:path w="255" h="473">
                  <a:moveTo>
                    <a:pt x="129" y="0"/>
                  </a:moveTo>
                  <a:lnTo>
                    <a:pt x="0" y="473"/>
                  </a:lnTo>
                  <a:lnTo>
                    <a:pt x="255" y="473"/>
                  </a:lnTo>
                  <a:lnTo>
                    <a:pt x="12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5" name="Freeform 7"/>
            <p:cNvSpPr>
              <a:spLocks/>
            </p:cNvSpPr>
            <p:nvPr/>
          </p:nvSpPr>
          <p:spPr bwMode="auto">
            <a:xfrm>
              <a:off x="333375" y="4633913"/>
              <a:ext cx="179388" cy="331788"/>
            </a:xfrm>
            <a:custGeom>
              <a:avLst/>
              <a:gdLst>
                <a:gd name="T0" fmla="*/ 57 w 113"/>
                <a:gd name="T1" fmla="*/ 0 h 209"/>
                <a:gd name="T2" fmla="*/ 0 w 113"/>
                <a:gd name="T3" fmla="*/ 209 h 209"/>
                <a:gd name="T4" fmla="*/ 113 w 113"/>
                <a:gd name="T5" fmla="*/ 209 h 209"/>
                <a:gd name="T6" fmla="*/ 57 w 113"/>
                <a:gd name="T7" fmla="*/ 0 h 209"/>
              </a:gdLst>
              <a:ahLst/>
              <a:cxnLst>
                <a:cxn ang="0">
                  <a:pos x="T0" y="T1"/>
                </a:cxn>
                <a:cxn ang="0">
                  <a:pos x="T2" y="T3"/>
                </a:cxn>
                <a:cxn ang="0">
                  <a:pos x="T4" y="T5"/>
                </a:cxn>
                <a:cxn ang="0">
                  <a:pos x="T6" y="T7"/>
                </a:cxn>
              </a:cxnLst>
              <a:rect l="0" t="0" r="r" b="b"/>
              <a:pathLst>
                <a:path w="113" h="209">
                  <a:moveTo>
                    <a:pt x="57" y="0"/>
                  </a:moveTo>
                  <a:lnTo>
                    <a:pt x="0" y="209"/>
                  </a:lnTo>
                  <a:lnTo>
                    <a:pt x="113" y="209"/>
                  </a:lnTo>
                  <a:lnTo>
                    <a:pt x="57" y="0"/>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6" name="Freeform 8"/>
            <p:cNvSpPr>
              <a:spLocks/>
            </p:cNvSpPr>
            <p:nvPr/>
          </p:nvSpPr>
          <p:spPr bwMode="auto">
            <a:xfrm>
              <a:off x="660400" y="4559300"/>
              <a:ext cx="185738" cy="295275"/>
            </a:xfrm>
            <a:custGeom>
              <a:avLst/>
              <a:gdLst>
                <a:gd name="T0" fmla="*/ 59 w 117"/>
                <a:gd name="T1" fmla="*/ 0 h 186"/>
                <a:gd name="T2" fmla="*/ 0 w 117"/>
                <a:gd name="T3" fmla="*/ 186 h 186"/>
                <a:gd name="T4" fmla="*/ 117 w 117"/>
                <a:gd name="T5" fmla="*/ 186 h 186"/>
                <a:gd name="T6" fmla="*/ 59 w 117"/>
                <a:gd name="T7" fmla="*/ 0 h 186"/>
              </a:gdLst>
              <a:ahLst/>
              <a:cxnLst>
                <a:cxn ang="0">
                  <a:pos x="T0" y="T1"/>
                </a:cxn>
                <a:cxn ang="0">
                  <a:pos x="T2" y="T3"/>
                </a:cxn>
                <a:cxn ang="0">
                  <a:pos x="T4" y="T5"/>
                </a:cxn>
                <a:cxn ang="0">
                  <a:pos x="T6" y="T7"/>
                </a:cxn>
              </a:cxnLst>
              <a:rect l="0" t="0" r="r" b="b"/>
              <a:pathLst>
                <a:path w="117" h="186">
                  <a:moveTo>
                    <a:pt x="59" y="0"/>
                  </a:moveTo>
                  <a:lnTo>
                    <a:pt x="0" y="186"/>
                  </a:lnTo>
                  <a:lnTo>
                    <a:pt x="117" y="186"/>
                  </a:lnTo>
                  <a:lnTo>
                    <a:pt x="5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7" name="Freeform 9"/>
            <p:cNvSpPr>
              <a:spLocks/>
            </p:cNvSpPr>
            <p:nvPr/>
          </p:nvSpPr>
          <p:spPr bwMode="auto">
            <a:xfrm>
              <a:off x="676275" y="4449763"/>
              <a:ext cx="153988" cy="241300"/>
            </a:xfrm>
            <a:custGeom>
              <a:avLst/>
              <a:gdLst>
                <a:gd name="T0" fmla="*/ 49 w 97"/>
                <a:gd name="T1" fmla="*/ 0 h 152"/>
                <a:gd name="T2" fmla="*/ 0 w 97"/>
                <a:gd name="T3" fmla="*/ 152 h 152"/>
                <a:gd name="T4" fmla="*/ 97 w 97"/>
                <a:gd name="T5" fmla="*/ 152 h 152"/>
                <a:gd name="T6" fmla="*/ 49 w 97"/>
                <a:gd name="T7" fmla="*/ 0 h 152"/>
              </a:gdLst>
              <a:ahLst/>
              <a:cxnLst>
                <a:cxn ang="0">
                  <a:pos x="T0" y="T1"/>
                </a:cxn>
                <a:cxn ang="0">
                  <a:pos x="T2" y="T3"/>
                </a:cxn>
                <a:cxn ang="0">
                  <a:pos x="T4" y="T5"/>
                </a:cxn>
                <a:cxn ang="0">
                  <a:pos x="T6" y="T7"/>
                </a:cxn>
              </a:cxnLst>
              <a:rect l="0" t="0" r="r" b="b"/>
              <a:pathLst>
                <a:path w="97" h="152">
                  <a:moveTo>
                    <a:pt x="49" y="0"/>
                  </a:moveTo>
                  <a:lnTo>
                    <a:pt x="0" y="152"/>
                  </a:lnTo>
                  <a:lnTo>
                    <a:pt x="97" y="152"/>
                  </a:lnTo>
                  <a:lnTo>
                    <a:pt x="4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8" name="Freeform 10"/>
            <p:cNvSpPr>
              <a:spLocks/>
            </p:cNvSpPr>
            <p:nvPr/>
          </p:nvSpPr>
          <p:spPr bwMode="auto">
            <a:xfrm>
              <a:off x="709613" y="4381500"/>
              <a:ext cx="90488" cy="144463"/>
            </a:xfrm>
            <a:custGeom>
              <a:avLst/>
              <a:gdLst>
                <a:gd name="T0" fmla="*/ 28 w 57"/>
                <a:gd name="T1" fmla="*/ 0 h 91"/>
                <a:gd name="T2" fmla="*/ 0 w 57"/>
                <a:gd name="T3" fmla="*/ 91 h 91"/>
                <a:gd name="T4" fmla="*/ 57 w 57"/>
                <a:gd name="T5" fmla="*/ 91 h 91"/>
                <a:gd name="T6" fmla="*/ 28 w 57"/>
                <a:gd name="T7" fmla="*/ 0 h 91"/>
              </a:gdLst>
              <a:ahLst/>
              <a:cxnLst>
                <a:cxn ang="0">
                  <a:pos x="T0" y="T1"/>
                </a:cxn>
                <a:cxn ang="0">
                  <a:pos x="T2" y="T3"/>
                </a:cxn>
                <a:cxn ang="0">
                  <a:pos x="T4" y="T5"/>
                </a:cxn>
                <a:cxn ang="0">
                  <a:pos x="T6" y="T7"/>
                </a:cxn>
              </a:cxnLst>
              <a:rect l="0" t="0" r="r" b="b"/>
              <a:pathLst>
                <a:path w="57" h="91">
                  <a:moveTo>
                    <a:pt x="28" y="0"/>
                  </a:moveTo>
                  <a:lnTo>
                    <a:pt x="0" y="91"/>
                  </a:lnTo>
                  <a:lnTo>
                    <a:pt x="57" y="91"/>
                  </a:lnTo>
                  <a:lnTo>
                    <a:pt x="28"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2" name="Title 1"/>
          <p:cNvSpPr>
            <a:spLocks noGrp="1"/>
          </p:cNvSpPr>
          <p:nvPr>
            <p:ph type="title"/>
          </p:nvPr>
        </p:nvSpPr>
        <p:spPr/>
        <p:txBody>
          <a:bodyPr/>
          <a:lstStyle/>
          <a:p>
            <a:r>
              <a:rPr lang="en-US" dirty="0"/>
              <a:t>P2P Maturity </a:t>
            </a:r>
            <a:r>
              <a:rPr lang="en-US" dirty="0" smtClean="0"/>
              <a:t>Model Framework</a:t>
            </a:r>
            <a:endParaRPr lang="en-US" dirty="0"/>
          </a:p>
        </p:txBody>
      </p:sp>
      <p:grpSp>
        <p:nvGrpSpPr>
          <p:cNvPr id="4" name="Group 3"/>
          <p:cNvGrpSpPr/>
          <p:nvPr/>
        </p:nvGrpSpPr>
        <p:grpSpPr>
          <a:xfrm>
            <a:off x="78139" y="6547743"/>
            <a:ext cx="471899" cy="393602"/>
            <a:chOff x="7363193" y="4665889"/>
            <a:chExt cx="354013" cy="295275"/>
          </a:xfrm>
        </p:grpSpPr>
        <p:sp>
          <p:nvSpPr>
            <p:cNvPr id="5"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6"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7"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9"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11" name="Rectangle 10"/>
          <p:cNvSpPr/>
          <p:nvPr/>
        </p:nvSpPr>
        <p:spPr bwMode="auto">
          <a:xfrm>
            <a:off x="-1" y="6939661"/>
            <a:ext cx="12436475" cy="5486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aphicFrame>
        <p:nvGraphicFramePr>
          <p:cNvPr id="21" name="Content Placeholder 6"/>
          <p:cNvGraphicFramePr>
            <a:graphicFrameLocks/>
          </p:cNvGraphicFramePr>
          <p:nvPr>
            <p:extLst>
              <p:ext uri="{D42A27DB-BD31-4B8C-83A1-F6EECF244321}">
                <p14:modId xmlns:p14="http://schemas.microsoft.com/office/powerpoint/2010/main" val="2860855792"/>
              </p:ext>
            </p:extLst>
          </p:nvPr>
        </p:nvGraphicFramePr>
        <p:xfrm>
          <a:off x="457198" y="1212849"/>
          <a:ext cx="11522074" cy="4843272"/>
        </p:xfrm>
        <a:graphic>
          <a:graphicData uri="http://schemas.openxmlformats.org/drawingml/2006/table">
            <a:tbl>
              <a:tblPr firstRow="1" bandRow="1">
                <a:tableStyleId>{5C22544A-7EE6-4342-B048-85BDC9FD1C3A}</a:tableStyleId>
              </a:tblPr>
              <a:tblGrid>
                <a:gridCol w="1917702">
                  <a:extLst>
                    <a:ext uri="{9D8B030D-6E8A-4147-A177-3AD203B41FA5}">
                      <a16:colId xmlns:a16="http://schemas.microsoft.com/office/drawing/2014/main" val="20000"/>
                    </a:ext>
                  </a:extLst>
                </a:gridCol>
                <a:gridCol w="1506436">
                  <a:extLst>
                    <a:ext uri="{9D8B030D-6E8A-4147-A177-3AD203B41FA5}">
                      <a16:colId xmlns:a16="http://schemas.microsoft.com/office/drawing/2014/main" val="20001"/>
                    </a:ext>
                  </a:extLst>
                </a:gridCol>
                <a:gridCol w="2757678">
                  <a:extLst>
                    <a:ext uri="{9D8B030D-6E8A-4147-A177-3AD203B41FA5}">
                      <a16:colId xmlns:a16="http://schemas.microsoft.com/office/drawing/2014/main" val="20002"/>
                    </a:ext>
                  </a:extLst>
                </a:gridCol>
                <a:gridCol w="2670129">
                  <a:extLst>
                    <a:ext uri="{9D8B030D-6E8A-4147-A177-3AD203B41FA5}">
                      <a16:colId xmlns:a16="http://schemas.microsoft.com/office/drawing/2014/main" val="20003"/>
                    </a:ext>
                  </a:extLst>
                </a:gridCol>
                <a:gridCol w="2670129">
                  <a:extLst>
                    <a:ext uri="{9D8B030D-6E8A-4147-A177-3AD203B41FA5}">
                      <a16:colId xmlns:a16="http://schemas.microsoft.com/office/drawing/2014/main" val="20004"/>
                    </a:ext>
                  </a:extLst>
                </a:gridCol>
              </a:tblGrid>
              <a:tr h="0">
                <a:tc>
                  <a:txBody>
                    <a:bodyPr/>
                    <a:lstStyle/>
                    <a:p>
                      <a:endParaRPr lang="sv-SE" sz="2000" dirty="0">
                        <a:solidFill>
                          <a:schemeClr val="bg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Basic</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60000"/>
                        <a:lumOff val="40000"/>
                      </a:schemeClr>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Reactive</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Proactive</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75000"/>
                      </a:schemeClr>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Dynamic</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Joint</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b</a:t>
                      </a: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usiness</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planning</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Activity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Annual plan with regular follow-up</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Leads and pipeline</a:t>
                      </a: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sharing</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 no structure</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 specific campaigns, some</a:t>
                      </a:r>
                    </a:p>
                    <a:p>
                      <a:pPr marL="0" algn="l" defTabSz="932742" rtl="0" eaLnBrk="1" latinLnBrk="0" hangingPunct="1"/>
                      <a:r>
                        <a:rPr lang="en-US" sz="1100" kern="1200" dirty="0" smtClean="0">
                          <a:solidFill>
                            <a:schemeClr val="bg1">
                              <a:lumMod val="75000"/>
                            </a:schemeClr>
                          </a:solidFill>
                          <a:latin typeface="+mn-lt"/>
                          <a:ea typeface="+mn-ea"/>
                          <a:cs typeface="+mn-cs"/>
                        </a:rPr>
                        <a:t>structure but outcome not measured</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Shared process to generate leads,</a:t>
                      </a:r>
                    </a:p>
                    <a:p>
                      <a:pPr marL="0" algn="l" defTabSz="932742" rtl="0" eaLnBrk="1" latinLnBrk="0" hangingPunct="1"/>
                      <a:r>
                        <a:rPr lang="en-US" sz="1100" kern="1200" dirty="0" smtClean="0">
                          <a:solidFill>
                            <a:schemeClr val="bg1">
                              <a:lumMod val="75000"/>
                            </a:schemeClr>
                          </a:solidFill>
                          <a:latin typeface="+mn-lt"/>
                          <a:ea typeface="+mn-ea"/>
                          <a:cs typeface="+mn-cs"/>
                        </a:rPr>
                        <a:t>scheduled pipeline reviews,</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 in-person meetings</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Agreement</a:t>
                      </a: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template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Rely on handshake or deal-specific contract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Letter of intent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Formal contract that defines all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aspects of the relationship</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Sales</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compensation</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compensation for partnering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 compensation for partnering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Alignment of referral and project-based compensation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Rationalized campaign-based</a:t>
                      </a:r>
                    </a:p>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compensation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Market messaging</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Only when asked or in response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to an opportunity</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messaging; recognition of</a:t>
                      </a:r>
                    </a:p>
                    <a:p>
                      <a:pPr marL="0" algn="l" defTabSz="932742" rtl="0" eaLnBrk="1" latinLnBrk="0" hangingPunct="1"/>
                      <a:r>
                        <a:rPr lang="en-US" sz="1100" kern="1200" dirty="0" smtClean="0">
                          <a:solidFill>
                            <a:schemeClr val="bg1">
                              <a:lumMod val="75000"/>
                            </a:schemeClr>
                          </a:solidFill>
                          <a:latin typeface="+mn-lt"/>
                          <a:ea typeface="+mn-ea"/>
                          <a:cs typeface="+mn-cs"/>
                        </a:rPr>
                        <a:t>partners and capabilities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Fully integrated marketing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Geography</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Locally only</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Locally only</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Gain access to markets in other</a:t>
                      </a:r>
                    </a:p>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geographies</a:t>
                      </a:r>
                      <a:endParaRPr lang="sv-SE" sz="1100" kern="1200" dirty="0" smtClean="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Strategically use partnering for broader geographical coverage</a:t>
                      </a:r>
                      <a:endParaRPr lang="sv-SE" sz="1100" kern="1200" dirty="0" smtClean="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Resource</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utilization </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Subcontractor</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Opportunity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Predefined rates for shared resources; access to architects for sales activities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Integrated resource planning covering multiple competencies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sv-SE" sz="1200" b="0" dirty="0" smtClean="0">
                          <a:solidFill>
                            <a:schemeClr val="tx1"/>
                          </a:solidFill>
                          <a:latin typeface="Segoe UI Semibold" panose="020B0702040204020203" pitchFamily="34" charset="0"/>
                          <a:cs typeface="Segoe UI Semibold" panose="020B0702040204020203" pitchFamily="34" charset="0"/>
                        </a:rPr>
                        <a:t>Readiness and certification</a:t>
                      </a:r>
                      <a:endParaRPr lang="sv-SE" sz="1200" b="0" i="1" dirty="0" smtClean="0">
                        <a:solidFill>
                          <a:schemeClr val="tx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tx1"/>
                          </a:solidFill>
                          <a:latin typeface="Segoe UI Semibold" panose="020B0702040204020203" pitchFamily="34" charset="0"/>
                          <a:ea typeface="+mn-ea"/>
                          <a:cs typeface="Segoe UI Semibold" panose="020B0702040204020203" pitchFamily="34" charset="0"/>
                        </a:rPr>
                        <a:t>No plan</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latin typeface="Segoe UI Semibold" panose="020B0702040204020203" pitchFamily="34" charset="0"/>
                          <a:ea typeface="+mn-ea"/>
                          <a:cs typeface="Segoe UI Semibold" panose="020B0702040204020203" pitchFamily="34" charset="0"/>
                        </a:rPr>
                        <a:t>Ad hoc, opportunity based</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Segoe UI Semibold" panose="020B0702040204020203" pitchFamily="34" charset="0"/>
                          <a:ea typeface="+mn-ea"/>
                          <a:cs typeface="Segoe UI Semibold" panose="020B0702040204020203" pitchFamily="34" charset="0"/>
                        </a:rPr>
                        <a:t>Joint partner training in overlapping areas, joint planning to reduce overlaps</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Segoe UI Semibold" panose="020B0702040204020203" pitchFamily="34" charset="0"/>
                          <a:ea typeface="+mn-ea"/>
                          <a:cs typeface="Segoe UI Semibold" panose="020B0702040204020203" pitchFamily="34" charset="0"/>
                        </a:rPr>
                        <a:t>Formal plan to earn certifications, use strength in combined advanced certifications to win customers</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Product and </a:t>
                      </a:r>
                      <a:b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b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customer support</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as customers report problems; may have spreadsheet tracking system</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Single point of contact (SPOC) for</a:t>
                      </a:r>
                    </a:p>
                    <a:p>
                      <a:pPr marL="0" algn="l" defTabSz="932742" rtl="0" eaLnBrk="1" latinLnBrk="0" hangingPunct="1"/>
                      <a:r>
                        <a:rPr lang="en-US" sz="1100" kern="1200" dirty="0" smtClean="0">
                          <a:solidFill>
                            <a:schemeClr val="bg1">
                              <a:lumMod val="75000"/>
                            </a:schemeClr>
                          </a:solidFill>
                          <a:latin typeface="+mn-lt"/>
                          <a:ea typeface="+mn-ea"/>
                          <a:cs typeface="+mn-cs"/>
                        </a:rPr>
                        <a:t>support; scheduled meetings to review customer and product issues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SPOC for support with shared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CRM to proactively resolve and track customers and product issues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Customer relationships</a:t>
                      </a:r>
                    </a:p>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and satisfaction</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some 1:1 customer meetings to understand experience with each Partner</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Proactive management of customer satisfaction; shared references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Shared responsibility and action for customer service regardless of fault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grpSp>
        <p:nvGrpSpPr>
          <p:cNvPr id="28" name="Group 27"/>
          <p:cNvGrpSpPr/>
          <p:nvPr/>
        </p:nvGrpSpPr>
        <p:grpSpPr>
          <a:xfrm>
            <a:off x="11685613" y="1289759"/>
            <a:ext cx="223706" cy="219248"/>
            <a:chOff x="2853690" y="2183383"/>
            <a:chExt cx="3152775" cy="3089945"/>
          </a:xfrm>
          <a:solidFill>
            <a:schemeClr val="bg1"/>
          </a:solidFill>
        </p:grpSpPr>
        <p:sp>
          <p:nvSpPr>
            <p:cNvPr id="29" name="Freeform 28"/>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endParaRPr>
            </a:p>
          </p:txBody>
        </p:sp>
        <p:sp>
          <p:nvSpPr>
            <p:cNvPr id="30" name="Freeform 29"/>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endParaRPr>
            </a:p>
          </p:txBody>
        </p:sp>
      </p:grpSp>
      <p:sp>
        <p:nvSpPr>
          <p:cNvPr id="31" name="Freeform 30"/>
          <p:cNvSpPr/>
          <p:nvPr/>
        </p:nvSpPr>
        <p:spPr>
          <a:xfrm>
            <a:off x="6405896" y="1264912"/>
            <a:ext cx="193040" cy="267360"/>
          </a:xfrm>
          <a:custGeom>
            <a:avLst/>
            <a:gdLst/>
            <a:ahLst/>
            <a:cxnLst/>
            <a:rect l="l" t="t" r="r" b="b"/>
            <a:pathLst>
              <a:path w="1581153" h="2189881">
                <a:moveTo>
                  <a:pt x="883116" y="734711"/>
                </a:moveTo>
                <a:cubicBezTo>
                  <a:pt x="862725" y="734711"/>
                  <a:pt x="846194" y="751242"/>
                  <a:pt x="846194" y="771633"/>
                </a:cubicBezTo>
                <a:cubicBezTo>
                  <a:pt x="846194" y="792025"/>
                  <a:pt x="862725" y="808556"/>
                  <a:pt x="883116" y="808556"/>
                </a:cubicBezTo>
                <a:cubicBezTo>
                  <a:pt x="903508" y="808556"/>
                  <a:pt x="920038" y="792025"/>
                  <a:pt x="920038" y="771633"/>
                </a:cubicBezTo>
                <a:cubicBezTo>
                  <a:pt x="920038" y="751242"/>
                  <a:pt x="903508" y="734711"/>
                  <a:pt x="883116" y="734711"/>
                </a:cubicBezTo>
                <a:close/>
                <a:moveTo>
                  <a:pt x="883116" y="712635"/>
                </a:moveTo>
                <a:cubicBezTo>
                  <a:pt x="915700" y="712635"/>
                  <a:pt x="942115" y="739049"/>
                  <a:pt x="942115" y="771633"/>
                </a:cubicBezTo>
                <a:cubicBezTo>
                  <a:pt x="942115" y="804218"/>
                  <a:pt x="915700" y="830632"/>
                  <a:pt x="883116" y="830632"/>
                </a:cubicBezTo>
                <a:cubicBezTo>
                  <a:pt x="850532" y="830632"/>
                  <a:pt x="824118" y="804218"/>
                  <a:pt x="824118" y="771633"/>
                </a:cubicBezTo>
                <a:cubicBezTo>
                  <a:pt x="824118" y="739049"/>
                  <a:pt x="850532" y="712635"/>
                  <a:pt x="883116" y="712635"/>
                </a:cubicBezTo>
                <a:close/>
                <a:moveTo>
                  <a:pt x="883116" y="690117"/>
                </a:moveTo>
                <a:cubicBezTo>
                  <a:pt x="838096" y="690117"/>
                  <a:pt x="801600" y="726613"/>
                  <a:pt x="801600" y="771633"/>
                </a:cubicBezTo>
                <a:cubicBezTo>
                  <a:pt x="801600" y="816654"/>
                  <a:pt x="838096" y="853150"/>
                  <a:pt x="883116" y="853150"/>
                </a:cubicBezTo>
                <a:cubicBezTo>
                  <a:pt x="928136" y="853150"/>
                  <a:pt x="964633" y="816654"/>
                  <a:pt x="964633" y="771633"/>
                </a:cubicBezTo>
                <a:cubicBezTo>
                  <a:pt x="964633" y="726613"/>
                  <a:pt x="928136" y="690117"/>
                  <a:pt x="883116" y="690117"/>
                </a:cubicBezTo>
                <a:close/>
                <a:moveTo>
                  <a:pt x="846736" y="631719"/>
                </a:moveTo>
                <a:cubicBezTo>
                  <a:pt x="848495" y="650106"/>
                  <a:pt x="864156" y="664229"/>
                  <a:pt x="883116" y="664229"/>
                </a:cubicBezTo>
                <a:cubicBezTo>
                  <a:pt x="901966" y="664229"/>
                  <a:pt x="917556" y="650269"/>
                  <a:pt x="919434" y="632028"/>
                </a:cubicBezTo>
                <a:cubicBezTo>
                  <a:pt x="933117" y="635454"/>
                  <a:pt x="946010" y="640847"/>
                  <a:pt x="957618" y="648200"/>
                </a:cubicBezTo>
                <a:cubicBezTo>
                  <a:pt x="945923" y="662280"/>
                  <a:pt x="946837" y="683147"/>
                  <a:pt x="959984" y="696618"/>
                </a:cubicBezTo>
                <a:cubicBezTo>
                  <a:pt x="973231" y="710192"/>
                  <a:pt x="994288" y="711531"/>
                  <a:pt x="1008677" y="699936"/>
                </a:cubicBezTo>
                <a:cubicBezTo>
                  <a:pt x="1015043" y="710845"/>
                  <a:pt x="1019971" y="722688"/>
                  <a:pt x="1023068" y="735251"/>
                </a:cubicBezTo>
                <a:cubicBezTo>
                  <a:pt x="1004666" y="736998"/>
                  <a:pt x="990525" y="752666"/>
                  <a:pt x="990525" y="771638"/>
                </a:cubicBezTo>
                <a:cubicBezTo>
                  <a:pt x="990525" y="790600"/>
                  <a:pt x="1004652" y="806263"/>
                  <a:pt x="1023043" y="808020"/>
                </a:cubicBezTo>
                <a:cubicBezTo>
                  <a:pt x="1019907" y="820418"/>
                  <a:pt x="1014948" y="832089"/>
                  <a:pt x="1008471" y="842796"/>
                </a:cubicBezTo>
                <a:cubicBezTo>
                  <a:pt x="994085" y="831502"/>
                  <a:pt x="973270" y="832980"/>
                  <a:pt x="960164" y="846473"/>
                </a:cubicBezTo>
                <a:cubicBezTo>
                  <a:pt x="947023" y="860002"/>
                  <a:pt x="946182" y="880926"/>
                  <a:pt x="957974" y="894985"/>
                </a:cubicBezTo>
                <a:cubicBezTo>
                  <a:pt x="946242" y="902441"/>
                  <a:pt x="933311" y="908110"/>
                  <a:pt x="919495" y="911547"/>
                </a:cubicBezTo>
                <a:cubicBezTo>
                  <a:pt x="917732" y="893165"/>
                  <a:pt x="902073" y="879047"/>
                  <a:pt x="883116" y="879047"/>
                </a:cubicBezTo>
                <a:cubicBezTo>
                  <a:pt x="864266" y="879047"/>
                  <a:pt x="848676" y="893007"/>
                  <a:pt x="846798" y="911248"/>
                </a:cubicBezTo>
                <a:cubicBezTo>
                  <a:pt x="833115" y="907823"/>
                  <a:pt x="820222" y="902430"/>
                  <a:pt x="808614" y="895077"/>
                </a:cubicBezTo>
                <a:cubicBezTo>
                  <a:pt x="820310" y="880996"/>
                  <a:pt x="819396" y="860129"/>
                  <a:pt x="806249" y="846658"/>
                </a:cubicBezTo>
                <a:cubicBezTo>
                  <a:pt x="793001" y="833084"/>
                  <a:pt x="771944" y="831745"/>
                  <a:pt x="757555" y="843340"/>
                </a:cubicBezTo>
                <a:cubicBezTo>
                  <a:pt x="751189" y="832430"/>
                  <a:pt x="746262" y="820588"/>
                  <a:pt x="743164" y="808025"/>
                </a:cubicBezTo>
                <a:cubicBezTo>
                  <a:pt x="761566" y="806278"/>
                  <a:pt x="775707" y="790610"/>
                  <a:pt x="775707" y="771638"/>
                </a:cubicBezTo>
                <a:cubicBezTo>
                  <a:pt x="775707" y="752788"/>
                  <a:pt x="761747" y="737198"/>
                  <a:pt x="743506" y="735320"/>
                </a:cubicBezTo>
                <a:cubicBezTo>
                  <a:pt x="746610" y="722921"/>
                  <a:pt x="751330" y="711171"/>
                  <a:pt x="757839" y="700530"/>
                </a:cubicBezTo>
                <a:cubicBezTo>
                  <a:pt x="772219" y="711769"/>
                  <a:pt x="792985" y="710273"/>
                  <a:pt x="806069" y="696803"/>
                </a:cubicBezTo>
                <a:cubicBezTo>
                  <a:pt x="819234" y="683248"/>
                  <a:pt x="820054" y="662271"/>
                  <a:pt x="808200" y="648208"/>
                </a:cubicBezTo>
                <a:cubicBezTo>
                  <a:pt x="819957" y="640798"/>
                  <a:pt x="832906" y="635148"/>
                  <a:pt x="846736" y="631719"/>
                </a:cubicBezTo>
                <a:close/>
                <a:moveTo>
                  <a:pt x="1118281" y="421960"/>
                </a:moveTo>
                <a:cubicBezTo>
                  <a:pt x="1085277" y="421960"/>
                  <a:pt x="1058522" y="448715"/>
                  <a:pt x="1058522" y="481719"/>
                </a:cubicBezTo>
                <a:cubicBezTo>
                  <a:pt x="1058522" y="514722"/>
                  <a:pt x="1085277" y="541477"/>
                  <a:pt x="1118281" y="541477"/>
                </a:cubicBezTo>
                <a:cubicBezTo>
                  <a:pt x="1151285" y="541477"/>
                  <a:pt x="1178040" y="514722"/>
                  <a:pt x="1178040" y="481719"/>
                </a:cubicBezTo>
                <a:cubicBezTo>
                  <a:pt x="1178040" y="448715"/>
                  <a:pt x="1151285" y="421960"/>
                  <a:pt x="1118281" y="421960"/>
                </a:cubicBezTo>
                <a:close/>
                <a:moveTo>
                  <a:pt x="1118281" y="386229"/>
                </a:moveTo>
                <a:cubicBezTo>
                  <a:pt x="1171019" y="386229"/>
                  <a:pt x="1213770" y="428981"/>
                  <a:pt x="1213770" y="481719"/>
                </a:cubicBezTo>
                <a:cubicBezTo>
                  <a:pt x="1213770" y="534456"/>
                  <a:pt x="1171019" y="577208"/>
                  <a:pt x="1118281" y="577208"/>
                </a:cubicBezTo>
                <a:cubicBezTo>
                  <a:pt x="1065544" y="577208"/>
                  <a:pt x="1022792" y="534456"/>
                  <a:pt x="1022792" y="481719"/>
                </a:cubicBezTo>
                <a:cubicBezTo>
                  <a:pt x="1022792" y="428981"/>
                  <a:pt x="1065544" y="386229"/>
                  <a:pt x="1118281" y="386229"/>
                </a:cubicBezTo>
                <a:close/>
                <a:moveTo>
                  <a:pt x="1118281" y="349784"/>
                </a:moveTo>
                <a:cubicBezTo>
                  <a:pt x="1045416" y="349784"/>
                  <a:pt x="986346" y="408853"/>
                  <a:pt x="986346" y="481719"/>
                </a:cubicBezTo>
                <a:cubicBezTo>
                  <a:pt x="986346" y="554584"/>
                  <a:pt x="1045416" y="613653"/>
                  <a:pt x="1118281" y="613653"/>
                </a:cubicBezTo>
                <a:cubicBezTo>
                  <a:pt x="1191147" y="613653"/>
                  <a:pt x="1250216" y="554584"/>
                  <a:pt x="1250216" y="481719"/>
                </a:cubicBezTo>
                <a:cubicBezTo>
                  <a:pt x="1250216" y="408853"/>
                  <a:pt x="1191147" y="349784"/>
                  <a:pt x="1118281" y="349784"/>
                </a:cubicBezTo>
                <a:close/>
                <a:moveTo>
                  <a:pt x="714681" y="341812"/>
                </a:moveTo>
                <a:cubicBezTo>
                  <a:pt x="690196" y="341812"/>
                  <a:pt x="670347" y="361661"/>
                  <a:pt x="670347" y="386145"/>
                </a:cubicBezTo>
                <a:cubicBezTo>
                  <a:pt x="670347" y="410630"/>
                  <a:pt x="690196" y="430479"/>
                  <a:pt x="714681" y="430479"/>
                </a:cubicBezTo>
                <a:cubicBezTo>
                  <a:pt x="739166" y="430479"/>
                  <a:pt x="759014" y="410630"/>
                  <a:pt x="759014" y="386145"/>
                </a:cubicBezTo>
                <a:cubicBezTo>
                  <a:pt x="759014" y="361661"/>
                  <a:pt x="739166" y="341812"/>
                  <a:pt x="714681" y="341812"/>
                </a:cubicBezTo>
                <a:close/>
                <a:moveTo>
                  <a:pt x="714681" y="315304"/>
                </a:moveTo>
                <a:cubicBezTo>
                  <a:pt x="753806" y="315304"/>
                  <a:pt x="785522" y="347021"/>
                  <a:pt x="785522" y="386145"/>
                </a:cubicBezTo>
                <a:cubicBezTo>
                  <a:pt x="785522" y="425270"/>
                  <a:pt x="753806" y="456987"/>
                  <a:pt x="714681" y="456987"/>
                </a:cubicBezTo>
                <a:cubicBezTo>
                  <a:pt x="675556" y="456987"/>
                  <a:pt x="643839" y="425270"/>
                  <a:pt x="643839" y="386145"/>
                </a:cubicBezTo>
                <a:cubicBezTo>
                  <a:pt x="643839" y="347021"/>
                  <a:pt x="675556" y="315304"/>
                  <a:pt x="714681" y="315304"/>
                </a:cubicBezTo>
                <a:close/>
                <a:moveTo>
                  <a:pt x="714681" y="288265"/>
                </a:moveTo>
                <a:cubicBezTo>
                  <a:pt x="660623" y="288265"/>
                  <a:pt x="616801" y="332088"/>
                  <a:pt x="616801" y="386145"/>
                </a:cubicBezTo>
                <a:cubicBezTo>
                  <a:pt x="616801" y="440203"/>
                  <a:pt x="660623" y="484025"/>
                  <a:pt x="714681" y="484025"/>
                </a:cubicBezTo>
                <a:cubicBezTo>
                  <a:pt x="768738" y="484025"/>
                  <a:pt x="812561" y="440203"/>
                  <a:pt x="812561" y="386145"/>
                </a:cubicBezTo>
                <a:cubicBezTo>
                  <a:pt x="812561" y="332088"/>
                  <a:pt x="768738" y="288265"/>
                  <a:pt x="714681" y="288265"/>
                </a:cubicBezTo>
                <a:close/>
                <a:moveTo>
                  <a:pt x="1059399" y="255267"/>
                </a:moveTo>
                <a:cubicBezTo>
                  <a:pt x="1062247" y="285026"/>
                  <a:pt x="1087594" y="307885"/>
                  <a:pt x="1118281" y="307885"/>
                </a:cubicBezTo>
                <a:cubicBezTo>
                  <a:pt x="1148790" y="307885"/>
                  <a:pt x="1174022" y="285290"/>
                  <a:pt x="1177062" y="255767"/>
                </a:cubicBezTo>
                <a:cubicBezTo>
                  <a:pt x="1199208" y="261311"/>
                  <a:pt x="1220076" y="270040"/>
                  <a:pt x="1238863" y="281941"/>
                </a:cubicBezTo>
                <a:cubicBezTo>
                  <a:pt x="1219934" y="304731"/>
                  <a:pt x="1221414" y="338503"/>
                  <a:pt x="1242692" y="360306"/>
                </a:cubicBezTo>
                <a:cubicBezTo>
                  <a:pt x="1264133" y="382275"/>
                  <a:pt x="1298213" y="384443"/>
                  <a:pt x="1321502" y="365676"/>
                </a:cubicBezTo>
                <a:cubicBezTo>
                  <a:pt x="1331806" y="383333"/>
                  <a:pt x="1339781" y="402500"/>
                  <a:pt x="1344794" y="422833"/>
                </a:cubicBezTo>
                <a:cubicBezTo>
                  <a:pt x="1315010" y="425660"/>
                  <a:pt x="1292123" y="451020"/>
                  <a:pt x="1292123" y="481726"/>
                </a:cubicBezTo>
                <a:cubicBezTo>
                  <a:pt x="1292123" y="512417"/>
                  <a:pt x="1314988" y="537767"/>
                  <a:pt x="1344753" y="540610"/>
                </a:cubicBezTo>
                <a:cubicBezTo>
                  <a:pt x="1339677" y="560676"/>
                  <a:pt x="1331652" y="579566"/>
                  <a:pt x="1321169" y="596895"/>
                </a:cubicBezTo>
                <a:cubicBezTo>
                  <a:pt x="1297885" y="578615"/>
                  <a:pt x="1264195" y="581008"/>
                  <a:pt x="1242983" y="602847"/>
                </a:cubicBezTo>
                <a:cubicBezTo>
                  <a:pt x="1221716" y="624744"/>
                  <a:pt x="1220354" y="658609"/>
                  <a:pt x="1239440" y="681363"/>
                </a:cubicBezTo>
                <a:cubicBezTo>
                  <a:pt x="1220450" y="693430"/>
                  <a:pt x="1199521" y="702605"/>
                  <a:pt x="1177160" y="708169"/>
                </a:cubicBezTo>
                <a:cubicBezTo>
                  <a:pt x="1174306" y="678418"/>
                  <a:pt x="1148963" y="655567"/>
                  <a:pt x="1118281" y="655567"/>
                </a:cubicBezTo>
                <a:cubicBezTo>
                  <a:pt x="1087772" y="655567"/>
                  <a:pt x="1062540" y="678162"/>
                  <a:pt x="1059500" y="707686"/>
                </a:cubicBezTo>
                <a:cubicBezTo>
                  <a:pt x="1037355" y="702141"/>
                  <a:pt x="1016486" y="693413"/>
                  <a:pt x="997698" y="681511"/>
                </a:cubicBezTo>
                <a:cubicBezTo>
                  <a:pt x="1016628" y="658722"/>
                  <a:pt x="1015149" y="624949"/>
                  <a:pt x="993871" y="603146"/>
                </a:cubicBezTo>
                <a:cubicBezTo>
                  <a:pt x="972429" y="581176"/>
                  <a:pt x="938348" y="579009"/>
                  <a:pt x="915060" y="597776"/>
                </a:cubicBezTo>
                <a:cubicBezTo>
                  <a:pt x="904757" y="580119"/>
                  <a:pt x="896781" y="560951"/>
                  <a:pt x="891768" y="540619"/>
                </a:cubicBezTo>
                <a:cubicBezTo>
                  <a:pt x="921552" y="537791"/>
                  <a:pt x="944439" y="512432"/>
                  <a:pt x="944439" y="481726"/>
                </a:cubicBezTo>
                <a:cubicBezTo>
                  <a:pt x="944439" y="451217"/>
                  <a:pt x="921844" y="425985"/>
                  <a:pt x="892322" y="422945"/>
                </a:cubicBezTo>
                <a:cubicBezTo>
                  <a:pt x="897345" y="402878"/>
                  <a:pt x="904984" y="383860"/>
                  <a:pt x="915520" y="366638"/>
                </a:cubicBezTo>
                <a:cubicBezTo>
                  <a:pt x="938793" y="384828"/>
                  <a:pt x="972404" y="382406"/>
                  <a:pt x="993580" y="360605"/>
                </a:cubicBezTo>
                <a:cubicBezTo>
                  <a:pt x="1014887" y="338667"/>
                  <a:pt x="1016215" y="304716"/>
                  <a:pt x="997030" y="281954"/>
                </a:cubicBezTo>
                <a:cubicBezTo>
                  <a:pt x="1016058" y="269961"/>
                  <a:pt x="1037015" y="260817"/>
                  <a:pt x="1059399" y="255267"/>
                </a:cubicBezTo>
                <a:close/>
                <a:moveTo>
                  <a:pt x="670997" y="218145"/>
                </a:moveTo>
                <a:cubicBezTo>
                  <a:pt x="673110" y="240223"/>
                  <a:pt x="691915" y="257181"/>
                  <a:pt x="714681" y="257181"/>
                </a:cubicBezTo>
                <a:cubicBezTo>
                  <a:pt x="737315" y="257181"/>
                  <a:pt x="756034" y="240418"/>
                  <a:pt x="758289" y="218516"/>
                </a:cubicBezTo>
                <a:cubicBezTo>
                  <a:pt x="774718" y="222629"/>
                  <a:pt x="790200" y="229105"/>
                  <a:pt x="804138" y="237934"/>
                </a:cubicBezTo>
                <a:cubicBezTo>
                  <a:pt x="790095" y="254841"/>
                  <a:pt x="791193" y="279896"/>
                  <a:pt x="806978" y="296071"/>
                </a:cubicBezTo>
                <a:cubicBezTo>
                  <a:pt x="822885" y="312370"/>
                  <a:pt x="848169" y="313978"/>
                  <a:pt x="865446" y="300056"/>
                </a:cubicBezTo>
                <a:cubicBezTo>
                  <a:pt x="873090" y="313155"/>
                  <a:pt x="879007" y="327375"/>
                  <a:pt x="882726" y="342459"/>
                </a:cubicBezTo>
                <a:cubicBezTo>
                  <a:pt x="860630" y="344557"/>
                  <a:pt x="843650" y="363371"/>
                  <a:pt x="843650" y="386151"/>
                </a:cubicBezTo>
                <a:cubicBezTo>
                  <a:pt x="843650" y="408920"/>
                  <a:pt x="860614" y="427727"/>
                  <a:pt x="882696" y="429836"/>
                </a:cubicBezTo>
                <a:cubicBezTo>
                  <a:pt x="878930" y="444722"/>
                  <a:pt x="872976" y="458737"/>
                  <a:pt x="865199" y="471592"/>
                </a:cubicBezTo>
                <a:cubicBezTo>
                  <a:pt x="847926" y="458031"/>
                  <a:pt x="822932" y="459806"/>
                  <a:pt x="807195" y="476008"/>
                </a:cubicBezTo>
                <a:cubicBezTo>
                  <a:pt x="791417" y="492253"/>
                  <a:pt x="790406" y="517378"/>
                  <a:pt x="804566" y="534258"/>
                </a:cubicBezTo>
                <a:cubicBezTo>
                  <a:pt x="790478" y="543211"/>
                  <a:pt x="774951" y="550017"/>
                  <a:pt x="758362" y="554145"/>
                </a:cubicBezTo>
                <a:cubicBezTo>
                  <a:pt x="756245" y="532073"/>
                  <a:pt x="737443" y="515121"/>
                  <a:pt x="714681" y="515121"/>
                </a:cubicBezTo>
                <a:cubicBezTo>
                  <a:pt x="692046" y="515121"/>
                  <a:pt x="673328" y="531884"/>
                  <a:pt x="671072" y="553786"/>
                </a:cubicBezTo>
                <a:cubicBezTo>
                  <a:pt x="654643" y="549673"/>
                  <a:pt x="639161" y="543198"/>
                  <a:pt x="625223" y="534368"/>
                </a:cubicBezTo>
                <a:cubicBezTo>
                  <a:pt x="639266" y="517461"/>
                  <a:pt x="638169" y="492406"/>
                  <a:pt x="622383" y="476230"/>
                </a:cubicBezTo>
                <a:cubicBezTo>
                  <a:pt x="606476" y="459931"/>
                  <a:pt x="581192" y="458323"/>
                  <a:pt x="563915" y="472246"/>
                </a:cubicBezTo>
                <a:cubicBezTo>
                  <a:pt x="556271" y="459147"/>
                  <a:pt x="550354" y="444927"/>
                  <a:pt x="546635" y="429843"/>
                </a:cubicBezTo>
                <a:cubicBezTo>
                  <a:pt x="568731" y="427745"/>
                  <a:pt x="585711" y="408931"/>
                  <a:pt x="585711" y="386151"/>
                </a:cubicBezTo>
                <a:cubicBezTo>
                  <a:pt x="585711" y="363517"/>
                  <a:pt x="568948" y="344798"/>
                  <a:pt x="547046" y="342542"/>
                </a:cubicBezTo>
                <a:cubicBezTo>
                  <a:pt x="550773" y="327655"/>
                  <a:pt x="556440" y="313546"/>
                  <a:pt x="564256" y="300769"/>
                </a:cubicBezTo>
                <a:cubicBezTo>
                  <a:pt x="581522" y="314264"/>
                  <a:pt x="606457" y="312467"/>
                  <a:pt x="622167" y="296293"/>
                </a:cubicBezTo>
                <a:cubicBezTo>
                  <a:pt x="637975" y="280018"/>
                  <a:pt x="638959" y="254830"/>
                  <a:pt x="624727" y="237944"/>
                </a:cubicBezTo>
                <a:cubicBezTo>
                  <a:pt x="638843" y="229046"/>
                  <a:pt x="654391" y="222263"/>
                  <a:pt x="670997" y="218145"/>
                </a:cubicBezTo>
                <a:close/>
                <a:moveTo>
                  <a:pt x="888599" y="51"/>
                </a:moveTo>
                <a:cubicBezTo>
                  <a:pt x="549309" y="4932"/>
                  <a:pt x="279179" y="203462"/>
                  <a:pt x="214901" y="405245"/>
                </a:cubicBezTo>
                <a:cubicBezTo>
                  <a:pt x="150623" y="607028"/>
                  <a:pt x="216528" y="436977"/>
                  <a:pt x="122145" y="683511"/>
                </a:cubicBezTo>
                <a:cubicBezTo>
                  <a:pt x="110754" y="788471"/>
                  <a:pt x="186423" y="773825"/>
                  <a:pt x="166082" y="849494"/>
                </a:cubicBezTo>
                <a:cubicBezTo>
                  <a:pt x="145741" y="925163"/>
                  <a:pt x="4167" y="1076501"/>
                  <a:pt x="99" y="1137524"/>
                </a:cubicBezTo>
                <a:cubicBezTo>
                  <a:pt x="-3970" y="1198547"/>
                  <a:pt x="118891" y="1183088"/>
                  <a:pt x="141673" y="1215634"/>
                </a:cubicBezTo>
                <a:cubicBezTo>
                  <a:pt x="164455" y="1248179"/>
                  <a:pt x="132723" y="1307575"/>
                  <a:pt x="136791" y="1332798"/>
                </a:cubicBezTo>
                <a:cubicBezTo>
                  <a:pt x="140859" y="1358021"/>
                  <a:pt x="163641" y="1357207"/>
                  <a:pt x="166082" y="1366971"/>
                </a:cubicBezTo>
                <a:cubicBezTo>
                  <a:pt x="168523" y="1376735"/>
                  <a:pt x="140859" y="1375108"/>
                  <a:pt x="151436" y="1391380"/>
                </a:cubicBezTo>
                <a:cubicBezTo>
                  <a:pt x="162014" y="1407653"/>
                  <a:pt x="213274" y="1415790"/>
                  <a:pt x="229546" y="1464608"/>
                </a:cubicBezTo>
                <a:cubicBezTo>
                  <a:pt x="245819" y="1513427"/>
                  <a:pt x="113195" y="1633032"/>
                  <a:pt x="249074" y="1684292"/>
                </a:cubicBezTo>
                <a:cubicBezTo>
                  <a:pt x="384952" y="1735552"/>
                  <a:pt x="562327" y="1630592"/>
                  <a:pt x="605450" y="1713583"/>
                </a:cubicBezTo>
                <a:cubicBezTo>
                  <a:pt x="648573" y="1796575"/>
                  <a:pt x="702274" y="1941403"/>
                  <a:pt x="507813" y="2182242"/>
                </a:cubicBezTo>
                <a:cubicBezTo>
                  <a:pt x="786893" y="2178987"/>
                  <a:pt x="1326340" y="2200955"/>
                  <a:pt x="1562296" y="2182242"/>
                </a:cubicBezTo>
                <a:cubicBezTo>
                  <a:pt x="1505341" y="2007308"/>
                  <a:pt x="1320644" y="1838884"/>
                  <a:pt x="1323085" y="1601300"/>
                </a:cubicBezTo>
                <a:cubicBezTo>
                  <a:pt x="1325526" y="1363716"/>
                  <a:pt x="1527310" y="1165188"/>
                  <a:pt x="1576942" y="756739"/>
                </a:cubicBezTo>
                <a:cubicBezTo>
                  <a:pt x="1626574" y="348290"/>
                  <a:pt x="1227888" y="-4832"/>
                  <a:pt x="888599" y="51"/>
                </a:cubicBezTo>
                <a:close/>
              </a:path>
            </a:pathLst>
          </a:custGeom>
          <a:solidFill>
            <a:schemeClr val="bg1"/>
          </a:solidFill>
          <a:ln w="9525">
            <a:noFill/>
            <a:round/>
            <a:headEnd/>
            <a:tailEnd/>
          </a:ln>
        </p:spPr>
        <p:txBody>
          <a:bodyPr/>
          <a:lstStyle/>
          <a:p>
            <a:endParaRPr lang="en-US" dirty="0" err="1">
              <a:ln>
                <a:solidFill>
                  <a:schemeClr val="tx1">
                    <a:alpha val="0"/>
                  </a:schemeClr>
                </a:solidFill>
              </a:ln>
              <a:solidFill>
                <a:schemeClr val="tx1"/>
              </a:solidFill>
            </a:endParaRPr>
          </a:p>
        </p:txBody>
      </p:sp>
      <p:sp>
        <p:nvSpPr>
          <p:cNvPr id="32" name="Freeform 14"/>
          <p:cNvSpPr>
            <a:spLocks noEditPoints="1"/>
          </p:cNvSpPr>
          <p:nvPr/>
        </p:nvSpPr>
        <p:spPr bwMode="black">
          <a:xfrm>
            <a:off x="9004025" y="1256526"/>
            <a:ext cx="266975" cy="282536"/>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UI" panose="020B0502040204020203" pitchFamily="34" charset="0"/>
              <a:sym typeface="Segoe UI" panose="020B0502040204020203" pitchFamily="34" charset="0"/>
            </a:endParaRPr>
          </a:p>
        </p:txBody>
      </p:sp>
      <p:sp>
        <p:nvSpPr>
          <p:cNvPr id="33" name="Freeform 32"/>
          <p:cNvSpPr/>
          <p:nvPr/>
        </p:nvSpPr>
        <p:spPr bwMode="auto">
          <a:xfrm rot="5400000">
            <a:off x="3593042" y="1291917"/>
            <a:ext cx="260217" cy="221584"/>
          </a:xfrm>
          <a:custGeom>
            <a:avLst/>
            <a:gdLst>
              <a:gd name="connsiteX0" fmla="*/ 1519205 w 4448175"/>
              <a:gd name="connsiteY0" fmla="*/ 2108202 h 3787779"/>
              <a:gd name="connsiteX1" fmla="*/ 1519205 w 4448175"/>
              <a:gd name="connsiteY1" fmla="*/ 1679577 h 3787779"/>
              <a:gd name="connsiteX2" fmla="*/ 2814605 w 4448175"/>
              <a:gd name="connsiteY2" fmla="*/ 1679577 h 3787779"/>
              <a:gd name="connsiteX3" fmla="*/ 2814605 w 4448175"/>
              <a:gd name="connsiteY3" fmla="*/ 2108202 h 3787779"/>
              <a:gd name="connsiteX4" fmla="*/ 1079818 w 4448175"/>
              <a:gd name="connsiteY4" fmla="*/ 1893890 h 3787779"/>
              <a:gd name="connsiteX5" fmla="*/ 2554286 w 4448175"/>
              <a:gd name="connsiteY5" fmla="*/ 3368358 h 3787779"/>
              <a:gd name="connsiteX6" fmla="*/ 4028754 w 4448175"/>
              <a:gd name="connsiteY6" fmla="*/ 1893890 h 3787779"/>
              <a:gd name="connsiteX7" fmla="*/ 2554286 w 4448175"/>
              <a:gd name="connsiteY7" fmla="*/ 419421 h 3787779"/>
              <a:gd name="connsiteX8" fmla="*/ 1079818 w 4448175"/>
              <a:gd name="connsiteY8" fmla="*/ 1893890 h 3787779"/>
              <a:gd name="connsiteX9" fmla="*/ 660397 w 4448175"/>
              <a:gd name="connsiteY9" fmla="*/ 1893890 h 3787779"/>
              <a:gd name="connsiteX10" fmla="*/ 983843 w 4448175"/>
              <a:gd name="connsiteY10" fmla="*/ 834998 h 3787779"/>
              <a:gd name="connsiteX11" fmla="*/ 1071549 w 4448175"/>
              <a:gd name="connsiteY11" fmla="*/ 717711 h 3787779"/>
              <a:gd name="connsiteX12" fmla="*/ 748947 w 4448175"/>
              <a:gd name="connsiteY12" fmla="*/ 377793 h 3787779"/>
              <a:gd name="connsiteX13" fmla="*/ 1059846 w 4448175"/>
              <a:gd name="connsiteY13" fmla="*/ 82732 h 3787779"/>
              <a:gd name="connsiteX14" fmla="*/ 1374264 w 4448175"/>
              <a:gd name="connsiteY14" fmla="*/ 414027 h 3787779"/>
              <a:gd name="connsiteX15" fmla="*/ 1495394 w 4448175"/>
              <a:gd name="connsiteY15" fmla="*/ 323447 h 3787779"/>
              <a:gd name="connsiteX16" fmla="*/ 2554286 w 4448175"/>
              <a:gd name="connsiteY16" fmla="*/ 0 h 3787779"/>
              <a:gd name="connsiteX17" fmla="*/ 4448175 w 4448175"/>
              <a:gd name="connsiteY17" fmla="*/ 1893890 h 3787779"/>
              <a:gd name="connsiteX18" fmla="*/ 2554286 w 4448175"/>
              <a:gd name="connsiteY18" fmla="*/ 3787779 h 3787779"/>
              <a:gd name="connsiteX19" fmla="*/ 660397 w 4448175"/>
              <a:gd name="connsiteY19" fmla="*/ 1893890 h 3787779"/>
              <a:gd name="connsiteX20" fmla="*/ 0 w 4448175"/>
              <a:gd name="connsiteY20" fmla="*/ 2536315 h 3787779"/>
              <a:gd name="connsiteX21" fmla="*/ 0 w 4448175"/>
              <a:gd name="connsiteY21" fmla="*/ 1240914 h 3787779"/>
              <a:gd name="connsiteX22" fmla="*/ 428625 w 4448175"/>
              <a:gd name="connsiteY22" fmla="*/ 1240914 h 3787779"/>
              <a:gd name="connsiteX23" fmla="*/ 428625 w 4448175"/>
              <a:gd name="connsiteY23" fmla="*/ 2536315 h 37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8175" h="3787779">
                <a:moveTo>
                  <a:pt x="1519205" y="2108202"/>
                </a:moveTo>
                <a:lnTo>
                  <a:pt x="1519205" y="1679577"/>
                </a:lnTo>
                <a:lnTo>
                  <a:pt x="2814605" y="1679577"/>
                </a:lnTo>
                <a:lnTo>
                  <a:pt x="2814605" y="2108202"/>
                </a:lnTo>
                <a:close/>
                <a:moveTo>
                  <a:pt x="1079818" y="1893890"/>
                </a:moveTo>
                <a:cubicBezTo>
                  <a:pt x="1079818" y="2708216"/>
                  <a:pt x="1739960" y="3368358"/>
                  <a:pt x="2554286" y="3368358"/>
                </a:cubicBezTo>
                <a:cubicBezTo>
                  <a:pt x="3368612" y="3368358"/>
                  <a:pt x="4028754" y="2708216"/>
                  <a:pt x="4028754" y="1893890"/>
                </a:cubicBezTo>
                <a:cubicBezTo>
                  <a:pt x="4028754" y="1079563"/>
                  <a:pt x="3368612" y="419421"/>
                  <a:pt x="2554286" y="419421"/>
                </a:cubicBezTo>
                <a:cubicBezTo>
                  <a:pt x="1739960" y="419421"/>
                  <a:pt x="1079818" y="1079563"/>
                  <a:pt x="1079818" y="1893890"/>
                </a:cubicBezTo>
                <a:close/>
                <a:moveTo>
                  <a:pt x="660397" y="1893890"/>
                </a:moveTo>
                <a:cubicBezTo>
                  <a:pt x="660397" y="1501652"/>
                  <a:pt x="779636" y="1137265"/>
                  <a:pt x="983843" y="834998"/>
                </a:cubicBezTo>
                <a:lnTo>
                  <a:pt x="1071549" y="717711"/>
                </a:lnTo>
                <a:lnTo>
                  <a:pt x="748947" y="377793"/>
                </a:lnTo>
                <a:lnTo>
                  <a:pt x="1059846" y="82732"/>
                </a:lnTo>
                <a:lnTo>
                  <a:pt x="1374264" y="414027"/>
                </a:lnTo>
                <a:lnTo>
                  <a:pt x="1495394" y="323447"/>
                </a:lnTo>
                <a:cubicBezTo>
                  <a:pt x="1797661" y="119239"/>
                  <a:pt x="2162048" y="0"/>
                  <a:pt x="2554286" y="0"/>
                </a:cubicBezTo>
                <a:cubicBezTo>
                  <a:pt x="3600252" y="0"/>
                  <a:pt x="4448175" y="847923"/>
                  <a:pt x="4448175" y="1893890"/>
                </a:cubicBezTo>
                <a:cubicBezTo>
                  <a:pt x="4448175" y="2939856"/>
                  <a:pt x="3600252" y="3787779"/>
                  <a:pt x="2554286" y="3787779"/>
                </a:cubicBezTo>
                <a:cubicBezTo>
                  <a:pt x="1508320" y="3787779"/>
                  <a:pt x="660397" y="2939856"/>
                  <a:pt x="660397" y="1893890"/>
                </a:cubicBezTo>
                <a:close/>
                <a:moveTo>
                  <a:pt x="0" y="2536315"/>
                </a:moveTo>
                <a:lnTo>
                  <a:pt x="0" y="1240914"/>
                </a:lnTo>
                <a:lnTo>
                  <a:pt x="428625" y="1240914"/>
                </a:lnTo>
                <a:lnTo>
                  <a:pt x="428625" y="2536315"/>
                </a:ln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2970906508"/>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1056001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67"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Readiness and </a:t>
            </a:r>
            <a:r>
              <a:rPr lang="en-US" dirty="0" smtClean="0"/>
              <a:t>Certifications</a:t>
            </a:r>
            <a:endParaRPr lang="en-US" dirty="0"/>
          </a:p>
        </p:txBody>
      </p:sp>
      <p:sp>
        <p:nvSpPr>
          <p:cNvPr id="33" name="Rectangle 32"/>
          <p:cNvSpPr/>
          <p:nvPr/>
        </p:nvSpPr>
        <p:spPr bwMode="auto">
          <a:xfrm>
            <a:off x="0" y="6948805"/>
            <a:ext cx="12436475" cy="4572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458383" y="1212849"/>
            <a:ext cx="5701154" cy="33308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r>
              <a:rPr lang="en-US" sz="2400" dirty="0">
                <a:solidFill>
                  <a:schemeClr val="bg1"/>
                </a:solidFill>
                <a:latin typeface="+mj-lt"/>
              </a:rPr>
              <a:t>Many software and hardware vendors have formal readiness and certification programs. The emerging trend is to enable partners to move up the rank of partner tiers based on demonstrated </a:t>
            </a:r>
            <a:r>
              <a:rPr lang="en-US" sz="2400" dirty="0" smtClean="0">
                <a:solidFill>
                  <a:schemeClr val="bg1"/>
                </a:solidFill>
                <a:latin typeface="+mj-lt"/>
              </a:rPr>
              <a:t>competency.</a:t>
            </a:r>
            <a:endParaRPr lang="en-US" sz="2400" dirty="0">
              <a:solidFill>
                <a:schemeClr val="bg1"/>
              </a:solidFill>
              <a:latin typeface="+mj-lt"/>
            </a:endParaRPr>
          </a:p>
        </p:txBody>
      </p:sp>
      <p:sp>
        <p:nvSpPr>
          <p:cNvPr id="8" name="Rectangle 7"/>
          <p:cNvSpPr/>
          <p:nvPr/>
        </p:nvSpPr>
        <p:spPr bwMode="auto">
          <a:xfrm>
            <a:off x="6275695" y="1212849"/>
            <a:ext cx="5701154" cy="33308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defTabSz="932472" fontAlgn="base">
              <a:spcBef>
                <a:spcPct val="0"/>
              </a:spcBef>
              <a:spcAft>
                <a:spcPct val="0"/>
              </a:spcAft>
            </a:pPr>
            <a:r>
              <a:rPr lang="en-US" sz="2400" dirty="0">
                <a:solidFill>
                  <a:schemeClr val="bg1"/>
                </a:solidFill>
                <a:latin typeface="+mj-lt"/>
              </a:rPr>
              <a:t>Assigning a Single Point of Contact (SPOC) is critical in moving to a dynamic partnering model</a:t>
            </a:r>
            <a:r>
              <a:rPr lang="en-US" sz="2400" dirty="0" smtClean="0">
                <a:solidFill>
                  <a:schemeClr val="bg1"/>
                </a:solidFill>
                <a:latin typeface="+mj-lt"/>
              </a:rPr>
              <a:t>. Having </a:t>
            </a:r>
            <a:r>
              <a:rPr lang="en-US" sz="2400" dirty="0">
                <a:solidFill>
                  <a:schemeClr val="bg1"/>
                </a:solidFill>
                <a:latin typeface="+mj-lt"/>
              </a:rPr>
              <a:t>a key contact to resolve issues drives higher customer satisfaction, and stronger partner </a:t>
            </a:r>
            <a:r>
              <a:rPr lang="en-US" sz="2400" dirty="0" smtClean="0">
                <a:solidFill>
                  <a:schemeClr val="bg1"/>
                </a:solidFill>
                <a:latin typeface="+mj-lt"/>
              </a:rPr>
              <a:t>relationships.</a:t>
            </a:r>
            <a:endParaRPr lang="en-US" sz="2400" dirty="0">
              <a:solidFill>
                <a:schemeClr val="bg1"/>
              </a:solidFill>
              <a:latin typeface="+mj-lt"/>
            </a:endParaRPr>
          </a:p>
        </p:txBody>
      </p:sp>
      <p:sp>
        <p:nvSpPr>
          <p:cNvPr id="9" name="Freeform 11"/>
          <p:cNvSpPr>
            <a:spLocks noEditPoints="1"/>
          </p:cNvSpPr>
          <p:nvPr/>
        </p:nvSpPr>
        <p:spPr bwMode="black">
          <a:xfrm>
            <a:off x="5419975" y="3823682"/>
            <a:ext cx="529521" cy="529384"/>
          </a:xfrm>
          <a:custGeom>
            <a:avLst/>
            <a:gdLst>
              <a:gd name="T0" fmla="*/ 213 w 709"/>
              <a:gd name="T1" fmla="*/ 522 h 709"/>
              <a:gd name="T2" fmla="*/ 213 w 709"/>
              <a:gd name="T3" fmla="*/ 709 h 709"/>
              <a:gd name="T4" fmla="*/ 0 w 709"/>
              <a:gd name="T5" fmla="*/ 709 h 709"/>
              <a:gd name="T6" fmla="*/ 0 w 709"/>
              <a:gd name="T7" fmla="*/ 496 h 709"/>
              <a:gd name="T8" fmla="*/ 88 w 709"/>
              <a:gd name="T9" fmla="*/ 496 h 709"/>
              <a:gd name="T10" fmla="*/ 67 w 709"/>
              <a:gd name="T11" fmla="*/ 522 h 709"/>
              <a:gd name="T12" fmla="*/ 213 w 709"/>
              <a:gd name="T13" fmla="*/ 522 h 709"/>
              <a:gd name="T14" fmla="*/ 619 w 709"/>
              <a:gd name="T15" fmla="*/ 496 h 709"/>
              <a:gd name="T16" fmla="*/ 643 w 709"/>
              <a:gd name="T17" fmla="*/ 522 h 709"/>
              <a:gd name="T18" fmla="*/ 496 w 709"/>
              <a:gd name="T19" fmla="*/ 522 h 709"/>
              <a:gd name="T20" fmla="*/ 496 w 709"/>
              <a:gd name="T21" fmla="*/ 709 h 709"/>
              <a:gd name="T22" fmla="*/ 709 w 709"/>
              <a:gd name="T23" fmla="*/ 709 h 709"/>
              <a:gd name="T24" fmla="*/ 709 w 709"/>
              <a:gd name="T25" fmla="*/ 496 h 709"/>
              <a:gd name="T26" fmla="*/ 619 w 709"/>
              <a:gd name="T27" fmla="*/ 496 h 709"/>
              <a:gd name="T28" fmla="*/ 355 w 709"/>
              <a:gd name="T29" fmla="*/ 182 h 709"/>
              <a:gd name="T30" fmla="*/ 381 w 709"/>
              <a:gd name="T31" fmla="*/ 213 h 709"/>
              <a:gd name="T32" fmla="*/ 461 w 709"/>
              <a:gd name="T33" fmla="*/ 213 h 709"/>
              <a:gd name="T34" fmla="*/ 461 w 709"/>
              <a:gd name="T35" fmla="*/ 0 h 709"/>
              <a:gd name="T36" fmla="*/ 248 w 709"/>
              <a:gd name="T37" fmla="*/ 0 h 709"/>
              <a:gd name="T38" fmla="*/ 248 w 709"/>
              <a:gd name="T39" fmla="*/ 213 h 709"/>
              <a:gd name="T40" fmla="*/ 329 w 709"/>
              <a:gd name="T41" fmla="*/ 213 h 709"/>
              <a:gd name="T42" fmla="*/ 355 w 709"/>
              <a:gd name="T43" fmla="*/ 182 h 709"/>
              <a:gd name="T44" fmla="*/ 123 w 709"/>
              <a:gd name="T45" fmla="*/ 248 h 709"/>
              <a:gd name="T46" fmla="*/ 123 w 709"/>
              <a:gd name="T47" fmla="*/ 454 h 709"/>
              <a:gd name="T48" fmla="*/ 298 w 709"/>
              <a:gd name="T49" fmla="*/ 248 h 709"/>
              <a:gd name="T50" fmla="*/ 123 w 709"/>
              <a:gd name="T51" fmla="*/ 248 h 709"/>
              <a:gd name="T52" fmla="*/ 355 w 709"/>
              <a:gd name="T53" fmla="*/ 225 h 709"/>
              <a:gd name="T54" fmla="*/ 128 w 709"/>
              <a:gd name="T55" fmla="*/ 494 h 709"/>
              <a:gd name="T56" fmla="*/ 248 w 709"/>
              <a:gd name="T57" fmla="*/ 494 h 709"/>
              <a:gd name="T58" fmla="*/ 248 w 709"/>
              <a:gd name="T59" fmla="*/ 709 h 709"/>
              <a:gd name="T60" fmla="*/ 461 w 709"/>
              <a:gd name="T61" fmla="*/ 709 h 709"/>
              <a:gd name="T62" fmla="*/ 461 w 709"/>
              <a:gd name="T63" fmla="*/ 494 h 709"/>
              <a:gd name="T64" fmla="*/ 581 w 709"/>
              <a:gd name="T65" fmla="*/ 494 h 709"/>
              <a:gd name="T66" fmla="*/ 355 w 709"/>
              <a:gd name="T67" fmla="*/ 225 h 709"/>
              <a:gd name="T68" fmla="*/ 584 w 709"/>
              <a:gd name="T69" fmla="*/ 248 h 709"/>
              <a:gd name="T70" fmla="*/ 411 w 709"/>
              <a:gd name="T71" fmla="*/ 248 h 709"/>
              <a:gd name="T72" fmla="*/ 584 w 709"/>
              <a:gd name="T73" fmla="*/ 454 h 709"/>
              <a:gd name="T74" fmla="*/ 584 w 709"/>
              <a:gd name="T75" fmla="*/ 24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9" h="709">
                <a:moveTo>
                  <a:pt x="213" y="522"/>
                </a:moveTo>
                <a:lnTo>
                  <a:pt x="213" y="709"/>
                </a:lnTo>
                <a:lnTo>
                  <a:pt x="0" y="709"/>
                </a:lnTo>
                <a:lnTo>
                  <a:pt x="0" y="496"/>
                </a:lnTo>
                <a:lnTo>
                  <a:pt x="88" y="496"/>
                </a:lnTo>
                <a:lnTo>
                  <a:pt x="67" y="522"/>
                </a:lnTo>
                <a:lnTo>
                  <a:pt x="213" y="522"/>
                </a:lnTo>
                <a:close/>
                <a:moveTo>
                  <a:pt x="619" y="496"/>
                </a:moveTo>
                <a:lnTo>
                  <a:pt x="643" y="522"/>
                </a:lnTo>
                <a:lnTo>
                  <a:pt x="496" y="522"/>
                </a:lnTo>
                <a:lnTo>
                  <a:pt x="496" y="709"/>
                </a:lnTo>
                <a:lnTo>
                  <a:pt x="709" y="709"/>
                </a:lnTo>
                <a:lnTo>
                  <a:pt x="709" y="496"/>
                </a:lnTo>
                <a:lnTo>
                  <a:pt x="619" y="496"/>
                </a:lnTo>
                <a:close/>
                <a:moveTo>
                  <a:pt x="355" y="182"/>
                </a:moveTo>
                <a:lnTo>
                  <a:pt x="381" y="213"/>
                </a:lnTo>
                <a:lnTo>
                  <a:pt x="461" y="213"/>
                </a:lnTo>
                <a:lnTo>
                  <a:pt x="461" y="0"/>
                </a:lnTo>
                <a:lnTo>
                  <a:pt x="248" y="0"/>
                </a:lnTo>
                <a:lnTo>
                  <a:pt x="248" y="213"/>
                </a:lnTo>
                <a:lnTo>
                  <a:pt x="329" y="213"/>
                </a:lnTo>
                <a:lnTo>
                  <a:pt x="355" y="182"/>
                </a:lnTo>
                <a:close/>
                <a:moveTo>
                  <a:pt x="123" y="248"/>
                </a:moveTo>
                <a:lnTo>
                  <a:pt x="123" y="454"/>
                </a:lnTo>
                <a:lnTo>
                  <a:pt x="298" y="248"/>
                </a:lnTo>
                <a:lnTo>
                  <a:pt x="123" y="248"/>
                </a:lnTo>
                <a:close/>
                <a:moveTo>
                  <a:pt x="355" y="225"/>
                </a:moveTo>
                <a:lnTo>
                  <a:pt x="128" y="494"/>
                </a:lnTo>
                <a:lnTo>
                  <a:pt x="248" y="494"/>
                </a:lnTo>
                <a:lnTo>
                  <a:pt x="248" y="709"/>
                </a:lnTo>
                <a:lnTo>
                  <a:pt x="461" y="709"/>
                </a:lnTo>
                <a:lnTo>
                  <a:pt x="461" y="494"/>
                </a:lnTo>
                <a:lnTo>
                  <a:pt x="581" y="494"/>
                </a:lnTo>
                <a:lnTo>
                  <a:pt x="355" y="225"/>
                </a:lnTo>
                <a:close/>
                <a:moveTo>
                  <a:pt x="584" y="248"/>
                </a:moveTo>
                <a:lnTo>
                  <a:pt x="411" y="248"/>
                </a:lnTo>
                <a:lnTo>
                  <a:pt x="584" y="454"/>
                </a:lnTo>
                <a:lnTo>
                  <a:pt x="584" y="248"/>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10" name="Freeform 9"/>
          <p:cNvSpPr>
            <a:spLocks noEditPoints="1"/>
          </p:cNvSpPr>
          <p:nvPr/>
        </p:nvSpPr>
        <p:spPr bwMode="gray">
          <a:xfrm>
            <a:off x="11492988" y="3754876"/>
            <a:ext cx="273820" cy="598189"/>
          </a:xfrm>
          <a:custGeom>
            <a:avLst/>
            <a:gdLst>
              <a:gd name="T0" fmla="*/ 37 w 74"/>
              <a:gd name="T1" fmla="*/ 0 h 167"/>
              <a:gd name="T2" fmla="*/ 0 w 74"/>
              <a:gd name="T3" fmla="*/ 37 h 167"/>
              <a:gd name="T4" fmla="*/ 21 w 74"/>
              <a:gd name="T5" fmla="*/ 71 h 167"/>
              <a:gd name="T6" fmla="*/ 21 w 74"/>
              <a:gd name="T7" fmla="*/ 78 h 167"/>
              <a:gd name="T8" fmla="*/ 34 w 74"/>
              <a:gd name="T9" fmla="*/ 90 h 167"/>
              <a:gd name="T10" fmla="*/ 22 w 74"/>
              <a:gd name="T11" fmla="*/ 102 h 167"/>
              <a:gd name="T12" fmla="*/ 34 w 74"/>
              <a:gd name="T13" fmla="*/ 114 h 167"/>
              <a:gd name="T14" fmla="*/ 22 w 74"/>
              <a:gd name="T15" fmla="*/ 126 h 167"/>
              <a:gd name="T16" fmla="*/ 34 w 74"/>
              <a:gd name="T17" fmla="*/ 138 h 167"/>
              <a:gd name="T18" fmla="*/ 21 w 74"/>
              <a:gd name="T19" fmla="*/ 151 h 167"/>
              <a:gd name="T20" fmla="*/ 35 w 74"/>
              <a:gd name="T21" fmla="*/ 165 h 167"/>
              <a:gd name="T22" fmla="*/ 41 w 74"/>
              <a:gd name="T23" fmla="*/ 165 h 167"/>
              <a:gd name="T24" fmla="*/ 52 w 74"/>
              <a:gd name="T25" fmla="*/ 151 h 167"/>
              <a:gd name="T26" fmla="*/ 52 w 74"/>
              <a:gd name="T27" fmla="*/ 71 h 167"/>
              <a:gd name="T28" fmla="*/ 74 w 74"/>
              <a:gd name="T29" fmla="*/ 37 h 167"/>
              <a:gd name="T30" fmla="*/ 37 w 74"/>
              <a:gd name="T31" fmla="*/ 0 h 167"/>
              <a:gd name="T32" fmla="*/ 37 w 74"/>
              <a:gd name="T33" fmla="*/ 25 h 167"/>
              <a:gd name="T34" fmla="*/ 27 w 74"/>
              <a:gd name="T35" fmla="*/ 15 h 167"/>
              <a:gd name="T36" fmla="*/ 37 w 74"/>
              <a:gd name="T37" fmla="*/ 6 h 167"/>
              <a:gd name="T38" fmla="*/ 46 w 74"/>
              <a:gd name="T39" fmla="*/ 15 h 167"/>
              <a:gd name="T40" fmla="*/ 37 w 74"/>
              <a:gd name="T41" fmla="*/ 2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167">
                <a:moveTo>
                  <a:pt x="37" y="0"/>
                </a:moveTo>
                <a:cubicBezTo>
                  <a:pt x="16" y="0"/>
                  <a:pt x="0" y="17"/>
                  <a:pt x="0" y="37"/>
                </a:cubicBezTo>
                <a:cubicBezTo>
                  <a:pt x="0" y="52"/>
                  <a:pt x="9" y="65"/>
                  <a:pt x="21" y="71"/>
                </a:cubicBezTo>
                <a:cubicBezTo>
                  <a:pt x="21" y="78"/>
                  <a:pt x="21" y="78"/>
                  <a:pt x="21" y="78"/>
                </a:cubicBezTo>
                <a:cubicBezTo>
                  <a:pt x="34" y="90"/>
                  <a:pt x="34" y="90"/>
                  <a:pt x="34" y="90"/>
                </a:cubicBezTo>
                <a:cubicBezTo>
                  <a:pt x="22" y="102"/>
                  <a:pt x="22" y="102"/>
                  <a:pt x="22" y="102"/>
                </a:cubicBezTo>
                <a:cubicBezTo>
                  <a:pt x="34" y="114"/>
                  <a:pt x="34" y="114"/>
                  <a:pt x="34" y="114"/>
                </a:cubicBezTo>
                <a:cubicBezTo>
                  <a:pt x="22" y="126"/>
                  <a:pt x="22" y="126"/>
                  <a:pt x="22" y="126"/>
                </a:cubicBezTo>
                <a:cubicBezTo>
                  <a:pt x="34" y="138"/>
                  <a:pt x="34" y="138"/>
                  <a:pt x="34" y="138"/>
                </a:cubicBezTo>
                <a:cubicBezTo>
                  <a:pt x="21" y="151"/>
                  <a:pt x="21" y="151"/>
                  <a:pt x="21" y="151"/>
                </a:cubicBezTo>
                <a:cubicBezTo>
                  <a:pt x="22" y="151"/>
                  <a:pt x="33" y="163"/>
                  <a:pt x="35" y="165"/>
                </a:cubicBezTo>
                <a:cubicBezTo>
                  <a:pt x="37" y="167"/>
                  <a:pt x="39" y="167"/>
                  <a:pt x="41" y="165"/>
                </a:cubicBezTo>
                <a:cubicBezTo>
                  <a:pt x="43" y="163"/>
                  <a:pt x="52" y="151"/>
                  <a:pt x="52" y="151"/>
                </a:cubicBezTo>
                <a:cubicBezTo>
                  <a:pt x="52" y="71"/>
                  <a:pt x="52" y="71"/>
                  <a:pt x="52" y="71"/>
                </a:cubicBezTo>
                <a:cubicBezTo>
                  <a:pt x="65" y="65"/>
                  <a:pt x="74" y="52"/>
                  <a:pt x="74" y="37"/>
                </a:cubicBezTo>
                <a:cubicBezTo>
                  <a:pt x="74" y="17"/>
                  <a:pt x="57" y="0"/>
                  <a:pt x="37" y="0"/>
                </a:cubicBezTo>
                <a:close/>
                <a:moveTo>
                  <a:pt x="37" y="25"/>
                </a:moveTo>
                <a:cubicBezTo>
                  <a:pt x="31" y="25"/>
                  <a:pt x="27" y="20"/>
                  <a:pt x="27" y="15"/>
                </a:cubicBezTo>
                <a:cubicBezTo>
                  <a:pt x="27" y="10"/>
                  <a:pt x="31" y="6"/>
                  <a:pt x="37" y="6"/>
                </a:cubicBezTo>
                <a:cubicBezTo>
                  <a:pt x="42" y="6"/>
                  <a:pt x="46" y="10"/>
                  <a:pt x="46" y="15"/>
                </a:cubicBezTo>
                <a:cubicBezTo>
                  <a:pt x="46" y="20"/>
                  <a:pt x="42" y="25"/>
                  <a:pt x="37" y="2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solidFill>
                <a:srgbClr val="FFFFFF"/>
              </a:solidFill>
            </a:endParaRPr>
          </a:p>
        </p:txBody>
      </p:sp>
      <p:sp>
        <p:nvSpPr>
          <p:cNvPr id="11" name="Rectangle 10"/>
          <p:cNvSpPr/>
          <p:nvPr/>
        </p:nvSpPr>
        <p:spPr bwMode="auto">
          <a:xfrm>
            <a:off x="0" y="6948805"/>
            <a:ext cx="12436475" cy="45719"/>
          </a:xfrm>
          <a:prstGeom prst="rect">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solidFill>
            </a:endParaRPr>
          </a:p>
        </p:txBody>
      </p:sp>
      <p:grpSp>
        <p:nvGrpSpPr>
          <p:cNvPr id="198" name="Group 197"/>
          <p:cNvGrpSpPr/>
          <p:nvPr/>
        </p:nvGrpSpPr>
        <p:grpSpPr>
          <a:xfrm>
            <a:off x="4682579" y="6321658"/>
            <a:ext cx="416438" cy="634312"/>
            <a:chOff x="8178176" y="5205506"/>
            <a:chExt cx="599929" cy="913807"/>
          </a:xfrm>
        </p:grpSpPr>
        <p:sp>
          <p:nvSpPr>
            <p:cNvPr id="199" name="Freeform 198"/>
            <p:cNvSpPr>
              <a:spLocks/>
            </p:cNvSpPr>
            <p:nvPr/>
          </p:nvSpPr>
          <p:spPr bwMode="auto">
            <a:xfrm>
              <a:off x="8178176" y="5205506"/>
              <a:ext cx="374955" cy="913807"/>
            </a:xfrm>
            <a:custGeom>
              <a:avLst/>
              <a:gdLst>
                <a:gd name="T0" fmla="*/ 144 w 260"/>
                <a:gd name="T1" fmla="*/ 0 h 777"/>
                <a:gd name="T2" fmla="*/ 0 w 260"/>
                <a:gd name="T3" fmla="*/ 777 h 777"/>
                <a:gd name="T4" fmla="*/ 260 w 260"/>
                <a:gd name="T5" fmla="*/ 777 h 777"/>
                <a:gd name="T6" fmla="*/ 144 w 260"/>
                <a:gd name="T7" fmla="*/ 0 h 777"/>
              </a:gdLst>
              <a:ahLst/>
              <a:cxnLst>
                <a:cxn ang="0">
                  <a:pos x="T0" y="T1"/>
                </a:cxn>
                <a:cxn ang="0">
                  <a:pos x="T2" y="T3"/>
                </a:cxn>
                <a:cxn ang="0">
                  <a:pos x="T4" y="T5"/>
                </a:cxn>
                <a:cxn ang="0">
                  <a:pos x="T6" y="T7"/>
                </a:cxn>
              </a:cxnLst>
              <a:rect l="0" t="0" r="r" b="b"/>
              <a:pathLst>
                <a:path w="260" h="777">
                  <a:moveTo>
                    <a:pt x="144" y="0"/>
                  </a:moveTo>
                  <a:lnTo>
                    <a:pt x="0" y="777"/>
                  </a:lnTo>
                  <a:lnTo>
                    <a:pt x="260" y="777"/>
                  </a:lnTo>
                  <a:lnTo>
                    <a:pt x="144" y="0"/>
                  </a:ln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32019" eaLnBrk="1" fontAlgn="auto" latinLnBrk="0" hangingPunct="1">
                <a:spcBef>
                  <a:spcPts val="0"/>
                </a:spcBef>
                <a:spcAft>
                  <a:spcPts val="0"/>
                </a:spcAft>
                <a:buClrTx/>
                <a:buSzTx/>
                <a:buFontTx/>
                <a:buNone/>
                <a:tabLst/>
                <a:defRPr/>
              </a:pPr>
              <a:endParaRPr kumimoji="0" lang="en-US" sz="3200" b="1" i="0" u="none" strike="noStrike" kern="0" cap="none" spc="0" normalizeH="0" baseline="0" noProof="0" dirty="0" smtClean="0">
                <a:ln>
                  <a:noFill/>
                </a:ln>
                <a:solidFill>
                  <a:srgbClr val="000000"/>
                </a:solidFill>
                <a:effectLst/>
                <a:uLnTx/>
                <a:uFillTx/>
                <a:latin typeface="+mj-lt"/>
              </a:endParaRPr>
            </a:p>
          </p:txBody>
        </p:sp>
        <p:sp>
          <p:nvSpPr>
            <p:cNvPr id="200" name="Freeform 199"/>
            <p:cNvSpPr>
              <a:spLocks/>
            </p:cNvSpPr>
            <p:nvPr/>
          </p:nvSpPr>
          <p:spPr bwMode="auto">
            <a:xfrm>
              <a:off x="8488236" y="5418374"/>
              <a:ext cx="289869" cy="700939"/>
            </a:xfrm>
            <a:custGeom>
              <a:avLst/>
              <a:gdLst>
                <a:gd name="T0" fmla="*/ 111 w 201"/>
                <a:gd name="T1" fmla="*/ 0 h 596"/>
                <a:gd name="T2" fmla="*/ 0 w 201"/>
                <a:gd name="T3" fmla="*/ 596 h 596"/>
                <a:gd name="T4" fmla="*/ 201 w 201"/>
                <a:gd name="T5" fmla="*/ 596 h 596"/>
                <a:gd name="T6" fmla="*/ 111 w 201"/>
                <a:gd name="T7" fmla="*/ 0 h 596"/>
              </a:gdLst>
              <a:ahLst/>
              <a:cxnLst>
                <a:cxn ang="0">
                  <a:pos x="T0" y="T1"/>
                </a:cxn>
                <a:cxn ang="0">
                  <a:pos x="T2" y="T3"/>
                </a:cxn>
                <a:cxn ang="0">
                  <a:pos x="T4" y="T5"/>
                </a:cxn>
                <a:cxn ang="0">
                  <a:pos x="T6" y="T7"/>
                </a:cxn>
              </a:cxnLst>
              <a:rect l="0" t="0" r="r" b="b"/>
              <a:pathLst>
                <a:path w="201" h="596">
                  <a:moveTo>
                    <a:pt x="111" y="0"/>
                  </a:moveTo>
                  <a:lnTo>
                    <a:pt x="0" y="596"/>
                  </a:lnTo>
                  <a:lnTo>
                    <a:pt x="201" y="596"/>
                  </a:lnTo>
                  <a:lnTo>
                    <a:pt x="111" y="0"/>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32019" eaLnBrk="1" fontAlgn="auto" latinLnBrk="0" hangingPunct="1">
                <a:spcBef>
                  <a:spcPts val="0"/>
                </a:spcBef>
                <a:spcAft>
                  <a:spcPts val="0"/>
                </a:spcAft>
                <a:buClrTx/>
                <a:buSzTx/>
                <a:buFontTx/>
                <a:buNone/>
                <a:tabLst/>
                <a:defRPr/>
              </a:pPr>
              <a:endParaRPr kumimoji="0" lang="en-US" sz="3200" b="1" i="0" u="none" strike="noStrike" kern="0" cap="none" spc="0" normalizeH="0" baseline="0" noProof="0" dirty="0" smtClean="0">
                <a:ln>
                  <a:noFill/>
                </a:ln>
                <a:solidFill>
                  <a:srgbClr val="000000"/>
                </a:solidFill>
                <a:effectLst/>
                <a:uLnTx/>
                <a:uFillTx/>
                <a:latin typeface="+mj-lt"/>
              </a:endParaRPr>
            </a:p>
          </p:txBody>
        </p:sp>
      </p:grpSp>
      <p:grpSp>
        <p:nvGrpSpPr>
          <p:cNvPr id="201" name="Group 200"/>
          <p:cNvGrpSpPr/>
          <p:nvPr/>
        </p:nvGrpSpPr>
        <p:grpSpPr>
          <a:xfrm flipH="1">
            <a:off x="4234765" y="6408381"/>
            <a:ext cx="288074" cy="557314"/>
            <a:chOff x="6812419" y="6555317"/>
            <a:chExt cx="203193" cy="393100"/>
          </a:xfrm>
        </p:grpSpPr>
        <p:sp>
          <p:nvSpPr>
            <p:cNvPr id="202" name="Rectangle 201"/>
            <p:cNvSpPr>
              <a:spLocks noChangeArrowheads="1"/>
            </p:cNvSpPr>
            <p:nvPr/>
          </p:nvSpPr>
          <p:spPr bwMode="auto">
            <a:xfrm>
              <a:off x="6895260"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3200" b="1" dirty="0">
                <a:latin typeface="+mj-lt"/>
              </a:endParaRPr>
            </a:p>
          </p:txBody>
        </p:sp>
        <p:sp>
          <p:nvSpPr>
            <p:cNvPr id="203" name="Oval 202"/>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3200" b="1" dirty="0">
                <a:latin typeface="+mj-lt"/>
              </a:endParaRPr>
            </a:p>
          </p:txBody>
        </p:sp>
        <p:sp>
          <p:nvSpPr>
            <p:cNvPr id="204" name="Oval 203"/>
            <p:cNvSpPr>
              <a:spLocks noChangeArrowheads="1"/>
            </p:cNvSpPr>
            <p:nvPr/>
          </p:nvSpPr>
          <p:spPr bwMode="auto">
            <a:xfrm>
              <a:off x="6839772"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3200" b="1" dirty="0">
                <a:latin typeface="+mj-lt"/>
              </a:endParaRPr>
            </a:p>
          </p:txBody>
        </p:sp>
      </p:grpSp>
      <p:sp>
        <p:nvSpPr>
          <p:cNvPr id="205" name="Freeform 204"/>
          <p:cNvSpPr>
            <a:spLocks/>
          </p:cNvSpPr>
          <p:nvPr/>
        </p:nvSpPr>
        <p:spPr bwMode="auto">
          <a:xfrm>
            <a:off x="1517793" y="6801622"/>
            <a:ext cx="2789555" cy="192903"/>
          </a:xfrm>
          <a:custGeom>
            <a:avLst/>
            <a:gdLst>
              <a:gd name="T0" fmla="*/ 858 w 1193"/>
              <a:gd name="T1" fmla="*/ 37 h 272"/>
              <a:gd name="T2" fmla="*/ 437 w 1193"/>
              <a:gd name="T3" fmla="*/ 31 h 272"/>
              <a:gd name="T4" fmla="*/ 0 w 1193"/>
              <a:gd name="T5" fmla="*/ 272 h 272"/>
              <a:gd name="T6" fmla="*/ 1193 w 1193"/>
              <a:gd name="T7" fmla="*/ 272 h 272"/>
              <a:gd name="T8" fmla="*/ 1193 w 1193"/>
              <a:gd name="T9" fmla="*/ 204 h 272"/>
              <a:gd name="T10" fmla="*/ 858 w 1193"/>
              <a:gd name="T11" fmla="*/ 37 h 272"/>
            </a:gdLst>
            <a:ahLst/>
            <a:cxnLst>
              <a:cxn ang="0">
                <a:pos x="T0" y="T1"/>
              </a:cxn>
              <a:cxn ang="0">
                <a:pos x="T2" y="T3"/>
              </a:cxn>
              <a:cxn ang="0">
                <a:pos x="T4" y="T5"/>
              </a:cxn>
              <a:cxn ang="0">
                <a:pos x="T6" y="T7"/>
              </a:cxn>
              <a:cxn ang="0">
                <a:pos x="T8" y="T9"/>
              </a:cxn>
              <a:cxn ang="0">
                <a:pos x="T10" y="T11"/>
              </a:cxn>
            </a:cxnLst>
            <a:rect l="0" t="0" r="r" b="b"/>
            <a:pathLst>
              <a:path w="1193" h="272">
                <a:moveTo>
                  <a:pt x="858" y="37"/>
                </a:moveTo>
                <a:cubicBezTo>
                  <a:pt x="720" y="2"/>
                  <a:pt x="575" y="0"/>
                  <a:pt x="437" y="31"/>
                </a:cubicBezTo>
                <a:cubicBezTo>
                  <a:pt x="277" y="68"/>
                  <a:pt x="125" y="148"/>
                  <a:pt x="0" y="272"/>
                </a:cubicBezTo>
                <a:cubicBezTo>
                  <a:pt x="1193" y="272"/>
                  <a:pt x="1193" y="272"/>
                  <a:pt x="1193" y="272"/>
                </a:cubicBezTo>
                <a:cubicBezTo>
                  <a:pt x="1193" y="204"/>
                  <a:pt x="1193" y="204"/>
                  <a:pt x="1193" y="204"/>
                </a:cubicBezTo>
                <a:cubicBezTo>
                  <a:pt x="1092" y="124"/>
                  <a:pt x="978" y="68"/>
                  <a:pt x="858" y="37"/>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IN"/>
          </a:p>
        </p:txBody>
      </p:sp>
      <p:grpSp>
        <p:nvGrpSpPr>
          <p:cNvPr id="206" name="Group 205"/>
          <p:cNvGrpSpPr/>
          <p:nvPr/>
        </p:nvGrpSpPr>
        <p:grpSpPr>
          <a:xfrm>
            <a:off x="0" y="5279153"/>
            <a:ext cx="1912776" cy="1668308"/>
            <a:chOff x="16634395" y="2738779"/>
            <a:chExt cx="2459038" cy="2144753"/>
          </a:xfrm>
        </p:grpSpPr>
        <p:sp>
          <p:nvSpPr>
            <p:cNvPr id="207" name="Freeform 5"/>
            <p:cNvSpPr>
              <a:spLocks/>
            </p:cNvSpPr>
            <p:nvPr/>
          </p:nvSpPr>
          <p:spPr bwMode="auto">
            <a:xfrm>
              <a:off x="16634395" y="4191381"/>
              <a:ext cx="868363" cy="692150"/>
            </a:xfrm>
            <a:custGeom>
              <a:avLst/>
              <a:gdLst>
                <a:gd name="T0" fmla="*/ 182 w 547"/>
                <a:gd name="T1" fmla="*/ 47 h 436"/>
                <a:gd name="T2" fmla="*/ 182 w 547"/>
                <a:gd name="T3" fmla="*/ 0 h 436"/>
                <a:gd name="T4" fmla="*/ 66 w 547"/>
                <a:gd name="T5" fmla="*/ 0 h 436"/>
                <a:gd name="T6" fmla="*/ 66 w 547"/>
                <a:gd name="T7" fmla="*/ 47 h 436"/>
                <a:gd name="T8" fmla="*/ 0 w 547"/>
                <a:gd name="T9" fmla="*/ 47 h 436"/>
                <a:gd name="T10" fmla="*/ 0 w 547"/>
                <a:gd name="T11" fmla="*/ 59 h 436"/>
                <a:gd name="T12" fmla="*/ 15 w 547"/>
                <a:gd name="T13" fmla="*/ 59 h 436"/>
                <a:gd name="T14" fmla="*/ 15 w 547"/>
                <a:gd name="T15" fmla="*/ 436 h 436"/>
                <a:gd name="T16" fmla="*/ 531 w 547"/>
                <a:gd name="T17" fmla="*/ 436 h 436"/>
                <a:gd name="T18" fmla="*/ 531 w 547"/>
                <a:gd name="T19" fmla="*/ 59 h 436"/>
                <a:gd name="T20" fmla="*/ 547 w 547"/>
                <a:gd name="T21" fmla="*/ 59 h 436"/>
                <a:gd name="T22" fmla="*/ 547 w 547"/>
                <a:gd name="T23" fmla="*/ 47 h 436"/>
                <a:gd name="T24" fmla="*/ 182 w 547"/>
                <a:gd name="T25" fmla="*/ 47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436">
                  <a:moveTo>
                    <a:pt x="182" y="47"/>
                  </a:moveTo>
                  <a:lnTo>
                    <a:pt x="182" y="0"/>
                  </a:lnTo>
                  <a:lnTo>
                    <a:pt x="66" y="0"/>
                  </a:lnTo>
                  <a:lnTo>
                    <a:pt x="66" y="47"/>
                  </a:lnTo>
                  <a:lnTo>
                    <a:pt x="0" y="47"/>
                  </a:lnTo>
                  <a:lnTo>
                    <a:pt x="0" y="59"/>
                  </a:lnTo>
                  <a:lnTo>
                    <a:pt x="15" y="59"/>
                  </a:lnTo>
                  <a:lnTo>
                    <a:pt x="15" y="436"/>
                  </a:lnTo>
                  <a:lnTo>
                    <a:pt x="531" y="436"/>
                  </a:lnTo>
                  <a:lnTo>
                    <a:pt x="531" y="59"/>
                  </a:lnTo>
                  <a:lnTo>
                    <a:pt x="547" y="59"/>
                  </a:lnTo>
                  <a:lnTo>
                    <a:pt x="547" y="47"/>
                  </a:lnTo>
                  <a:lnTo>
                    <a:pt x="182" y="4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6"/>
            <p:cNvSpPr>
              <a:spLocks/>
            </p:cNvSpPr>
            <p:nvPr/>
          </p:nvSpPr>
          <p:spPr bwMode="auto">
            <a:xfrm>
              <a:off x="17604358" y="4291394"/>
              <a:ext cx="744538" cy="592138"/>
            </a:xfrm>
            <a:custGeom>
              <a:avLst/>
              <a:gdLst>
                <a:gd name="T0" fmla="*/ 156 w 469"/>
                <a:gd name="T1" fmla="*/ 40 h 373"/>
                <a:gd name="T2" fmla="*/ 156 w 469"/>
                <a:gd name="T3" fmla="*/ 0 h 373"/>
                <a:gd name="T4" fmla="*/ 56 w 469"/>
                <a:gd name="T5" fmla="*/ 0 h 373"/>
                <a:gd name="T6" fmla="*/ 56 w 469"/>
                <a:gd name="T7" fmla="*/ 40 h 373"/>
                <a:gd name="T8" fmla="*/ 0 w 469"/>
                <a:gd name="T9" fmla="*/ 40 h 373"/>
                <a:gd name="T10" fmla="*/ 0 w 469"/>
                <a:gd name="T11" fmla="*/ 50 h 373"/>
                <a:gd name="T12" fmla="*/ 13 w 469"/>
                <a:gd name="T13" fmla="*/ 50 h 373"/>
                <a:gd name="T14" fmla="*/ 13 w 469"/>
                <a:gd name="T15" fmla="*/ 373 h 373"/>
                <a:gd name="T16" fmla="*/ 456 w 469"/>
                <a:gd name="T17" fmla="*/ 373 h 373"/>
                <a:gd name="T18" fmla="*/ 456 w 469"/>
                <a:gd name="T19" fmla="*/ 50 h 373"/>
                <a:gd name="T20" fmla="*/ 469 w 469"/>
                <a:gd name="T21" fmla="*/ 50 h 373"/>
                <a:gd name="T22" fmla="*/ 469 w 469"/>
                <a:gd name="T23" fmla="*/ 40 h 373"/>
                <a:gd name="T24" fmla="*/ 156 w 469"/>
                <a:gd name="T25" fmla="*/ 4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 h="373">
                  <a:moveTo>
                    <a:pt x="156" y="40"/>
                  </a:moveTo>
                  <a:lnTo>
                    <a:pt x="156" y="0"/>
                  </a:lnTo>
                  <a:lnTo>
                    <a:pt x="56" y="0"/>
                  </a:lnTo>
                  <a:lnTo>
                    <a:pt x="56" y="40"/>
                  </a:lnTo>
                  <a:lnTo>
                    <a:pt x="0" y="40"/>
                  </a:lnTo>
                  <a:lnTo>
                    <a:pt x="0" y="50"/>
                  </a:lnTo>
                  <a:lnTo>
                    <a:pt x="13" y="50"/>
                  </a:lnTo>
                  <a:lnTo>
                    <a:pt x="13" y="373"/>
                  </a:lnTo>
                  <a:lnTo>
                    <a:pt x="456" y="373"/>
                  </a:lnTo>
                  <a:lnTo>
                    <a:pt x="456" y="50"/>
                  </a:lnTo>
                  <a:lnTo>
                    <a:pt x="469" y="50"/>
                  </a:lnTo>
                  <a:lnTo>
                    <a:pt x="469" y="40"/>
                  </a:lnTo>
                  <a:lnTo>
                    <a:pt x="156" y="4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7"/>
            <p:cNvSpPr>
              <a:spLocks/>
            </p:cNvSpPr>
            <p:nvPr/>
          </p:nvSpPr>
          <p:spPr bwMode="auto">
            <a:xfrm>
              <a:off x="16943957" y="2738779"/>
              <a:ext cx="1222376" cy="804863"/>
            </a:xfrm>
            <a:custGeom>
              <a:avLst/>
              <a:gdLst>
                <a:gd name="T0" fmla="*/ 462 w 550"/>
                <a:gd name="T1" fmla="*/ 159 h 362"/>
                <a:gd name="T2" fmla="*/ 462 w 550"/>
                <a:gd name="T3" fmla="*/ 152 h 362"/>
                <a:gd name="T4" fmla="*/ 311 w 550"/>
                <a:gd name="T5" fmla="*/ 0 h 362"/>
                <a:gd name="T6" fmla="*/ 184 w 550"/>
                <a:gd name="T7" fmla="*/ 68 h 362"/>
                <a:gd name="T8" fmla="*/ 143 w 550"/>
                <a:gd name="T9" fmla="*/ 57 h 362"/>
                <a:gd name="T10" fmla="*/ 94 w 550"/>
                <a:gd name="T11" fmla="*/ 72 h 362"/>
                <a:gd name="T12" fmla="*/ 55 w 550"/>
                <a:gd name="T13" fmla="*/ 143 h 362"/>
                <a:gd name="T14" fmla="*/ 0 w 550"/>
                <a:gd name="T15" fmla="*/ 243 h 362"/>
                <a:gd name="T16" fmla="*/ 106 w 550"/>
                <a:gd name="T17" fmla="*/ 362 h 362"/>
                <a:gd name="T18" fmla="*/ 119 w 550"/>
                <a:gd name="T19" fmla="*/ 362 h 362"/>
                <a:gd name="T20" fmla="*/ 131 w 550"/>
                <a:gd name="T21" fmla="*/ 362 h 362"/>
                <a:gd name="T22" fmla="*/ 379 w 550"/>
                <a:gd name="T23" fmla="*/ 362 h 362"/>
                <a:gd name="T24" fmla="*/ 384 w 550"/>
                <a:gd name="T25" fmla="*/ 362 h 362"/>
                <a:gd name="T26" fmla="*/ 390 w 550"/>
                <a:gd name="T27" fmla="*/ 362 h 362"/>
                <a:gd name="T28" fmla="*/ 409 w 550"/>
                <a:gd name="T29" fmla="*/ 362 h 362"/>
                <a:gd name="T30" fmla="*/ 448 w 550"/>
                <a:gd name="T31" fmla="*/ 362 h 362"/>
                <a:gd name="T32" fmla="*/ 550 w 550"/>
                <a:gd name="T33" fmla="*/ 260 h 362"/>
                <a:gd name="T34" fmla="*/ 462 w 550"/>
                <a:gd name="T35" fmla="*/ 159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0" h="362">
                  <a:moveTo>
                    <a:pt x="462" y="159"/>
                  </a:moveTo>
                  <a:cubicBezTo>
                    <a:pt x="462" y="157"/>
                    <a:pt x="462" y="154"/>
                    <a:pt x="462" y="152"/>
                  </a:cubicBezTo>
                  <a:cubicBezTo>
                    <a:pt x="462" y="68"/>
                    <a:pt x="395" y="0"/>
                    <a:pt x="311" y="0"/>
                  </a:cubicBezTo>
                  <a:cubicBezTo>
                    <a:pt x="258" y="0"/>
                    <a:pt x="211" y="28"/>
                    <a:pt x="184" y="68"/>
                  </a:cubicBezTo>
                  <a:cubicBezTo>
                    <a:pt x="172" y="61"/>
                    <a:pt x="158" y="57"/>
                    <a:pt x="143" y="57"/>
                  </a:cubicBezTo>
                  <a:cubicBezTo>
                    <a:pt x="124" y="57"/>
                    <a:pt x="108" y="62"/>
                    <a:pt x="94" y="72"/>
                  </a:cubicBezTo>
                  <a:cubicBezTo>
                    <a:pt x="70" y="87"/>
                    <a:pt x="55" y="113"/>
                    <a:pt x="55" y="143"/>
                  </a:cubicBezTo>
                  <a:cubicBezTo>
                    <a:pt x="22" y="164"/>
                    <a:pt x="0" y="201"/>
                    <a:pt x="0" y="243"/>
                  </a:cubicBezTo>
                  <a:cubicBezTo>
                    <a:pt x="0" y="305"/>
                    <a:pt x="46" y="355"/>
                    <a:pt x="106" y="362"/>
                  </a:cubicBezTo>
                  <a:cubicBezTo>
                    <a:pt x="110" y="362"/>
                    <a:pt x="115" y="362"/>
                    <a:pt x="119" y="362"/>
                  </a:cubicBezTo>
                  <a:cubicBezTo>
                    <a:pt x="123" y="362"/>
                    <a:pt x="127" y="362"/>
                    <a:pt x="131" y="362"/>
                  </a:cubicBezTo>
                  <a:cubicBezTo>
                    <a:pt x="187" y="362"/>
                    <a:pt x="318" y="362"/>
                    <a:pt x="379" y="362"/>
                  </a:cubicBezTo>
                  <a:cubicBezTo>
                    <a:pt x="381" y="362"/>
                    <a:pt x="383" y="362"/>
                    <a:pt x="384" y="362"/>
                  </a:cubicBezTo>
                  <a:cubicBezTo>
                    <a:pt x="390" y="362"/>
                    <a:pt x="390" y="362"/>
                    <a:pt x="390" y="362"/>
                  </a:cubicBezTo>
                  <a:cubicBezTo>
                    <a:pt x="394" y="362"/>
                    <a:pt x="403" y="362"/>
                    <a:pt x="409" y="362"/>
                  </a:cubicBezTo>
                  <a:cubicBezTo>
                    <a:pt x="448" y="362"/>
                    <a:pt x="448" y="362"/>
                    <a:pt x="448" y="362"/>
                  </a:cubicBezTo>
                  <a:cubicBezTo>
                    <a:pt x="505" y="361"/>
                    <a:pt x="550" y="316"/>
                    <a:pt x="550" y="260"/>
                  </a:cubicBezTo>
                  <a:cubicBezTo>
                    <a:pt x="550" y="209"/>
                    <a:pt x="512" y="166"/>
                    <a:pt x="462" y="159"/>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8"/>
            <p:cNvSpPr>
              <a:spLocks noEditPoints="1"/>
            </p:cNvSpPr>
            <p:nvPr/>
          </p:nvSpPr>
          <p:spPr bwMode="auto">
            <a:xfrm>
              <a:off x="18020283" y="3462719"/>
              <a:ext cx="1073150" cy="1069975"/>
            </a:xfrm>
            <a:custGeom>
              <a:avLst/>
              <a:gdLst>
                <a:gd name="T0" fmla="*/ 266 w 483"/>
                <a:gd name="T1" fmla="*/ 475 h 482"/>
                <a:gd name="T2" fmla="*/ 216 w 483"/>
                <a:gd name="T3" fmla="*/ 481 h 482"/>
                <a:gd name="T4" fmla="*/ 217 w 483"/>
                <a:gd name="T5" fmla="*/ 475 h 482"/>
                <a:gd name="T6" fmla="*/ 290 w 483"/>
                <a:gd name="T7" fmla="*/ 471 h 482"/>
                <a:gd name="T8" fmla="*/ 292 w 483"/>
                <a:gd name="T9" fmla="*/ 477 h 482"/>
                <a:gd name="T10" fmla="*/ 146 w 483"/>
                <a:gd name="T11" fmla="*/ 456 h 482"/>
                <a:gd name="T12" fmla="*/ 340 w 483"/>
                <a:gd name="T13" fmla="*/ 462 h 482"/>
                <a:gd name="T14" fmla="*/ 362 w 483"/>
                <a:gd name="T15" fmla="*/ 450 h 482"/>
                <a:gd name="T16" fmla="*/ 100 w 483"/>
                <a:gd name="T17" fmla="*/ 436 h 482"/>
                <a:gd name="T18" fmla="*/ 121 w 483"/>
                <a:gd name="T19" fmla="*/ 450 h 482"/>
                <a:gd name="T20" fmla="*/ 399 w 483"/>
                <a:gd name="T21" fmla="*/ 416 h 482"/>
                <a:gd name="T22" fmla="*/ 80 w 483"/>
                <a:gd name="T23" fmla="*/ 421 h 482"/>
                <a:gd name="T24" fmla="*/ 84 w 483"/>
                <a:gd name="T25" fmla="*/ 416 h 482"/>
                <a:gd name="T26" fmla="*/ 416 w 483"/>
                <a:gd name="T27" fmla="*/ 398 h 482"/>
                <a:gd name="T28" fmla="*/ 421 w 483"/>
                <a:gd name="T29" fmla="*/ 403 h 482"/>
                <a:gd name="T30" fmla="*/ 38 w 483"/>
                <a:gd name="T31" fmla="*/ 359 h 482"/>
                <a:gd name="T32" fmla="*/ 450 w 483"/>
                <a:gd name="T33" fmla="*/ 362 h 482"/>
                <a:gd name="T34" fmla="*/ 462 w 483"/>
                <a:gd name="T35" fmla="*/ 339 h 482"/>
                <a:gd name="T36" fmla="*/ 12 w 483"/>
                <a:gd name="T37" fmla="*/ 316 h 482"/>
                <a:gd name="T38" fmla="*/ 21 w 483"/>
                <a:gd name="T39" fmla="*/ 340 h 482"/>
                <a:gd name="T40" fmla="*/ 471 w 483"/>
                <a:gd name="T41" fmla="*/ 290 h 482"/>
                <a:gd name="T42" fmla="*/ 5 w 483"/>
                <a:gd name="T43" fmla="*/ 292 h 482"/>
                <a:gd name="T44" fmla="*/ 11 w 483"/>
                <a:gd name="T45" fmla="*/ 290 h 482"/>
                <a:gd name="T46" fmla="*/ 475 w 483"/>
                <a:gd name="T47" fmla="*/ 266 h 482"/>
                <a:gd name="T48" fmla="*/ 483 w 483"/>
                <a:gd name="T49" fmla="*/ 241 h 482"/>
                <a:gd name="T50" fmla="*/ 0 w 483"/>
                <a:gd name="T51" fmla="*/ 241 h 482"/>
                <a:gd name="T52" fmla="*/ 8 w 483"/>
                <a:gd name="T53" fmla="*/ 217 h 482"/>
                <a:gd name="T54" fmla="*/ 475 w 483"/>
                <a:gd name="T55" fmla="*/ 216 h 482"/>
                <a:gd name="T56" fmla="*/ 481 w 483"/>
                <a:gd name="T57" fmla="*/ 215 h 482"/>
                <a:gd name="T58" fmla="*/ 5 w 483"/>
                <a:gd name="T59" fmla="*/ 191 h 482"/>
                <a:gd name="T60" fmla="*/ 11 w 483"/>
                <a:gd name="T61" fmla="*/ 193 h 482"/>
                <a:gd name="T62" fmla="*/ 462 w 483"/>
                <a:gd name="T63" fmla="*/ 143 h 482"/>
                <a:gd name="T64" fmla="*/ 27 w 483"/>
                <a:gd name="T65" fmla="*/ 146 h 482"/>
                <a:gd name="T66" fmla="*/ 38 w 483"/>
                <a:gd name="T67" fmla="*/ 124 h 482"/>
                <a:gd name="T68" fmla="*/ 431 w 483"/>
                <a:gd name="T69" fmla="*/ 103 h 482"/>
                <a:gd name="T70" fmla="*/ 445 w 483"/>
                <a:gd name="T71" fmla="*/ 123 h 482"/>
                <a:gd name="T72" fmla="*/ 62 w 483"/>
                <a:gd name="T73" fmla="*/ 80 h 482"/>
                <a:gd name="T74" fmla="*/ 416 w 483"/>
                <a:gd name="T75" fmla="*/ 84 h 482"/>
                <a:gd name="T76" fmla="*/ 420 w 483"/>
                <a:gd name="T77" fmla="*/ 79 h 482"/>
                <a:gd name="T78" fmla="*/ 80 w 483"/>
                <a:gd name="T79" fmla="*/ 62 h 482"/>
                <a:gd name="T80" fmla="*/ 84 w 483"/>
                <a:gd name="T81" fmla="*/ 67 h 482"/>
                <a:gd name="T82" fmla="*/ 362 w 483"/>
                <a:gd name="T83" fmla="*/ 32 h 482"/>
                <a:gd name="T84" fmla="*/ 124 w 483"/>
                <a:gd name="T85" fmla="*/ 38 h 482"/>
                <a:gd name="T86" fmla="*/ 145 w 483"/>
                <a:gd name="T87" fmla="*/ 27 h 482"/>
                <a:gd name="T88" fmla="*/ 314 w 483"/>
                <a:gd name="T89" fmla="*/ 17 h 482"/>
                <a:gd name="T90" fmla="*/ 337 w 483"/>
                <a:gd name="T91" fmla="*/ 26 h 482"/>
                <a:gd name="T92" fmla="*/ 191 w 483"/>
                <a:gd name="T93" fmla="*/ 5 h 482"/>
                <a:gd name="T94" fmla="*/ 290 w 483"/>
                <a:gd name="T95" fmla="*/ 11 h 482"/>
                <a:gd name="T96" fmla="*/ 291 w 483"/>
                <a:gd name="T97" fmla="*/ 5 h 482"/>
                <a:gd name="T98" fmla="*/ 216 w 483"/>
                <a:gd name="T99" fmla="*/ 1 h 482"/>
                <a:gd name="T100" fmla="*/ 216 w 483"/>
                <a:gd name="T101" fmla="*/ 7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3" h="482">
                  <a:moveTo>
                    <a:pt x="241" y="482"/>
                  </a:moveTo>
                  <a:cubicBezTo>
                    <a:pt x="241" y="476"/>
                    <a:pt x="241" y="476"/>
                    <a:pt x="241" y="476"/>
                  </a:cubicBezTo>
                  <a:cubicBezTo>
                    <a:pt x="250" y="476"/>
                    <a:pt x="258" y="476"/>
                    <a:pt x="266" y="475"/>
                  </a:cubicBezTo>
                  <a:cubicBezTo>
                    <a:pt x="267" y="481"/>
                    <a:pt x="267" y="481"/>
                    <a:pt x="267" y="481"/>
                  </a:cubicBezTo>
                  <a:cubicBezTo>
                    <a:pt x="258" y="482"/>
                    <a:pt x="250" y="482"/>
                    <a:pt x="241" y="482"/>
                  </a:cubicBezTo>
                  <a:close/>
                  <a:moveTo>
                    <a:pt x="216" y="481"/>
                  </a:moveTo>
                  <a:cubicBezTo>
                    <a:pt x="208" y="480"/>
                    <a:pt x="200" y="479"/>
                    <a:pt x="191" y="477"/>
                  </a:cubicBezTo>
                  <a:cubicBezTo>
                    <a:pt x="193" y="471"/>
                    <a:pt x="193" y="471"/>
                    <a:pt x="193" y="471"/>
                  </a:cubicBezTo>
                  <a:cubicBezTo>
                    <a:pt x="201" y="473"/>
                    <a:pt x="209" y="474"/>
                    <a:pt x="217" y="475"/>
                  </a:cubicBezTo>
                  <a:lnTo>
                    <a:pt x="216" y="481"/>
                  </a:lnTo>
                  <a:close/>
                  <a:moveTo>
                    <a:pt x="292" y="477"/>
                  </a:moveTo>
                  <a:cubicBezTo>
                    <a:pt x="290" y="471"/>
                    <a:pt x="290" y="471"/>
                    <a:pt x="290" y="471"/>
                  </a:cubicBezTo>
                  <a:cubicBezTo>
                    <a:pt x="298" y="469"/>
                    <a:pt x="306" y="467"/>
                    <a:pt x="314" y="465"/>
                  </a:cubicBezTo>
                  <a:cubicBezTo>
                    <a:pt x="316" y="471"/>
                    <a:pt x="316" y="471"/>
                    <a:pt x="316" y="471"/>
                  </a:cubicBezTo>
                  <a:cubicBezTo>
                    <a:pt x="308" y="473"/>
                    <a:pt x="300" y="475"/>
                    <a:pt x="292" y="477"/>
                  </a:cubicBezTo>
                  <a:close/>
                  <a:moveTo>
                    <a:pt x="167" y="471"/>
                  </a:moveTo>
                  <a:cubicBezTo>
                    <a:pt x="159" y="468"/>
                    <a:pt x="151" y="465"/>
                    <a:pt x="143" y="462"/>
                  </a:cubicBezTo>
                  <a:cubicBezTo>
                    <a:pt x="146" y="456"/>
                    <a:pt x="146" y="456"/>
                    <a:pt x="146" y="456"/>
                  </a:cubicBezTo>
                  <a:cubicBezTo>
                    <a:pt x="153" y="459"/>
                    <a:pt x="161" y="462"/>
                    <a:pt x="169" y="465"/>
                  </a:cubicBezTo>
                  <a:lnTo>
                    <a:pt x="167" y="471"/>
                  </a:lnTo>
                  <a:close/>
                  <a:moveTo>
                    <a:pt x="340" y="462"/>
                  </a:moveTo>
                  <a:cubicBezTo>
                    <a:pt x="337" y="456"/>
                    <a:pt x="337" y="456"/>
                    <a:pt x="337" y="456"/>
                  </a:cubicBezTo>
                  <a:cubicBezTo>
                    <a:pt x="344" y="453"/>
                    <a:pt x="352" y="449"/>
                    <a:pt x="359" y="445"/>
                  </a:cubicBezTo>
                  <a:cubicBezTo>
                    <a:pt x="362" y="450"/>
                    <a:pt x="362" y="450"/>
                    <a:pt x="362" y="450"/>
                  </a:cubicBezTo>
                  <a:cubicBezTo>
                    <a:pt x="355" y="454"/>
                    <a:pt x="347" y="458"/>
                    <a:pt x="340" y="462"/>
                  </a:cubicBezTo>
                  <a:close/>
                  <a:moveTo>
                    <a:pt x="121" y="450"/>
                  </a:moveTo>
                  <a:cubicBezTo>
                    <a:pt x="114" y="446"/>
                    <a:pt x="106" y="441"/>
                    <a:pt x="100" y="436"/>
                  </a:cubicBezTo>
                  <a:cubicBezTo>
                    <a:pt x="103" y="431"/>
                    <a:pt x="103" y="431"/>
                    <a:pt x="103" y="431"/>
                  </a:cubicBezTo>
                  <a:cubicBezTo>
                    <a:pt x="110" y="436"/>
                    <a:pt x="117" y="441"/>
                    <a:pt x="124" y="445"/>
                  </a:cubicBezTo>
                  <a:lnTo>
                    <a:pt x="121" y="450"/>
                  </a:lnTo>
                  <a:close/>
                  <a:moveTo>
                    <a:pt x="383" y="436"/>
                  </a:moveTo>
                  <a:cubicBezTo>
                    <a:pt x="380" y="431"/>
                    <a:pt x="380" y="431"/>
                    <a:pt x="380" y="431"/>
                  </a:cubicBezTo>
                  <a:cubicBezTo>
                    <a:pt x="386" y="426"/>
                    <a:pt x="393" y="421"/>
                    <a:pt x="399" y="416"/>
                  </a:cubicBezTo>
                  <a:cubicBezTo>
                    <a:pt x="403" y="420"/>
                    <a:pt x="403" y="420"/>
                    <a:pt x="403" y="420"/>
                  </a:cubicBezTo>
                  <a:cubicBezTo>
                    <a:pt x="397" y="426"/>
                    <a:pt x="390" y="431"/>
                    <a:pt x="383" y="436"/>
                  </a:cubicBezTo>
                  <a:close/>
                  <a:moveTo>
                    <a:pt x="80" y="421"/>
                  </a:moveTo>
                  <a:cubicBezTo>
                    <a:pt x="74" y="415"/>
                    <a:pt x="68" y="409"/>
                    <a:pt x="62" y="403"/>
                  </a:cubicBezTo>
                  <a:cubicBezTo>
                    <a:pt x="67" y="399"/>
                    <a:pt x="67" y="399"/>
                    <a:pt x="67" y="399"/>
                  </a:cubicBezTo>
                  <a:cubicBezTo>
                    <a:pt x="72" y="405"/>
                    <a:pt x="78" y="410"/>
                    <a:pt x="84" y="416"/>
                  </a:cubicBezTo>
                  <a:lnTo>
                    <a:pt x="80" y="421"/>
                  </a:lnTo>
                  <a:close/>
                  <a:moveTo>
                    <a:pt x="421" y="403"/>
                  </a:moveTo>
                  <a:cubicBezTo>
                    <a:pt x="416" y="398"/>
                    <a:pt x="416" y="398"/>
                    <a:pt x="416" y="398"/>
                  </a:cubicBezTo>
                  <a:cubicBezTo>
                    <a:pt x="421" y="392"/>
                    <a:pt x="427" y="386"/>
                    <a:pt x="431" y="379"/>
                  </a:cubicBezTo>
                  <a:cubicBezTo>
                    <a:pt x="437" y="383"/>
                    <a:pt x="437" y="383"/>
                    <a:pt x="437" y="383"/>
                  </a:cubicBezTo>
                  <a:cubicBezTo>
                    <a:pt x="432" y="390"/>
                    <a:pt x="426" y="396"/>
                    <a:pt x="421" y="403"/>
                  </a:cubicBezTo>
                  <a:close/>
                  <a:moveTo>
                    <a:pt x="46" y="383"/>
                  </a:moveTo>
                  <a:cubicBezTo>
                    <a:pt x="41" y="376"/>
                    <a:pt x="37" y="369"/>
                    <a:pt x="32" y="362"/>
                  </a:cubicBezTo>
                  <a:cubicBezTo>
                    <a:pt x="38" y="359"/>
                    <a:pt x="38" y="359"/>
                    <a:pt x="38" y="359"/>
                  </a:cubicBezTo>
                  <a:cubicBezTo>
                    <a:pt x="42" y="366"/>
                    <a:pt x="47" y="373"/>
                    <a:pt x="51" y="379"/>
                  </a:cubicBezTo>
                  <a:lnTo>
                    <a:pt x="46" y="383"/>
                  </a:lnTo>
                  <a:close/>
                  <a:moveTo>
                    <a:pt x="450" y="362"/>
                  </a:moveTo>
                  <a:cubicBezTo>
                    <a:pt x="445" y="359"/>
                    <a:pt x="445" y="359"/>
                    <a:pt x="445" y="359"/>
                  </a:cubicBezTo>
                  <a:cubicBezTo>
                    <a:pt x="449" y="352"/>
                    <a:pt x="453" y="344"/>
                    <a:pt x="456" y="337"/>
                  </a:cubicBezTo>
                  <a:cubicBezTo>
                    <a:pt x="462" y="339"/>
                    <a:pt x="462" y="339"/>
                    <a:pt x="462" y="339"/>
                  </a:cubicBezTo>
                  <a:cubicBezTo>
                    <a:pt x="458" y="347"/>
                    <a:pt x="455" y="355"/>
                    <a:pt x="450" y="362"/>
                  </a:cubicBezTo>
                  <a:close/>
                  <a:moveTo>
                    <a:pt x="21" y="340"/>
                  </a:moveTo>
                  <a:cubicBezTo>
                    <a:pt x="18" y="332"/>
                    <a:pt x="14" y="324"/>
                    <a:pt x="12" y="316"/>
                  </a:cubicBezTo>
                  <a:cubicBezTo>
                    <a:pt x="18" y="314"/>
                    <a:pt x="18" y="314"/>
                    <a:pt x="18" y="314"/>
                  </a:cubicBezTo>
                  <a:cubicBezTo>
                    <a:pt x="20" y="322"/>
                    <a:pt x="23" y="329"/>
                    <a:pt x="27" y="337"/>
                  </a:cubicBezTo>
                  <a:lnTo>
                    <a:pt x="21" y="340"/>
                  </a:lnTo>
                  <a:close/>
                  <a:moveTo>
                    <a:pt x="471" y="316"/>
                  </a:moveTo>
                  <a:cubicBezTo>
                    <a:pt x="465" y="314"/>
                    <a:pt x="465" y="314"/>
                    <a:pt x="465" y="314"/>
                  </a:cubicBezTo>
                  <a:cubicBezTo>
                    <a:pt x="467" y="306"/>
                    <a:pt x="470" y="298"/>
                    <a:pt x="471" y="290"/>
                  </a:cubicBezTo>
                  <a:cubicBezTo>
                    <a:pt x="477" y="291"/>
                    <a:pt x="477" y="291"/>
                    <a:pt x="477" y="291"/>
                  </a:cubicBezTo>
                  <a:cubicBezTo>
                    <a:pt x="476" y="300"/>
                    <a:pt x="473" y="308"/>
                    <a:pt x="471" y="316"/>
                  </a:cubicBezTo>
                  <a:close/>
                  <a:moveTo>
                    <a:pt x="5" y="292"/>
                  </a:moveTo>
                  <a:cubicBezTo>
                    <a:pt x="4" y="283"/>
                    <a:pt x="2" y="275"/>
                    <a:pt x="1" y="267"/>
                  </a:cubicBezTo>
                  <a:cubicBezTo>
                    <a:pt x="8" y="266"/>
                    <a:pt x="8" y="266"/>
                    <a:pt x="8" y="266"/>
                  </a:cubicBezTo>
                  <a:cubicBezTo>
                    <a:pt x="9" y="274"/>
                    <a:pt x="10" y="282"/>
                    <a:pt x="11" y="290"/>
                  </a:cubicBezTo>
                  <a:lnTo>
                    <a:pt x="5" y="292"/>
                  </a:lnTo>
                  <a:close/>
                  <a:moveTo>
                    <a:pt x="481" y="266"/>
                  </a:moveTo>
                  <a:cubicBezTo>
                    <a:pt x="475" y="266"/>
                    <a:pt x="475" y="266"/>
                    <a:pt x="475" y="266"/>
                  </a:cubicBezTo>
                  <a:cubicBezTo>
                    <a:pt x="476" y="258"/>
                    <a:pt x="476" y="249"/>
                    <a:pt x="476" y="241"/>
                  </a:cubicBezTo>
                  <a:cubicBezTo>
                    <a:pt x="476" y="241"/>
                    <a:pt x="476" y="241"/>
                    <a:pt x="476" y="241"/>
                  </a:cubicBezTo>
                  <a:cubicBezTo>
                    <a:pt x="483" y="241"/>
                    <a:pt x="483" y="241"/>
                    <a:pt x="483" y="241"/>
                  </a:cubicBezTo>
                  <a:cubicBezTo>
                    <a:pt x="483" y="241"/>
                    <a:pt x="483" y="241"/>
                    <a:pt x="483" y="241"/>
                  </a:cubicBezTo>
                  <a:cubicBezTo>
                    <a:pt x="483" y="250"/>
                    <a:pt x="482" y="258"/>
                    <a:pt x="481" y="266"/>
                  </a:cubicBezTo>
                  <a:close/>
                  <a:moveTo>
                    <a:pt x="0" y="241"/>
                  </a:moveTo>
                  <a:cubicBezTo>
                    <a:pt x="0" y="241"/>
                    <a:pt x="0" y="241"/>
                    <a:pt x="0" y="241"/>
                  </a:cubicBezTo>
                  <a:cubicBezTo>
                    <a:pt x="0" y="233"/>
                    <a:pt x="0" y="224"/>
                    <a:pt x="1" y="216"/>
                  </a:cubicBezTo>
                  <a:cubicBezTo>
                    <a:pt x="8" y="217"/>
                    <a:pt x="8" y="217"/>
                    <a:pt x="8" y="217"/>
                  </a:cubicBezTo>
                  <a:cubicBezTo>
                    <a:pt x="7" y="225"/>
                    <a:pt x="6" y="233"/>
                    <a:pt x="6" y="241"/>
                  </a:cubicBezTo>
                  <a:lnTo>
                    <a:pt x="0" y="241"/>
                  </a:lnTo>
                  <a:close/>
                  <a:moveTo>
                    <a:pt x="475" y="216"/>
                  </a:moveTo>
                  <a:cubicBezTo>
                    <a:pt x="474" y="208"/>
                    <a:pt x="473" y="200"/>
                    <a:pt x="471" y="192"/>
                  </a:cubicBezTo>
                  <a:cubicBezTo>
                    <a:pt x="477" y="190"/>
                    <a:pt x="477" y="190"/>
                    <a:pt x="477" y="190"/>
                  </a:cubicBezTo>
                  <a:cubicBezTo>
                    <a:pt x="479" y="199"/>
                    <a:pt x="480" y="207"/>
                    <a:pt x="481" y="215"/>
                  </a:cubicBezTo>
                  <a:lnTo>
                    <a:pt x="475" y="216"/>
                  </a:lnTo>
                  <a:close/>
                  <a:moveTo>
                    <a:pt x="11" y="193"/>
                  </a:moveTo>
                  <a:cubicBezTo>
                    <a:pt x="5" y="191"/>
                    <a:pt x="5" y="191"/>
                    <a:pt x="5" y="191"/>
                  </a:cubicBezTo>
                  <a:cubicBezTo>
                    <a:pt x="7" y="183"/>
                    <a:pt x="9" y="175"/>
                    <a:pt x="12" y="167"/>
                  </a:cubicBezTo>
                  <a:cubicBezTo>
                    <a:pt x="18" y="169"/>
                    <a:pt x="18" y="169"/>
                    <a:pt x="18" y="169"/>
                  </a:cubicBezTo>
                  <a:cubicBezTo>
                    <a:pt x="15" y="177"/>
                    <a:pt x="13" y="185"/>
                    <a:pt x="11" y="193"/>
                  </a:cubicBezTo>
                  <a:close/>
                  <a:moveTo>
                    <a:pt x="465" y="168"/>
                  </a:moveTo>
                  <a:cubicBezTo>
                    <a:pt x="462" y="160"/>
                    <a:pt x="459" y="153"/>
                    <a:pt x="456" y="145"/>
                  </a:cubicBezTo>
                  <a:cubicBezTo>
                    <a:pt x="462" y="143"/>
                    <a:pt x="462" y="143"/>
                    <a:pt x="462" y="143"/>
                  </a:cubicBezTo>
                  <a:cubicBezTo>
                    <a:pt x="465" y="150"/>
                    <a:pt x="468" y="158"/>
                    <a:pt x="471" y="166"/>
                  </a:cubicBezTo>
                  <a:lnTo>
                    <a:pt x="465" y="168"/>
                  </a:lnTo>
                  <a:close/>
                  <a:moveTo>
                    <a:pt x="27" y="146"/>
                  </a:moveTo>
                  <a:cubicBezTo>
                    <a:pt x="21" y="143"/>
                    <a:pt x="21" y="143"/>
                    <a:pt x="21" y="143"/>
                  </a:cubicBezTo>
                  <a:cubicBezTo>
                    <a:pt x="24" y="136"/>
                    <a:pt x="28" y="128"/>
                    <a:pt x="32" y="121"/>
                  </a:cubicBezTo>
                  <a:cubicBezTo>
                    <a:pt x="38" y="124"/>
                    <a:pt x="38" y="124"/>
                    <a:pt x="38" y="124"/>
                  </a:cubicBezTo>
                  <a:cubicBezTo>
                    <a:pt x="34" y="131"/>
                    <a:pt x="30" y="138"/>
                    <a:pt x="27" y="146"/>
                  </a:cubicBezTo>
                  <a:close/>
                  <a:moveTo>
                    <a:pt x="445" y="123"/>
                  </a:moveTo>
                  <a:cubicBezTo>
                    <a:pt x="441" y="116"/>
                    <a:pt x="436" y="109"/>
                    <a:pt x="431" y="103"/>
                  </a:cubicBezTo>
                  <a:cubicBezTo>
                    <a:pt x="436" y="99"/>
                    <a:pt x="436" y="99"/>
                    <a:pt x="436" y="99"/>
                  </a:cubicBezTo>
                  <a:cubicBezTo>
                    <a:pt x="441" y="106"/>
                    <a:pt x="446" y="113"/>
                    <a:pt x="450" y="120"/>
                  </a:cubicBezTo>
                  <a:lnTo>
                    <a:pt x="445" y="123"/>
                  </a:lnTo>
                  <a:close/>
                  <a:moveTo>
                    <a:pt x="51" y="103"/>
                  </a:moveTo>
                  <a:cubicBezTo>
                    <a:pt x="46" y="100"/>
                    <a:pt x="46" y="100"/>
                    <a:pt x="46" y="100"/>
                  </a:cubicBezTo>
                  <a:cubicBezTo>
                    <a:pt x="51" y="93"/>
                    <a:pt x="56" y="86"/>
                    <a:pt x="62" y="80"/>
                  </a:cubicBezTo>
                  <a:cubicBezTo>
                    <a:pt x="67" y="84"/>
                    <a:pt x="67" y="84"/>
                    <a:pt x="67" y="84"/>
                  </a:cubicBezTo>
                  <a:cubicBezTo>
                    <a:pt x="61" y="90"/>
                    <a:pt x="56" y="97"/>
                    <a:pt x="51" y="103"/>
                  </a:cubicBezTo>
                  <a:close/>
                  <a:moveTo>
                    <a:pt x="416" y="84"/>
                  </a:moveTo>
                  <a:cubicBezTo>
                    <a:pt x="410" y="78"/>
                    <a:pt x="404" y="72"/>
                    <a:pt x="398" y="66"/>
                  </a:cubicBezTo>
                  <a:cubicBezTo>
                    <a:pt x="402" y="62"/>
                    <a:pt x="402" y="62"/>
                    <a:pt x="402" y="62"/>
                  </a:cubicBezTo>
                  <a:cubicBezTo>
                    <a:pt x="409" y="67"/>
                    <a:pt x="415" y="73"/>
                    <a:pt x="420" y="79"/>
                  </a:cubicBezTo>
                  <a:lnTo>
                    <a:pt x="416" y="84"/>
                  </a:lnTo>
                  <a:close/>
                  <a:moveTo>
                    <a:pt x="84" y="67"/>
                  </a:moveTo>
                  <a:cubicBezTo>
                    <a:pt x="80" y="62"/>
                    <a:pt x="80" y="62"/>
                    <a:pt x="80" y="62"/>
                  </a:cubicBezTo>
                  <a:cubicBezTo>
                    <a:pt x="86" y="56"/>
                    <a:pt x="92" y="51"/>
                    <a:pt x="99" y="46"/>
                  </a:cubicBezTo>
                  <a:cubicBezTo>
                    <a:pt x="103" y="51"/>
                    <a:pt x="103" y="51"/>
                    <a:pt x="103" y="51"/>
                  </a:cubicBezTo>
                  <a:cubicBezTo>
                    <a:pt x="96" y="56"/>
                    <a:pt x="90" y="61"/>
                    <a:pt x="84" y="67"/>
                  </a:cubicBezTo>
                  <a:close/>
                  <a:moveTo>
                    <a:pt x="379" y="51"/>
                  </a:moveTo>
                  <a:cubicBezTo>
                    <a:pt x="372" y="46"/>
                    <a:pt x="366" y="41"/>
                    <a:pt x="358" y="37"/>
                  </a:cubicBezTo>
                  <a:cubicBezTo>
                    <a:pt x="362" y="32"/>
                    <a:pt x="362" y="32"/>
                    <a:pt x="362" y="32"/>
                  </a:cubicBezTo>
                  <a:cubicBezTo>
                    <a:pt x="369" y="36"/>
                    <a:pt x="376" y="41"/>
                    <a:pt x="383" y="46"/>
                  </a:cubicBezTo>
                  <a:lnTo>
                    <a:pt x="379" y="51"/>
                  </a:lnTo>
                  <a:close/>
                  <a:moveTo>
                    <a:pt x="124" y="38"/>
                  </a:moveTo>
                  <a:cubicBezTo>
                    <a:pt x="120" y="32"/>
                    <a:pt x="120" y="32"/>
                    <a:pt x="120" y="32"/>
                  </a:cubicBezTo>
                  <a:cubicBezTo>
                    <a:pt x="128" y="28"/>
                    <a:pt x="135" y="24"/>
                    <a:pt x="143" y="21"/>
                  </a:cubicBezTo>
                  <a:cubicBezTo>
                    <a:pt x="145" y="27"/>
                    <a:pt x="145" y="27"/>
                    <a:pt x="145" y="27"/>
                  </a:cubicBezTo>
                  <a:cubicBezTo>
                    <a:pt x="138" y="30"/>
                    <a:pt x="131" y="34"/>
                    <a:pt x="124" y="38"/>
                  </a:cubicBezTo>
                  <a:close/>
                  <a:moveTo>
                    <a:pt x="337" y="26"/>
                  </a:moveTo>
                  <a:cubicBezTo>
                    <a:pt x="329" y="23"/>
                    <a:pt x="321" y="20"/>
                    <a:pt x="314" y="17"/>
                  </a:cubicBezTo>
                  <a:cubicBezTo>
                    <a:pt x="316" y="11"/>
                    <a:pt x="316" y="11"/>
                    <a:pt x="316" y="11"/>
                  </a:cubicBezTo>
                  <a:cubicBezTo>
                    <a:pt x="324" y="14"/>
                    <a:pt x="331" y="17"/>
                    <a:pt x="339" y="20"/>
                  </a:cubicBezTo>
                  <a:lnTo>
                    <a:pt x="337" y="26"/>
                  </a:lnTo>
                  <a:close/>
                  <a:moveTo>
                    <a:pt x="168" y="18"/>
                  </a:moveTo>
                  <a:cubicBezTo>
                    <a:pt x="166" y="12"/>
                    <a:pt x="166" y="12"/>
                    <a:pt x="166" y="12"/>
                  </a:cubicBezTo>
                  <a:cubicBezTo>
                    <a:pt x="174" y="9"/>
                    <a:pt x="183" y="7"/>
                    <a:pt x="191" y="5"/>
                  </a:cubicBezTo>
                  <a:cubicBezTo>
                    <a:pt x="192" y="11"/>
                    <a:pt x="192" y="11"/>
                    <a:pt x="192" y="11"/>
                  </a:cubicBezTo>
                  <a:cubicBezTo>
                    <a:pt x="184" y="13"/>
                    <a:pt x="176" y="15"/>
                    <a:pt x="168" y="18"/>
                  </a:cubicBezTo>
                  <a:close/>
                  <a:moveTo>
                    <a:pt x="290" y="11"/>
                  </a:moveTo>
                  <a:cubicBezTo>
                    <a:pt x="282" y="10"/>
                    <a:pt x="274" y="8"/>
                    <a:pt x="266" y="7"/>
                  </a:cubicBezTo>
                  <a:cubicBezTo>
                    <a:pt x="266" y="1"/>
                    <a:pt x="266" y="1"/>
                    <a:pt x="266" y="1"/>
                  </a:cubicBezTo>
                  <a:cubicBezTo>
                    <a:pt x="275" y="2"/>
                    <a:pt x="283" y="3"/>
                    <a:pt x="291" y="5"/>
                  </a:cubicBezTo>
                  <a:lnTo>
                    <a:pt x="290" y="11"/>
                  </a:lnTo>
                  <a:close/>
                  <a:moveTo>
                    <a:pt x="216" y="7"/>
                  </a:moveTo>
                  <a:cubicBezTo>
                    <a:pt x="216" y="1"/>
                    <a:pt x="216" y="1"/>
                    <a:pt x="216" y="1"/>
                  </a:cubicBezTo>
                  <a:cubicBezTo>
                    <a:pt x="224" y="0"/>
                    <a:pt x="233" y="0"/>
                    <a:pt x="241" y="0"/>
                  </a:cubicBezTo>
                  <a:cubicBezTo>
                    <a:pt x="241" y="6"/>
                    <a:pt x="241" y="6"/>
                    <a:pt x="241" y="6"/>
                  </a:cubicBezTo>
                  <a:cubicBezTo>
                    <a:pt x="233" y="6"/>
                    <a:pt x="224" y="7"/>
                    <a:pt x="216" y="7"/>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9"/>
            <p:cNvSpPr>
              <a:spLocks noChangeArrowheads="1"/>
            </p:cNvSpPr>
            <p:nvPr/>
          </p:nvSpPr>
          <p:spPr bwMode="auto">
            <a:xfrm>
              <a:off x="18026633" y="3630994"/>
              <a:ext cx="896938" cy="895350"/>
            </a:xfrm>
            <a:prstGeom prst="ellipse">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0"/>
            <p:cNvSpPr>
              <a:spLocks noEditPoints="1"/>
            </p:cNvSpPr>
            <p:nvPr/>
          </p:nvSpPr>
          <p:spPr bwMode="auto">
            <a:xfrm>
              <a:off x="18020283" y="3624644"/>
              <a:ext cx="911225" cy="908050"/>
            </a:xfrm>
            <a:custGeom>
              <a:avLst/>
              <a:gdLst>
                <a:gd name="T0" fmla="*/ 193 w 410"/>
                <a:gd name="T1" fmla="*/ 403 h 409"/>
                <a:gd name="T2" fmla="*/ 205 w 410"/>
                <a:gd name="T3" fmla="*/ 409 h 409"/>
                <a:gd name="T4" fmla="*/ 144 w 410"/>
                <a:gd name="T5" fmla="*/ 394 h 409"/>
                <a:gd name="T6" fmla="*/ 243 w 410"/>
                <a:gd name="T7" fmla="*/ 406 h 409"/>
                <a:gd name="T8" fmla="*/ 268 w 410"/>
                <a:gd name="T9" fmla="*/ 399 h 409"/>
                <a:gd name="T10" fmla="*/ 95 w 410"/>
                <a:gd name="T11" fmla="*/ 378 h 409"/>
                <a:gd name="T12" fmla="*/ 118 w 410"/>
                <a:gd name="T13" fmla="*/ 390 h 409"/>
                <a:gd name="T14" fmla="*/ 311 w 410"/>
                <a:gd name="T15" fmla="*/ 372 h 409"/>
                <a:gd name="T16" fmla="*/ 74 w 410"/>
                <a:gd name="T17" fmla="*/ 363 h 409"/>
                <a:gd name="T18" fmla="*/ 79 w 410"/>
                <a:gd name="T19" fmla="*/ 358 h 409"/>
                <a:gd name="T20" fmla="*/ 332 w 410"/>
                <a:gd name="T21" fmla="*/ 358 h 409"/>
                <a:gd name="T22" fmla="*/ 336 w 410"/>
                <a:gd name="T23" fmla="*/ 362 h 409"/>
                <a:gd name="T24" fmla="*/ 31 w 410"/>
                <a:gd name="T25" fmla="*/ 300 h 409"/>
                <a:gd name="T26" fmla="*/ 371 w 410"/>
                <a:gd name="T27" fmla="*/ 325 h 409"/>
                <a:gd name="T28" fmla="*/ 385 w 410"/>
                <a:gd name="T29" fmla="*/ 303 h 409"/>
                <a:gd name="T30" fmla="*/ 7 w 410"/>
                <a:gd name="T31" fmla="*/ 256 h 409"/>
                <a:gd name="T32" fmla="*/ 14 w 410"/>
                <a:gd name="T33" fmla="*/ 280 h 409"/>
                <a:gd name="T34" fmla="*/ 397 w 410"/>
                <a:gd name="T35" fmla="*/ 254 h 409"/>
                <a:gd name="T36" fmla="*/ 2 w 410"/>
                <a:gd name="T37" fmla="*/ 231 h 409"/>
                <a:gd name="T38" fmla="*/ 8 w 410"/>
                <a:gd name="T39" fmla="*/ 230 h 409"/>
                <a:gd name="T40" fmla="*/ 402 w 410"/>
                <a:gd name="T41" fmla="*/ 229 h 409"/>
                <a:gd name="T42" fmla="*/ 410 w 410"/>
                <a:gd name="T43" fmla="*/ 204 h 409"/>
                <a:gd name="T44" fmla="*/ 8 w 410"/>
                <a:gd name="T45" fmla="*/ 180 h 409"/>
                <a:gd name="T46" fmla="*/ 12 w 410"/>
                <a:gd name="T47" fmla="*/ 156 h 409"/>
                <a:gd name="T48" fmla="*/ 397 w 410"/>
                <a:gd name="T49" fmla="*/ 155 h 409"/>
                <a:gd name="T50" fmla="*/ 402 w 410"/>
                <a:gd name="T51" fmla="*/ 179 h 409"/>
                <a:gd name="T52" fmla="*/ 25 w 410"/>
                <a:gd name="T53" fmla="*/ 106 h 409"/>
                <a:gd name="T54" fmla="*/ 389 w 410"/>
                <a:gd name="T55" fmla="*/ 131 h 409"/>
                <a:gd name="T56" fmla="*/ 395 w 410"/>
                <a:gd name="T57" fmla="*/ 129 h 409"/>
                <a:gd name="T58" fmla="*/ 39 w 410"/>
                <a:gd name="T59" fmla="*/ 84 h 409"/>
                <a:gd name="T60" fmla="*/ 44 w 410"/>
                <a:gd name="T61" fmla="*/ 88 h 409"/>
                <a:gd name="T62" fmla="*/ 354 w 410"/>
                <a:gd name="T63" fmla="*/ 64 h 409"/>
                <a:gd name="T64" fmla="*/ 78 w 410"/>
                <a:gd name="T65" fmla="*/ 52 h 409"/>
                <a:gd name="T66" fmla="*/ 98 w 410"/>
                <a:gd name="T67" fmla="*/ 37 h 409"/>
                <a:gd name="T68" fmla="*/ 311 w 410"/>
                <a:gd name="T69" fmla="*/ 37 h 409"/>
                <a:gd name="T70" fmla="*/ 331 w 410"/>
                <a:gd name="T71" fmla="*/ 51 h 409"/>
                <a:gd name="T72" fmla="*/ 141 w 410"/>
                <a:gd name="T73" fmla="*/ 10 h 409"/>
                <a:gd name="T74" fmla="*/ 289 w 410"/>
                <a:gd name="T75" fmla="*/ 25 h 409"/>
                <a:gd name="T76" fmla="*/ 292 w 410"/>
                <a:gd name="T77" fmla="*/ 19 h 409"/>
                <a:gd name="T78" fmla="*/ 166 w 410"/>
                <a:gd name="T79" fmla="*/ 3 h 409"/>
                <a:gd name="T80" fmla="*/ 167 w 410"/>
                <a:gd name="T81" fmla="*/ 10 h 409"/>
                <a:gd name="T82" fmla="*/ 217 w 410"/>
                <a:gd name="T83"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0" h="409">
                  <a:moveTo>
                    <a:pt x="205" y="409"/>
                  </a:moveTo>
                  <a:cubicBezTo>
                    <a:pt x="201" y="409"/>
                    <a:pt x="196" y="409"/>
                    <a:pt x="192" y="409"/>
                  </a:cubicBezTo>
                  <a:cubicBezTo>
                    <a:pt x="193" y="403"/>
                    <a:pt x="193" y="403"/>
                    <a:pt x="193" y="403"/>
                  </a:cubicBezTo>
                  <a:cubicBezTo>
                    <a:pt x="201" y="403"/>
                    <a:pt x="209" y="403"/>
                    <a:pt x="218" y="403"/>
                  </a:cubicBezTo>
                  <a:cubicBezTo>
                    <a:pt x="218" y="409"/>
                    <a:pt x="218" y="409"/>
                    <a:pt x="218" y="409"/>
                  </a:cubicBezTo>
                  <a:cubicBezTo>
                    <a:pt x="214" y="409"/>
                    <a:pt x="209" y="409"/>
                    <a:pt x="205" y="409"/>
                  </a:cubicBezTo>
                  <a:close/>
                  <a:moveTo>
                    <a:pt x="167" y="406"/>
                  </a:moveTo>
                  <a:cubicBezTo>
                    <a:pt x="158" y="404"/>
                    <a:pt x="150" y="402"/>
                    <a:pt x="142" y="400"/>
                  </a:cubicBezTo>
                  <a:cubicBezTo>
                    <a:pt x="144" y="394"/>
                    <a:pt x="144" y="394"/>
                    <a:pt x="144" y="394"/>
                  </a:cubicBezTo>
                  <a:cubicBezTo>
                    <a:pt x="152" y="396"/>
                    <a:pt x="160" y="398"/>
                    <a:pt x="168" y="400"/>
                  </a:cubicBezTo>
                  <a:lnTo>
                    <a:pt x="167" y="406"/>
                  </a:lnTo>
                  <a:close/>
                  <a:moveTo>
                    <a:pt x="243" y="406"/>
                  </a:moveTo>
                  <a:cubicBezTo>
                    <a:pt x="242" y="400"/>
                    <a:pt x="242" y="400"/>
                    <a:pt x="242" y="400"/>
                  </a:cubicBezTo>
                  <a:cubicBezTo>
                    <a:pt x="250" y="398"/>
                    <a:pt x="259" y="396"/>
                    <a:pt x="266" y="393"/>
                  </a:cubicBezTo>
                  <a:cubicBezTo>
                    <a:pt x="268" y="399"/>
                    <a:pt x="268" y="399"/>
                    <a:pt x="268" y="399"/>
                  </a:cubicBezTo>
                  <a:cubicBezTo>
                    <a:pt x="260" y="402"/>
                    <a:pt x="252" y="404"/>
                    <a:pt x="243" y="406"/>
                  </a:cubicBezTo>
                  <a:close/>
                  <a:moveTo>
                    <a:pt x="118" y="390"/>
                  </a:moveTo>
                  <a:cubicBezTo>
                    <a:pt x="110" y="386"/>
                    <a:pt x="103" y="382"/>
                    <a:pt x="95" y="378"/>
                  </a:cubicBezTo>
                  <a:cubicBezTo>
                    <a:pt x="99" y="372"/>
                    <a:pt x="99" y="372"/>
                    <a:pt x="99" y="372"/>
                  </a:cubicBezTo>
                  <a:cubicBezTo>
                    <a:pt x="106" y="377"/>
                    <a:pt x="113" y="381"/>
                    <a:pt x="121" y="384"/>
                  </a:cubicBezTo>
                  <a:lnTo>
                    <a:pt x="118" y="390"/>
                  </a:lnTo>
                  <a:close/>
                  <a:moveTo>
                    <a:pt x="292" y="390"/>
                  </a:moveTo>
                  <a:cubicBezTo>
                    <a:pt x="290" y="384"/>
                    <a:pt x="290" y="384"/>
                    <a:pt x="290" y="384"/>
                  </a:cubicBezTo>
                  <a:cubicBezTo>
                    <a:pt x="297" y="381"/>
                    <a:pt x="304" y="377"/>
                    <a:pt x="311" y="372"/>
                  </a:cubicBezTo>
                  <a:cubicBezTo>
                    <a:pt x="315" y="378"/>
                    <a:pt x="315" y="378"/>
                    <a:pt x="315" y="378"/>
                  </a:cubicBezTo>
                  <a:cubicBezTo>
                    <a:pt x="308" y="382"/>
                    <a:pt x="300" y="386"/>
                    <a:pt x="292" y="390"/>
                  </a:cubicBezTo>
                  <a:close/>
                  <a:moveTo>
                    <a:pt x="74" y="363"/>
                  </a:moveTo>
                  <a:cubicBezTo>
                    <a:pt x="68" y="357"/>
                    <a:pt x="62" y="351"/>
                    <a:pt x="56" y="345"/>
                  </a:cubicBezTo>
                  <a:cubicBezTo>
                    <a:pt x="60" y="341"/>
                    <a:pt x="60" y="341"/>
                    <a:pt x="60" y="341"/>
                  </a:cubicBezTo>
                  <a:cubicBezTo>
                    <a:pt x="66" y="347"/>
                    <a:pt x="72" y="352"/>
                    <a:pt x="79" y="358"/>
                  </a:cubicBezTo>
                  <a:lnTo>
                    <a:pt x="74" y="363"/>
                  </a:lnTo>
                  <a:close/>
                  <a:moveTo>
                    <a:pt x="336" y="362"/>
                  </a:moveTo>
                  <a:cubicBezTo>
                    <a:pt x="332" y="358"/>
                    <a:pt x="332" y="358"/>
                    <a:pt x="332" y="358"/>
                  </a:cubicBezTo>
                  <a:cubicBezTo>
                    <a:pt x="338" y="352"/>
                    <a:pt x="344" y="346"/>
                    <a:pt x="350" y="340"/>
                  </a:cubicBezTo>
                  <a:cubicBezTo>
                    <a:pt x="354" y="345"/>
                    <a:pt x="354" y="345"/>
                    <a:pt x="354" y="345"/>
                  </a:cubicBezTo>
                  <a:cubicBezTo>
                    <a:pt x="348" y="351"/>
                    <a:pt x="342" y="357"/>
                    <a:pt x="336" y="362"/>
                  </a:cubicBezTo>
                  <a:close/>
                  <a:moveTo>
                    <a:pt x="39" y="325"/>
                  </a:moveTo>
                  <a:cubicBezTo>
                    <a:pt x="34" y="318"/>
                    <a:pt x="30" y="311"/>
                    <a:pt x="25" y="304"/>
                  </a:cubicBezTo>
                  <a:cubicBezTo>
                    <a:pt x="31" y="300"/>
                    <a:pt x="31" y="300"/>
                    <a:pt x="31" y="300"/>
                  </a:cubicBezTo>
                  <a:cubicBezTo>
                    <a:pt x="35" y="308"/>
                    <a:pt x="40" y="315"/>
                    <a:pt x="44" y="321"/>
                  </a:cubicBezTo>
                  <a:lnTo>
                    <a:pt x="39" y="325"/>
                  </a:lnTo>
                  <a:close/>
                  <a:moveTo>
                    <a:pt x="371" y="325"/>
                  </a:moveTo>
                  <a:cubicBezTo>
                    <a:pt x="366" y="321"/>
                    <a:pt x="366" y="321"/>
                    <a:pt x="366" y="321"/>
                  </a:cubicBezTo>
                  <a:cubicBezTo>
                    <a:pt x="370" y="315"/>
                    <a:pt x="375" y="307"/>
                    <a:pt x="379" y="300"/>
                  </a:cubicBezTo>
                  <a:cubicBezTo>
                    <a:pt x="385" y="303"/>
                    <a:pt x="385" y="303"/>
                    <a:pt x="385" y="303"/>
                  </a:cubicBezTo>
                  <a:cubicBezTo>
                    <a:pt x="380" y="311"/>
                    <a:pt x="376" y="318"/>
                    <a:pt x="371" y="325"/>
                  </a:cubicBezTo>
                  <a:close/>
                  <a:moveTo>
                    <a:pt x="14" y="280"/>
                  </a:moveTo>
                  <a:cubicBezTo>
                    <a:pt x="11" y="272"/>
                    <a:pt x="9" y="264"/>
                    <a:pt x="7" y="256"/>
                  </a:cubicBezTo>
                  <a:cubicBezTo>
                    <a:pt x="13" y="254"/>
                    <a:pt x="13" y="254"/>
                    <a:pt x="13" y="254"/>
                  </a:cubicBezTo>
                  <a:cubicBezTo>
                    <a:pt x="15" y="262"/>
                    <a:pt x="17" y="270"/>
                    <a:pt x="20" y="278"/>
                  </a:cubicBezTo>
                  <a:lnTo>
                    <a:pt x="14" y="280"/>
                  </a:lnTo>
                  <a:close/>
                  <a:moveTo>
                    <a:pt x="395" y="280"/>
                  </a:moveTo>
                  <a:cubicBezTo>
                    <a:pt x="390" y="278"/>
                    <a:pt x="390" y="278"/>
                    <a:pt x="390" y="278"/>
                  </a:cubicBezTo>
                  <a:cubicBezTo>
                    <a:pt x="393" y="270"/>
                    <a:pt x="395" y="262"/>
                    <a:pt x="397" y="254"/>
                  </a:cubicBezTo>
                  <a:cubicBezTo>
                    <a:pt x="403" y="255"/>
                    <a:pt x="403" y="255"/>
                    <a:pt x="403" y="255"/>
                  </a:cubicBezTo>
                  <a:cubicBezTo>
                    <a:pt x="401" y="264"/>
                    <a:pt x="399" y="272"/>
                    <a:pt x="395" y="280"/>
                  </a:cubicBezTo>
                  <a:close/>
                  <a:moveTo>
                    <a:pt x="2" y="231"/>
                  </a:moveTo>
                  <a:cubicBezTo>
                    <a:pt x="1" y="222"/>
                    <a:pt x="0" y="213"/>
                    <a:pt x="0" y="205"/>
                  </a:cubicBezTo>
                  <a:cubicBezTo>
                    <a:pt x="6" y="205"/>
                    <a:pt x="6" y="205"/>
                    <a:pt x="6" y="205"/>
                  </a:cubicBezTo>
                  <a:cubicBezTo>
                    <a:pt x="6" y="213"/>
                    <a:pt x="7" y="222"/>
                    <a:pt x="8" y="230"/>
                  </a:cubicBezTo>
                  <a:lnTo>
                    <a:pt x="2" y="231"/>
                  </a:lnTo>
                  <a:close/>
                  <a:moveTo>
                    <a:pt x="408" y="230"/>
                  </a:moveTo>
                  <a:cubicBezTo>
                    <a:pt x="402" y="229"/>
                    <a:pt x="402" y="229"/>
                    <a:pt x="402" y="229"/>
                  </a:cubicBezTo>
                  <a:cubicBezTo>
                    <a:pt x="403" y="221"/>
                    <a:pt x="404" y="213"/>
                    <a:pt x="404" y="205"/>
                  </a:cubicBezTo>
                  <a:cubicBezTo>
                    <a:pt x="404" y="204"/>
                    <a:pt x="404" y="204"/>
                    <a:pt x="404" y="204"/>
                  </a:cubicBezTo>
                  <a:cubicBezTo>
                    <a:pt x="410" y="204"/>
                    <a:pt x="410" y="204"/>
                    <a:pt x="410" y="204"/>
                  </a:cubicBezTo>
                  <a:cubicBezTo>
                    <a:pt x="410" y="205"/>
                    <a:pt x="410" y="205"/>
                    <a:pt x="410" y="205"/>
                  </a:cubicBezTo>
                  <a:cubicBezTo>
                    <a:pt x="410" y="213"/>
                    <a:pt x="409" y="222"/>
                    <a:pt x="408" y="230"/>
                  </a:cubicBezTo>
                  <a:close/>
                  <a:moveTo>
                    <a:pt x="8" y="180"/>
                  </a:moveTo>
                  <a:cubicBezTo>
                    <a:pt x="2" y="179"/>
                    <a:pt x="2" y="179"/>
                    <a:pt x="2" y="179"/>
                  </a:cubicBezTo>
                  <a:cubicBezTo>
                    <a:pt x="3" y="171"/>
                    <a:pt x="4" y="162"/>
                    <a:pt x="6" y="154"/>
                  </a:cubicBezTo>
                  <a:cubicBezTo>
                    <a:pt x="12" y="156"/>
                    <a:pt x="12" y="156"/>
                    <a:pt x="12" y="156"/>
                  </a:cubicBezTo>
                  <a:cubicBezTo>
                    <a:pt x="10" y="164"/>
                    <a:pt x="9" y="172"/>
                    <a:pt x="8" y="180"/>
                  </a:cubicBezTo>
                  <a:close/>
                  <a:moveTo>
                    <a:pt x="402" y="179"/>
                  </a:moveTo>
                  <a:cubicBezTo>
                    <a:pt x="401" y="171"/>
                    <a:pt x="399" y="163"/>
                    <a:pt x="397" y="155"/>
                  </a:cubicBezTo>
                  <a:cubicBezTo>
                    <a:pt x="403" y="153"/>
                    <a:pt x="403" y="153"/>
                    <a:pt x="403" y="153"/>
                  </a:cubicBezTo>
                  <a:cubicBezTo>
                    <a:pt x="405" y="161"/>
                    <a:pt x="407" y="170"/>
                    <a:pt x="408" y="178"/>
                  </a:cubicBezTo>
                  <a:lnTo>
                    <a:pt x="402" y="179"/>
                  </a:lnTo>
                  <a:close/>
                  <a:moveTo>
                    <a:pt x="20" y="132"/>
                  </a:moveTo>
                  <a:cubicBezTo>
                    <a:pt x="14" y="129"/>
                    <a:pt x="14" y="129"/>
                    <a:pt x="14" y="129"/>
                  </a:cubicBezTo>
                  <a:cubicBezTo>
                    <a:pt x="17" y="122"/>
                    <a:pt x="21" y="114"/>
                    <a:pt x="25" y="106"/>
                  </a:cubicBezTo>
                  <a:cubicBezTo>
                    <a:pt x="31" y="109"/>
                    <a:pt x="31" y="109"/>
                    <a:pt x="31" y="109"/>
                  </a:cubicBezTo>
                  <a:cubicBezTo>
                    <a:pt x="27" y="116"/>
                    <a:pt x="23" y="124"/>
                    <a:pt x="20" y="132"/>
                  </a:cubicBezTo>
                  <a:close/>
                  <a:moveTo>
                    <a:pt x="389" y="131"/>
                  </a:moveTo>
                  <a:cubicBezTo>
                    <a:pt x="386" y="123"/>
                    <a:pt x="383" y="116"/>
                    <a:pt x="379" y="108"/>
                  </a:cubicBezTo>
                  <a:cubicBezTo>
                    <a:pt x="384" y="105"/>
                    <a:pt x="384" y="105"/>
                    <a:pt x="384" y="105"/>
                  </a:cubicBezTo>
                  <a:cubicBezTo>
                    <a:pt x="388" y="113"/>
                    <a:pt x="392" y="121"/>
                    <a:pt x="395" y="129"/>
                  </a:cubicBezTo>
                  <a:lnTo>
                    <a:pt x="389" y="131"/>
                  </a:lnTo>
                  <a:close/>
                  <a:moveTo>
                    <a:pt x="44" y="88"/>
                  </a:moveTo>
                  <a:cubicBezTo>
                    <a:pt x="39" y="84"/>
                    <a:pt x="39" y="84"/>
                    <a:pt x="39" y="84"/>
                  </a:cubicBezTo>
                  <a:cubicBezTo>
                    <a:pt x="44" y="77"/>
                    <a:pt x="49" y="71"/>
                    <a:pt x="55" y="65"/>
                  </a:cubicBezTo>
                  <a:cubicBezTo>
                    <a:pt x="60" y="69"/>
                    <a:pt x="60" y="69"/>
                    <a:pt x="60" y="69"/>
                  </a:cubicBezTo>
                  <a:cubicBezTo>
                    <a:pt x="54" y="75"/>
                    <a:pt x="49" y="81"/>
                    <a:pt x="44" y="88"/>
                  </a:cubicBezTo>
                  <a:close/>
                  <a:moveTo>
                    <a:pt x="365" y="87"/>
                  </a:moveTo>
                  <a:cubicBezTo>
                    <a:pt x="360" y="81"/>
                    <a:pt x="355" y="74"/>
                    <a:pt x="349" y="68"/>
                  </a:cubicBezTo>
                  <a:cubicBezTo>
                    <a:pt x="354" y="64"/>
                    <a:pt x="354" y="64"/>
                    <a:pt x="354" y="64"/>
                  </a:cubicBezTo>
                  <a:cubicBezTo>
                    <a:pt x="360" y="70"/>
                    <a:pt x="365" y="77"/>
                    <a:pt x="370" y="84"/>
                  </a:cubicBezTo>
                  <a:lnTo>
                    <a:pt x="365" y="87"/>
                  </a:lnTo>
                  <a:close/>
                  <a:moveTo>
                    <a:pt x="78" y="52"/>
                  </a:moveTo>
                  <a:cubicBezTo>
                    <a:pt x="74" y="47"/>
                    <a:pt x="74" y="47"/>
                    <a:pt x="74" y="47"/>
                  </a:cubicBezTo>
                  <a:cubicBezTo>
                    <a:pt x="81" y="41"/>
                    <a:pt x="88" y="36"/>
                    <a:pt x="95" y="32"/>
                  </a:cubicBezTo>
                  <a:cubicBezTo>
                    <a:pt x="98" y="37"/>
                    <a:pt x="98" y="37"/>
                    <a:pt x="98" y="37"/>
                  </a:cubicBezTo>
                  <a:cubicBezTo>
                    <a:pt x="91" y="42"/>
                    <a:pt x="84" y="46"/>
                    <a:pt x="78" y="52"/>
                  </a:cubicBezTo>
                  <a:close/>
                  <a:moveTo>
                    <a:pt x="331" y="51"/>
                  </a:moveTo>
                  <a:cubicBezTo>
                    <a:pt x="325" y="46"/>
                    <a:pt x="318" y="41"/>
                    <a:pt x="311" y="37"/>
                  </a:cubicBezTo>
                  <a:cubicBezTo>
                    <a:pt x="314" y="31"/>
                    <a:pt x="314" y="31"/>
                    <a:pt x="314" y="31"/>
                  </a:cubicBezTo>
                  <a:cubicBezTo>
                    <a:pt x="322" y="36"/>
                    <a:pt x="329" y="41"/>
                    <a:pt x="335" y="46"/>
                  </a:cubicBezTo>
                  <a:lnTo>
                    <a:pt x="331" y="51"/>
                  </a:lnTo>
                  <a:close/>
                  <a:moveTo>
                    <a:pt x="120" y="25"/>
                  </a:moveTo>
                  <a:cubicBezTo>
                    <a:pt x="117" y="19"/>
                    <a:pt x="117" y="19"/>
                    <a:pt x="117" y="19"/>
                  </a:cubicBezTo>
                  <a:cubicBezTo>
                    <a:pt x="125" y="16"/>
                    <a:pt x="133" y="12"/>
                    <a:pt x="141" y="10"/>
                  </a:cubicBezTo>
                  <a:cubicBezTo>
                    <a:pt x="143" y="16"/>
                    <a:pt x="143" y="16"/>
                    <a:pt x="143" y="16"/>
                  </a:cubicBezTo>
                  <a:cubicBezTo>
                    <a:pt x="135" y="18"/>
                    <a:pt x="127" y="21"/>
                    <a:pt x="120" y="25"/>
                  </a:cubicBezTo>
                  <a:close/>
                  <a:moveTo>
                    <a:pt x="289" y="25"/>
                  </a:moveTo>
                  <a:cubicBezTo>
                    <a:pt x="282" y="21"/>
                    <a:pt x="274" y="18"/>
                    <a:pt x="266" y="16"/>
                  </a:cubicBezTo>
                  <a:cubicBezTo>
                    <a:pt x="268" y="10"/>
                    <a:pt x="268" y="10"/>
                    <a:pt x="268" y="10"/>
                  </a:cubicBezTo>
                  <a:cubicBezTo>
                    <a:pt x="276" y="12"/>
                    <a:pt x="284" y="15"/>
                    <a:pt x="292" y="19"/>
                  </a:cubicBezTo>
                  <a:lnTo>
                    <a:pt x="289" y="25"/>
                  </a:lnTo>
                  <a:close/>
                  <a:moveTo>
                    <a:pt x="167" y="10"/>
                  </a:moveTo>
                  <a:cubicBezTo>
                    <a:pt x="166" y="3"/>
                    <a:pt x="166" y="3"/>
                    <a:pt x="166" y="3"/>
                  </a:cubicBezTo>
                  <a:cubicBezTo>
                    <a:pt x="174" y="2"/>
                    <a:pt x="183" y="1"/>
                    <a:pt x="192" y="0"/>
                  </a:cubicBezTo>
                  <a:cubicBezTo>
                    <a:pt x="192" y="6"/>
                    <a:pt x="192" y="6"/>
                    <a:pt x="192" y="6"/>
                  </a:cubicBezTo>
                  <a:cubicBezTo>
                    <a:pt x="184" y="7"/>
                    <a:pt x="175" y="8"/>
                    <a:pt x="167" y="10"/>
                  </a:cubicBezTo>
                  <a:close/>
                  <a:moveTo>
                    <a:pt x="242" y="9"/>
                  </a:moveTo>
                  <a:cubicBezTo>
                    <a:pt x="234" y="8"/>
                    <a:pt x="225" y="7"/>
                    <a:pt x="217" y="6"/>
                  </a:cubicBezTo>
                  <a:cubicBezTo>
                    <a:pt x="217" y="0"/>
                    <a:pt x="217" y="0"/>
                    <a:pt x="217" y="0"/>
                  </a:cubicBezTo>
                  <a:cubicBezTo>
                    <a:pt x="226" y="1"/>
                    <a:pt x="234" y="2"/>
                    <a:pt x="243" y="3"/>
                  </a:cubicBezTo>
                  <a:lnTo>
                    <a:pt x="242" y="9"/>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Oval 11"/>
            <p:cNvSpPr>
              <a:spLocks noChangeArrowheads="1"/>
            </p:cNvSpPr>
            <p:nvPr/>
          </p:nvSpPr>
          <p:spPr bwMode="auto">
            <a:xfrm>
              <a:off x="18026633" y="3804031"/>
              <a:ext cx="723900" cy="722313"/>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2"/>
            <p:cNvSpPr>
              <a:spLocks noEditPoints="1"/>
            </p:cNvSpPr>
            <p:nvPr/>
          </p:nvSpPr>
          <p:spPr bwMode="auto">
            <a:xfrm>
              <a:off x="18020283" y="3796094"/>
              <a:ext cx="736600" cy="736600"/>
            </a:xfrm>
            <a:custGeom>
              <a:avLst/>
              <a:gdLst>
                <a:gd name="T0" fmla="*/ 166 w 332"/>
                <a:gd name="T1" fmla="*/ 332 h 332"/>
                <a:gd name="T2" fmla="*/ 141 w 332"/>
                <a:gd name="T3" fmla="*/ 324 h 332"/>
                <a:gd name="T4" fmla="*/ 166 w 332"/>
                <a:gd name="T5" fmla="*/ 332 h 332"/>
                <a:gd name="T6" fmla="*/ 191 w 332"/>
                <a:gd name="T7" fmla="*/ 324 h 332"/>
                <a:gd name="T8" fmla="*/ 218 w 332"/>
                <a:gd name="T9" fmla="*/ 324 h 332"/>
                <a:gd name="T10" fmla="*/ 115 w 332"/>
                <a:gd name="T11" fmla="*/ 324 h 332"/>
                <a:gd name="T12" fmla="*/ 94 w 332"/>
                <a:gd name="T13" fmla="*/ 309 h 332"/>
                <a:gd name="T14" fmla="*/ 115 w 332"/>
                <a:gd name="T15" fmla="*/ 324 h 332"/>
                <a:gd name="T16" fmla="*/ 239 w 332"/>
                <a:gd name="T17" fmla="*/ 309 h 332"/>
                <a:gd name="T18" fmla="*/ 264 w 332"/>
                <a:gd name="T19" fmla="*/ 301 h 332"/>
                <a:gd name="T20" fmla="*/ 69 w 332"/>
                <a:gd name="T21" fmla="*/ 301 h 332"/>
                <a:gd name="T22" fmla="*/ 53 w 332"/>
                <a:gd name="T23" fmla="*/ 280 h 332"/>
                <a:gd name="T24" fmla="*/ 69 w 332"/>
                <a:gd name="T25" fmla="*/ 301 h 332"/>
                <a:gd name="T26" fmla="*/ 279 w 332"/>
                <a:gd name="T27" fmla="*/ 279 h 332"/>
                <a:gd name="T28" fmla="*/ 300 w 332"/>
                <a:gd name="T29" fmla="*/ 264 h 332"/>
                <a:gd name="T30" fmla="*/ 32 w 332"/>
                <a:gd name="T31" fmla="*/ 264 h 332"/>
                <a:gd name="T32" fmla="*/ 24 w 332"/>
                <a:gd name="T33" fmla="*/ 239 h 332"/>
                <a:gd name="T34" fmla="*/ 32 w 332"/>
                <a:gd name="T35" fmla="*/ 264 h 332"/>
                <a:gd name="T36" fmla="*/ 308 w 332"/>
                <a:gd name="T37" fmla="*/ 239 h 332"/>
                <a:gd name="T38" fmla="*/ 324 w 332"/>
                <a:gd name="T39" fmla="*/ 218 h 332"/>
                <a:gd name="T40" fmla="*/ 8 w 332"/>
                <a:gd name="T41" fmla="*/ 218 h 332"/>
                <a:gd name="T42" fmla="*/ 8 w 332"/>
                <a:gd name="T43" fmla="*/ 192 h 332"/>
                <a:gd name="T44" fmla="*/ 8 w 332"/>
                <a:gd name="T45" fmla="*/ 218 h 332"/>
                <a:gd name="T46" fmla="*/ 324 w 332"/>
                <a:gd name="T47" fmla="*/ 191 h 332"/>
                <a:gd name="T48" fmla="*/ 326 w 332"/>
                <a:gd name="T49" fmla="*/ 166 h 332"/>
                <a:gd name="T50" fmla="*/ 332 w 332"/>
                <a:gd name="T51" fmla="*/ 166 h 332"/>
                <a:gd name="T52" fmla="*/ 6 w 332"/>
                <a:gd name="T53" fmla="*/ 167 h 332"/>
                <a:gd name="T54" fmla="*/ 0 w 332"/>
                <a:gd name="T55" fmla="*/ 166 h 332"/>
                <a:gd name="T56" fmla="*/ 8 w 332"/>
                <a:gd name="T57" fmla="*/ 142 h 332"/>
                <a:gd name="T58" fmla="*/ 6 w 332"/>
                <a:gd name="T59" fmla="*/ 167 h 332"/>
                <a:gd name="T60" fmla="*/ 318 w 332"/>
                <a:gd name="T61" fmla="*/ 116 h 332"/>
                <a:gd name="T62" fmla="*/ 330 w 332"/>
                <a:gd name="T63" fmla="*/ 140 h 332"/>
                <a:gd name="T64" fmla="*/ 14 w 332"/>
                <a:gd name="T65" fmla="*/ 117 h 332"/>
                <a:gd name="T66" fmla="*/ 18 w 332"/>
                <a:gd name="T67" fmla="*/ 91 h 332"/>
                <a:gd name="T68" fmla="*/ 14 w 332"/>
                <a:gd name="T69" fmla="*/ 117 h 332"/>
                <a:gd name="T70" fmla="*/ 295 w 332"/>
                <a:gd name="T71" fmla="*/ 72 h 332"/>
                <a:gd name="T72" fmla="*/ 314 w 332"/>
                <a:gd name="T73" fmla="*/ 90 h 332"/>
                <a:gd name="T74" fmla="*/ 37 w 332"/>
                <a:gd name="T75" fmla="*/ 73 h 332"/>
                <a:gd name="T76" fmla="*/ 48 w 332"/>
                <a:gd name="T77" fmla="*/ 49 h 332"/>
                <a:gd name="T78" fmla="*/ 37 w 332"/>
                <a:gd name="T79" fmla="*/ 73 h 332"/>
                <a:gd name="T80" fmla="*/ 260 w 332"/>
                <a:gd name="T81" fmla="*/ 37 h 332"/>
                <a:gd name="T82" fmla="*/ 283 w 332"/>
                <a:gd name="T83" fmla="*/ 49 h 332"/>
                <a:gd name="T84" fmla="*/ 72 w 332"/>
                <a:gd name="T85" fmla="*/ 37 h 332"/>
                <a:gd name="T86" fmla="*/ 90 w 332"/>
                <a:gd name="T87" fmla="*/ 19 h 332"/>
                <a:gd name="T88" fmla="*/ 72 w 332"/>
                <a:gd name="T89" fmla="*/ 37 h 332"/>
                <a:gd name="T90" fmla="*/ 215 w 332"/>
                <a:gd name="T91" fmla="*/ 14 h 332"/>
                <a:gd name="T92" fmla="*/ 241 w 332"/>
                <a:gd name="T93" fmla="*/ 18 h 332"/>
                <a:gd name="T94" fmla="*/ 116 w 332"/>
                <a:gd name="T95" fmla="*/ 15 h 332"/>
                <a:gd name="T96" fmla="*/ 140 w 332"/>
                <a:gd name="T97" fmla="*/ 2 h 332"/>
                <a:gd name="T98" fmla="*/ 116 w 332"/>
                <a:gd name="T99" fmla="*/ 15 h 332"/>
                <a:gd name="T100" fmla="*/ 166 w 332"/>
                <a:gd name="T101" fmla="*/ 7 h 332"/>
                <a:gd name="T102" fmla="*/ 166 w 332"/>
                <a:gd name="T103" fmla="*/ 0 h 332"/>
                <a:gd name="T104" fmla="*/ 192 w 332"/>
                <a:gd name="T105" fmla="*/ 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2">
                  <a:moveTo>
                    <a:pt x="166" y="332"/>
                  </a:moveTo>
                  <a:cubicBezTo>
                    <a:pt x="166" y="332"/>
                    <a:pt x="166" y="332"/>
                    <a:pt x="166" y="332"/>
                  </a:cubicBezTo>
                  <a:cubicBezTo>
                    <a:pt x="157" y="332"/>
                    <a:pt x="149" y="332"/>
                    <a:pt x="140" y="330"/>
                  </a:cubicBezTo>
                  <a:cubicBezTo>
                    <a:pt x="141" y="324"/>
                    <a:pt x="141" y="324"/>
                    <a:pt x="141" y="324"/>
                  </a:cubicBezTo>
                  <a:cubicBezTo>
                    <a:pt x="149" y="325"/>
                    <a:pt x="158" y="326"/>
                    <a:pt x="166" y="326"/>
                  </a:cubicBezTo>
                  <a:lnTo>
                    <a:pt x="166" y="332"/>
                  </a:lnTo>
                  <a:close/>
                  <a:moveTo>
                    <a:pt x="192" y="330"/>
                  </a:moveTo>
                  <a:cubicBezTo>
                    <a:pt x="191" y="324"/>
                    <a:pt x="191" y="324"/>
                    <a:pt x="191" y="324"/>
                  </a:cubicBezTo>
                  <a:cubicBezTo>
                    <a:pt x="199" y="323"/>
                    <a:pt x="208" y="321"/>
                    <a:pt x="216" y="318"/>
                  </a:cubicBezTo>
                  <a:cubicBezTo>
                    <a:pt x="218" y="324"/>
                    <a:pt x="218" y="324"/>
                    <a:pt x="218" y="324"/>
                  </a:cubicBezTo>
                  <a:cubicBezTo>
                    <a:pt x="209" y="327"/>
                    <a:pt x="201" y="329"/>
                    <a:pt x="192" y="330"/>
                  </a:cubicBezTo>
                  <a:close/>
                  <a:moveTo>
                    <a:pt x="115" y="324"/>
                  </a:moveTo>
                  <a:cubicBezTo>
                    <a:pt x="107" y="322"/>
                    <a:pt x="99" y="318"/>
                    <a:pt x="91" y="314"/>
                  </a:cubicBezTo>
                  <a:cubicBezTo>
                    <a:pt x="94" y="309"/>
                    <a:pt x="94" y="309"/>
                    <a:pt x="94" y="309"/>
                  </a:cubicBezTo>
                  <a:cubicBezTo>
                    <a:pt x="101" y="313"/>
                    <a:pt x="109" y="316"/>
                    <a:pt x="117" y="318"/>
                  </a:cubicBezTo>
                  <a:lnTo>
                    <a:pt x="115" y="324"/>
                  </a:lnTo>
                  <a:close/>
                  <a:moveTo>
                    <a:pt x="242" y="314"/>
                  </a:moveTo>
                  <a:cubicBezTo>
                    <a:pt x="239" y="309"/>
                    <a:pt x="239" y="309"/>
                    <a:pt x="239" y="309"/>
                  </a:cubicBezTo>
                  <a:cubicBezTo>
                    <a:pt x="246" y="305"/>
                    <a:pt x="253" y="300"/>
                    <a:pt x="260" y="296"/>
                  </a:cubicBezTo>
                  <a:cubicBezTo>
                    <a:pt x="264" y="301"/>
                    <a:pt x="264" y="301"/>
                    <a:pt x="264" y="301"/>
                  </a:cubicBezTo>
                  <a:cubicBezTo>
                    <a:pt x="257" y="306"/>
                    <a:pt x="249" y="310"/>
                    <a:pt x="242" y="314"/>
                  </a:cubicBezTo>
                  <a:close/>
                  <a:moveTo>
                    <a:pt x="69" y="301"/>
                  </a:moveTo>
                  <a:cubicBezTo>
                    <a:pt x="62" y="296"/>
                    <a:pt x="55" y="290"/>
                    <a:pt x="49" y="284"/>
                  </a:cubicBezTo>
                  <a:cubicBezTo>
                    <a:pt x="53" y="280"/>
                    <a:pt x="53" y="280"/>
                    <a:pt x="53" y="280"/>
                  </a:cubicBezTo>
                  <a:cubicBezTo>
                    <a:pt x="59" y="285"/>
                    <a:pt x="66" y="291"/>
                    <a:pt x="72" y="296"/>
                  </a:cubicBezTo>
                  <a:lnTo>
                    <a:pt x="69" y="301"/>
                  </a:lnTo>
                  <a:close/>
                  <a:moveTo>
                    <a:pt x="284" y="284"/>
                  </a:moveTo>
                  <a:cubicBezTo>
                    <a:pt x="279" y="279"/>
                    <a:pt x="279" y="279"/>
                    <a:pt x="279" y="279"/>
                  </a:cubicBezTo>
                  <a:cubicBezTo>
                    <a:pt x="285" y="273"/>
                    <a:pt x="290" y="267"/>
                    <a:pt x="295" y="260"/>
                  </a:cubicBezTo>
                  <a:cubicBezTo>
                    <a:pt x="300" y="264"/>
                    <a:pt x="300" y="264"/>
                    <a:pt x="300" y="264"/>
                  </a:cubicBezTo>
                  <a:cubicBezTo>
                    <a:pt x="295" y="271"/>
                    <a:pt x="290" y="278"/>
                    <a:pt x="284" y="284"/>
                  </a:cubicBezTo>
                  <a:close/>
                  <a:moveTo>
                    <a:pt x="32" y="264"/>
                  </a:moveTo>
                  <a:cubicBezTo>
                    <a:pt x="27" y="257"/>
                    <a:pt x="22" y="250"/>
                    <a:pt x="18" y="242"/>
                  </a:cubicBezTo>
                  <a:cubicBezTo>
                    <a:pt x="24" y="239"/>
                    <a:pt x="24" y="239"/>
                    <a:pt x="24" y="239"/>
                  </a:cubicBezTo>
                  <a:cubicBezTo>
                    <a:pt x="28" y="247"/>
                    <a:pt x="32" y="254"/>
                    <a:pt x="37" y="260"/>
                  </a:cubicBezTo>
                  <a:lnTo>
                    <a:pt x="32" y="264"/>
                  </a:lnTo>
                  <a:close/>
                  <a:moveTo>
                    <a:pt x="314" y="242"/>
                  </a:moveTo>
                  <a:cubicBezTo>
                    <a:pt x="308" y="239"/>
                    <a:pt x="308" y="239"/>
                    <a:pt x="308" y="239"/>
                  </a:cubicBezTo>
                  <a:cubicBezTo>
                    <a:pt x="312" y="231"/>
                    <a:pt x="316" y="224"/>
                    <a:pt x="318" y="216"/>
                  </a:cubicBezTo>
                  <a:cubicBezTo>
                    <a:pt x="324" y="218"/>
                    <a:pt x="324" y="218"/>
                    <a:pt x="324" y="218"/>
                  </a:cubicBezTo>
                  <a:cubicBezTo>
                    <a:pt x="321" y="226"/>
                    <a:pt x="318" y="234"/>
                    <a:pt x="314" y="242"/>
                  </a:cubicBezTo>
                  <a:close/>
                  <a:moveTo>
                    <a:pt x="8" y="218"/>
                  </a:moveTo>
                  <a:cubicBezTo>
                    <a:pt x="6" y="210"/>
                    <a:pt x="3" y="201"/>
                    <a:pt x="2" y="193"/>
                  </a:cubicBezTo>
                  <a:cubicBezTo>
                    <a:pt x="8" y="192"/>
                    <a:pt x="8" y="192"/>
                    <a:pt x="8" y="192"/>
                  </a:cubicBezTo>
                  <a:cubicBezTo>
                    <a:pt x="10" y="200"/>
                    <a:pt x="12" y="208"/>
                    <a:pt x="14" y="216"/>
                  </a:cubicBezTo>
                  <a:lnTo>
                    <a:pt x="8" y="218"/>
                  </a:lnTo>
                  <a:close/>
                  <a:moveTo>
                    <a:pt x="330" y="192"/>
                  </a:moveTo>
                  <a:cubicBezTo>
                    <a:pt x="324" y="191"/>
                    <a:pt x="324" y="191"/>
                    <a:pt x="324" y="191"/>
                  </a:cubicBezTo>
                  <a:cubicBezTo>
                    <a:pt x="325" y="183"/>
                    <a:pt x="326" y="175"/>
                    <a:pt x="326" y="166"/>
                  </a:cubicBezTo>
                  <a:cubicBezTo>
                    <a:pt x="326" y="166"/>
                    <a:pt x="326" y="166"/>
                    <a:pt x="326" y="166"/>
                  </a:cubicBezTo>
                  <a:cubicBezTo>
                    <a:pt x="332" y="166"/>
                    <a:pt x="332" y="166"/>
                    <a:pt x="332" y="166"/>
                  </a:cubicBezTo>
                  <a:cubicBezTo>
                    <a:pt x="332" y="166"/>
                    <a:pt x="332" y="166"/>
                    <a:pt x="332" y="166"/>
                  </a:cubicBezTo>
                  <a:cubicBezTo>
                    <a:pt x="332" y="175"/>
                    <a:pt x="331" y="184"/>
                    <a:pt x="330" y="192"/>
                  </a:cubicBezTo>
                  <a:close/>
                  <a:moveTo>
                    <a:pt x="6" y="167"/>
                  </a:moveTo>
                  <a:cubicBezTo>
                    <a:pt x="0" y="167"/>
                    <a:pt x="0" y="167"/>
                    <a:pt x="0" y="167"/>
                  </a:cubicBezTo>
                  <a:cubicBezTo>
                    <a:pt x="0" y="166"/>
                    <a:pt x="0" y="166"/>
                    <a:pt x="0" y="166"/>
                  </a:cubicBezTo>
                  <a:cubicBezTo>
                    <a:pt x="0" y="158"/>
                    <a:pt x="1" y="149"/>
                    <a:pt x="2" y="141"/>
                  </a:cubicBezTo>
                  <a:cubicBezTo>
                    <a:pt x="8" y="142"/>
                    <a:pt x="8" y="142"/>
                    <a:pt x="8" y="142"/>
                  </a:cubicBezTo>
                  <a:cubicBezTo>
                    <a:pt x="7" y="150"/>
                    <a:pt x="6" y="158"/>
                    <a:pt x="6" y="166"/>
                  </a:cubicBezTo>
                  <a:lnTo>
                    <a:pt x="6" y="167"/>
                  </a:lnTo>
                  <a:close/>
                  <a:moveTo>
                    <a:pt x="324" y="141"/>
                  </a:moveTo>
                  <a:cubicBezTo>
                    <a:pt x="322" y="133"/>
                    <a:pt x="320" y="124"/>
                    <a:pt x="318" y="116"/>
                  </a:cubicBezTo>
                  <a:cubicBezTo>
                    <a:pt x="324" y="114"/>
                    <a:pt x="324" y="114"/>
                    <a:pt x="324" y="114"/>
                  </a:cubicBezTo>
                  <a:cubicBezTo>
                    <a:pt x="327" y="123"/>
                    <a:pt x="329" y="131"/>
                    <a:pt x="330" y="140"/>
                  </a:cubicBezTo>
                  <a:lnTo>
                    <a:pt x="324" y="141"/>
                  </a:lnTo>
                  <a:close/>
                  <a:moveTo>
                    <a:pt x="14" y="117"/>
                  </a:moveTo>
                  <a:cubicBezTo>
                    <a:pt x="8" y="115"/>
                    <a:pt x="8" y="115"/>
                    <a:pt x="8" y="115"/>
                  </a:cubicBezTo>
                  <a:cubicBezTo>
                    <a:pt x="11" y="107"/>
                    <a:pt x="14" y="99"/>
                    <a:pt x="18" y="91"/>
                  </a:cubicBezTo>
                  <a:cubicBezTo>
                    <a:pt x="24" y="94"/>
                    <a:pt x="24" y="94"/>
                    <a:pt x="24" y="94"/>
                  </a:cubicBezTo>
                  <a:cubicBezTo>
                    <a:pt x="20" y="102"/>
                    <a:pt x="17" y="109"/>
                    <a:pt x="14" y="117"/>
                  </a:cubicBezTo>
                  <a:close/>
                  <a:moveTo>
                    <a:pt x="308" y="93"/>
                  </a:moveTo>
                  <a:cubicBezTo>
                    <a:pt x="304" y="86"/>
                    <a:pt x="300" y="79"/>
                    <a:pt x="295" y="72"/>
                  </a:cubicBezTo>
                  <a:cubicBezTo>
                    <a:pt x="300" y="68"/>
                    <a:pt x="300" y="68"/>
                    <a:pt x="300" y="68"/>
                  </a:cubicBezTo>
                  <a:cubicBezTo>
                    <a:pt x="305" y="75"/>
                    <a:pt x="310" y="83"/>
                    <a:pt x="314" y="90"/>
                  </a:cubicBezTo>
                  <a:lnTo>
                    <a:pt x="308" y="93"/>
                  </a:lnTo>
                  <a:close/>
                  <a:moveTo>
                    <a:pt x="37" y="73"/>
                  </a:moveTo>
                  <a:cubicBezTo>
                    <a:pt x="32" y="69"/>
                    <a:pt x="32" y="69"/>
                    <a:pt x="32" y="69"/>
                  </a:cubicBezTo>
                  <a:cubicBezTo>
                    <a:pt x="37" y="62"/>
                    <a:pt x="42" y="55"/>
                    <a:pt x="48" y="49"/>
                  </a:cubicBezTo>
                  <a:cubicBezTo>
                    <a:pt x="53" y="54"/>
                    <a:pt x="53" y="54"/>
                    <a:pt x="53" y="54"/>
                  </a:cubicBezTo>
                  <a:cubicBezTo>
                    <a:pt x="47" y="60"/>
                    <a:pt x="42" y="66"/>
                    <a:pt x="37" y="73"/>
                  </a:cubicBezTo>
                  <a:close/>
                  <a:moveTo>
                    <a:pt x="279" y="53"/>
                  </a:moveTo>
                  <a:cubicBezTo>
                    <a:pt x="273" y="47"/>
                    <a:pt x="266" y="42"/>
                    <a:pt x="260" y="37"/>
                  </a:cubicBezTo>
                  <a:cubicBezTo>
                    <a:pt x="263" y="32"/>
                    <a:pt x="263" y="32"/>
                    <a:pt x="263" y="32"/>
                  </a:cubicBezTo>
                  <a:cubicBezTo>
                    <a:pt x="270" y="37"/>
                    <a:pt x="277" y="42"/>
                    <a:pt x="283" y="49"/>
                  </a:cubicBezTo>
                  <a:lnTo>
                    <a:pt x="279" y="53"/>
                  </a:lnTo>
                  <a:close/>
                  <a:moveTo>
                    <a:pt x="72" y="37"/>
                  </a:moveTo>
                  <a:cubicBezTo>
                    <a:pt x="68" y="32"/>
                    <a:pt x="68" y="32"/>
                    <a:pt x="68" y="32"/>
                  </a:cubicBezTo>
                  <a:cubicBezTo>
                    <a:pt x="75" y="27"/>
                    <a:pt x="83" y="23"/>
                    <a:pt x="90" y="19"/>
                  </a:cubicBezTo>
                  <a:cubicBezTo>
                    <a:pt x="93" y="24"/>
                    <a:pt x="93" y="24"/>
                    <a:pt x="93" y="24"/>
                  </a:cubicBezTo>
                  <a:cubicBezTo>
                    <a:pt x="86" y="28"/>
                    <a:pt x="79" y="32"/>
                    <a:pt x="72" y="37"/>
                  </a:cubicBezTo>
                  <a:close/>
                  <a:moveTo>
                    <a:pt x="238" y="24"/>
                  </a:moveTo>
                  <a:cubicBezTo>
                    <a:pt x="231" y="20"/>
                    <a:pt x="223" y="17"/>
                    <a:pt x="215" y="14"/>
                  </a:cubicBezTo>
                  <a:cubicBezTo>
                    <a:pt x="217" y="8"/>
                    <a:pt x="217" y="8"/>
                    <a:pt x="217" y="8"/>
                  </a:cubicBezTo>
                  <a:cubicBezTo>
                    <a:pt x="225" y="11"/>
                    <a:pt x="233" y="14"/>
                    <a:pt x="241" y="18"/>
                  </a:cubicBezTo>
                  <a:lnTo>
                    <a:pt x="238" y="24"/>
                  </a:lnTo>
                  <a:close/>
                  <a:moveTo>
                    <a:pt x="116" y="15"/>
                  </a:moveTo>
                  <a:cubicBezTo>
                    <a:pt x="114" y="9"/>
                    <a:pt x="114" y="9"/>
                    <a:pt x="114" y="9"/>
                  </a:cubicBezTo>
                  <a:cubicBezTo>
                    <a:pt x="123" y="6"/>
                    <a:pt x="131" y="4"/>
                    <a:pt x="140" y="2"/>
                  </a:cubicBezTo>
                  <a:cubicBezTo>
                    <a:pt x="141" y="9"/>
                    <a:pt x="141" y="9"/>
                    <a:pt x="141" y="9"/>
                  </a:cubicBezTo>
                  <a:cubicBezTo>
                    <a:pt x="132" y="10"/>
                    <a:pt x="124" y="12"/>
                    <a:pt x="116" y="15"/>
                  </a:cubicBezTo>
                  <a:close/>
                  <a:moveTo>
                    <a:pt x="191" y="9"/>
                  </a:moveTo>
                  <a:cubicBezTo>
                    <a:pt x="183" y="7"/>
                    <a:pt x="174" y="7"/>
                    <a:pt x="166" y="7"/>
                  </a:cubicBezTo>
                  <a:cubicBezTo>
                    <a:pt x="166" y="7"/>
                    <a:pt x="166" y="7"/>
                    <a:pt x="166" y="7"/>
                  </a:cubicBezTo>
                  <a:cubicBezTo>
                    <a:pt x="166" y="0"/>
                    <a:pt x="166" y="0"/>
                    <a:pt x="166" y="0"/>
                  </a:cubicBezTo>
                  <a:cubicBezTo>
                    <a:pt x="166" y="0"/>
                    <a:pt x="166" y="0"/>
                    <a:pt x="166" y="0"/>
                  </a:cubicBezTo>
                  <a:cubicBezTo>
                    <a:pt x="175" y="0"/>
                    <a:pt x="183" y="1"/>
                    <a:pt x="192" y="2"/>
                  </a:cubicBezTo>
                  <a:lnTo>
                    <a:pt x="191" y="9"/>
                  </a:lnTo>
                  <a:close/>
                </a:path>
              </a:pathLst>
            </a:custGeom>
            <a:solidFill>
              <a:srgbClr val="008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Oval 13"/>
            <p:cNvSpPr>
              <a:spLocks noChangeArrowheads="1"/>
            </p:cNvSpPr>
            <p:nvPr/>
          </p:nvSpPr>
          <p:spPr bwMode="auto">
            <a:xfrm>
              <a:off x="18026633" y="3958019"/>
              <a:ext cx="568325" cy="568325"/>
            </a:xfrm>
            <a:prstGeom prst="ellipse">
              <a:avLst/>
            </a:prstGeom>
            <a:solidFill>
              <a:srgbClr val="008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4"/>
            <p:cNvSpPr>
              <a:spLocks noEditPoints="1"/>
            </p:cNvSpPr>
            <p:nvPr/>
          </p:nvSpPr>
          <p:spPr bwMode="auto">
            <a:xfrm>
              <a:off x="18166333" y="4126294"/>
              <a:ext cx="284163" cy="239713"/>
            </a:xfrm>
            <a:custGeom>
              <a:avLst/>
              <a:gdLst>
                <a:gd name="T0" fmla="*/ 121 w 128"/>
                <a:gd name="T1" fmla="*/ 102 h 108"/>
                <a:gd name="T2" fmla="*/ 0 w 128"/>
                <a:gd name="T3" fmla="*/ 19 h 108"/>
                <a:gd name="T4" fmla="*/ 0 w 128"/>
                <a:gd name="T5" fmla="*/ 108 h 108"/>
                <a:gd name="T6" fmla="*/ 128 w 128"/>
                <a:gd name="T7" fmla="*/ 0 h 108"/>
                <a:gd name="T8" fmla="*/ 0 w 128"/>
                <a:gd name="T9" fmla="*/ 0 h 108"/>
                <a:gd name="T10" fmla="*/ 75 w 128"/>
                <a:gd name="T11" fmla="*/ 61 h 108"/>
                <a:gd name="T12" fmla="*/ 71 w 128"/>
                <a:gd name="T13" fmla="*/ 55 h 108"/>
                <a:gd name="T14" fmla="*/ 67 w 128"/>
                <a:gd name="T15" fmla="*/ 51 h 108"/>
                <a:gd name="T16" fmla="*/ 60 w 128"/>
                <a:gd name="T17" fmla="*/ 48 h 108"/>
                <a:gd name="T18" fmla="*/ 54 w 128"/>
                <a:gd name="T19" fmla="*/ 48 h 108"/>
                <a:gd name="T20" fmla="*/ 47 w 128"/>
                <a:gd name="T21" fmla="*/ 51 h 108"/>
                <a:gd name="T22" fmla="*/ 43 w 128"/>
                <a:gd name="T23" fmla="*/ 55 h 108"/>
                <a:gd name="T24" fmla="*/ 40 w 128"/>
                <a:gd name="T25" fmla="*/ 61 h 108"/>
                <a:gd name="T26" fmla="*/ 38 w 128"/>
                <a:gd name="T27" fmla="*/ 66 h 108"/>
                <a:gd name="T28" fmla="*/ 40 w 128"/>
                <a:gd name="T29" fmla="*/ 74 h 108"/>
                <a:gd name="T30" fmla="*/ 42 w 128"/>
                <a:gd name="T31" fmla="*/ 78 h 108"/>
                <a:gd name="T32" fmla="*/ 48 w 128"/>
                <a:gd name="T33" fmla="*/ 83 h 108"/>
                <a:gd name="T34" fmla="*/ 53 w 128"/>
                <a:gd name="T35" fmla="*/ 85 h 108"/>
                <a:gd name="T36" fmla="*/ 58 w 128"/>
                <a:gd name="T37" fmla="*/ 80 h 108"/>
                <a:gd name="T38" fmla="*/ 65 w 128"/>
                <a:gd name="T39" fmla="*/ 84 h 108"/>
                <a:gd name="T40" fmla="*/ 66 w 128"/>
                <a:gd name="T41" fmla="*/ 77 h 108"/>
                <a:gd name="T42" fmla="*/ 75 w 128"/>
                <a:gd name="T43" fmla="*/ 75 h 108"/>
                <a:gd name="T44" fmla="*/ 71 w 128"/>
                <a:gd name="T45" fmla="*/ 69 h 108"/>
                <a:gd name="T46" fmla="*/ 65 w 128"/>
                <a:gd name="T47" fmla="*/ 67 h 108"/>
                <a:gd name="T48" fmla="*/ 52 w 128"/>
                <a:gd name="T49" fmla="*/ 72 h 108"/>
                <a:gd name="T50" fmla="*/ 57 w 128"/>
                <a:gd name="T51" fmla="*/ 59 h 108"/>
                <a:gd name="T52" fmla="*/ 54 w 128"/>
                <a:gd name="T53" fmla="*/ 67 h 108"/>
                <a:gd name="T54" fmla="*/ 57 w 128"/>
                <a:gd name="T55" fmla="*/ 70 h 108"/>
                <a:gd name="T56" fmla="*/ 88 w 128"/>
                <a:gd name="T57" fmla="*/ 53 h 108"/>
                <a:gd name="T58" fmla="*/ 90 w 128"/>
                <a:gd name="T59" fmla="*/ 49 h 108"/>
                <a:gd name="T60" fmla="*/ 88 w 128"/>
                <a:gd name="T61" fmla="*/ 47 h 108"/>
                <a:gd name="T62" fmla="*/ 83 w 128"/>
                <a:gd name="T63" fmla="*/ 46 h 108"/>
                <a:gd name="T64" fmla="*/ 80 w 128"/>
                <a:gd name="T65" fmla="*/ 43 h 108"/>
                <a:gd name="T66" fmla="*/ 76 w 128"/>
                <a:gd name="T67" fmla="*/ 48 h 108"/>
                <a:gd name="T68" fmla="*/ 72 w 128"/>
                <a:gd name="T69" fmla="*/ 47 h 108"/>
                <a:gd name="T70" fmla="*/ 71 w 128"/>
                <a:gd name="T71" fmla="*/ 50 h 108"/>
                <a:gd name="T72" fmla="*/ 73 w 128"/>
                <a:gd name="T73" fmla="*/ 55 h 108"/>
                <a:gd name="T74" fmla="*/ 71 w 128"/>
                <a:gd name="T75" fmla="*/ 58 h 108"/>
                <a:gd name="T76" fmla="*/ 73 w 128"/>
                <a:gd name="T77" fmla="*/ 60 h 108"/>
                <a:gd name="T78" fmla="*/ 79 w 128"/>
                <a:gd name="T79" fmla="*/ 63 h 108"/>
                <a:gd name="T80" fmla="*/ 82 w 128"/>
                <a:gd name="T81" fmla="*/ 63 h 108"/>
                <a:gd name="T82" fmla="*/ 88 w 128"/>
                <a:gd name="T83" fmla="*/ 60 h 108"/>
                <a:gd name="T84" fmla="*/ 90 w 128"/>
                <a:gd name="T85" fmla="*/ 58 h 108"/>
                <a:gd name="T86" fmla="*/ 88 w 128"/>
                <a:gd name="T87" fmla="*/ 55 h 108"/>
                <a:gd name="T88" fmla="*/ 81 w 128"/>
                <a:gd name="T89" fmla="*/ 56 h 108"/>
                <a:gd name="T90" fmla="*/ 83 w 128"/>
                <a:gd name="T91"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108">
                  <a:moveTo>
                    <a:pt x="7" y="25"/>
                  </a:moveTo>
                  <a:cubicBezTo>
                    <a:pt x="7" y="102"/>
                    <a:pt x="7" y="102"/>
                    <a:pt x="7" y="102"/>
                  </a:cubicBezTo>
                  <a:cubicBezTo>
                    <a:pt x="121" y="102"/>
                    <a:pt x="121" y="102"/>
                    <a:pt x="121" y="102"/>
                  </a:cubicBezTo>
                  <a:cubicBezTo>
                    <a:pt x="121" y="25"/>
                    <a:pt x="121" y="25"/>
                    <a:pt x="121" y="25"/>
                  </a:cubicBezTo>
                  <a:cubicBezTo>
                    <a:pt x="7" y="25"/>
                    <a:pt x="7" y="25"/>
                    <a:pt x="7" y="25"/>
                  </a:cubicBezTo>
                  <a:close/>
                  <a:moveTo>
                    <a:pt x="0" y="19"/>
                  </a:moveTo>
                  <a:cubicBezTo>
                    <a:pt x="128" y="19"/>
                    <a:pt x="128" y="19"/>
                    <a:pt x="128" y="19"/>
                  </a:cubicBezTo>
                  <a:cubicBezTo>
                    <a:pt x="128" y="108"/>
                    <a:pt x="128" y="108"/>
                    <a:pt x="128" y="108"/>
                  </a:cubicBezTo>
                  <a:cubicBezTo>
                    <a:pt x="0" y="108"/>
                    <a:pt x="0" y="108"/>
                    <a:pt x="0" y="108"/>
                  </a:cubicBezTo>
                  <a:cubicBezTo>
                    <a:pt x="0" y="19"/>
                    <a:pt x="0" y="19"/>
                    <a:pt x="0" y="19"/>
                  </a:cubicBezTo>
                  <a:close/>
                  <a:moveTo>
                    <a:pt x="0" y="0"/>
                  </a:moveTo>
                  <a:cubicBezTo>
                    <a:pt x="128" y="0"/>
                    <a:pt x="128" y="0"/>
                    <a:pt x="128" y="0"/>
                  </a:cubicBezTo>
                  <a:cubicBezTo>
                    <a:pt x="128" y="12"/>
                    <a:pt x="128" y="12"/>
                    <a:pt x="128" y="12"/>
                  </a:cubicBezTo>
                  <a:cubicBezTo>
                    <a:pt x="0" y="12"/>
                    <a:pt x="0" y="12"/>
                    <a:pt x="0" y="12"/>
                  </a:cubicBezTo>
                  <a:cubicBezTo>
                    <a:pt x="0" y="0"/>
                    <a:pt x="0" y="0"/>
                    <a:pt x="0" y="0"/>
                  </a:cubicBezTo>
                  <a:close/>
                  <a:moveTo>
                    <a:pt x="76" y="65"/>
                  </a:moveTo>
                  <a:cubicBezTo>
                    <a:pt x="75" y="62"/>
                    <a:pt x="75" y="62"/>
                    <a:pt x="75" y="62"/>
                  </a:cubicBezTo>
                  <a:cubicBezTo>
                    <a:pt x="75" y="61"/>
                    <a:pt x="75" y="61"/>
                    <a:pt x="75" y="61"/>
                  </a:cubicBezTo>
                  <a:cubicBezTo>
                    <a:pt x="69" y="61"/>
                    <a:pt x="69" y="61"/>
                    <a:pt x="69" y="61"/>
                  </a:cubicBezTo>
                  <a:cubicBezTo>
                    <a:pt x="69" y="60"/>
                    <a:pt x="69" y="60"/>
                    <a:pt x="68" y="59"/>
                  </a:cubicBezTo>
                  <a:cubicBezTo>
                    <a:pt x="71" y="55"/>
                    <a:pt x="71" y="55"/>
                    <a:pt x="71" y="55"/>
                  </a:cubicBezTo>
                  <a:cubicBezTo>
                    <a:pt x="71" y="54"/>
                    <a:pt x="71" y="54"/>
                    <a:pt x="71" y="53"/>
                  </a:cubicBezTo>
                  <a:cubicBezTo>
                    <a:pt x="68" y="51"/>
                    <a:pt x="68" y="51"/>
                    <a:pt x="68" y="51"/>
                  </a:cubicBezTo>
                  <a:cubicBezTo>
                    <a:pt x="68" y="51"/>
                    <a:pt x="67" y="51"/>
                    <a:pt x="67" y="51"/>
                  </a:cubicBezTo>
                  <a:cubicBezTo>
                    <a:pt x="62" y="54"/>
                    <a:pt x="62" y="54"/>
                    <a:pt x="62" y="54"/>
                  </a:cubicBezTo>
                  <a:cubicBezTo>
                    <a:pt x="62" y="54"/>
                    <a:pt x="62" y="54"/>
                    <a:pt x="61" y="54"/>
                  </a:cubicBezTo>
                  <a:cubicBezTo>
                    <a:pt x="60" y="48"/>
                    <a:pt x="60" y="48"/>
                    <a:pt x="60" y="48"/>
                  </a:cubicBezTo>
                  <a:cubicBezTo>
                    <a:pt x="60" y="47"/>
                    <a:pt x="59" y="47"/>
                    <a:pt x="59" y="47"/>
                  </a:cubicBezTo>
                  <a:cubicBezTo>
                    <a:pt x="55" y="47"/>
                    <a:pt x="55" y="47"/>
                    <a:pt x="55" y="47"/>
                  </a:cubicBezTo>
                  <a:cubicBezTo>
                    <a:pt x="55" y="47"/>
                    <a:pt x="54" y="47"/>
                    <a:pt x="54" y="48"/>
                  </a:cubicBezTo>
                  <a:cubicBezTo>
                    <a:pt x="53" y="54"/>
                    <a:pt x="53" y="54"/>
                    <a:pt x="53" y="54"/>
                  </a:cubicBezTo>
                  <a:cubicBezTo>
                    <a:pt x="52" y="54"/>
                    <a:pt x="52" y="54"/>
                    <a:pt x="52" y="54"/>
                  </a:cubicBezTo>
                  <a:cubicBezTo>
                    <a:pt x="47" y="51"/>
                    <a:pt x="47" y="51"/>
                    <a:pt x="47" y="51"/>
                  </a:cubicBezTo>
                  <a:cubicBezTo>
                    <a:pt x="47" y="51"/>
                    <a:pt x="46" y="51"/>
                    <a:pt x="46" y="51"/>
                  </a:cubicBezTo>
                  <a:cubicBezTo>
                    <a:pt x="43" y="53"/>
                    <a:pt x="43" y="53"/>
                    <a:pt x="43" y="53"/>
                  </a:cubicBezTo>
                  <a:cubicBezTo>
                    <a:pt x="43" y="54"/>
                    <a:pt x="43" y="54"/>
                    <a:pt x="43" y="55"/>
                  </a:cubicBezTo>
                  <a:cubicBezTo>
                    <a:pt x="46" y="59"/>
                    <a:pt x="46" y="59"/>
                    <a:pt x="46" y="59"/>
                  </a:cubicBezTo>
                  <a:cubicBezTo>
                    <a:pt x="45" y="60"/>
                    <a:pt x="45" y="60"/>
                    <a:pt x="45" y="61"/>
                  </a:cubicBezTo>
                  <a:cubicBezTo>
                    <a:pt x="40" y="61"/>
                    <a:pt x="40" y="61"/>
                    <a:pt x="40" y="61"/>
                  </a:cubicBezTo>
                  <a:cubicBezTo>
                    <a:pt x="39" y="61"/>
                    <a:pt x="39" y="61"/>
                    <a:pt x="38" y="62"/>
                  </a:cubicBezTo>
                  <a:cubicBezTo>
                    <a:pt x="38" y="65"/>
                    <a:pt x="38" y="65"/>
                    <a:pt x="38" y="65"/>
                  </a:cubicBezTo>
                  <a:cubicBezTo>
                    <a:pt x="38" y="66"/>
                    <a:pt x="38" y="66"/>
                    <a:pt x="38" y="66"/>
                  </a:cubicBezTo>
                  <a:cubicBezTo>
                    <a:pt x="44" y="69"/>
                    <a:pt x="44" y="69"/>
                    <a:pt x="44" y="69"/>
                  </a:cubicBezTo>
                  <a:cubicBezTo>
                    <a:pt x="44" y="69"/>
                    <a:pt x="44" y="69"/>
                    <a:pt x="44" y="70"/>
                  </a:cubicBezTo>
                  <a:cubicBezTo>
                    <a:pt x="40" y="74"/>
                    <a:pt x="40" y="74"/>
                    <a:pt x="40" y="74"/>
                  </a:cubicBezTo>
                  <a:cubicBezTo>
                    <a:pt x="40" y="74"/>
                    <a:pt x="39" y="74"/>
                    <a:pt x="40" y="75"/>
                  </a:cubicBezTo>
                  <a:cubicBezTo>
                    <a:pt x="41" y="78"/>
                    <a:pt x="41" y="78"/>
                    <a:pt x="41" y="78"/>
                  </a:cubicBezTo>
                  <a:cubicBezTo>
                    <a:pt x="42" y="78"/>
                    <a:pt x="42" y="78"/>
                    <a:pt x="42" y="78"/>
                  </a:cubicBezTo>
                  <a:cubicBezTo>
                    <a:pt x="48" y="77"/>
                    <a:pt x="48" y="77"/>
                    <a:pt x="48" y="77"/>
                  </a:cubicBezTo>
                  <a:cubicBezTo>
                    <a:pt x="48" y="77"/>
                    <a:pt x="48" y="77"/>
                    <a:pt x="49" y="78"/>
                  </a:cubicBezTo>
                  <a:cubicBezTo>
                    <a:pt x="48" y="83"/>
                    <a:pt x="48" y="83"/>
                    <a:pt x="48" y="83"/>
                  </a:cubicBezTo>
                  <a:cubicBezTo>
                    <a:pt x="48" y="84"/>
                    <a:pt x="48" y="84"/>
                    <a:pt x="49" y="84"/>
                  </a:cubicBezTo>
                  <a:cubicBezTo>
                    <a:pt x="52" y="85"/>
                    <a:pt x="52" y="85"/>
                    <a:pt x="52" y="85"/>
                  </a:cubicBezTo>
                  <a:cubicBezTo>
                    <a:pt x="53" y="85"/>
                    <a:pt x="53" y="85"/>
                    <a:pt x="53" y="85"/>
                  </a:cubicBezTo>
                  <a:cubicBezTo>
                    <a:pt x="56" y="80"/>
                    <a:pt x="56" y="80"/>
                    <a:pt x="56" y="80"/>
                  </a:cubicBezTo>
                  <a:cubicBezTo>
                    <a:pt x="56" y="80"/>
                    <a:pt x="57" y="80"/>
                    <a:pt x="57" y="80"/>
                  </a:cubicBezTo>
                  <a:cubicBezTo>
                    <a:pt x="57" y="80"/>
                    <a:pt x="58" y="80"/>
                    <a:pt x="58" y="80"/>
                  </a:cubicBezTo>
                  <a:cubicBezTo>
                    <a:pt x="61" y="85"/>
                    <a:pt x="61" y="85"/>
                    <a:pt x="61" y="85"/>
                  </a:cubicBezTo>
                  <a:cubicBezTo>
                    <a:pt x="61" y="85"/>
                    <a:pt x="61" y="85"/>
                    <a:pt x="62" y="85"/>
                  </a:cubicBezTo>
                  <a:cubicBezTo>
                    <a:pt x="65" y="84"/>
                    <a:pt x="65" y="84"/>
                    <a:pt x="65" y="84"/>
                  </a:cubicBezTo>
                  <a:cubicBezTo>
                    <a:pt x="66" y="84"/>
                    <a:pt x="66" y="84"/>
                    <a:pt x="66" y="83"/>
                  </a:cubicBezTo>
                  <a:cubicBezTo>
                    <a:pt x="65" y="78"/>
                    <a:pt x="65" y="78"/>
                    <a:pt x="65" y="78"/>
                  </a:cubicBezTo>
                  <a:cubicBezTo>
                    <a:pt x="65" y="77"/>
                    <a:pt x="66" y="77"/>
                    <a:pt x="66" y="77"/>
                  </a:cubicBezTo>
                  <a:cubicBezTo>
                    <a:pt x="72" y="78"/>
                    <a:pt x="72" y="78"/>
                    <a:pt x="72" y="78"/>
                  </a:cubicBezTo>
                  <a:cubicBezTo>
                    <a:pt x="72" y="78"/>
                    <a:pt x="73" y="78"/>
                    <a:pt x="73" y="78"/>
                  </a:cubicBezTo>
                  <a:cubicBezTo>
                    <a:pt x="75" y="75"/>
                    <a:pt x="75" y="75"/>
                    <a:pt x="75" y="75"/>
                  </a:cubicBezTo>
                  <a:cubicBezTo>
                    <a:pt x="75" y="74"/>
                    <a:pt x="75" y="74"/>
                    <a:pt x="74" y="74"/>
                  </a:cubicBezTo>
                  <a:cubicBezTo>
                    <a:pt x="70" y="70"/>
                    <a:pt x="70" y="70"/>
                    <a:pt x="70" y="70"/>
                  </a:cubicBezTo>
                  <a:cubicBezTo>
                    <a:pt x="70" y="69"/>
                    <a:pt x="70" y="69"/>
                    <a:pt x="71" y="69"/>
                  </a:cubicBezTo>
                  <a:cubicBezTo>
                    <a:pt x="76" y="66"/>
                    <a:pt x="76" y="66"/>
                    <a:pt x="76" y="66"/>
                  </a:cubicBezTo>
                  <a:cubicBezTo>
                    <a:pt x="76" y="66"/>
                    <a:pt x="76" y="66"/>
                    <a:pt x="76" y="65"/>
                  </a:cubicBezTo>
                  <a:close/>
                  <a:moveTo>
                    <a:pt x="65" y="67"/>
                  </a:moveTo>
                  <a:cubicBezTo>
                    <a:pt x="65" y="69"/>
                    <a:pt x="64" y="71"/>
                    <a:pt x="62" y="72"/>
                  </a:cubicBezTo>
                  <a:cubicBezTo>
                    <a:pt x="61" y="74"/>
                    <a:pt x="59" y="74"/>
                    <a:pt x="57" y="74"/>
                  </a:cubicBezTo>
                  <a:cubicBezTo>
                    <a:pt x="55" y="74"/>
                    <a:pt x="53" y="74"/>
                    <a:pt x="52" y="72"/>
                  </a:cubicBezTo>
                  <a:cubicBezTo>
                    <a:pt x="50" y="71"/>
                    <a:pt x="50" y="69"/>
                    <a:pt x="50" y="67"/>
                  </a:cubicBezTo>
                  <a:cubicBezTo>
                    <a:pt x="50" y="65"/>
                    <a:pt x="50" y="63"/>
                    <a:pt x="52" y="61"/>
                  </a:cubicBezTo>
                  <a:cubicBezTo>
                    <a:pt x="53" y="60"/>
                    <a:pt x="55" y="59"/>
                    <a:pt x="57" y="59"/>
                  </a:cubicBezTo>
                  <a:cubicBezTo>
                    <a:pt x="59" y="59"/>
                    <a:pt x="61" y="60"/>
                    <a:pt x="62" y="61"/>
                  </a:cubicBezTo>
                  <a:cubicBezTo>
                    <a:pt x="64" y="63"/>
                    <a:pt x="65" y="65"/>
                    <a:pt x="65" y="67"/>
                  </a:cubicBezTo>
                  <a:close/>
                  <a:moveTo>
                    <a:pt x="54" y="67"/>
                  </a:moveTo>
                  <a:cubicBezTo>
                    <a:pt x="54" y="65"/>
                    <a:pt x="55" y="63"/>
                    <a:pt x="57" y="63"/>
                  </a:cubicBezTo>
                  <a:cubicBezTo>
                    <a:pt x="59" y="63"/>
                    <a:pt x="61" y="65"/>
                    <a:pt x="61" y="67"/>
                  </a:cubicBezTo>
                  <a:cubicBezTo>
                    <a:pt x="61" y="69"/>
                    <a:pt x="59" y="70"/>
                    <a:pt x="57" y="70"/>
                  </a:cubicBezTo>
                  <a:cubicBezTo>
                    <a:pt x="55" y="70"/>
                    <a:pt x="54" y="69"/>
                    <a:pt x="54" y="67"/>
                  </a:cubicBezTo>
                  <a:close/>
                  <a:moveTo>
                    <a:pt x="88" y="55"/>
                  </a:moveTo>
                  <a:cubicBezTo>
                    <a:pt x="88" y="54"/>
                    <a:pt x="88" y="54"/>
                    <a:pt x="88" y="53"/>
                  </a:cubicBezTo>
                  <a:cubicBezTo>
                    <a:pt x="88" y="53"/>
                    <a:pt x="88" y="52"/>
                    <a:pt x="88" y="52"/>
                  </a:cubicBezTo>
                  <a:cubicBezTo>
                    <a:pt x="90" y="50"/>
                    <a:pt x="90" y="50"/>
                    <a:pt x="90" y="50"/>
                  </a:cubicBezTo>
                  <a:cubicBezTo>
                    <a:pt x="90" y="50"/>
                    <a:pt x="90" y="49"/>
                    <a:pt x="90" y="49"/>
                  </a:cubicBezTo>
                  <a:cubicBezTo>
                    <a:pt x="90" y="49"/>
                    <a:pt x="90" y="49"/>
                    <a:pt x="90" y="49"/>
                  </a:cubicBezTo>
                  <a:cubicBezTo>
                    <a:pt x="89" y="47"/>
                    <a:pt x="89" y="47"/>
                    <a:pt x="89" y="47"/>
                  </a:cubicBezTo>
                  <a:cubicBezTo>
                    <a:pt x="89" y="47"/>
                    <a:pt x="89" y="47"/>
                    <a:pt x="88" y="47"/>
                  </a:cubicBezTo>
                  <a:cubicBezTo>
                    <a:pt x="88" y="47"/>
                    <a:pt x="88" y="47"/>
                    <a:pt x="88" y="47"/>
                  </a:cubicBezTo>
                  <a:cubicBezTo>
                    <a:pt x="85" y="48"/>
                    <a:pt x="85" y="48"/>
                    <a:pt x="85" y="48"/>
                  </a:cubicBezTo>
                  <a:cubicBezTo>
                    <a:pt x="85" y="47"/>
                    <a:pt x="84" y="47"/>
                    <a:pt x="83" y="46"/>
                  </a:cubicBezTo>
                  <a:cubicBezTo>
                    <a:pt x="82" y="43"/>
                    <a:pt x="82" y="43"/>
                    <a:pt x="82" y="43"/>
                  </a:cubicBezTo>
                  <a:cubicBezTo>
                    <a:pt x="82" y="43"/>
                    <a:pt x="82" y="43"/>
                    <a:pt x="81" y="43"/>
                  </a:cubicBezTo>
                  <a:cubicBezTo>
                    <a:pt x="80" y="43"/>
                    <a:pt x="80" y="43"/>
                    <a:pt x="80" y="43"/>
                  </a:cubicBezTo>
                  <a:cubicBezTo>
                    <a:pt x="79" y="43"/>
                    <a:pt x="79" y="43"/>
                    <a:pt x="79" y="43"/>
                  </a:cubicBezTo>
                  <a:cubicBezTo>
                    <a:pt x="78" y="46"/>
                    <a:pt x="78" y="46"/>
                    <a:pt x="78" y="46"/>
                  </a:cubicBezTo>
                  <a:cubicBezTo>
                    <a:pt x="77" y="47"/>
                    <a:pt x="76" y="47"/>
                    <a:pt x="76" y="48"/>
                  </a:cubicBezTo>
                  <a:cubicBezTo>
                    <a:pt x="73" y="47"/>
                    <a:pt x="73" y="47"/>
                    <a:pt x="73" y="47"/>
                  </a:cubicBezTo>
                  <a:cubicBezTo>
                    <a:pt x="73" y="47"/>
                    <a:pt x="73" y="47"/>
                    <a:pt x="73" y="47"/>
                  </a:cubicBezTo>
                  <a:cubicBezTo>
                    <a:pt x="72" y="47"/>
                    <a:pt x="72" y="47"/>
                    <a:pt x="72" y="47"/>
                  </a:cubicBezTo>
                  <a:cubicBezTo>
                    <a:pt x="71" y="49"/>
                    <a:pt x="71" y="49"/>
                    <a:pt x="71" y="49"/>
                  </a:cubicBezTo>
                  <a:cubicBezTo>
                    <a:pt x="71" y="49"/>
                    <a:pt x="71" y="49"/>
                    <a:pt x="71" y="49"/>
                  </a:cubicBezTo>
                  <a:cubicBezTo>
                    <a:pt x="71" y="49"/>
                    <a:pt x="71" y="50"/>
                    <a:pt x="71" y="50"/>
                  </a:cubicBezTo>
                  <a:cubicBezTo>
                    <a:pt x="73" y="52"/>
                    <a:pt x="73" y="52"/>
                    <a:pt x="73" y="52"/>
                  </a:cubicBezTo>
                  <a:cubicBezTo>
                    <a:pt x="73" y="52"/>
                    <a:pt x="73" y="53"/>
                    <a:pt x="73" y="53"/>
                  </a:cubicBezTo>
                  <a:cubicBezTo>
                    <a:pt x="73" y="54"/>
                    <a:pt x="73" y="54"/>
                    <a:pt x="73" y="55"/>
                  </a:cubicBezTo>
                  <a:cubicBezTo>
                    <a:pt x="71" y="57"/>
                    <a:pt x="71" y="57"/>
                    <a:pt x="71" y="57"/>
                  </a:cubicBezTo>
                  <a:cubicBezTo>
                    <a:pt x="71" y="57"/>
                    <a:pt x="71" y="57"/>
                    <a:pt x="71" y="57"/>
                  </a:cubicBezTo>
                  <a:cubicBezTo>
                    <a:pt x="71" y="57"/>
                    <a:pt x="71" y="57"/>
                    <a:pt x="71" y="58"/>
                  </a:cubicBezTo>
                  <a:cubicBezTo>
                    <a:pt x="72" y="59"/>
                    <a:pt x="72" y="59"/>
                    <a:pt x="72" y="59"/>
                  </a:cubicBezTo>
                  <a:cubicBezTo>
                    <a:pt x="72" y="60"/>
                    <a:pt x="72" y="60"/>
                    <a:pt x="73" y="60"/>
                  </a:cubicBezTo>
                  <a:cubicBezTo>
                    <a:pt x="73" y="60"/>
                    <a:pt x="73" y="60"/>
                    <a:pt x="73" y="60"/>
                  </a:cubicBezTo>
                  <a:cubicBezTo>
                    <a:pt x="76" y="59"/>
                    <a:pt x="76" y="59"/>
                    <a:pt x="76" y="59"/>
                  </a:cubicBezTo>
                  <a:cubicBezTo>
                    <a:pt x="76" y="59"/>
                    <a:pt x="77" y="60"/>
                    <a:pt x="78" y="60"/>
                  </a:cubicBezTo>
                  <a:cubicBezTo>
                    <a:pt x="79" y="63"/>
                    <a:pt x="79" y="63"/>
                    <a:pt x="79" y="63"/>
                  </a:cubicBezTo>
                  <a:cubicBezTo>
                    <a:pt x="79" y="63"/>
                    <a:pt x="79" y="64"/>
                    <a:pt x="80" y="64"/>
                  </a:cubicBezTo>
                  <a:cubicBezTo>
                    <a:pt x="81" y="64"/>
                    <a:pt x="81" y="64"/>
                    <a:pt x="81" y="64"/>
                  </a:cubicBezTo>
                  <a:cubicBezTo>
                    <a:pt x="82" y="64"/>
                    <a:pt x="82" y="63"/>
                    <a:pt x="82" y="63"/>
                  </a:cubicBezTo>
                  <a:cubicBezTo>
                    <a:pt x="83" y="60"/>
                    <a:pt x="83" y="60"/>
                    <a:pt x="83" y="60"/>
                  </a:cubicBezTo>
                  <a:cubicBezTo>
                    <a:pt x="84" y="60"/>
                    <a:pt x="85" y="59"/>
                    <a:pt x="85" y="59"/>
                  </a:cubicBezTo>
                  <a:cubicBezTo>
                    <a:pt x="88" y="60"/>
                    <a:pt x="88" y="60"/>
                    <a:pt x="88" y="60"/>
                  </a:cubicBezTo>
                  <a:cubicBezTo>
                    <a:pt x="88" y="60"/>
                    <a:pt x="88" y="60"/>
                    <a:pt x="88" y="60"/>
                  </a:cubicBezTo>
                  <a:cubicBezTo>
                    <a:pt x="89" y="60"/>
                    <a:pt x="89" y="60"/>
                    <a:pt x="89" y="59"/>
                  </a:cubicBezTo>
                  <a:cubicBezTo>
                    <a:pt x="90" y="58"/>
                    <a:pt x="90" y="58"/>
                    <a:pt x="90" y="58"/>
                  </a:cubicBezTo>
                  <a:cubicBezTo>
                    <a:pt x="90" y="57"/>
                    <a:pt x="90" y="57"/>
                    <a:pt x="90" y="57"/>
                  </a:cubicBezTo>
                  <a:cubicBezTo>
                    <a:pt x="90" y="57"/>
                    <a:pt x="90" y="57"/>
                    <a:pt x="90" y="57"/>
                  </a:cubicBezTo>
                  <a:cubicBezTo>
                    <a:pt x="88" y="55"/>
                    <a:pt x="88" y="55"/>
                    <a:pt x="88" y="55"/>
                  </a:cubicBezTo>
                  <a:cubicBezTo>
                    <a:pt x="88" y="55"/>
                    <a:pt x="88" y="55"/>
                    <a:pt x="88" y="55"/>
                  </a:cubicBezTo>
                  <a:close/>
                  <a:moveTo>
                    <a:pt x="83" y="53"/>
                  </a:moveTo>
                  <a:cubicBezTo>
                    <a:pt x="83" y="55"/>
                    <a:pt x="82" y="56"/>
                    <a:pt x="81" y="56"/>
                  </a:cubicBezTo>
                  <a:cubicBezTo>
                    <a:pt x="79" y="56"/>
                    <a:pt x="78" y="55"/>
                    <a:pt x="78" y="53"/>
                  </a:cubicBezTo>
                  <a:cubicBezTo>
                    <a:pt x="78" y="52"/>
                    <a:pt x="79" y="50"/>
                    <a:pt x="81" y="50"/>
                  </a:cubicBezTo>
                  <a:cubicBezTo>
                    <a:pt x="82" y="50"/>
                    <a:pt x="83" y="52"/>
                    <a:pt x="83" y="53"/>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5"/>
            <p:cNvSpPr>
              <a:spLocks/>
            </p:cNvSpPr>
            <p:nvPr/>
          </p:nvSpPr>
          <p:spPr bwMode="auto">
            <a:xfrm>
              <a:off x="17118583" y="3829431"/>
              <a:ext cx="803275" cy="1054100"/>
            </a:xfrm>
            <a:custGeom>
              <a:avLst/>
              <a:gdLst>
                <a:gd name="T0" fmla="*/ 277 w 506"/>
                <a:gd name="T1" fmla="*/ 71 h 664"/>
                <a:gd name="T2" fmla="*/ 277 w 506"/>
                <a:gd name="T3" fmla="*/ 0 h 664"/>
                <a:gd name="T4" fmla="*/ 98 w 506"/>
                <a:gd name="T5" fmla="*/ 0 h 664"/>
                <a:gd name="T6" fmla="*/ 98 w 506"/>
                <a:gd name="T7" fmla="*/ 71 h 664"/>
                <a:gd name="T8" fmla="*/ 0 w 506"/>
                <a:gd name="T9" fmla="*/ 71 h 664"/>
                <a:gd name="T10" fmla="*/ 0 w 506"/>
                <a:gd name="T11" fmla="*/ 89 h 664"/>
                <a:gd name="T12" fmla="*/ 22 w 506"/>
                <a:gd name="T13" fmla="*/ 89 h 664"/>
                <a:gd name="T14" fmla="*/ 22 w 506"/>
                <a:gd name="T15" fmla="*/ 664 h 664"/>
                <a:gd name="T16" fmla="*/ 484 w 506"/>
                <a:gd name="T17" fmla="*/ 664 h 664"/>
                <a:gd name="T18" fmla="*/ 484 w 506"/>
                <a:gd name="T19" fmla="*/ 89 h 664"/>
                <a:gd name="T20" fmla="*/ 506 w 506"/>
                <a:gd name="T21" fmla="*/ 89 h 664"/>
                <a:gd name="T22" fmla="*/ 506 w 506"/>
                <a:gd name="T23" fmla="*/ 71 h 664"/>
                <a:gd name="T24" fmla="*/ 277 w 506"/>
                <a:gd name="T25" fmla="*/ 7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6" h="664">
                  <a:moveTo>
                    <a:pt x="277" y="71"/>
                  </a:moveTo>
                  <a:lnTo>
                    <a:pt x="277" y="0"/>
                  </a:lnTo>
                  <a:lnTo>
                    <a:pt x="98" y="0"/>
                  </a:lnTo>
                  <a:lnTo>
                    <a:pt x="98" y="71"/>
                  </a:lnTo>
                  <a:lnTo>
                    <a:pt x="0" y="71"/>
                  </a:lnTo>
                  <a:lnTo>
                    <a:pt x="0" y="89"/>
                  </a:lnTo>
                  <a:lnTo>
                    <a:pt x="22" y="89"/>
                  </a:lnTo>
                  <a:lnTo>
                    <a:pt x="22" y="664"/>
                  </a:lnTo>
                  <a:lnTo>
                    <a:pt x="484" y="664"/>
                  </a:lnTo>
                  <a:lnTo>
                    <a:pt x="484" y="89"/>
                  </a:lnTo>
                  <a:lnTo>
                    <a:pt x="506" y="89"/>
                  </a:lnTo>
                  <a:lnTo>
                    <a:pt x="506" y="71"/>
                  </a:lnTo>
                  <a:lnTo>
                    <a:pt x="277" y="71"/>
                  </a:lnTo>
                  <a:close/>
                </a:path>
              </a:pathLst>
            </a:custGeom>
            <a:solidFill>
              <a:srgbClr val="008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16"/>
            <p:cNvSpPr>
              <a:spLocks noChangeArrowheads="1"/>
            </p:cNvSpPr>
            <p:nvPr/>
          </p:nvSpPr>
          <p:spPr bwMode="auto">
            <a:xfrm>
              <a:off x="17558320" y="4699381"/>
              <a:ext cx="95250" cy="184150"/>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17"/>
            <p:cNvSpPr>
              <a:spLocks noChangeArrowheads="1"/>
            </p:cNvSpPr>
            <p:nvPr/>
          </p:nvSpPr>
          <p:spPr bwMode="auto">
            <a:xfrm>
              <a:off x="17391633" y="4699381"/>
              <a:ext cx="95250" cy="184150"/>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18"/>
            <p:cNvSpPr>
              <a:spLocks noChangeArrowheads="1"/>
            </p:cNvSpPr>
            <p:nvPr/>
          </p:nvSpPr>
          <p:spPr bwMode="auto">
            <a:xfrm>
              <a:off x="17226533" y="4053269"/>
              <a:ext cx="592138" cy="9366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19"/>
            <p:cNvSpPr>
              <a:spLocks noChangeArrowheads="1"/>
            </p:cNvSpPr>
            <p:nvPr/>
          </p:nvSpPr>
          <p:spPr bwMode="auto">
            <a:xfrm>
              <a:off x="17226533" y="4218369"/>
              <a:ext cx="592138" cy="9207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20"/>
            <p:cNvSpPr>
              <a:spLocks noChangeArrowheads="1"/>
            </p:cNvSpPr>
            <p:nvPr/>
          </p:nvSpPr>
          <p:spPr bwMode="auto">
            <a:xfrm>
              <a:off x="17226533" y="4381881"/>
              <a:ext cx="592138" cy="95250"/>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21"/>
            <p:cNvSpPr>
              <a:spLocks noChangeArrowheads="1"/>
            </p:cNvSpPr>
            <p:nvPr/>
          </p:nvSpPr>
          <p:spPr bwMode="auto">
            <a:xfrm>
              <a:off x="17226533" y="4546981"/>
              <a:ext cx="592138" cy="95250"/>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4"/>
          <p:cNvGrpSpPr>
            <a:grpSpLocks noChangeAspect="1"/>
          </p:cNvGrpSpPr>
          <p:nvPr/>
        </p:nvGrpSpPr>
        <p:grpSpPr bwMode="auto">
          <a:xfrm>
            <a:off x="9078686" y="5375111"/>
            <a:ext cx="3343726" cy="1596554"/>
            <a:chOff x="4340" y="3108"/>
            <a:chExt cx="888" cy="424"/>
          </a:xfrm>
        </p:grpSpPr>
        <p:sp>
          <p:nvSpPr>
            <p:cNvPr id="226" name="Rectangle 7"/>
            <p:cNvSpPr>
              <a:spLocks noChangeArrowheads="1"/>
            </p:cNvSpPr>
            <p:nvPr/>
          </p:nvSpPr>
          <p:spPr bwMode="auto">
            <a:xfrm>
              <a:off x="4499" y="3304"/>
              <a:ext cx="30" cy="200"/>
            </a:xfrm>
            <a:prstGeom prst="rect">
              <a:avLst/>
            </a:prstGeom>
            <a:solidFill>
              <a:srgbClr val="002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8"/>
            <p:cNvSpPr>
              <a:spLocks noChangeArrowheads="1"/>
            </p:cNvSpPr>
            <p:nvPr/>
          </p:nvSpPr>
          <p:spPr bwMode="auto">
            <a:xfrm>
              <a:off x="4499" y="3304"/>
              <a:ext cx="3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1"/>
            <p:cNvSpPr>
              <a:spLocks/>
            </p:cNvSpPr>
            <p:nvPr/>
          </p:nvSpPr>
          <p:spPr bwMode="auto">
            <a:xfrm>
              <a:off x="4815" y="3290"/>
              <a:ext cx="54" cy="70"/>
            </a:xfrm>
            <a:custGeom>
              <a:avLst/>
              <a:gdLst>
                <a:gd name="T0" fmla="*/ 0 w 115"/>
                <a:gd name="T1" fmla="*/ 11 h 148"/>
                <a:gd name="T2" fmla="*/ 0 w 115"/>
                <a:gd name="T3" fmla="*/ 137 h 148"/>
                <a:gd name="T4" fmla="*/ 11 w 115"/>
                <a:gd name="T5" fmla="*/ 148 h 148"/>
                <a:gd name="T6" fmla="*/ 104 w 115"/>
                <a:gd name="T7" fmla="*/ 148 h 148"/>
                <a:gd name="T8" fmla="*/ 115 w 115"/>
                <a:gd name="T9" fmla="*/ 137 h 148"/>
                <a:gd name="T10" fmla="*/ 115 w 115"/>
                <a:gd name="T11" fmla="*/ 11 h 148"/>
                <a:gd name="T12" fmla="*/ 104 w 115"/>
                <a:gd name="T13" fmla="*/ 0 h 148"/>
                <a:gd name="T14" fmla="*/ 11 w 115"/>
                <a:gd name="T15" fmla="*/ 0 h 148"/>
                <a:gd name="T16" fmla="*/ 0 w 115"/>
                <a:gd name="T17" fmla="*/ 1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48">
                  <a:moveTo>
                    <a:pt x="0" y="11"/>
                  </a:moveTo>
                  <a:cubicBezTo>
                    <a:pt x="0" y="137"/>
                    <a:pt x="0" y="137"/>
                    <a:pt x="0" y="137"/>
                  </a:cubicBezTo>
                  <a:cubicBezTo>
                    <a:pt x="0" y="137"/>
                    <a:pt x="0" y="148"/>
                    <a:pt x="11" y="148"/>
                  </a:cubicBezTo>
                  <a:cubicBezTo>
                    <a:pt x="104" y="148"/>
                    <a:pt x="104" y="148"/>
                    <a:pt x="104" y="148"/>
                  </a:cubicBezTo>
                  <a:cubicBezTo>
                    <a:pt x="104" y="148"/>
                    <a:pt x="115" y="148"/>
                    <a:pt x="115" y="137"/>
                  </a:cubicBezTo>
                  <a:cubicBezTo>
                    <a:pt x="115" y="11"/>
                    <a:pt x="115" y="11"/>
                    <a:pt x="115" y="11"/>
                  </a:cubicBezTo>
                  <a:cubicBezTo>
                    <a:pt x="115" y="11"/>
                    <a:pt x="115" y="0"/>
                    <a:pt x="104" y="0"/>
                  </a:cubicBezTo>
                  <a:cubicBezTo>
                    <a:pt x="11" y="0"/>
                    <a:pt x="11" y="0"/>
                    <a:pt x="11" y="0"/>
                  </a:cubicBezTo>
                  <a:cubicBezTo>
                    <a:pt x="11" y="0"/>
                    <a:pt x="0" y="0"/>
                    <a:pt x="0" y="11"/>
                  </a:cubicBezTo>
                </a:path>
              </a:pathLst>
            </a:custGeom>
            <a:solidFill>
              <a:srgbClr val="4224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2"/>
            <p:cNvSpPr>
              <a:spLocks/>
            </p:cNvSpPr>
            <p:nvPr/>
          </p:nvSpPr>
          <p:spPr bwMode="auto">
            <a:xfrm>
              <a:off x="4821" y="3294"/>
              <a:ext cx="42" cy="11"/>
            </a:xfrm>
            <a:custGeom>
              <a:avLst/>
              <a:gdLst>
                <a:gd name="T0" fmla="*/ 0 w 90"/>
                <a:gd name="T1" fmla="*/ 11 h 23"/>
                <a:gd name="T2" fmla="*/ 0 w 90"/>
                <a:gd name="T3" fmla="*/ 12 h 23"/>
                <a:gd name="T4" fmla="*/ 11 w 90"/>
                <a:gd name="T5" fmla="*/ 23 h 23"/>
                <a:gd name="T6" fmla="*/ 79 w 90"/>
                <a:gd name="T7" fmla="*/ 23 h 23"/>
                <a:gd name="T8" fmla="*/ 90 w 90"/>
                <a:gd name="T9" fmla="*/ 12 h 23"/>
                <a:gd name="T10" fmla="*/ 90 w 90"/>
                <a:gd name="T11" fmla="*/ 11 h 23"/>
                <a:gd name="T12" fmla="*/ 79 w 90"/>
                <a:gd name="T13" fmla="*/ 0 h 23"/>
                <a:gd name="T14" fmla="*/ 11 w 90"/>
                <a:gd name="T15" fmla="*/ 0 h 23"/>
                <a:gd name="T16" fmla="*/ 0 w 90"/>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23">
                  <a:moveTo>
                    <a:pt x="0" y="11"/>
                  </a:moveTo>
                  <a:cubicBezTo>
                    <a:pt x="0" y="12"/>
                    <a:pt x="0" y="12"/>
                    <a:pt x="0" y="12"/>
                  </a:cubicBezTo>
                  <a:cubicBezTo>
                    <a:pt x="0" y="12"/>
                    <a:pt x="0" y="23"/>
                    <a:pt x="11" y="23"/>
                  </a:cubicBezTo>
                  <a:cubicBezTo>
                    <a:pt x="79" y="23"/>
                    <a:pt x="79" y="23"/>
                    <a:pt x="79" y="23"/>
                  </a:cubicBezTo>
                  <a:cubicBezTo>
                    <a:pt x="79" y="23"/>
                    <a:pt x="90" y="23"/>
                    <a:pt x="90" y="12"/>
                  </a:cubicBezTo>
                  <a:cubicBezTo>
                    <a:pt x="90" y="11"/>
                    <a:pt x="90" y="11"/>
                    <a:pt x="90" y="11"/>
                  </a:cubicBezTo>
                  <a:cubicBezTo>
                    <a:pt x="90" y="11"/>
                    <a:pt x="90" y="0"/>
                    <a:pt x="79" y="0"/>
                  </a:cubicBezTo>
                  <a:cubicBezTo>
                    <a:pt x="11" y="0"/>
                    <a:pt x="11" y="0"/>
                    <a:pt x="11" y="0"/>
                  </a:cubicBezTo>
                  <a:cubicBezTo>
                    <a:pt x="11" y="0"/>
                    <a:pt x="0" y="0"/>
                    <a:pt x="0" y="11"/>
                  </a:cubicBezTo>
                  <a:close/>
                </a:path>
              </a:pathLst>
            </a:custGeom>
            <a:solidFill>
              <a:srgbClr val="15D7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3"/>
            <p:cNvSpPr>
              <a:spLocks/>
            </p:cNvSpPr>
            <p:nvPr/>
          </p:nvSpPr>
          <p:spPr bwMode="auto">
            <a:xfrm>
              <a:off x="4866" y="3302"/>
              <a:ext cx="23" cy="46"/>
            </a:xfrm>
            <a:custGeom>
              <a:avLst/>
              <a:gdLst>
                <a:gd name="T0" fmla="*/ 24 w 49"/>
                <a:gd name="T1" fmla="*/ 49 h 97"/>
                <a:gd name="T2" fmla="*/ 0 w 49"/>
                <a:gd name="T3" fmla="*/ 25 h 97"/>
                <a:gd name="T4" fmla="*/ 0 w 49"/>
                <a:gd name="T5" fmla="*/ 0 h 97"/>
                <a:gd name="T6" fmla="*/ 49 w 49"/>
                <a:gd name="T7" fmla="*/ 49 h 97"/>
                <a:gd name="T8" fmla="*/ 0 w 49"/>
                <a:gd name="T9" fmla="*/ 97 h 97"/>
                <a:gd name="T10" fmla="*/ 0 w 49"/>
                <a:gd name="T11" fmla="*/ 73 h 97"/>
                <a:gd name="T12" fmla="*/ 24 w 49"/>
                <a:gd name="T13" fmla="*/ 49 h 97"/>
              </a:gdLst>
              <a:ahLst/>
              <a:cxnLst>
                <a:cxn ang="0">
                  <a:pos x="T0" y="T1"/>
                </a:cxn>
                <a:cxn ang="0">
                  <a:pos x="T2" y="T3"/>
                </a:cxn>
                <a:cxn ang="0">
                  <a:pos x="T4" y="T5"/>
                </a:cxn>
                <a:cxn ang="0">
                  <a:pos x="T6" y="T7"/>
                </a:cxn>
                <a:cxn ang="0">
                  <a:pos x="T8" y="T9"/>
                </a:cxn>
                <a:cxn ang="0">
                  <a:pos x="T10" y="T11"/>
                </a:cxn>
                <a:cxn ang="0">
                  <a:pos x="T12" y="T13"/>
                </a:cxn>
              </a:cxnLst>
              <a:rect l="0" t="0" r="r" b="b"/>
              <a:pathLst>
                <a:path w="49" h="97">
                  <a:moveTo>
                    <a:pt x="24" y="49"/>
                  </a:moveTo>
                  <a:cubicBezTo>
                    <a:pt x="25" y="35"/>
                    <a:pt x="14" y="25"/>
                    <a:pt x="0" y="25"/>
                  </a:cubicBezTo>
                  <a:cubicBezTo>
                    <a:pt x="0" y="0"/>
                    <a:pt x="0" y="0"/>
                    <a:pt x="0" y="0"/>
                  </a:cubicBezTo>
                  <a:cubicBezTo>
                    <a:pt x="27" y="0"/>
                    <a:pt x="49" y="22"/>
                    <a:pt x="49" y="49"/>
                  </a:cubicBezTo>
                  <a:cubicBezTo>
                    <a:pt x="49" y="75"/>
                    <a:pt x="27" y="97"/>
                    <a:pt x="0" y="97"/>
                  </a:cubicBezTo>
                  <a:cubicBezTo>
                    <a:pt x="0" y="73"/>
                    <a:pt x="0" y="73"/>
                    <a:pt x="0" y="73"/>
                  </a:cubicBezTo>
                  <a:cubicBezTo>
                    <a:pt x="14" y="73"/>
                    <a:pt x="25" y="62"/>
                    <a:pt x="24" y="49"/>
                  </a:cubicBezTo>
                </a:path>
              </a:pathLst>
            </a:custGeom>
            <a:solidFill>
              <a:srgbClr val="4224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4"/>
            <p:cNvSpPr>
              <a:spLocks/>
            </p:cNvSpPr>
            <p:nvPr/>
          </p:nvSpPr>
          <p:spPr bwMode="auto">
            <a:xfrm>
              <a:off x="4815" y="3307"/>
              <a:ext cx="54" cy="53"/>
            </a:xfrm>
            <a:custGeom>
              <a:avLst/>
              <a:gdLst>
                <a:gd name="T0" fmla="*/ 109 w 115"/>
                <a:gd name="T1" fmla="*/ 0 h 113"/>
                <a:gd name="T2" fmla="*/ 0 w 115"/>
                <a:gd name="T3" fmla="*/ 75 h 113"/>
                <a:gd name="T4" fmla="*/ 0 w 115"/>
                <a:gd name="T5" fmla="*/ 102 h 113"/>
                <a:gd name="T6" fmla="*/ 11 w 115"/>
                <a:gd name="T7" fmla="*/ 113 h 113"/>
                <a:gd name="T8" fmla="*/ 104 w 115"/>
                <a:gd name="T9" fmla="*/ 113 h 113"/>
                <a:gd name="T10" fmla="*/ 115 w 115"/>
                <a:gd name="T11" fmla="*/ 102 h 113"/>
                <a:gd name="T12" fmla="*/ 115 w 115"/>
                <a:gd name="T13" fmla="*/ 88 h 113"/>
                <a:gd name="T14" fmla="*/ 109 w 115"/>
                <a:gd name="T15" fmla="*/ 88 h 113"/>
                <a:gd name="T16" fmla="*/ 109 w 115"/>
                <a:gd name="T17" fmla="*/ 64 h 113"/>
                <a:gd name="T18" fmla="*/ 115 w 115"/>
                <a:gd name="T19" fmla="*/ 63 h 113"/>
                <a:gd name="T20" fmla="*/ 115 w 115"/>
                <a:gd name="T21" fmla="*/ 16 h 113"/>
                <a:gd name="T22" fmla="*/ 109 w 115"/>
                <a:gd name="T23" fmla="*/ 16 h 113"/>
                <a:gd name="T24" fmla="*/ 109 w 115"/>
                <a:gd name="T2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13">
                  <a:moveTo>
                    <a:pt x="109" y="0"/>
                  </a:moveTo>
                  <a:cubicBezTo>
                    <a:pt x="0" y="75"/>
                    <a:pt x="0" y="75"/>
                    <a:pt x="0" y="75"/>
                  </a:cubicBezTo>
                  <a:cubicBezTo>
                    <a:pt x="0" y="102"/>
                    <a:pt x="0" y="102"/>
                    <a:pt x="0" y="102"/>
                  </a:cubicBezTo>
                  <a:cubicBezTo>
                    <a:pt x="0" y="102"/>
                    <a:pt x="0" y="113"/>
                    <a:pt x="11" y="113"/>
                  </a:cubicBezTo>
                  <a:cubicBezTo>
                    <a:pt x="104" y="113"/>
                    <a:pt x="104" y="113"/>
                    <a:pt x="104" y="113"/>
                  </a:cubicBezTo>
                  <a:cubicBezTo>
                    <a:pt x="104" y="113"/>
                    <a:pt x="115" y="113"/>
                    <a:pt x="115" y="102"/>
                  </a:cubicBezTo>
                  <a:cubicBezTo>
                    <a:pt x="115" y="88"/>
                    <a:pt x="115" y="88"/>
                    <a:pt x="115" y="88"/>
                  </a:cubicBezTo>
                  <a:cubicBezTo>
                    <a:pt x="113" y="88"/>
                    <a:pt x="111" y="88"/>
                    <a:pt x="109" y="88"/>
                  </a:cubicBezTo>
                  <a:cubicBezTo>
                    <a:pt x="109" y="64"/>
                    <a:pt x="109" y="64"/>
                    <a:pt x="109" y="64"/>
                  </a:cubicBezTo>
                  <a:cubicBezTo>
                    <a:pt x="111" y="64"/>
                    <a:pt x="113" y="64"/>
                    <a:pt x="115" y="63"/>
                  </a:cubicBezTo>
                  <a:cubicBezTo>
                    <a:pt x="115" y="16"/>
                    <a:pt x="115" y="16"/>
                    <a:pt x="115" y="16"/>
                  </a:cubicBezTo>
                  <a:cubicBezTo>
                    <a:pt x="113" y="16"/>
                    <a:pt x="111" y="16"/>
                    <a:pt x="109" y="16"/>
                  </a:cubicBezTo>
                  <a:cubicBezTo>
                    <a:pt x="109" y="0"/>
                    <a:pt x="109" y="0"/>
                    <a:pt x="109" y="0"/>
                  </a:cubicBezTo>
                </a:path>
              </a:pathLst>
            </a:custGeom>
            <a:solidFill>
              <a:srgbClr val="3B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5"/>
            <p:cNvSpPr>
              <a:spLocks noEditPoints="1"/>
            </p:cNvSpPr>
            <p:nvPr/>
          </p:nvSpPr>
          <p:spPr bwMode="auto">
            <a:xfrm>
              <a:off x="4866" y="3305"/>
              <a:ext cx="3" cy="43"/>
            </a:xfrm>
            <a:custGeom>
              <a:avLst/>
              <a:gdLst>
                <a:gd name="T0" fmla="*/ 6 w 6"/>
                <a:gd name="T1" fmla="*/ 67 h 92"/>
                <a:gd name="T2" fmla="*/ 6 w 6"/>
                <a:gd name="T3" fmla="*/ 67 h 92"/>
                <a:gd name="T4" fmla="*/ 0 w 6"/>
                <a:gd name="T5" fmla="*/ 68 h 92"/>
                <a:gd name="T6" fmla="*/ 0 w 6"/>
                <a:gd name="T7" fmla="*/ 92 h 92"/>
                <a:gd name="T8" fmla="*/ 6 w 6"/>
                <a:gd name="T9" fmla="*/ 92 h 92"/>
                <a:gd name="T10" fmla="*/ 6 w 6"/>
                <a:gd name="T11" fmla="*/ 92 h 92"/>
                <a:gd name="T12" fmla="*/ 6 w 6"/>
                <a:gd name="T13" fmla="*/ 67 h 92"/>
                <a:gd name="T14" fmla="*/ 6 w 6"/>
                <a:gd name="T15" fmla="*/ 0 h 92"/>
                <a:gd name="T16" fmla="*/ 0 w 6"/>
                <a:gd name="T17" fmla="*/ 4 h 92"/>
                <a:gd name="T18" fmla="*/ 0 w 6"/>
                <a:gd name="T19" fmla="*/ 20 h 92"/>
                <a:gd name="T20" fmla="*/ 6 w 6"/>
                <a:gd name="T21" fmla="*/ 20 h 92"/>
                <a:gd name="T22" fmla="*/ 6 w 6"/>
                <a:gd name="T23" fmla="*/ 20 h 92"/>
                <a:gd name="T24" fmla="*/ 6 w 6"/>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92">
                  <a:moveTo>
                    <a:pt x="6" y="67"/>
                  </a:moveTo>
                  <a:cubicBezTo>
                    <a:pt x="6" y="67"/>
                    <a:pt x="6" y="67"/>
                    <a:pt x="6" y="67"/>
                  </a:cubicBezTo>
                  <a:cubicBezTo>
                    <a:pt x="4" y="68"/>
                    <a:pt x="2" y="68"/>
                    <a:pt x="0" y="68"/>
                  </a:cubicBezTo>
                  <a:cubicBezTo>
                    <a:pt x="0" y="92"/>
                    <a:pt x="0" y="92"/>
                    <a:pt x="0" y="92"/>
                  </a:cubicBezTo>
                  <a:cubicBezTo>
                    <a:pt x="2" y="92"/>
                    <a:pt x="4" y="92"/>
                    <a:pt x="6" y="92"/>
                  </a:cubicBezTo>
                  <a:cubicBezTo>
                    <a:pt x="6" y="92"/>
                    <a:pt x="6" y="92"/>
                    <a:pt x="6" y="92"/>
                  </a:cubicBezTo>
                  <a:cubicBezTo>
                    <a:pt x="6" y="67"/>
                    <a:pt x="6" y="67"/>
                    <a:pt x="6" y="67"/>
                  </a:cubicBezTo>
                  <a:moveTo>
                    <a:pt x="6" y="0"/>
                  </a:moveTo>
                  <a:cubicBezTo>
                    <a:pt x="0" y="4"/>
                    <a:pt x="0" y="4"/>
                    <a:pt x="0" y="4"/>
                  </a:cubicBezTo>
                  <a:cubicBezTo>
                    <a:pt x="0" y="20"/>
                    <a:pt x="0" y="20"/>
                    <a:pt x="0" y="20"/>
                  </a:cubicBezTo>
                  <a:cubicBezTo>
                    <a:pt x="2" y="20"/>
                    <a:pt x="4" y="20"/>
                    <a:pt x="6" y="20"/>
                  </a:cubicBezTo>
                  <a:cubicBezTo>
                    <a:pt x="6" y="20"/>
                    <a:pt x="6" y="20"/>
                    <a:pt x="6" y="20"/>
                  </a:cubicBezTo>
                  <a:cubicBezTo>
                    <a:pt x="6" y="0"/>
                    <a:pt x="6" y="0"/>
                    <a:pt x="6" y="0"/>
                  </a:cubicBezTo>
                </a:path>
              </a:pathLst>
            </a:custGeom>
            <a:solidFill>
              <a:srgbClr val="3B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6"/>
            <p:cNvSpPr>
              <a:spLocks/>
            </p:cNvSpPr>
            <p:nvPr/>
          </p:nvSpPr>
          <p:spPr bwMode="auto">
            <a:xfrm>
              <a:off x="4887" y="3325"/>
              <a:ext cx="88" cy="43"/>
            </a:xfrm>
            <a:custGeom>
              <a:avLst/>
              <a:gdLst>
                <a:gd name="T0" fmla="*/ 106 w 187"/>
                <a:gd name="T1" fmla="*/ 91 h 91"/>
                <a:gd name="T2" fmla="*/ 0 w 187"/>
                <a:gd name="T3" fmla="*/ 34 h 91"/>
                <a:gd name="T4" fmla="*/ 34 w 187"/>
                <a:gd name="T5" fmla="*/ 0 h 91"/>
                <a:gd name="T6" fmla="*/ 113 w 187"/>
                <a:gd name="T7" fmla="*/ 42 h 91"/>
                <a:gd name="T8" fmla="*/ 144 w 187"/>
                <a:gd name="T9" fmla="*/ 18 h 91"/>
                <a:gd name="T10" fmla="*/ 187 w 187"/>
                <a:gd name="T11" fmla="*/ 38 h 91"/>
                <a:gd name="T12" fmla="*/ 121 w 187"/>
                <a:gd name="T13" fmla="*/ 89 h 91"/>
                <a:gd name="T14" fmla="*/ 106 w 187"/>
                <a:gd name="T15" fmla="*/ 91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91">
                  <a:moveTo>
                    <a:pt x="106" y="91"/>
                  </a:moveTo>
                  <a:cubicBezTo>
                    <a:pt x="73" y="91"/>
                    <a:pt x="37" y="72"/>
                    <a:pt x="0" y="34"/>
                  </a:cubicBezTo>
                  <a:cubicBezTo>
                    <a:pt x="34" y="0"/>
                    <a:pt x="34" y="0"/>
                    <a:pt x="34" y="0"/>
                  </a:cubicBezTo>
                  <a:cubicBezTo>
                    <a:pt x="65" y="31"/>
                    <a:pt x="92" y="46"/>
                    <a:pt x="113" y="42"/>
                  </a:cubicBezTo>
                  <a:cubicBezTo>
                    <a:pt x="133" y="39"/>
                    <a:pt x="144" y="18"/>
                    <a:pt x="144" y="18"/>
                  </a:cubicBezTo>
                  <a:cubicBezTo>
                    <a:pt x="187" y="38"/>
                    <a:pt x="187" y="38"/>
                    <a:pt x="187" y="38"/>
                  </a:cubicBezTo>
                  <a:cubicBezTo>
                    <a:pt x="186" y="40"/>
                    <a:pt x="166" y="82"/>
                    <a:pt x="121" y="89"/>
                  </a:cubicBezTo>
                  <a:cubicBezTo>
                    <a:pt x="116" y="90"/>
                    <a:pt x="111" y="91"/>
                    <a:pt x="106" y="91"/>
                  </a:cubicBezTo>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7"/>
            <p:cNvSpPr>
              <a:spLocks/>
            </p:cNvSpPr>
            <p:nvPr/>
          </p:nvSpPr>
          <p:spPr bwMode="auto">
            <a:xfrm>
              <a:off x="4873" y="3312"/>
              <a:ext cx="31" cy="30"/>
            </a:xfrm>
            <a:custGeom>
              <a:avLst/>
              <a:gdLst>
                <a:gd name="T0" fmla="*/ 11 w 65"/>
                <a:gd name="T1" fmla="*/ 46 h 64"/>
                <a:gd name="T2" fmla="*/ 10 w 65"/>
                <a:gd name="T3" fmla="*/ 45 h 64"/>
                <a:gd name="T4" fmla="*/ 10 w 65"/>
                <a:gd name="T5" fmla="*/ 10 h 64"/>
                <a:gd name="T6" fmla="*/ 46 w 65"/>
                <a:gd name="T7" fmla="*/ 10 h 64"/>
                <a:gd name="T8" fmla="*/ 46 w 65"/>
                <a:gd name="T9" fmla="*/ 11 h 64"/>
                <a:gd name="T10" fmla="*/ 46 w 65"/>
                <a:gd name="T11" fmla="*/ 11 h 64"/>
                <a:gd name="T12" fmla="*/ 65 w 65"/>
                <a:gd name="T13" fmla="*/ 30 h 64"/>
                <a:gd name="T14" fmla="*/ 29 w 65"/>
                <a:gd name="T15" fmla="*/ 64 h 64"/>
                <a:gd name="T16" fmla="*/ 11 w 65"/>
                <a:gd name="T17"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64">
                  <a:moveTo>
                    <a:pt x="11" y="46"/>
                  </a:moveTo>
                  <a:cubicBezTo>
                    <a:pt x="10" y="45"/>
                    <a:pt x="10" y="45"/>
                    <a:pt x="10" y="45"/>
                  </a:cubicBezTo>
                  <a:cubicBezTo>
                    <a:pt x="0" y="35"/>
                    <a:pt x="1" y="19"/>
                    <a:pt x="10" y="10"/>
                  </a:cubicBezTo>
                  <a:cubicBezTo>
                    <a:pt x="20" y="0"/>
                    <a:pt x="36" y="0"/>
                    <a:pt x="46" y="10"/>
                  </a:cubicBezTo>
                  <a:cubicBezTo>
                    <a:pt x="46" y="11"/>
                    <a:pt x="46" y="11"/>
                    <a:pt x="46" y="11"/>
                  </a:cubicBezTo>
                  <a:cubicBezTo>
                    <a:pt x="46" y="11"/>
                    <a:pt x="46" y="11"/>
                    <a:pt x="46" y="11"/>
                  </a:cubicBezTo>
                  <a:cubicBezTo>
                    <a:pt x="65" y="30"/>
                    <a:pt x="65" y="30"/>
                    <a:pt x="65" y="30"/>
                  </a:cubicBezTo>
                  <a:cubicBezTo>
                    <a:pt x="29" y="64"/>
                    <a:pt x="29" y="64"/>
                    <a:pt x="29" y="64"/>
                  </a:cubicBezTo>
                  <a:cubicBezTo>
                    <a:pt x="11" y="46"/>
                    <a:pt x="11" y="46"/>
                    <a:pt x="11" y="46"/>
                  </a:cubicBezTo>
                  <a:close/>
                </a:path>
              </a:pathLst>
            </a:custGeom>
            <a:solidFill>
              <a:srgbClr val="9951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8"/>
            <p:cNvSpPr>
              <a:spLocks/>
            </p:cNvSpPr>
            <p:nvPr/>
          </p:nvSpPr>
          <p:spPr bwMode="auto">
            <a:xfrm>
              <a:off x="4963" y="3510"/>
              <a:ext cx="40" cy="22"/>
            </a:xfrm>
            <a:custGeom>
              <a:avLst/>
              <a:gdLst>
                <a:gd name="T0" fmla="*/ 0 w 40"/>
                <a:gd name="T1" fmla="*/ 17 h 22"/>
                <a:gd name="T2" fmla="*/ 17 w 40"/>
                <a:gd name="T3" fmla="*/ 0 h 22"/>
                <a:gd name="T4" fmla="*/ 40 w 40"/>
                <a:gd name="T5" fmla="*/ 0 h 22"/>
                <a:gd name="T6" fmla="*/ 40 w 40"/>
                <a:gd name="T7" fmla="*/ 22 h 22"/>
                <a:gd name="T8" fmla="*/ 0 w 40"/>
                <a:gd name="T9" fmla="*/ 22 h 22"/>
                <a:gd name="T10" fmla="*/ 0 w 40"/>
                <a:gd name="T11" fmla="*/ 17 h 22"/>
              </a:gdLst>
              <a:ahLst/>
              <a:cxnLst>
                <a:cxn ang="0">
                  <a:pos x="T0" y="T1"/>
                </a:cxn>
                <a:cxn ang="0">
                  <a:pos x="T2" y="T3"/>
                </a:cxn>
                <a:cxn ang="0">
                  <a:pos x="T4" y="T5"/>
                </a:cxn>
                <a:cxn ang="0">
                  <a:pos x="T6" y="T7"/>
                </a:cxn>
                <a:cxn ang="0">
                  <a:pos x="T8" y="T9"/>
                </a:cxn>
                <a:cxn ang="0">
                  <a:pos x="T10" y="T11"/>
                </a:cxn>
              </a:cxnLst>
              <a:rect l="0" t="0" r="r" b="b"/>
              <a:pathLst>
                <a:path w="40" h="22">
                  <a:moveTo>
                    <a:pt x="0" y="17"/>
                  </a:moveTo>
                  <a:lnTo>
                    <a:pt x="17" y="0"/>
                  </a:lnTo>
                  <a:lnTo>
                    <a:pt x="40" y="0"/>
                  </a:lnTo>
                  <a:lnTo>
                    <a:pt x="40" y="22"/>
                  </a:lnTo>
                  <a:lnTo>
                    <a:pt x="0" y="22"/>
                  </a:lnTo>
                  <a:lnTo>
                    <a:pt x="0" y="17"/>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19"/>
            <p:cNvSpPr>
              <a:spLocks noChangeArrowheads="1"/>
            </p:cNvSpPr>
            <p:nvPr/>
          </p:nvSpPr>
          <p:spPr bwMode="auto">
            <a:xfrm>
              <a:off x="4981" y="3363"/>
              <a:ext cx="23" cy="149"/>
            </a:xfrm>
            <a:prstGeom prst="rect">
              <a:avLst/>
            </a:prstGeom>
            <a:solidFill>
              <a:srgbClr val="002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20"/>
            <p:cNvSpPr>
              <a:spLocks noChangeArrowheads="1"/>
            </p:cNvSpPr>
            <p:nvPr/>
          </p:nvSpPr>
          <p:spPr bwMode="auto">
            <a:xfrm>
              <a:off x="4981" y="3363"/>
              <a:ext cx="2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21"/>
            <p:cNvSpPr>
              <a:spLocks noChangeArrowheads="1"/>
            </p:cNvSpPr>
            <p:nvPr/>
          </p:nvSpPr>
          <p:spPr bwMode="auto">
            <a:xfrm>
              <a:off x="5017" y="3363"/>
              <a:ext cx="23" cy="149"/>
            </a:xfrm>
            <a:prstGeom prst="rect">
              <a:avLst/>
            </a:prstGeom>
            <a:solidFill>
              <a:srgbClr val="002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22"/>
            <p:cNvSpPr>
              <a:spLocks noChangeArrowheads="1"/>
            </p:cNvSpPr>
            <p:nvPr/>
          </p:nvSpPr>
          <p:spPr bwMode="auto">
            <a:xfrm>
              <a:off x="5017" y="3363"/>
              <a:ext cx="2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3"/>
            <p:cNvSpPr>
              <a:spLocks/>
            </p:cNvSpPr>
            <p:nvPr/>
          </p:nvSpPr>
          <p:spPr bwMode="auto">
            <a:xfrm>
              <a:off x="4999" y="3510"/>
              <a:ext cx="41" cy="22"/>
            </a:xfrm>
            <a:custGeom>
              <a:avLst/>
              <a:gdLst>
                <a:gd name="T0" fmla="*/ 0 w 41"/>
                <a:gd name="T1" fmla="*/ 17 h 22"/>
                <a:gd name="T2" fmla="*/ 18 w 41"/>
                <a:gd name="T3" fmla="*/ 0 h 22"/>
                <a:gd name="T4" fmla="*/ 41 w 41"/>
                <a:gd name="T5" fmla="*/ 0 h 22"/>
                <a:gd name="T6" fmla="*/ 41 w 41"/>
                <a:gd name="T7" fmla="*/ 22 h 22"/>
                <a:gd name="T8" fmla="*/ 0 w 41"/>
                <a:gd name="T9" fmla="*/ 22 h 22"/>
                <a:gd name="T10" fmla="*/ 0 w 41"/>
                <a:gd name="T11" fmla="*/ 17 h 22"/>
              </a:gdLst>
              <a:ahLst/>
              <a:cxnLst>
                <a:cxn ang="0">
                  <a:pos x="T0" y="T1"/>
                </a:cxn>
                <a:cxn ang="0">
                  <a:pos x="T2" y="T3"/>
                </a:cxn>
                <a:cxn ang="0">
                  <a:pos x="T4" y="T5"/>
                </a:cxn>
                <a:cxn ang="0">
                  <a:pos x="T6" y="T7"/>
                </a:cxn>
                <a:cxn ang="0">
                  <a:pos x="T8" y="T9"/>
                </a:cxn>
                <a:cxn ang="0">
                  <a:pos x="T10" y="T11"/>
                </a:cxn>
              </a:cxnLst>
              <a:rect l="0" t="0" r="r" b="b"/>
              <a:pathLst>
                <a:path w="41" h="22">
                  <a:moveTo>
                    <a:pt x="0" y="17"/>
                  </a:moveTo>
                  <a:lnTo>
                    <a:pt x="18" y="0"/>
                  </a:lnTo>
                  <a:lnTo>
                    <a:pt x="41" y="0"/>
                  </a:lnTo>
                  <a:lnTo>
                    <a:pt x="41" y="22"/>
                  </a:lnTo>
                  <a:lnTo>
                    <a:pt x="0" y="22"/>
                  </a:lnTo>
                  <a:lnTo>
                    <a:pt x="0" y="17"/>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24"/>
            <p:cNvSpPr>
              <a:spLocks/>
            </p:cNvSpPr>
            <p:nvPr/>
          </p:nvSpPr>
          <p:spPr bwMode="auto">
            <a:xfrm>
              <a:off x="4959" y="3184"/>
              <a:ext cx="116" cy="212"/>
            </a:xfrm>
            <a:custGeom>
              <a:avLst/>
              <a:gdLst>
                <a:gd name="T0" fmla="*/ 0 w 246"/>
                <a:gd name="T1" fmla="*/ 28 h 452"/>
                <a:gd name="T2" fmla="*/ 0 w 246"/>
                <a:gd name="T3" fmla="*/ 424 h 452"/>
                <a:gd name="T4" fmla="*/ 28 w 246"/>
                <a:gd name="T5" fmla="*/ 452 h 452"/>
                <a:gd name="T6" fmla="*/ 218 w 246"/>
                <a:gd name="T7" fmla="*/ 452 h 452"/>
                <a:gd name="T8" fmla="*/ 246 w 246"/>
                <a:gd name="T9" fmla="*/ 424 h 452"/>
                <a:gd name="T10" fmla="*/ 246 w 246"/>
                <a:gd name="T11" fmla="*/ 28 h 452"/>
                <a:gd name="T12" fmla="*/ 218 w 246"/>
                <a:gd name="T13" fmla="*/ 0 h 452"/>
                <a:gd name="T14" fmla="*/ 28 w 246"/>
                <a:gd name="T15" fmla="*/ 0 h 452"/>
                <a:gd name="T16" fmla="*/ 0 w 246"/>
                <a:gd name="T17"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452">
                  <a:moveTo>
                    <a:pt x="0" y="28"/>
                  </a:moveTo>
                  <a:cubicBezTo>
                    <a:pt x="0" y="424"/>
                    <a:pt x="0" y="424"/>
                    <a:pt x="0" y="424"/>
                  </a:cubicBezTo>
                  <a:cubicBezTo>
                    <a:pt x="0" y="424"/>
                    <a:pt x="0" y="452"/>
                    <a:pt x="28" y="452"/>
                  </a:cubicBezTo>
                  <a:cubicBezTo>
                    <a:pt x="218" y="452"/>
                    <a:pt x="218" y="452"/>
                    <a:pt x="218" y="452"/>
                  </a:cubicBezTo>
                  <a:cubicBezTo>
                    <a:pt x="218" y="452"/>
                    <a:pt x="246" y="452"/>
                    <a:pt x="246" y="424"/>
                  </a:cubicBezTo>
                  <a:cubicBezTo>
                    <a:pt x="246" y="28"/>
                    <a:pt x="246" y="28"/>
                    <a:pt x="246" y="28"/>
                  </a:cubicBezTo>
                  <a:cubicBezTo>
                    <a:pt x="246" y="28"/>
                    <a:pt x="246" y="0"/>
                    <a:pt x="218" y="0"/>
                  </a:cubicBezTo>
                  <a:cubicBezTo>
                    <a:pt x="28" y="0"/>
                    <a:pt x="28" y="0"/>
                    <a:pt x="28" y="0"/>
                  </a:cubicBezTo>
                  <a:cubicBezTo>
                    <a:pt x="28" y="0"/>
                    <a:pt x="0" y="0"/>
                    <a:pt x="0" y="28"/>
                  </a:cubicBezTo>
                </a:path>
              </a:pathLst>
            </a:custGeom>
            <a:solidFill>
              <a:srgbClr val="662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25"/>
            <p:cNvSpPr>
              <a:spLocks/>
            </p:cNvSpPr>
            <p:nvPr/>
          </p:nvSpPr>
          <p:spPr bwMode="auto">
            <a:xfrm>
              <a:off x="4953" y="3184"/>
              <a:ext cx="116" cy="212"/>
            </a:xfrm>
            <a:custGeom>
              <a:avLst/>
              <a:gdLst>
                <a:gd name="T0" fmla="*/ 0 w 247"/>
                <a:gd name="T1" fmla="*/ 28 h 452"/>
                <a:gd name="T2" fmla="*/ 0 w 247"/>
                <a:gd name="T3" fmla="*/ 424 h 452"/>
                <a:gd name="T4" fmla="*/ 29 w 247"/>
                <a:gd name="T5" fmla="*/ 452 h 452"/>
                <a:gd name="T6" fmla="*/ 218 w 247"/>
                <a:gd name="T7" fmla="*/ 452 h 452"/>
                <a:gd name="T8" fmla="*/ 247 w 247"/>
                <a:gd name="T9" fmla="*/ 424 h 452"/>
                <a:gd name="T10" fmla="*/ 247 w 247"/>
                <a:gd name="T11" fmla="*/ 28 h 452"/>
                <a:gd name="T12" fmla="*/ 218 w 247"/>
                <a:gd name="T13" fmla="*/ 0 h 452"/>
                <a:gd name="T14" fmla="*/ 29 w 247"/>
                <a:gd name="T15" fmla="*/ 0 h 452"/>
                <a:gd name="T16" fmla="*/ 0 w 247"/>
                <a:gd name="T17"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452">
                  <a:moveTo>
                    <a:pt x="0" y="28"/>
                  </a:moveTo>
                  <a:cubicBezTo>
                    <a:pt x="0" y="424"/>
                    <a:pt x="0" y="424"/>
                    <a:pt x="0" y="424"/>
                  </a:cubicBezTo>
                  <a:cubicBezTo>
                    <a:pt x="0" y="424"/>
                    <a:pt x="0" y="452"/>
                    <a:pt x="29" y="452"/>
                  </a:cubicBezTo>
                  <a:cubicBezTo>
                    <a:pt x="218" y="452"/>
                    <a:pt x="218" y="452"/>
                    <a:pt x="218" y="452"/>
                  </a:cubicBezTo>
                  <a:cubicBezTo>
                    <a:pt x="218" y="452"/>
                    <a:pt x="247" y="452"/>
                    <a:pt x="247" y="424"/>
                  </a:cubicBezTo>
                  <a:cubicBezTo>
                    <a:pt x="247" y="28"/>
                    <a:pt x="247" y="28"/>
                    <a:pt x="247" y="28"/>
                  </a:cubicBezTo>
                  <a:cubicBezTo>
                    <a:pt x="247" y="28"/>
                    <a:pt x="247" y="0"/>
                    <a:pt x="218" y="0"/>
                  </a:cubicBezTo>
                  <a:cubicBezTo>
                    <a:pt x="29" y="0"/>
                    <a:pt x="29" y="0"/>
                    <a:pt x="29" y="0"/>
                  </a:cubicBezTo>
                  <a:cubicBezTo>
                    <a:pt x="29" y="0"/>
                    <a:pt x="0" y="0"/>
                    <a:pt x="0" y="28"/>
                  </a:cubicBezTo>
                </a:path>
              </a:pathLst>
            </a:custGeom>
            <a:solidFill>
              <a:srgbClr val="9951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26"/>
            <p:cNvSpPr>
              <a:spLocks noChangeArrowheads="1"/>
            </p:cNvSpPr>
            <p:nvPr/>
          </p:nvSpPr>
          <p:spPr bwMode="auto">
            <a:xfrm>
              <a:off x="4966" y="3197"/>
              <a:ext cx="89" cy="1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27"/>
            <p:cNvSpPr>
              <a:spLocks noChangeArrowheads="1"/>
            </p:cNvSpPr>
            <p:nvPr/>
          </p:nvSpPr>
          <p:spPr bwMode="auto">
            <a:xfrm>
              <a:off x="4966" y="3197"/>
              <a:ext cx="89"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Rectangle 28"/>
            <p:cNvSpPr>
              <a:spLocks noChangeArrowheads="1"/>
            </p:cNvSpPr>
            <p:nvPr/>
          </p:nvSpPr>
          <p:spPr bwMode="auto">
            <a:xfrm>
              <a:off x="5114" y="3386"/>
              <a:ext cx="114" cy="142"/>
            </a:xfrm>
            <a:prstGeom prst="rect">
              <a:avLst/>
            </a:prstGeom>
            <a:solidFill>
              <a:srgbClr val="6625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29"/>
            <p:cNvSpPr>
              <a:spLocks noChangeArrowheads="1"/>
            </p:cNvSpPr>
            <p:nvPr/>
          </p:nvSpPr>
          <p:spPr bwMode="auto">
            <a:xfrm>
              <a:off x="5114" y="3386"/>
              <a:ext cx="114"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30"/>
            <p:cNvSpPr>
              <a:spLocks noChangeArrowheads="1"/>
            </p:cNvSpPr>
            <p:nvPr/>
          </p:nvSpPr>
          <p:spPr bwMode="auto">
            <a:xfrm>
              <a:off x="5136" y="3432"/>
              <a:ext cx="41" cy="50"/>
            </a:xfrm>
            <a:prstGeom prst="rect">
              <a:avLst/>
            </a:prstGeom>
            <a:solidFill>
              <a:srgbClr val="5C21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31"/>
            <p:cNvSpPr>
              <a:spLocks noChangeArrowheads="1"/>
            </p:cNvSpPr>
            <p:nvPr/>
          </p:nvSpPr>
          <p:spPr bwMode="auto">
            <a:xfrm>
              <a:off x="5136" y="3432"/>
              <a:ext cx="41"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32"/>
            <p:cNvSpPr>
              <a:spLocks/>
            </p:cNvSpPr>
            <p:nvPr/>
          </p:nvSpPr>
          <p:spPr bwMode="auto">
            <a:xfrm>
              <a:off x="5114" y="3227"/>
              <a:ext cx="114" cy="159"/>
            </a:xfrm>
            <a:custGeom>
              <a:avLst/>
              <a:gdLst>
                <a:gd name="T0" fmla="*/ 0 w 243"/>
                <a:gd name="T1" fmla="*/ 24 h 338"/>
                <a:gd name="T2" fmla="*/ 0 w 243"/>
                <a:gd name="T3" fmla="*/ 313 h 338"/>
                <a:gd name="T4" fmla="*/ 25 w 243"/>
                <a:gd name="T5" fmla="*/ 338 h 338"/>
                <a:gd name="T6" fmla="*/ 219 w 243"/>
                <a:gd name="T7" fmla="*/ 338 h 338"/>
                <a:gd name="T8" fmla="*/ 243 w 243"/>
                <a:gd name="T9" fmla="*/ 313 h 338"/>
                <a:gd name="T10" fmla="*/ 243 w 243"/>
                <a:gd name="T11" fmla="*/ 24 h 338"/>
                <a:gd name="T12" fmla="*/ 219 w 243"/>
                <a:gd name="T13" fmla="*/ 0 h 338"/>
                <a:gd name="T14" fmla="*/ 25 w 243"/>
                <a:gd name="T15" fmla="*/ 0 h 338"/>
                <a:gd name="T16" fmla="*/ 0 w 243"/>
                <a:gd name="T17" fmla="*/ 2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338">
                  <a:moveTo>
                    <a:pt x="0" y="24"/>
                  </a:moveTo>
                  <a:cubicBezTo>
                    <a:pt x="0" y="313"/>
                    <a:pt x="0" y="313"/>
                    <a:pt x="0" y="313"/>
                  </a:cubicBezTo>
                  <a:cubicBezTo>
                    <a:pt x="0" y="313"/>
                    <a:pt x="0" y="338"/>
                    <a:pt x="25" y="338"/>
                  </a:cubicBezTo>
                  <a:cubicBezTo>
                    <a:pt x="219" y="338"/>
                    <a:pt x="219" y="338"/>
                    <a:pt x="219" y="338"/>
                  </a:cubicBezTo>
                  <a:cubicBezTo>
                    <a:pt x="219" y="338"/>
                    <a:pt x="243" y="338"/>
                    <a:pt x="243" y="313"/>
                  </a:cubicBezTo>
                  <a:cubicBezTo>
                    <a:pt x="243" y="24"/>
                    <a:pt x="243" y="24"/>
                    <a:pt x="243" y="24"/>
                  </a:cubicBezTo>
                  <a:cubicBezTo>
                    <a:pt x="243" y="24"/>
                    <a:pt x="243" y="0"/>
                    <a:pt x="219" y="0"/>
                  </a:cubicBezTo>
                  <a:cubicBezTo>
                    <a:pt x="25" y="0"/>
                    <a:pt x="25" y="0"/>
                    <a:pt x="25" y="0"/>
                  </a:cubicBezTo>
                  <a:cubicBezTo>
                    <a:pt x="25" y="0"/>
                    <a:pt x="0" y="0"/>
                    <a:pt x="0" y="24"/>
                  </a:cubicBezTo>
                </a:path>
              </a:pathLst>
            </a:custGeom>
            <a:solidFill>
              <a:srgbClr val="9951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33"/>
            <p:cNvSpPr>
              <a:spLocks/>
            </p:cNvSpPr>
            <p:nvPr/>
          </p:nvSpPr>
          <p:spPr bwMode="auto">
            <a:xfrm>
              <a:off x="5125" y="3234"/>
              <a:ext cx="92" cy="144"/>
            </a:xfrm>
            <a:custGeom>
              <a:avLst/>
              <a:gdLst>
                <a:gd name="T0" fmla="*/ 0 w 196"/>
                <a:gd name="T1" fmla="*/ 22 h 307"/>
                <a:gd name="T2" fmla="*/ 0 w 196"/>
                <a:gd name="T3" fmla="*/ 285 h 307"/>
                <a:gd name="T4" fmla="*/ 20 w 196"/>
                <a:gd name="T5" fmla="*/ 307 h 307"/>
                <a:gd name="T6" fmla="*/ 176 w 196"/>
                <a:gd name="T7" fmla="*/ 307 h 307"/>
                <a:gd name="T8" fmla="*/ 196 w 196"/>
                <a:gd name="T9" fmla="*/ 285 h 307"/>
                <a:gd name="T10" fmla="*/ 196 w 196"/>
                <a:gd name="T11" fmla="*/ 22 h 307"/>
                <a:gd name="T12" fmla="*/ 176 w 196"/>
                <a:gd name="T13" fmla="*/ 0 h 307"/>
                <a:gd name="T14" fmla="*/ 20 w 196"/>
                <a:gd name="T15" fmla="*/ 0 h 307"/>
                <a:gd name="T16" fmla="*/ 0 w 196"/>
                <a:gd name="T17" fmla="*/ 2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07">
                  <a:moveTo>
                    <a:pt x="0" y="22"/>
                  </a:moveTo>
                  <a:cubicBezTo>
                    <a:pt x="0" y="285"/>
                    <a:pt x="0" y="285"/>
                    <a:pt x="0" y="285"/>
                  </a:cubicBezTo>
                  <a:cubicBezTo>
                    <a:pt x="0" y="285"/>
                    <a:pt x="0" y="307"/>
                    <a:pt x="20" y="307"/>
                  </a:cubicBezTo>
                  <a:cubicBezTo>
                    <a:pt x="176" y="307"/>
                    <a:pt x="176" y="307"/>
                    <a:pt x="176" y="307"/>
                  </a:cubicBezTo>
                  <a:cubicBezTo>
                    <a:pt x="176" y="307"/>
                    <a:pt x="196" y="307"/>
                    <a:pt x="196" y="285"/>
                  </a:cubicBezTo>
                  <a:cubicBezTo>
                    <a:pt x="196" y="22"/>
                    <a:pt x="196" y="22"/>
                    <a:pt x="196" y="22"/>
                  </a:cubicBezTo>
                  <a:cubicBezTo>
                    <a:pt x="196" y="22"/>
                    <a:pt x="196" y="0"/>
                    <a:pt x="176" y="0"/>
                  </a:cubicBezTo>
                  <a:cubicBezTo>
                    <a:pt x="20" y="0"/>
                    <a:pt x="20" y="0"/>
                    <a:pt x="20" y="0"/>
                  </a:cubicBezTo>
                  <a:cubicBezTo>
                    <a:pt x="20" y="0"/>
                    <a:pt x="0" y="0"/>
                    <a:pt x="0" y="22"/>
                  </a:cubicBezTo>
                </a:path>
              </a:pathLst>
            </a:custGeom>
            <a:solidFill>
              <a:srgbClr val="15D7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34"/>
            <p:cNvSpPr>
              <a:spLocks/>
            </p:cNvSpPr>
            <p:nvPr/>
          </p:nvSpPr>
          <p:spPr bwMode="auto">
            <a:xfrm>
              <a:off x="5114" y="3254"/>
              <a:ext cx="114" cy="132"/>
            </a:xfrm>
            <a:custGeom>
              <a:avLst/>
              <a:gdLst>
                <a:gd name="T0" fmla="*/ 243 w 243"/>
                <a:gd name="T1" fmla="*/ 0 h 280"/>
                <a:gd name="T2" fmla="*/ 219 w 243"/>
                <a:gd name="T3" fmla="*/ 22 h 280"/>
                <a:gd name="T4" fmla="*/ 219 w 243"/>
                <a:gd name="T5" fmla="*/ 46 h 280"/>
                <a:gd name="T6" fmla="*/ 242 w 243"/>
                <a:gd name="T7" fmla="*/ 46 h 280"/>
                <a:gd name="T8" fmla="*/ 242 w 243"/>
                <a:gd name="T9" fmla="*/ 50 h 280"/>
                <a:gd name="T10" fmla="*/ 219 w 243"/>
                <a:gd name="T11" fmla="*/ 50 h 280"/>
                <a:gd name="T12" fmla="*/ 219 w 243"/>
                <a:gd name="T13" fmla="*/ 186 h 280"/>
                <a:gd name="T14" fmla="*/ 242 w 243"/>
                <a:gd name="T15" fmla="*/ 186 h 280"/>
                <a:gd name="T16" fmla="*/ 242 w 243"/>
                <a:gd name="T17" fmla="*/ 190 h 280"/>
                <a:gd name="T18" fmla="*/ 219 w 243"/>
                <a:gd name="T19" fmla="*/ 190 h 280"/>
                <a:gd name="T20" fmla="*/ 219 w 243"/>
                <a:gd name="T21" fmla="*/ 242 h 280"/>
                <a:gd name="T22" fmla="*/ 199 w 243"/>
                <a:gd name="T23" fmla="*/ 264 h 280"/>
                <a:gd name="T24" fmla="*/ 43 w 243"/>
                <a:gd name="T25" fmla="*/ 264 h 280"/>
                <a:gd name="T26" fmla="*/ 23 w 243"/>
                <a:gd name="T27" fmla="*/ 242 h 280"/>
                <a:gd name="T28" fmla="*/ 23 w 243"/>
                <a:gd name="T29" fmla="*/ 196 h 280"/>
                <a:gd name="T30" fmla="*/ 0 w 243"/>
                <a:gd name="T31" fmla="*/ 216 h 280"/>
                <a:gd name="T32" fmla="*/ 0 w 243"/>
                <a:gd name="T33" fmla="*/ 255 h 280"/>
                <a:gd name="T34" fmla="*/ 25 w 243"/>
                <a:gd name="T35" fmla="*/ 280 h 280"/>
                <a:gd name="T36" fmla="*/ 219 w 243"/>
                <a:gd name="T37" fmla="*/ 280 h 280"/>
                <a:gd name="T38" fmla="*/ 243 w 243"/>
                <a:gd name="T39" fmla="*/ 255 h 280"/>
                <a:gd name="T40" fmla="*/ 243 w 243"/>
                <a:gd name="T41"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280">
                  <a:moveTo>
                    <a:pt x="243" y="0"/>
                  </a:moveTo>
                  <a:cubicBezTo>
                    <a:pt x="219" y="22"/>
                    <a:pt x="219" y="22"/>
                    <a:pt x="219" y="22"/>
                  </a:cubicBezTo>
                  <a:cubicBezTo>
                    <a:pt x="219" y="46"/>
                    <a:pt x="219" y="46"/>
                    <a:pt x="219" y="46"/>
                  </a:cubicBezTo>
                  <a:cubicBezTo>
                    <a:pt x="242" y="46"/>
                    <a:pt x="242" y="46"/>
                    <a:pt x="242" y="46"/>
                  </a:cubicBezTo>
                  <a:cubicBezTo>
                    <a:pt x="242" y="50"/>
                    <a:pt x="242" y="50"/>
                    <a:pt x="242" y="50"/>
                  </a:cubicBezTo>
                  <a:cubicBezTo>
                    <a:pt x="219" y="50"/>
                    <a:pt x="219" y="50"/>
                    <a:pt x="219" y="50"/>
                  </a:cubicBezTo>
                  <a:cubicBezTo>
                    <a:pt x="219" y="186"/>
                    <a:pt x="219" y="186"/>
                    <a:pt x="219" y="186"/>
                  </a:cubicBezTo>
                  <a:cubicBezTo>
                    <a:pt x="242" y="186"/>
                    <a:pt x="242" y="186"/>
                    <a:pt x="242" y="186"/>
                  </a:cubicBezTo>
                  <a:cubicBezTo>
                    <a:pt x="242" y="190"/>
                    <a:pt x="242" y="190"/>
                    <a:pt x="242" y="190"/>
                  </a:cubicBezTo>
                  <a:cubicBezTo>
                    <a:pt x="219" y="190"/>
                    <a:pt x="219" y="190"/>
                    <a:pt x="219" y="190"/>
                  </a:cubicBezTo>
                  <a:cubicBezTo>
                    <a:pt x="219" y="242"/>
                    <a:pt x="219" y="242"/>
                    <a:pt x="219" y="242"/>
                  </a:cubicBezTo>
                  <a:cubicBezTo>
                    <a:pt x="219" y="264"/>
                    <a:pt x="199" y="264"/>
                    <a:pt x="199" y="264"/>
                  </a:cubicBezTo>
                  <a:cubicBezTo>
                    <a:pt x="43" y="264"/>
                    <a:pt x="43" y="264"/>
                    <a:pt x="43" y="264"/>
                  </a:cubicBezTo>
                  <a:cubicBezTo>
                    <a:pt x="23" y="264"/>
                    <a:pt x="23" y="242"/>
                    <a:pt x="23" y="242"/>
                  </a:cubicBezTo>
                  <a:cubicBezTo>
                    <a:pt x="23" y="196"/>
                    <a:pt x="23" y="196"/>
                    <a:pt x="23" y="196"/>
                  </a:cubicBezTo>
                  <a:cubicBezTo>
                    <a:pt x="0" y="216"/>
                    <a:pt x="0" y="216"/>
                    <a:pt x="0" y="216"/>
                  </a:cubicBezTo>
                  <a:cubicBezTo>
                    <a:pt x="0" y="255"/>
                    <a:pt x="0" y="255"/>
                    <a:pt x="0" y="255"/>
                  </a:cubicBezTo>
                  <a:cubicBezTo>
                    <a:pt x="0" y="255"/>
                    <a:pt x="0" y="280"/>
                    <a:pt x="25" y="280"/>
                  </a:cubicBezTo>
                  <a:cubicBezTo>
                    <a:pt x="219" y="280"/>
                    <a:pt x="219" y="280"/>
                    <a:pt x="219" y="280"/>
                  </a:cubicBezTo>
                  <a:cubicBezTo>
                    <a:pt x="219" y="280"/>
                    <a:pt x="243" y="280"/>
                    <a:pt x="243" y="255"/>
                  </a:cubicBezTo>
                  <a:cubicBezTo>
                    <a:pt x="243" y="0"/>
                    <a:pt x="243" y="0"/>
                    <a:pt x="243" y="0"/>
                  </a:cubicBezTo>
                </a:path>
              </a:pathLst>
            </a:custGeom>
            <a:solidFill>
              <a:srgbClr val="914D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35"/>
            <p:cNvSpPr>
              <a:spLocks noEditPoints="1"/>
            </p:cNvSpPr>
            <p:nvPr/>
          </p:nvSpPr>
          <p:spPr bwMode="auto">
            <a:xfrm>
              <a:off x="5125" y="3264"/>
              <a:ext cx="92" cy="114"/>
            </a:xfrm>
            <a:custGeom>
              <a:avLst/>
              <a:gdLst>
                <a:gd name="T0" fmla="*/ 196 w 196"/>
                <a:gd name="T1" fmla="*/ 168 h 242"/>
                <a:gd name="T2" fmla="*/ 7 w 196"/>
                <a:gd name="T3" fmla="*/ 168 h 242"/>
                <a:gd name="T4" fmla="*/ 0 w 196"/>
                <a:gd name="T5" fmla="*/ 174 h 242"/>
                <a:gd name="T6" fmla="*/ 0 w 196"/>
                <a:gd name="T7" fmla="*/ 220 h 242"/>
                <a:gd name="T8" fmla="*/ 20 w 196"/>
                <a:gd name="T9" fmla="*/ 242 h 242"/>
                <a:gd name="T10" fmla="*/ 176 w 196"/>
                <a:gd name="T11" fmla="*/ 242 h 242"/>
                <a:gd name="T12" fmla="*/ 196 w 196"/>
                <a:gd name="T13" fmla="*/ 220 h 242"/>
                <a:gd name="T14" fmla="*/ 196 w 196"/>
                <a:gd name="T15" fmla="*/ 168 h 242"/>
                <a:gd name="T16" fmla="*/ 196 w 196"/>
                <a:gd name="T17" fmla="*/ 28 h 242"/>
                <a:gd name="T18" fmla="*/ 164 w 196"/>
                <a:gd name="T19" fmla="*/ 28 h 242"/>
                <a:gd name="T20" fmla="*/ 11 w 196"/>
                <a:gd name="T21" fmla="*/ 164 h 242"/>
                <a:gd name="T22" fmla="*/ 196 w 196"/>
                <a:gd name="T23" fmla="*/ 164 h 242"/>
                <a:gd name="T24" fmla="*/ 196 w 196"/>
                <a:gd name="T25" fmla="*/ 28 h 242"/>
                <a:gd name="T26" fmla="*/ 196 w 196"/>
                <a:gd name="T27" fmla="*/ 0 h 242"/>
                <a:gd name="T28" fmla="*/ 168 w 196"/>
                <a:gd name="T29" fmla="*/ 24 h 242"/>
                <a:gd name="T30" fmla="*/ 196 w 196"/>
                <a:gd name="T31" fmla="*/ 24 h 242"/>
                <a:gd name="T32" fmla="*/ 196 w 196"/>
                <a:gd name="T3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242">
                  <a:moveTo>
                    <a:pt x="196" y="168"/>
                  </a:moveTo>
                  <a:cubicBezTo>
                    <a:pt x="7" y="168"/>
                    <a:pt x="7" y="168"/>
                    <a:pt x="7" y="168"/>
                  </a:cubicBezTo>
                  <a:cubicBezTo>
                    <a:pt x="0" y="174"/>
                    <a:pt x="0" y="174"/>
                    <a:pt x="0" y="174"/>
                  </a:cubicBezTo>
                  <a:cubicBezTo>
                    <a:pt x="0" y="220"/>
                    <a:pt x="0" y="220"/>
                    <a:pt x="0" y="220"/>
                  </a:cubicBezTo>
                  <a:cubicBezTo>
                    <a:pt x="0" y="220"/>
                    <a:pt x="0" y="242"/>
                    <a:pt x="20" y="242"/>
                  </a:cubicBezTo>
                  <a:cubicBezTo>
                    <a:pt x="176" y="242"/>
                    <a:pt x="176" y="242"/>
                    <a:pt x="176" y="242"/>
                  </a:cubicBezTo>
                  <a:cubicBezTo>
                    <a:pt x="176" y="242"/>
                    <a:pt x="196" y="242"/>
                    <a:pt x="196" y="220"/>
                  </a:cubicBezTo>
                  <a:cubicBezTo>
                    <a:pt x="196" y="168"/>
                    <a:pt x="196" y="168"/>
                    <a:pt x="196" y="168"/>
                  </a:cubicBezTo>
                  <a:moveTo>
                    <a:pt x="196" y="28"/>
                  </a:moveTo>
                  <a:cubicBezTo>
                    <a:pt x="164" y="28"/>
                    <a:pt x="164" y="28"/>
                    <a:pt x="164" y="28"/>
                  </a:cubicBezTo>
                  <a:cubicBezTo>
                    <a:pt x="11" y="164"/>
                    <a:pt x="11" y="164"/>
                    <a:pt x="11" y="164"/>
                  </a:cubicBezTo>
                  <a:cubicBezTo>
                    <a:pt x="196" y="164"/>
                    <a:pt x="196" y="164"/>
                    <a:pt x="196" y="164"/>
                  </a:cubicBezTo>
                  <a:cubicBezTo>
                    <a:pt x="196" y="28"/>
                    <a:pt x="196" y="28"/>
                    <a:pt x="196" y="28"/>
                  </a:cubicBezTo>
                  <a:moveTo>
                    <a:pt x="196" y="0"/>
                  </a:moveTo>
                  <a:cubicBezTo>
                    <a:pt x="168" y="24"/>
                    <a:pt x="168" y="24"/>
                    <a:pt x="168" y="24"/>
                  </a:cubicBezTo>
                  <a:cubicBezTo>
                    <a:pt x="196" y="24"/>
                    <a:pt x="196" y="24"/>
                    <a:pt x="196" y="24"/>
                  </a:cubicBezTo>
                  <a:cubicBezTo>
                    <a:pt x="196" y="0"/>
                    <a:pt x="196" y="0"/>
                    <a:pt x="196" y="0"/>
                  </a:cubicBezTo>
                </a:path>
              </a:pathLst>
            </a:custGeom>
            <a:solidFill>
              <a:srgbClr val="14CC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36"/>
            <p:cNvSpPr>
              <a:spLocks/>
            </p:cNvSpPr>
            <p:nvPr/>
          </p:nvSpPr>
          <p:spPr bwMode="auto">
            <a:xfrm>
              <a:off x="4698" y="3290"/>
              <a:ext cx="54" cy="70"/>
            </a:xfrm>
            <a:custGeom>
              <a:avLst/>
              <a:gdLst>
                <a:gd name="T0" fmla="*/ 114 w 114"/>
                <a:gd name="T1" fmla="*/ 11 h 148"/>
                <a:gd name="T2" fmla="*/ 114 w 114"/>
                <a:gd name="T3" fmla="*/ 137 h 148"/>
                <a:gd name="T4" fmla="*/ 103 w 114"/>
                <a:gd name="T5" fmla="*/ 148 h 148"/>
                <a:gd name="T6" fmla="*/ 11 w 114"/>
                <a:gd name="T7" fmla="*/ 148 h 148"/>
                <a:gd name="T8" fmla="*/ 0 w 114"/>
                <a:gd name="T9" fmla="*/ 137 h 148"/>
                <a:gd name="T10" fmla="*/ 0 w 114"/>
                <a:gd name="T11" fmla="*/ 11 h 148"/>
                <a:gd name="T12" fmla="*/ 11 w 114"/>
                <a:gd name="T13" fmla="*/ 0 h 148"/>
                <a:gd name="T14" fmla="*/ 103 w 114"/>
                <a:gd name="T15" fmla="*/ 0 h 148"/>
                <a:gd name="T16" fmla="*/ 114 w 114"/>
                <a:gd name="T17" fmla="*/ 1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48">
                  <a:moveTo>
                    <a:pt x="114" y="11"/>
                  </a:moveTo>
                  <a:cubicBezTo>
                    <a:pt x="114" y="137"/>
                    <a:pt x="114" y="137"/>
                    <a:pt x="114" y="137"/>
                  </a:cubicBezTo>
                  <a:cubicBezTo>
                    <a:pt x="114" y="137"/>
                    <a:pt x="114" y="148"/>
                    <a:pt x="103" y="148"/>
                  </a:cubicBezTo>
                  <a:cubicBezTo>
                    <a:pt x="11" y="148"/>
                    <a:pt x="11" y="148"/>
                    <a:pt x="11" y="148"/>
                  </a:cubicBezTo>
                  <a:cubicBezTo>
                    <a:pt x="11" y="148"/>
                    <a:pt x="0" y="148"/>
                    <a:pt x="0" y="137"/>
                  </a:cubicBezTo>
                  <a:cubicBezTo>
                    <a:pt x="0" y="11"/>
                    <a:pt x="0" y="11"/>
                    <a:pt x="0" y="11"/>
                  </a:cubicBezTo>
                  <a:cubicBezTo>
                    <a:pt x="0" y="11"/>
                    <a:pt x="0" y="0"/>
                    <a:pt x="11" y="0"/>
                  </a:cubicBezTo>
                  <a:cubicBezTo>
                    <a:pt x="103" y="0"/>
                    <a:pt x="103" y="0"/>
                    <a:pt x="103" y="0"/>
                  </a:cubicBezTo>
                  <a:cubicBezTo>
                    <a:pt x="103" y="0"/>
                    <a:pt x="114" y="0"/>
                    <a:pt x="114" y="11"/>
                  </a:cubicBezTo>
                </a:path>
              </a:pathLst>
            </a:custGeom>
            <a:solidFill>
              <a:srgbClr val="662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37"/>
            <p:cNvSpPr>
              <a:spLocks/>
            </p:cNvSpPr>
            <p:nvPr/>
          </p:nvSpPr>
          <p:spPr bwMode="auto">
            <a:xfrm>
              <a:off x="4704" y="3294"/>
              <a:ext cx="42" cy="11"/>
            </a:xfrm>
            <a:custGeom>
              <a:avLst/>
              <a:gdLst>
                <a:gd name="T0" fmla="*/ 89 w 89"/>
                <a:gd name="T1" fmla="*/ 11 h 23"/>
                <a:gd name="T2" fmla="*/ 89 w 89"/>
                <a:gd name="T3" fmla="*/ 12 h 23"/>
                <a:gd name="T4" fmla="*/ 78 w 89"/>
                <a:gd name="T5" fmla="*/ 23 h 23"/>
                <a:gd name="T6" fmla="*/ 11 w 89"/>
                <a:gd name="T7" fmla="*/ 23 h 23"/>
                <a:gd name="T8" fmla="*/ 0 w 89"/>
                <a:gd name="T9" fmla="*/ 12 h 23"/>
                <a:gd name="T10" fmla="*/ 0 w 89"/>
                <a:gd name="T11" fmla="*/ 11 h 23"/>
                <a:gd name="T12" fmla="*/ 11 w 89"/>
                <a:gd name="T13" fmla="*/ 0 h 23"/>
                <a:gd name="T14" fmla="*/ 78 w 89"/>
                <a:gd name="T15" fmla="*/ 0 h 23"/>
                <a:gd name="T16" fmla="*/ 89 w 8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23">
                  <a:moveTo>
                    <a:pt x="89" y="11"/>
                  </a:moveTo>
                  <a:cubicBezTo>
                    <a:pt x="89" y="12"/>
                    <a:pt x="89" y="12"/>
                    <a:pt x="89" y="12"/>
                  </a:cubicBezTo>
                  <a:cubicBezTo>
                    <a:pt x="89" y="12"/>
                    <a:pt x="89" y="23"/>
                    <a:pt x="78" y="23"/>
                  </a:cubicBezTo>
                  <a:cubicBezTo>
                    <a:pt x="11" y="23"/>
                    <a:pt x="11" y="23"/>
                    <a:pt x="11" y="23"/>
                  </a:cubicBezTo>
                  <a:cubicBezTo>
                    <a:pt x="11" y="23"/>
                    <a:pt x="0" y="23"/>
                    <a:pt x="0" y="12"/>
                  </a:cubicBezTo>
                  <a:cubicBezTo>
                    <a:pt x="0" y="11"/>
                    <a:pt x="0" y="11"/>
                    <a:pt x="0" y="11"/>
                  </a:cubicBezTo>
                  <a:cubicBezTo>
                    <a:pt x="0" y="11"/>
                    <a:pt x="0" y="0"/>
                    <a:pt x="11" y="0"/>
                  </a:cubicBezTo>
                  <a:cubicBezTo>
                    <a:pt x="78" y="0"/>
                    <a:pt x="78" y="0"/>
                    <a:pt x="78" y="0"/>
                  </a:cubicBezTo>
                  <a:cubicBezTo>
                    <a:pt x="78" y="0"/>
                    <a:pt x="89" y="0"/>
                    <a:pt x="89" y="11"/>
                  </a:cubicBezTo>
                  <a:close/>
                </a:path>
              </a:pathLst>
            </a:custGeom>
            <a:solidFill>
              <a:srgbClr val="15D7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38"/>
            <p:cNvSpPr>
              <a:spLocks/>
            </p:cNvSpPr>
            <p:nvPr/>
          </p:nvSpPr>
          <p:spPr bwMode="auto">
            <a:xfrm>
              <a:off x="4678" y="3302"/>
              <a:ext cx="22" cy="46"/>
            </a:xfrm>
            <a:custGeom>
              <a:avLst/>
              <a:gdLst>
                <a:gd name="T0" fmla="*/ 24 w 48"/>
                <a:gd name="T1" fmla="*/ 49 h 97"/>
                <a:gd name="T2" fmla="*/ 48 w 48"/>
                <a:gd name="T3" fmla="*/ 25 h 97"/>
                <a:gd name="T4" fmla="*/ 48 w 48"/>
                <a:gd name="T5" fmla="*/ 0 h 97"/>
                <a:gd name="T6" fmla="*/ 0 w 48"/>
                <a:gd name="T7" fmla="*/ 49 h 97"/>
                <a:gd name="T8" fmla="*/ 48 w 48"/>
                <a:gd name="T9" fmla="*/ 97 h 97"/>
                <a:gd name="T10" fmla="*/ 48 w 48"/>
                <a:gd name="T11" fmla="*/ 73 h 97"/>
                <a:gd name="T12" fmla="*/ 24 w 48"/>
                <a:gd name="T13" fmla="*/ 49 h 97"/>
              </a:gdLst>
              <a:ahLst/>
              <a:cxnLst>
                <a:cxn ang="0">
                  <a:pos x="T0" y="T1"/>
                </a:cxn>
                <a:cxn ang="0">
                  <a:pos x="T2" y="T3"/>
                </a:cxn>
                <a:cxn ang="0">
                  <a:pos x="T4" y="T5"/>
                </a:cxn>
                <a:cxn ang="0">
                  <a:pos x="T6" y="T7"/>
                </a:cxn>
                <a:cxn ang="0">
                  <a:pos x="T8" y="T9"/>
                </a:cxn>
                <a:cxn ang="0">
                  <a:pos x="T10" y="T11"/>
                </a:cxn>
                <a:cxn ang="0">
                  <a:pos x="T12" y="T13"/>
                </a:cxn>
              </a:cxnLst>
              <a:rect l="0" t="0" r="r" b="b"/>
              <a:pathLst>
                <a:path w="48" h="97">
                  <a:moveTo>
                    <a:pt x="24" y="49"/>
                  </a:moveTo>
                  <a:cubicBezTo>
                    <a:pt x="24" y="35"/>
                    <a:pt x="35" y="25"/>
                    <a:pt x="48" y="25"/>
                  </a:cubicBezTo>
                  <a:cubicBezTo>
                    <a:pt x="48" y="0"/>
                    <a:pt x="48" y="0"/>
                    <a:pt x="48" y="0"/>
                  </a:cubicBezTo>
                  <a:cubicBezTo>
                    <a:pt x="22" y="0"/>
                    <a:pt x="0" y="22"/>
                    <a:pt x="0" y="49"/>
                  </a:cubicBezTo>
                  <a:cubicBezTo>
                    <a:pt x="0" y="75"/>
                    <a:pt x="22" y="97"/>
                    <a:pt x="48" y="97"/>
                  </a:cubicBezTo>
                  <a:cubicBezTo>
                    <a:pt x="48" y="73"/>
                    <a:pt x="48" y="73"/>
                    <a:pt x="48" y="73"/>
                  </a:cubicBezTo>
                  <a:cubicBezTo>
                    <a:pt x="35" y="73"/>
                    <a:pt x="24" y="62"/>
                    <a:pt x="24" y="49"/>
                  </a:cubicBezTo>
                </a:path>
              </a:pathLst>
            </a:custGeom>
            <a:solidFill>
              <a:srgbClr val="662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39"/>
            <p:cNvSpPr>
              <a:spLocks/>
            </p:cNvSpPr>
            <p:nvPr/>
          </p:nvSpPr>
          <p:spPr bwMode="auto">
            <a:xfrm>
              <a:off x="4698" y="3307"/>
              <a:ext cx="54" cy="53"/>
            </a:xfrm>
            <a:custGeom>
              <a:avLst/>
              <a:gdLst>
                <a:gd name="T0" fmla="*/ 5 w 114"/>
                <a:gd name="T1" fmla="*/ 0 h 113"/>
                <a:gd name="T2" fmla="*/ 5 w 114"/>
                <a:gd name="T3" fmla="*/ 16 h 113"/>
                <a:gd name="T4" fmla="*/ 0 w 114"/>
                <a:gd name="T5" fmla="*/ 16 h 113"/>
                <a:gd name="T6" fmla="*/ 0 w 114"/>
                <a:gd name="T7" fmla="*/ 63 h 113"/>
                <a:gd name="T8" fmla="*/ 5 w 114"/>
                <a:gd name="T9" fmla="*/ 64 h 113"/>
                <a:gd name="T10" fmla="*/ 5 w 114"/>
                <a:gd name="T11" fmla="*/ 88 h 113"/>
                <a:gd name="T12" fmla="*/ 0 w 114"/>
                <a:gd name="T13" fmla="*/ 88 h 113"/>
                <a:gd name="T14" fmla="*/ 0 w 114"/>
                <a:gd name="T15" fmla="*/ 102 h 113"/>
                <a:gd name="T16" fmla="*/ 11 w 114"/>
                <a:gd name="T17" fmla="*/ 113 h 113"/>
                <a:gd name="T18" fmla="*/ 103 w 114"/>
                <a:gd name="T19" fmla="*/ 113 h 113"/>
                <a:gd name="T20" fmla="*/ 114 w 114"/>
                <a:gd name="T21" fmla="*/ 102 h 113"/>
                <a:gd name="T22" fmla="*/ 114 w 114"/>
                <a:gd name="T23" fmla="*/ 75 h 113"/>
                <a:gd name="T24" fmla="*/ 5 w 114"/>
                <a:gd name="T2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13">
                  <a:moveTo>
                    <a:pt x="5" y="0"/>
                  </a:moveTo>
                  <a:cubicBezTo>
                    <a:pt x="5" y="16"/>
                    <a:pt x="5" y="16"/>
                    <a:pt x="5" y="16"/>
                  </a:cubicBezTo>
                  <a:cubicBezTo>
                    <a:pt x="3" y="16"/>
                    <a:pt x="2" y="16"/>
                    <a:pt x="0" y="16"/>
                  </a:cubicBezTo>
                  <a:cubicBezTo>
                    <a:pt x="0" y="63"/>
                    <a:pt x="0" y="63"/>
                    <a:pt x="0" y="63"/>
                  </a:cubicBezTo>
                  <a:cubicBezTo>
                    <a:pt x="2" y="64"/>
                    <a:pt x="3" y="64"/>
                    <a:pt x="5" y="64"/>
                  </a:cubicBezTo>
                  <a:cubicBezTo>
                    <a:pt x="5" y="88"/>
                    <a:pt x="5" y="88"/>
                    <a:pt x="5" y="88"/>
                  </a:cubicBezTo>
                  <a:cubicBezTo>
                    <a:pt x="3" y="88"/>
                    <a:pt x="2" y="88"/>
                    <a:pt x="0" y="88"/>
                  </a:cubicBezTo>
                  <a:cubicBezTo>
                    <a:pt x="0" y="102"/>
                    <a:pt x="0" y="102"/>
                    <a:pt x="0" y="102"/>
                  </a:cubicBezTo>
                  <a:cubicBezTo>
                    <a:pt x="0" y="113"/>
                    <a:pt x="11" y="113"/>
                    <a:pt x="11" y="113"/>
                  </a:cubicBezTo>
                  <a:cubicBezTo>
                    <a:pt x="103" y="113"/>
                    <a:pt x="103" y="113"/>
                    <a:pt x="103" y="113"/>
                  </a:cubicBezTo>
                  <a:cubicBezTo>
                    <a:pt x="114" y="113"/>
                    <a:pt x="114" y="102"/>
                    <a:pt x="114" y="102"/>
                  </a:cubicBezTo>
                  <a:cubicBezTo>
                    <a:pt x="114" y="75"/>
                    <a:pt x="114" y="75"/>
                    <a:pt x="114" y="75"/>
                  </a:cubicBezTo>
                  <a:cubicBezTo>
                    <a:pt x="5" y="0"/>
                    <a:pt x="5" y="0"/>
                    <a:pt x="5" y="0"/>
                  </a:cubicBezTo>
                </a:path>
              </a:pathLst>
            </a:custGeom>
            <a:solidFill>
              <a:srgbClr val="5C21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40"/>
            <p:cNvSpPr>
              <a:spLocks noEditPoints="1"/>
            </p:cNvSpPr>
            <p:nvPr/>
          </p:nvSpPr>
          <p:spPr bwMode="auto">
            <a:xfrm>
              <a:off x="4698" y="3305"/>
              <a:ext cx="2" cy="43"/>
            </a:xfrm>
            <a:custGeom>
              <a:avLst/>
              <a:gdLst>
                <a:gd name="T0" fmla="*/ 0 w 5"/>
                <a:gd name="T1" fmla="*/ 67 h 92"/>
                <a:gd name="T2" fmla="*/ 0 w 5"/>
                <a:gd name="T3" fmla="*/ 92 h 92"/>
                <a:gd name="T4" fmla="*/ 5 w 5"/>
                <a:gd name="T5" fmla="*/ 92 h 92"/>
                <a:gd name="T6" fmla="*/ 5 w 5"/>
                <a:gd name="T7" fmla="*/ 68 h 92"/>
                <a:gd name="T8" fmla="*/ 0 w 5"/>
                <a:gd name="T9" fmla="*/ 67 h 92"/>
                <a:gd name="T10" fmla="*/ 0 w 5"/>
                <a:gd name="T11" fmla="*/ 0 h 92"/>
                <a:gd name="T12" fmla="*/ 0 w 5"/>
                <a:gd name="T13" fmla="*/ 20 h 92"/>
                <a:gd name="T14" fmla="*/ 5 w 5"/>
                <a:gd name="T15" fmla="*/ 20 h 92"/>
                <a:gd name="T16" fmla="*/ 5 w 5"/>
                <a:gd name="T17" fmla="*/ 4 h 92"/>
                <a:gd name="T18" fmla="*/ 0 w 5"/>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92">
                  <a:moveTo>
                    <a:pt x="0" y="67"/>
                  </a:moveTo>
                  <a:cubicBezTo>
                    <a:pt x="0" y="92"/>
                    <a:pt x="0" y="92"/>
                    <a:pt x="0" y="92"/>
                  </a:cubicBezTo>
                  <a:cubicBezTo>
                    <a:pt x="2" y="92"/>
                    <a:pt x="3" y="92"/>
                    <a:pt x="5" y="92"/>
                  </a:cubicBezTo>
                  <a:cubicBezTo>
                    <a:pt x="5" y="68"/>
                    <a:pt x="5" y="68"/>
                    <a:pt x="5" y="68"/>
                  </a:cubicBezTo>
                  <a:cubicBezTo>
                    <a:pt x="3" y="68"/>
                    <a:pt x="2" y="68"/>
                    <a:pt x="0" y="67"/>
                  </a:cubicBezTo>
                  <a:moveTo>
                    <a:pt x="0" y="0"/>
                  </a:moveTo>
                  <a:cubicBezTo>
                    <a:pt x="0" y="20"/>
                    <a:pt x="0" y="20"/>
                    <a:pt x="0" y="20"/>
                  </a:cubicBezTo>
                  <a:cubicBezTo>
                    <a:pt x="2" y="20"/>
                    <a:pt x="3" y="20"/>
                    <a:pt x="5" y="20"/>
                  </a:cubicBezTo>
                  <a:cubicBezTo>
                    <a:pt x="5" y="4"/>
                    <a:pt x="5" y="4"/>
                    <a:pt x="5" y="4"/>
                  </a:cubicBezTo>
                  <a:cubicBezTo>
                    <a:pt x="0" y="0"/>
                    <a:pt x="0" y="0"/>
                    <a:pt x="0" y="0"/>
                  </a:cubicBezTo>
                </a:path>
              </a:pathLst>
            </a:custGeom>
            <a:solidFill>
              <a:srgbClr val="5C21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41"/>
            <p:cNvSpPr>
              <a:spLocks/>
            </p:cNvSpPr>
            <p:nvPr/>
          </p:nvSpPr>
          <p:spPr bwMode="auto">
            <a:xfrm>
              <a:off x="4593" y="3325"/>
              <a:ext cx="88" cy="43"/>
            </a:xfrm>
            <a:custGeom>
              <a:avLst/>
              <a:gdLst>
                <a:gd name="T0" fmla="*/ 80 w 187"/>
                <a:gd name="T1" fmla="*/ 91 h 91"/>
                <a:gd name="T2" fmla="*/ 66 w 187"/>
                <a:gd name="T3" fmla="*/ 89 h 91"/>
                <a:gd name="T4" fmla="*/ 0 w 187"/>
                <a:gd name="T5" fmla="*/ 38 h 91"/>
                <a:gd name="T6" fmla="*/ 21 w 187"/>
                <a:gd name="T7" fmla="*/ 28 h 91"/>
                <a:gd name="T8" fmla="*/ 43 w 187"/>
                <a:gd name="T9" fmla="*/ 18 h 91"/>
                <a:gd name="T10" fmla="*/ 74 w 187"/>
                <a:gd name="T11" fmla="*/ 42 h 91"/>
                <a:gd name="T12" fmla="*/ 153 w 187"/>
                <a:gd name="T13" fmla="*/ 0 h 91"/>
                <a:gd name="T14" fmla="*/ 187 w 187"/>
                <a:gd name="T15" fmla="*/ 34 h 91"/>
                <a:gd name="T16" fmla="*/ 80 w 187"/>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91">
                  <a:moveTo>
                    <a:pt x="80" y="91"/>
                  </a:moveTo>
                  <a:cubicBezTo>
                    <a:pt x="75" y="91"/>
                    <a:pt x="71" y="90"/>
                    <a:pt x="66" y="89"/>
                  </a:cubicBezTo>
                  <a:cubicBezTo>
                    <a:pt x="21" y="82"/>
                    <a:pt x="0" y="40"/>
                    <a:pt x="0" y="38"/>
                  </a:cubicBezTo>
                  <a:cubicBezTo>
                    <a:pt x="21" y="28"/>
                    <a:pt x="21" y="28"/>
                    <a:pt x="21" y="28"/>
                  </a:cubicBezTo>
                  <a:cubicBezTo>
                    <a:pt x="43" y="18"/>
                    <a:pt x="43" y="18"/>
                    <a:pt x="43" y="18"/>
                  </a:cubicBezTo>
                  <a:cubicBezTo>
                    <a:pt x="43" y="18"/>
                    <a:pt x="54" y="39"/>
                    <a:pt x="74" y="42"/>
                  </a:cubicBezTo>
                  <a:cubicBezTo>
                    <a:pt x="95" y="46"/>
                    <a:pt x="122" y="31"/>
                    <a:pt x="153" y="0"/>
                  </a:cubicBezTo>
                  <a:cubicBezTo>
                    <a:pt x="187" y="34"/>
                    <a:pt x="187" y="34"/>
                    <a:pt x="187" y="34"/>
                  </a:cubicBezTo>
                  <a:cubicBezTo>
                    <a:pt x="149" y="72"/>
                    <a:pt x="114" y="91"/>
                    <a:pt x="80" y="91"/>
                  </a:cubicBezTo>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42"/>
            <p:cNvSpPr>
              <a:spLocks/>
            </p:cNvSpPr>
            <p:nvPr/>
          </p:nvSpPr>
          <p:spPr bwMode="auto">
            <a:xfrm>
              <a:off x="4664" y="3312"/>
              <a:ext cx="30" cy="30"/>
            </a:xfrm>
            <a:custGeom>
              <a:avLst/>
              <a:gdLst>
                <a:gd name="T0" fmla="*/ 54 w 64"/>
                <a:gd name="T1" fmla="*/ 46 h 64"/>
                <a:gd name="T2" fmla="*/ 54 w 64"/>
                <a:gd name="T3" fmla="*/ 45 h 64"/>
                <a:gd name="T4" fmla="*/ 54 w 64"/>
                <a:gd name="T5" fmla="*/ 10 h 64"/>
                <a:gd name="T6" fmla="*/ 19 w 64"/>
                <a:gd name="T7" fmla="*/ 10 h 64"/>
                <a:gd name="T8" fmla="*/ 18 w 64"/>
                <a:gd name="T9" fmla="*/ 11 h 64"/>
                <a:gd name="T10" fmla="*/ 18 w 64"/>
                <a:gd name="T11" fmla="*/ 11 h 64"/>
                <a:gd name="T12" fmla="*/ 0 w 64"/>
                <a:gd name="T13" fmla="*/ 30 h 64"/>
                <a:gd name="T14" fmla="*/ 36 w 64"/>
                <a:gd name="T15" fmla="*/ 64 h 64"/>
                <a:gd name="T16" fmla="*/ 54 w 64"/>
                <a:gd name="T17"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4">
                  <a:moveTo>
                    <a:pt x="54" y="46"/>
                  </a:moveTo>
                  <a:cubicBezTo>
                    <a:pt x="54" y="45"/>
                    <a:pt x="54" y="45"/>
                    <a:pt x="54" y="45"/>
                  </a:cubicBezTo>
                  <a:cubicBezTo>
                    <a:pt x="64" y="35"/>
                    <a:pt x="64" y="19"/>
                    <a:pt x="54" y="10"/>
                  </a:cubicBezTo>
                  <a:cubicBezTo>
                    <a:pt x="44" y="0"/>
                    <a:pt x="29" y="0"/>
                    <a:pt x="19" y="10"/>
                  </a:cubicBezTo>
                  <a:cubicBezTo>
                    <a:pt x="18" y="11"/>
                    <a:pt x="18" y="11"/>
                    <a:pt x="18" y="11"/>
                  </a:cubicBezTo>
                  <a:cubicBezTo>
                    <a:pt x="18" y="11"/>
                    <a:pt x="18" y="11"/>
                    <a:pt x="18" y="11"/>
                  </a:cubicBezTo>
                  <a:cubicBezTo>
                    <a:pt x="0" y="30"/>
                    <a:pt x="0" y="30"/>
                    <a:pt x="0" y="30"/>
                  </a:cubicBezTo>
                  <a:cubicBezTo>
                    <a:pt x="36" y="64"/>
                    <a:pt x="36" y="64"/>
                    <a:pt x="36" y="64"/>
                  </a:cubicBezTo>
                  <a:cubicBezTo>
                    <a:pt x="54" y="46"/>
                    <a:pt x="54" y="46"/>
                    <a:pt x="54" y="46"/>
                  </a:cubicBezTo>
                  <a:close/>
                </a:path>
              </a:pathLst>
            </a:custGeom>
            <a:solidFill>
              <a:srgbClr val="9951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43"/>
            <p:cNvSpPr>
              <a:spLocks/>
            </p:cNvSpPr>
            <p:nvPr/>
          </p:nvSpPr>
          <p:spPr bwMode="auto">
            <a:xfrm>
              <a:off x="4499" y="3502"/>
              <a:ext cx="54" cy="30"/>
            </a:xfrm>
            <a:custGeom>
              <a:avLst/>
              <a:gdLst>
                <a:gd name="T0" fmla="*/ 54 w 54"/>
                <a:gd name="T1" fmla="*/ 23 h 30"/>
                <a:gd name="T2" fmla="*/ 31 w 54"/>
                <a:gd name="T3" fmla="*/ 0 h 30"/>
                <a:gd name="T4" fmla="*/ 0 w 54"/>
                <a:gd name="T5" fmla="*/ 0 h 30"/>
                <a:gd name="T6" fmla="*/ 0 w 54"/>
                <a:gd name="T7" fmla="*/ 30 h 30"/>
                <a:gd name="T8" fmla="*/ 54 w 54"/>
                <a:gd name="T9" fmla="*/ 30 h 30"/>
                <a:gd name="T10" fmla="*/ 54 w 54"/>
                <a:gd name="T11" fmla="*/ 23 h 30"/>
              </a:gdLst>
              <a:ahLst/>
              <a:cxnLst>
                <a:cxn ang="0">
                  <a:pos x="T0" y="T1"/>
                </a:cxn>
                <a:cxn ang="0">
                  <a:pos x="T2" y="T3"/>
                </a:cxn>
                <a:cxn ang="0">
                  <a:pos x="T4" y="T5"/>
                </a:cxn>
                <a:cxn ang="0">
                  <a:pos x="T6" y="T7"/>
                </a:cxn>
                <a:cxn ang="0">
                  <a:pos x="T8" y="T9"/>
                </a:cxn>
                <a:cxn ang="0">
                  <a:pos x="T10" y="T11"/>
                </a:cxn>
              </a:cxnLst>
              <a:rect l="0" t="0" r="r" b="b"/>
              <a:pathLst>
                <a:path w="54" h="30">
                  <a:moveTo>
                    <a:pt x="54" y="23"/>
                  </a:moveTo>
                  <a:lnTo>
                    <a:pt x="31" y="0"/>
                  </a:lnTo>
                  <a:lnTo>
                    <a:pt x="0" y="0"/>
                  </a:lnTo>
                  <a:lnTo>
                    <a:pt x="0" y="30"/>
                  </a:lnTo>
                  <a:lnTo>
                    <a:pt x="54" y="30"/>
                  </a:lnTo>
                  <a:lnTo>
                    <a:pt x="54" y="23"/>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Rectangle 44"/>
            <p:cNvSpPr>
              <a:spLocks noChangeArrowheads="1"/>
            </p:cNvSpPr>
            <p:nvPr/>
          </p:nvSpPr>
          <p:spPr bwMode="auto">
            <a:xfrm>
              <a:off x="4433" y="3304"/>
              <a:ext cx="31" cy="200"/>
            </a:xfrm>
            <a:prstGeom prst="rect">
              <a:avLst/>
            </a:prstGeom>
            <a:solidFill>
              <a:srgbClr val="002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Rectangle 45"/>
            <p:cNvSpPr>
              <a:spLocks noChangeArrowheads="1"/>
            </p:cNvSpPr>
            <p:nvPr/>
          </p:nvSpPr>
          <p:spPr bwMode="auto">
            <a:xfrm>
              <a:off x="4433" y="3304"/>
              <a:ext cx="3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46"/>
            <p:cNvSpPr>
              <a:spLocks/>
            </p:cNvSpPr>
            <p:nvPr/>
          </p:nvSpPr>
          <p:spPr bwMode="auto">
            <a:xfrm>
              <a:off x="4433" y="3502"/>
              <a:ext cx="55" cy="30"/>
            </a:xfrm>
            <a:custGeom>
              <a:avLst/>
              <a:gdLst>
                <a:gd name="T0" fmla="*/ 55 w 55"/>
                <a:gd name="T1" fmla="*/ 23 h 30"/>
                <a:gd name="T2" fmla="*/ 31 w 55"/>
                <a:gd name="T3" fmla="*/ 0 h 30"/>
                <a:gd name="T4" fmla="*/ 0 w 55"/>
                <a:gd name="T5" fmla="*/ 0 h 30"/>
                <a:gd name="T6" fmla="*/ 0 w 55"/>
                <a:gd name="T7" fmla="*/ 30 h 30"/>
                <a:gd name="T8" fmla="*/ 55 w 55"/>
                <a:gd name="T9" fmla="*/ 30 h 30"/>
                <a:gd name="T10" fmla="*/ 55 w 55"/>
                <a:gd name="T11" fmla="*/ 23 h 30"/>
              </a:gdLst>
              <a:ahLst/>
              <a:cxnLst>
                <a:cxn ang="0">
                  <a:pos x="T0" y="T1"/>
                </a:cxn>
                <a:cxn ang="0">
                  <a:pos x="T2" y="T3"/>
                </a:cxn>
                <a:cxn ang="0">
                  <a:pos x="T4" y="T5"/>
                </a:cxn>
                <a:cxn ang="0">
                  <a:pos x="T6" y="T7"/>
                </a:cxn>
                <a:cxn ang="0">
                  <a:pos x="T8" y="T9"/>
                </a:cxn>
                <a:cxn ang="0">
                  <a:pos x="T10" y="T11"/>
                </a:cxn>
              </a:cxnLst>
              <a:rect l="0" t="0" r="r" b="b"/>
              <a:pathLst>
                <a:path w="55" h="30">
                  <a:moveTo>
                    <a:pt x="55" y="23"/>
                  </a:moveTo>
                  <a:lnTo>
                    <a:pt x="31" y="0"/>
                  </a:lnTo>
                  <a:lnTo>
                    <a:pt x="0" y="0"/>
                  </a:lnTo>
                  <a:lnTo>
                    <a:pt x="0" y="30"/>
                  </a:lnTo>
                  <a:lnTo>
                    <a:pt x="55" y="30"/>
                  </a:lnTo>
                  <a:lnTo>
                    <a:pt x="55" y="23"/>
                  </a:ln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47"/>
            <p:cNvSpPr>
              <a:spLocks/>
            </p:cNvSpPr>
            <p:nvPr/>
          </p:nvSpPr>
          <p:spPr bwMode="auto">
            <a:xfrm>
              <a:off x="4340" y="3184"/>
              <a:ext cx="260" cy="213"/>
            </a:xfrm>
            <a:custGeom>
              <a:avLst/>
              <a:gdLst>
                <a:gd name="T0" fmla="*/ 551 w 551"/>
                <a:gd name="T1" fmla="*/ 28 h 452"/>
                <a:gd name="T2" fmla="*/ 551 w 551"/>
                <a:gd name="T3" fmla="*/ 424 h 452"/>
                <a:gd name="T4" fmla="*/ 522 w 551"/>
                <a:gd name="T5" fmla="*/ 452 h 452"/>
                <a:gd name="T6" fmla="*/ 28 w 551"/>
                <a:gd name="T7" fmla="*/ 452 h 452"/>
                <a:gd name="T8" fmla="*/ 0 w 551"/>
                <a:gd name="T9" fmla="*/ 424 h 452"/>
                <a:gd name="T10" fmla="*/ 0 w 551"/>
                <a:gd name="T11" fmla="*/ 28 h 452"/>
                <a:gd name="T12" fmla="*/ 28 w 551"/>
                <a:gd name="T13" fmla="*/ 0 h 452"/>
                <a:gd name="T14" fmla="*/ 522 w 551"/>
                <a:gd name="T15" fmla="*/ 0 h 452"/>
                <a:gd name="T16" fmla="*/ 551 w 551"/>
                <a:gd name="T17"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1" h="452">
                  <a:moveTo>
                    <a:pt x="551" y="28"/>
                  </a:moveTo>
                  <a:cubicBezTo>
                    <a:pt x="551" y="424"/>
                    <a:pt x="551" y="424"/>
                    <a:pt x="551" y="424"/>
                  </a:cubicBezTo>
                  <a:cubicBezTo>
                    <a:pt x="551" y="424"/>
                    <a:pt x="551" y="452"/>
                    <a:pt x="522" y="452"/>
                  </a:cubicBezTo>
                  <a:cubicBezTo>
                    <a:pt x="28" y="452"/>
                    <a:pt x="28" y="452"/>
                    <a:pt x="28" y="452"/>
                  </a:cubicBezTo>
                  <a:cubicBezTo>
                    <a:pt x="28" y="452"/>
                    <a:pt x="0" y="452"/>
                    <a:pt x="0" y="424"/>
                  </a:cubicBezTo>
                  <a:cubicBezTo>
                    <a:pt x="0" y="28"/>
                    <a:pt x="0" y="28"/>
                    <a:pt x="0" y="28"/>
                  </a:cubicBezTo>
                  <a:cubicBezTo>
                    <a:pt x="0" y="28"/>
                    <a:pt x="0" y="0"/>
                    <a:pt x="28" y="0"/>
                  </a:cubicBezTo>
                  <a:cubicBezTo>
                    <a:pt x="522" y="0"/>
                    <a:pt x="522" y="0"/>
                    <a:pt x="522" y="0"/>
                  </a:cubicBezTo>
                  <a:cubicBezTo>
                    <a:pt x="522" y="0"/>
                    <a:pt x="551" y="0"/>
                    <a:pt x="551" y="28"/>
                  </a:cubicBezTo>
                </a:path>
              </a:pathLst>
            </a:custGeom>
            <a:solidFill>
              <a:srgbClr val="662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48"/>
            <p:cNvSpPr>
              <a:spLocks/>
            </p:cNvSpPr>
            <p:nvPr/>
          </p:nvSpPr>
          <p:spPr bwMode="auto">
            <a:xfrm>
              <a:off x="4351" y="3184"/>
              <a:ext cx="266" cy="213"/>
            </a:xfrm>
            <a:custGeom>
              <a:avLst/>
              <a:gdLst>
                <a:gd name="T0" fmla="*/ 566 w 566"/>
                <a:gd name="T1" fmla="*/ 28 h 452"/>
                <a:gd name="T2" fmla="*/ 566 w 566"/>
                <a:gd name="T3" fmla="*/ 424 h 452"/>
                <a:gd name="T4" fmla="*/ 538 w 566"/>
                <a:gd name="T5" fmla="*/ 452 h 452"/>
                <a:gd name="T6" fmla="*/ 29 w 566"/>
                <a:gd name="T7" fmla="*/ 452 h 452"/>
                <a:gd name="T8" fmla="*/ 0 w 566"/>
                <a:gd name="T9" fmla="*/ 424 h 452"/>
                <a:gd name="T10" fmla="*/ 0 w 566"/>
                <a:gd name="T11" fmla="*/ 28 h 452"/>
                <a:gd name="T12" fmla="*/ 29 w 566"/>
                <a:gd name="T13" fmla="*/ 0 h 452"/>
                <a:gd name="T14" fmla="*/ 538 w 566"/>
                <a:gd name="T15" fmla="*/ 0 h 452"/>
                <a:gd name="T16" fmla="*/ 566 w 566"/>
                <a:gd name="T17"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2">
                  <a:moveTo>
                    <a:pt x="566" y="28"/>
                  </a:moveTo>
                  <a:cubicBezTo>
                    <a:pt x="566" y="424"/>
                    <a:pt x="566" y="424"/>
                    <a:pt x="566" y="424"/>
                  </a:cubicBezTo>
                  <a:cubicBezTo>
                    <a:pt x="566" y="424"/>
                    <a:pt x="566" y="452"/>
                    <a:pt x="538" y="452"/>
                  </a:cubicBezTo>
                  <a:cubicBezTo>
                    <a:pt x="29" y="452"/>
                    <a:pt x="29" y="452"/>
                    <a:pt x="29" y="452"/>
                  </a:cubicBezTo>
                  <a:cubicBezTo>
                    <a:pt x="29" y="452"/>
                    <a:pt x="0" y="452"/>
                    <a:pt x="0" y="424"/>
                  </a:cubicBezTo>
                  <a:cubicBezTo>
                    <a:pt x="0" y="28"/>
                    <a:pt x="0" y="28"/>
                    <a:pt x="0" y="28"/>
                  </a:cubicBezTo>
                  <a:cubicBezTo>
                    <a:pt x="0" y="28"/>
                    <a:pt x="0" y="0"/>
                    <a:pt x="29" y="0"/>
                  </a:cubicBezTo>
                  <a:cubicBezTo>
                    <a:pt x="538" y="0"/>
                    <a:pt x="538" y="0"/>
                    <a:pt x="538" y="0"/>
                  </a:cubicBezTo>
                  <a:cubicBezTo>
                    <a:pt x="538" y="0"/>
                    <a:pt x="566" y="0"/>
                    <a:pt x="566" y="28"/>
                  </a:cubicBezTo>
                </a:path>
              </a:pathLst>
            </a:custGeom>
            <a:solidFill>
              <a:srgbClr val="9951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49"/>
            <p:cNvSpPr>
              <a:spLocks noChangeArrowheads="1"/>
            </p:cNvSpPr>
            <p:nvPr/>
          </p:nvSpPr>
          <p:spPr bwMode="auto">
            <a:xfrm>
              <a:off x="4365" y="3197"/>
              <a:ext cx="239" cy="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50"/>
            <p:cNvSpPr>
              <a:spLocks noChangeArrowheads="1"/>
            </p:cNvSpPr>
            <p:nvPr/>
          </p:nvSpPr>
          <p:spPr bwMode="auto">
            <a:xfrm>
              <a:off x="4365" y="3197"/>
              <a:ext cx="239"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51"/>
            <p:cNvSpPr>
              <a:spLocks noChangeArrowheads="1"/>
            </p:cNvSpPr>
            <p:nvPr/>
          </p:nvSpPr>
          <p:spPr bwMode="auto">
            <a:xfrm>
              <a:off x="5114" y="3276"/>
              <a:ext cx="11" cy="1"/>
            </a:xfrm>
            <a:prstGeom prst="rect">
              <a:avLst/>
            </a:prstGeom>
            <a:solidFill>
              <a:srgbClr val="8245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52"/>
            <p:cNvSpPr>
              <a:spLocks noChangeArrowheads="1"/>
            </p:cNvSpPr>
            <p:nvPr/>
          </p:nvSpPr>
          <p:spPr bwMode="auto">
            <a:xfrm>
              <a:off x="5114" y="3276"/>
              <a:ext cx="1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53"/>
            <p:cNvSpPr>
              <a:spLocks/>
            </p:cNvSpPr>
            <p:nvPr/>
          </p:nvSpPr>
          <p:spPr bwMode="auto">
            <a:xfrm>
              <a:off x="5125" y="3276"/>
              <a:ext cx="79" cy="1"/>
            </a:xfrm>
            <a:custGeom>
              <a:avLst/>
              <a:gdLst>
                <a:gd name="T0" fmla="*/ 79 w 79"/>
                <a:gd name="T1" fmla="*/ 0 h 1"/>
                <a:gd name="T2" fmla="*/ 0 w 79"/>
                <a:gd name="T3" fmla="*/ 0 h 1"/>
                <a:gd name="T4" fmla="*/ 0 w 79"/>
                <a:gd name="T5" fmla="*/ 1 h 1"/>
                <a:gd name="T6" fmla="*/ 77 w 79"/>
                <a:gd name="T7" fmla="*/ 1 h 1"/>
                <a:gd name="T8" fmla="*/ 79 w 79"/>
                <a:gd name="T9" fmla="*/ 0 h 1"/>
              </a:gdLst>
              <a:ahLst/>
              <a:cxnLst>
                <a:cxn ang="0">
                  <a:pos x="T0" y="T1"/>
                </a:cxn>
                <a:cxn ang="0">
                  <a:pos x="T2" y="T3"/>
                </a:cxn>
                <a:cxn ang="0">
                  <a:pos x="T4" y="T5"/>
                </a:cxn>
                <a:cxn ang="0">
                  <a:pos x="T6" y="T7"/>
                </a:cxn>
                <a:cxn ang="0">
                  <a:pos x="T8" y="T9"/>
                </a:cxn>
              </a:cxnLst>
              <a:rect l="0" t="0" r="r" b="b"/>
              <a:pathLst>
                <a:path w="79" h="1">
                  <a:moveTo>
                    <a:pt x="79" y="0"/>
                  </a:moveTo>
                  <a:lnTo>
                    <a:pt x="0" y="0"/>
                  </a:lnTo>
                  <a:lnTo>
                    <a:pt x="0" y="1"/>
                  </a:lnTo>
                  <a:lnTo>
                    <a:pt x="77" y="1"/>
                  </a:lnTo>
                  <a:lnTo>
                    <a:pt x="79" y="0"/>
                  </a:lnTo>
                  <a:close/>
                </a:path>
              </a:pathLst>
            </a:custGeom>
            <a:solidFill>
              <a:srgbClr val="12B7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54"/>
            <p:cNvSpPr>
              <a:spLocks/>
            </p:cNvSpPr>
            <p:nvPr/>
          </p:nvSpPr>
          <p:spPr bwMode="auto">
            <a:xfrm>
              <a:off x="5125" y="3276"/>
              <a:ext cx="79" cy="1"/>
            </a:xfrm>
            <a:custGeom>
              <a:avLst/>
              <a:gdLst>
                <a:gd name="T0" fmla="*/ 79 w 79"/>
                <a:gd name="T1" fmla="*/ 0 h 1"/>
                <a:gd name="T2" fmla="*/ 0 w 79"/>
                <a:gd name="T3" fmla="*/ 0 h 1"/>
                <a:gd name="T4" fmla="*/ 0 w 79"/>
                <a:gd name="T5" fmla="*/ 1 h 1"/>
                <a:gd name="T6" fmla="*/ 77 w 79"/>
                <a:gd name="T7" fmla="*/ 1 h 1"/>
                <a:gd name="T8" fmla="*/ 79 w 79"/>
                <a:gd name="T9" fmla="*/ 0 h 1"/>
              </a:gdLst>
              <a:ahLst/>
              <a:cxnLst>
                <a:cxn ang="0">
                  <a:pos x="T0" y="T1"/>
                </a:cxn>
                <a:cxn ang="0">
                  <a:pos x="T2" y="T3"/>
                </a:cxn>
                <a:cxn ang="0">
                  <a:pos x="T4" y="T5"/>
                </a:cxn>
                <a:cxn ang="0">
                  <a:pos x="T6" y="T7"/>
                </a:cxn>
                <a:cxn ang="0">
                  <a:pos x="T8" y="T9"/>
                </a:cxn>
              </a:cxnLst>
              <a:rect l="0" t="0" r="r" b="b"/>
              <a:pathLst>
                <a:path w="79" h="1">
                  <a:moveTo>
                    <a:pt x="79" y="0"/>
                  </a:moveTo>
                  <a:lnTo>
                    <a:pt x="0" y="0"/>
                  </a:lnTo>
                  <a:lnTo>
                    <a:pt x="0" y="1"/>
                  </a:lnTo>
                  <a:lnTo>
                    <a:pt x="77" y="1"/>
                  </a:lnTo>
                  <a:lnTo>
                    <a:pt x="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55"/>
            <p:cNvSpPr>
              <a:spLocks noChangeArrowheads="1"/>
            </p:cNvSpPr>
            <p:nvPr/>
          </p:nvSpPr>
          <p:spPr bwMode="auto">
            <a:xfrm>
              <a:off x="5217" y="3276"/>
              <a:ext cx="11" cy="1"/>
            </a:xfrm>
            <a:prstGeom prst="rect">
              <a:avLst/>
            </a:prstGeom>
            <a:solidFill>
              <a:srgbClr val="7B42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56"/>
            <p:cNvSpPr>
              <a:spLocks noChangeArrowheads="1"/>
            </p:cNvSpPr>
            <p:nvPr/>
          </p:nvSpPr>
          <p:spPr bwMode="auto">
            <a:xfrm>
              <a:off x="5217" y="3276"/>
              <a:ext cx="1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57"/>
            <p:cNvSpPr>
              <a:spLocks/>
            </p:cNvSpPr>
            <p:nvPr/>
          </p:nvSpPr>
          <p:spPr bwMode="auto">
            <a:xfrm>
              <a:off x="5202" y="3276"/>
              <a:ext cx="15" cy="1"/>
            </a:xfrm>
            <a:custGeom>
              <a:avLst/>
              <a:gdLst>
                <a:gd name="T0" fmla="*/ 15 w 15"/>
                <a:gd name="T1" fmla="*/ 0 h 1"/>
                <a:gd name="T2" fmla="*/ 2 w 15"/>
                <a:gd name="T3" fmla="*/ 0 h 1"/>
                <a:gd name="T4" fmla="*/ 0 w 15"/>
                <a:gd name="T5" fmla="*/ 1 h 1"/>
                <a:gd name="T6" fmla="*/ 15 w 15"/>
                <a:gd name="T7" fmla="*/ 1 h 1"/>
                <a:gd name="T8" fmla="*/ 15 w 15"/>
                <a:gd name="T9" fmla="*/ 0 h 1"/>
              </a:gdLst>
              <a:ahLst/>
              <a:cxnLst>
                <a:cxn ang="0">
                  <a:pos x="T0" y="T1"/>
                </a:cxn>
                <a:cxn ang="0">
                  <a:pos x="T2" y="T3"/>
                </a:cxn>
                <a:cxn ang="0">
                  <a:pos x="T4" y="T5"/>
                </a:cxn>
                <a:cxn ang="0">
                  <a:pos x="T6" y="T7"/>
                </a:cxn>
                <a:cxn ang="0">
                  <a:pos x="T8" y="T9"/>
                </a:cxn>
              </a:cxnLst>
              <a:rect l="0" t="0" r="r" b="b"/>
              <a:pathLst>
                <a:path w="15" h="1">
                  <a:moveTo>
                    <a:pt x="15" y="0"/>
                  </a:moveTo>
                  <a:lnTo>
                    <a:pt x="2" y="0"/>
                  </a:lnTo>
                  <a:lnTo>
                    <a:pt x="0" y="1"/>
                  </a:lnTo>
                  <a:lnTo>
                    <a:pt x="15" y="1"/>
                  </a:lnTo>
                  <a:lnTo>
                    <a:pt x="15" y="0"/>
                  </a:lnTo>
                  <a:close/>
                </a:path>
              </a:pathLst>
            </a:custGeom>
            <a:solidFill>
              <a:srgbClr val="11AE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58"/>
            <p:cNvSpPr>
              <a:spLocks/>
            </p:cNvSpPr>
            <p:nvPr/>
          </p:nvSpPr>
          <p:spPr bwMode="auto">
            <a:xfrm>
              <a:off x="5202" y="3276"/>
              <a:ext cx="15" cy="1"/>
            </a:xfrm>
            <a:custGeom>
              <a:avLst/>
              <a:gdLst>
                <a:gd name="T0" fmla="*/ 15 w 15"/>
                <a:gd name="T1" fmla="*/ 0 h 1"/>
                <a:gd name="T2" fmla="*/ 2 w 15"/>
                <a:gd name="T3" fmla="*/ 0 h 1"/>
                <a:gd name="T4" fmla="*/ 0 w 15"/>
                <a:gd name="T5" fmla="*/ 1 h 1"/>
                <a:gd name="T6" fmla="*/ 15 w 15"/>
                <a:gd name="T7" fmla="*/ 1 h 1"/>
                <a:gd name="T8" fmla="*/ 15 w 15"/>
                <a:gd name="T9" fmla="*/ 0 h 1"/>
              </a:gdLst>
              <a:ahLst/>
              <a:cxnLst>
                <a:cxn ang="0">
                  <a:pos x="T0" y="T1"/>
                </a:cxn>
                <a:cxn ang="0">
                  <a:pos x="T2" y="T3"/>
                </a:cxn>
                <a:cxn ang="0">
                  <a:pos x="T4" y="T5"/>
                </a:cxn>
                <a:cxn ang="0">
                  <a:pos x="T6" y="T7"/>
                </a:cxn>
                <a:cxn ang="0">
                  <a:pos x="T8" y="T9"/>
                </a:cxn>
              </a:cxnLst>
              <a:rect l="0" t="0" r="r" b="b"/>
              <a:pathLst>
                <a:path w="15" h="1">
                  <a:moveTo>
                    <a:pt x="15" y="0"/>
                  </a:moveTo>
                  <a:lnTo>
                    <a:pt x="2" y="0"/>
                  </a:lnTo>
                  <a:lnTo>
                    <a:pt x="0" y="1"/>
                  </a:lnTo>
                  <a:lnTo>
                    <a:pt x="15" y="1"/>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59"/>
            <p:cNvSpPr>
              <a:spLocks noChangeArrowheads="1"/>
            </p:cNvSpPr>
            <p:nvPr/>
          </p:nvSpPr>
          <p:spPr bwMode="auto">
            <a:xfrm>
              <a:off x="5114" y="3341"/>
              <a:ext cx="11" cy="2"/>
            </a:xfrm>
            <a:prstGeom prst="rect">
              <a:avLst/>
            </a:prstGeom>
            <a:solidFill>
              <a:srgbClr val="8245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60"/>
            <p:cNvSpPr>
              <a:spLocks noChangeArrowheads="1"/>
            </p:cNvSpPr>
            <p:nvPr/>
          </p:nvSpPr>
          <p:spPr bwMode="auto">
            <a:xfrm>
              <a:off x="5114" y="3341"/>
              <a:ext cx="1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61"/>
            <p:cNvSpPr>
              <a:spLocks/>
            </p:cNvSpPr>
            <p:nvPr/>
          </p:nvSpPr>
          <p:spPr bwMode="auto">
            <a:xfrm>
              <a:off x="5125" y="3341"/>
              <a:ext cx="5" cy="2"/>
            </a:xfrm>
            <a:custGeom>
              <a:avLst/>
              <a:gdLst>
                <a:gd name="T0" fmla="*/ 5 w 5"/>
                <a:gd name="T1" fmla="*/ 0 h 2"/>
                <a:gd name="T2" fmla="*/ 0 w 5"/>
                <a:gd name="T3" fmla="*/ 0 h 2"/>
                <a:gd name="T4" fmla="*/ 0 w 5"/>
                <a:gd name="T5" fmla="*/ 2 h 2"/>
                <a:gd name="T6" fmla="*/ 3 w 5"/>
                <a:gd name="T7" fmla="*/ 2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lnTo>
                    <a:pt x="0" y="0"/>
                  </a:lnTo>
                  <a:lnTo>
                    <a:pt x="0" y="2"/>
                  </a:lnTo>
                  <a:lnTo>
                    <a:pt x="3" y="2"/>
                  </a:lnTo>
                  <a:lnTo>
                    <a:pt x="5" y="0"/>
                  </a:lnTo>
                  <a:close/>
                </a:path>
              </a:pathLst>
            </a:custGeom>
            <a:solidFill>
              <a:srgbClr val="12B7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62"/>
            <p:cNvSpPr>
              <a:spLocks/>
            </p:cNvSpPr>
            <p:nvPr/>
          </p:nvSpPr>
          <p:spPr bwMode="auto">
            <a:xfrm>
              <a:off x="5125" y="3341"/>
              <a:ext cx="5" cy="2"/>
            </a:xfrm>
            <a:custGeom>
              <a:avLst/>
              <a:gdLst>
                <a:gd name="T0" fmla="*/ 5 w 5"/>
                <a:gd name="T1" fmla="*/ 0 h 2"/>
                <a:gd name="T2" fmla="*/ 0 w 5"/>
                <a:gd name="T3" fmla="*/ 0 h 2"/>
                <a:gd name="T4" fmla="*/ 0 w 5"/>
                <a:gd name="T5" fmla="*/ 2 h 2"/>
                <a:gd name="T6" fmla="*/ 3 w 5"/>
                <a:gd name="T7" fmla="*/ 2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lnTo>
                    <a:pt x="0" y="0"/>
                  </a:lnTo>
                  <a:lnTo>
                    <a:pt x="0" y="2"/>
                  </a:lnTo>
                  <a:lnTo>
                    <a:pt x="3" y="2"/>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63"/>
            <p:cNvSpPr>
              <a:spLocks noChangeArrowheads="1"/>
            </p:cNvSpPr>
            <p:nvPr/>
          </p:nvSpPr>
          <p:spPr bwMode="auto">
            <a:xfrm>
              <a:off x="5217" y="3341"/>
              <a:ext cx="11" cy="2"/>
            </a:xfrm>
            <a:prstGeom prst="rect">
              <a:avLst/>
            </a:prstGeom>
            <a:solidFill>
              <a:srgbClr val="7B42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64"/>
            <p:cNvSpPr>
              <a:spLocks noChangeArrowheads="1"/>
            </p:cNvSpPr>
            <p:nvPr/>
          </p:nvSpPr>
          <p:spPr bwMode="auto">
            <a:xfrm>
              <a:off x="5217" y="3341"/>
              <a:ext cx="1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65"/>
            <p:cNvSpPr>
              <a:spLocks/>
            </p:cNvSpPr>
            <p:nvPr/>
          </p:nvSpPr>
          <p:spPr bwMode="auto">
            <a:xfrm>
              <a:off x="5128" y="3341"/>
              <a:ext cx="89" cy="2"/>
            </a:xfrm>
            <a:custGeom>
              <a:avLst/>
              <a:gdLst>
                <a:gd name="T0" fmla="*/ 89 w 89"/>
                <a:gd name="T1" fmla="*/ 0 h 2"/>
                <a:gd name="T2" fmla="*/ 2 w 89"/>
                <a:gd name="T3" fmla="*/ 0 h 2"/>
                <a:gd name="T4" fmla="*/ 0 w 89"/>
                <a:gd name="T5" fmla="*/ 2 h 2"/>
                <a:gd name="T6" fmla="*/ 89 w 89"/>
                <a:gd name="T7" fmla="*/ 2 h 2"/>
                <a:gd name="T8" fmla="*/ 89 w 89"/>
                <a:gd name="T9" fmla="*/ 0 h 2"/>
              </a:gdLst>
              <a:ahLst/>
              <a:cxnLst>
                <a:cxn ang="0">
                  <a:pos x="T0" y="T1"/>
                </a:cxn>
                <a:cxn ang="0">
                  <a:pos x="T2" y="T3"/>
                </a:cxn>
                <a:cxn ang="0">
                  <a:pos x="T4" y="T5"/>
                </a:cxn>
                <a:cxn ang="0">
                  <a:pos x="T6" y="T7"/>
                </a:cxn>
                <a:cxn ang="0">
                  <a:pos x="T8" y="T9"/>
                </a:cxn>
              </a:cxnLst>
              <a:rect l="0" t="0" r="r" b="b"/>
              <a:pathLst>
                <a:path w="89" h="2">
                  <a:moveTo>
                    <a:pt x="89" y="0"/>
                  </a:moveTo>
                  <a:lnTo>
                    <a:pt x="2" y="0"/>
                  </a:lnTo>
                  <a:lnTo>
                    <a:pt x="0" y="2"/>
                  </a:lnTo>
                  <a:lnTo>
                    <a:pt x="89" y="2"/>
                  </a:lnTo>
                  <a:lnTo>
                    <a:pt x="89" y="0"/>
                  </a:lnTo>
                  <a:close/>
                </a:path>
              </a:pathLst>
            </a:custGeom>
            <a:solidFill>
              <a:srgbClr val="11AE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66"/>
            <p:cNvSpPr>
              <a:spLocks/>
            </p:cNvSpPr>
            <p:nvPr/>
          </p:nvSpPr>
          <p:spPr bwMode="auto">
            <a:xfrm>
              <a:off x="5128" y="3341"/>
              <a:ext cx="89" cy="2"/>
            </a:xfrm>
            <a:custGeom>
              <a:avLst/>
              <a:gdLst>
                <a:gd name="T0" fmla="*/ 89 w 89"/>
                <a:gd name="T1" fmla="*/ 0 h 2"/>
                <a:gd name="T2" fmla="*/ 2 w 89"/>
                <a:gd name="T3" fmla="*/ 0 h 2"/>
                <a:gd name="T4" fmla="*/ 0 w 89"/>
                <a:gd name="T5" fmla="*/ 2 h 2"/>
                <a:gd name="T6" fmla="*/ 89 w 89"/>
                <a:gd name="T7" fmla="*/ 2 h 2"/>
                <a:gd name="T8" fmla="*/ 89 w 89"/>
                <a:gd name="T9" fmla="*/ 0 h 2"/>
              </a:gdLst>
              <a:ahLst/>
              <a:cxnLst>
                <a:cxn ang="0">
                  <a:pos x="T0" y="T1"/>
                </a:cxn>
                <a:cxn ang="0">
                  <a:pos x="T2" y="T3"/>
                </a:cxn>
                <a:cxn ang="0">
                  <a:pos x="T4" y="T5"/>
                </a:cxn>
                <a:cxn ang="0">
                  <a:pos x="T6" y="T7"/>
                </a:cxn>
                <a:cxn ang="0">
                  <a:pos x="T8" y="T9"/>
                </a:cxn>
              </a:cxnLst>
              <a:rect l="0" t="0" r="r" b="b"/>
              <a:pathLst>
                <a:path w="89" h="2">
                  <a:moveTo>
                    <a:pt x="89" y="0"/>
                  </a:moveTo>
                  <a:lnTo>
                    <a:pt x="2" y="0"/>
                  </a:lnTo>
                  <a:lnTo>
                    <a:pt x="0" y="2"/>
                  </a:lnTo>
                  <a:lnTo>
                    <a:pt x="89" y="2"/>
                  </a:lnTo>
                  <a:lnTo>
                    <a:pt x="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67"/>
            <p:cNvSpPr>
              <a:spLocks noEditPoints="1"/>
            </p:cNvSpPr>
            <p:nvPr/>
          </p:nvSpPr>
          <p:spPr bwMode="auto">
            <a:xfrm>
              <a:off x="4713" y="3108"/>
              <a:ext cx="39" cy="38"/>
            </a:xfrm>
            <a:custGeom>
              <a:avLst/>
              <a:gdLst>
                <a:gd name="T0" fmla="*/ 41 w 82"/>
                <a:gd name="T1" fmla="*/ 0 h 81"/>
                <a:gd name="T2" fmla="*/ 82 w 82"/>
                <a:gd name="T3" fmla="*/ 41 h 81"/>
                <a:gd name="T4" fmla="*/ 41 w 82"/>
                <a:gd name="T5" fmla="*/ 81 h 81"/>
                <a:gd name="T6" fmla="*/ 0 w 82"/>
                <a:gd name="T7" fmla="*/ 41 h 81"/>
                <a:gd name="T8" fmla="*/ 41 w 82"/>
                <a:gd name="T9" fmla="*/ 0 h 81"/>
                <a:gd name="T10" fmla="*/ 41 w 82"/>
                <a:gd name="T11" fmla="*/ 69 h 81"/>
                <a:gd name="T12" fmla="*/ 68 w 82"/>
                <a:gd name="T13" fmla="*/ 40 h 81"/>
                <a:gd name="T14" fmla="*/ 41 w 82"/>
                <a:gd name="T15" fmla="*/ 13 h 81"/>
                <a:gd name="T16" fmla="*/ 15 w 82"/>
                <a:gd name="T17" fmla="*/ 40 h 81"/>
                <a:gd name="T18" fmla="*/ 41 w 82"/>
                <a:gd name="T1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1">
                  <a:moveTo>
                    <a:pt x="41" y="0"/>
                  </a:moveTo>
                  <a:cubicBezTo>
                    <a:pt x="65" y="0"/>
                    <a:pt x="82" y="16"/>
                    <a:pt x="82" y="41"/>
                  </a:cubicBezTo>
                  <a:cubicBezTo>
                    <a:pt x="82" y="65"/>
                    <a:pt x="65" y="81"/>
                    <a:pt x="41" y="81"/>
                  </a:cubicBezTo>
                  <a:cubicBezTo>
                    <a:pt x="17" y="81"/>
                    <a:pt x="0" y="65"/>
                    <a:pt x="0" y="41"/>
                  </a:cubicBezTo>
                  <a:cubicBezTo>
                    <a:pt x="0" y="16"/>
                    <a:pt x="17" y="0"/>
                    <a:pt x="41" y="0"/>
                  </a:cubicBezTo>
                  <a:close/>
                  <a:moveTo>
                    <a:pt x="41" y="69"/>
                  </a:moveTo>
                  <a:cubicBezTo>
                    <a:pt x="57" y="69"/>
                    <a:pt x="68" y="57"/>
                    <a:pt x="68" y="40"/>
                  </a:cubicBezTo>
                  <a:cubicBezTo>
                    <a:pt x="68" y="25"/>
                    <a:pt x="57" y="13"/>
                    <a:pt x="41" y="13"/>
                  </a:cubicBezTo>
                  <a:cubicBezTo>
                    <a:pt x="25" y="13"/>
                    <a:pt x="15" y="25"/>
                    <a:pt x="15" y="40"/>
                  </a:cubicBezTo>
                  <a:cubicBezTo>
                    <a:pt x="15" y="57"/>
                    <a:pt x="25" y="69"/>
                    <a:pt x="41" y="69"/>
                  </a:cubicBez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68"/>
            <p:cNvSpPr>
              <a:spLocks noChangeArrowheads="1"/>
            </p:cNvSpPr>
            <p:nvPr/>
          </p:nvSpPr>
          <p:spPr bwMode="auto">
            <a:xfrm>
              <a:off x="4758" y="3109"/>
              <a:ext cx="7" cy="36"/>
            </a:xfrm>
            <a:prstGeom prst="rect">
              <a:avLst/>
            </a:prstGeom>
            <a:solidFill>
              <a:srgbClr val="002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69"/>
            <p:cNvSpPr>
              <a:spLocks noEditPoints="1"/>
            </p:cNvSpPr>
            <p:nvPr/>
          </p:nvSpPr>
          <p:spPr bwMode="auto">
            <a:xfrm>
              <a:off x="4770" y="3108"/>
              <a:ext cx="39" cy="38"/>
            </a:xfrm>
            <a:custGeom>
              <a:avLst/>
              <a:gdLst>
                <a:gd name="T0" fmla="*/ 41 w 82"/>
                <a:gd name="T1" fmla="*/ 0 h 81"/>
                <a:gd name="T2" fmla="*/ 82 w 82"/>
                <a:gd name="T3" fmla="*/ 41 h 81"/>
                <a:gd name="T4" fmla="*/ 41 w 82"/>
                <a:gd name="T5" fmla="*/ 81 h 81"/>
                <a:gd name="T6" fmla="*/ 0 w 82"/>
                <a:gd name="T7" fmla="*/ 41 h 81"/>
                <a:gd name="T8" fmla="*/ 41 w 82"/>
                <a:gd name="T9" fmla="*/ 0 h 81"/>
                <a:gd name="T10" fmla="*/ 41 w 82"/>
                <a:gd name="T11" fmla="*/ 69 h 81"/>
                <a:gd name="T12" fmla="*/ 68 w 82"/>
                <a:gd name="T13" fmla="*/ 40 h 81"/>
                <a:gd name="T14" fmla="*/ 41 w 82"/>
                <a:gd name="T15" fmla="*/ 13 h 81"/>
                <a:gd name="T16" fmla="*/ 15 w 82"/>
                <a:gd name="T17" fmla="*/ 40 h 81"/>
                <a:gd name="T18" fmla="*/ 41 w 82"/>
                <a:gd name="T1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1">
                  <a:moveTo>
                    <a:pt x="41" y="0"/>
                  </a:moveTo>
                  <a:cubicBezTo>
                    <a:pt x="65" y="0"/>
                    <a:pt x="82" y="16"/>
                    <a:pt x="82" y="41"/>
                  </a:cubicBezTo>
                  <a:cubicBezTo>
                    <a:pt x="82" y="65"/>
                    <a:pt x="65" y="81"/>
                    <a:pt x="41" y="81"/>
                  </a:cubicBezTo>
                  <a:cubicBezTo>
                    <a:pt x="17" y="81"/>
                    <a:pt x="0" y="65"/>
                    <a:pt x="0" y="41"/>
                  </a:cubicBezTo>
                  <a:cubicBezTo>
                    <a:pt x="0" y="16"/>
                    <a:pt x="17" y="0"/>
                    <a:pt x="41" y="0"/>
                  </a:cubicBezTo>
                  <a:close/>
                  <a:moveTo>
                    <a:pt x="41" y="69"/>
                  </a:moveTo>
                  <a:cubicBezTo>
                    <a:pt x="57" y="69"/>
                    <a:pt x="68" y="57"/>
                    <a:pt x="68" y="40"/>
                  </a:cubicBezTo>
                  <a:cubicBezTo>
                    <a:pt x="68" y="25"/>
                    <a:pt x="57" y="13"/>
                    <a:pt x="41" y="13"/>
                  </a:cubicBezTo>
                  <a:cubicBezTo>
                    <a:pt x="25" y="13"/>
                    <a:pt x="15" y="25"/>
                    <a:pt x="15" y="40"/>
                  </a:cubicBezTo>
                  <a:cubicBezTo>
                    <a:pt x="15" y="57"/>
                    <a:pt x="25" y="69"/>
                    <a:pt x="41" y="69"/>
                  </a:cubicBez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70"/>
            <p:cNvSpPr>
              <a:spLocks noEditPoints="1"/>
            </p:cNvSpPr>
            <p:nvPr/>
          </p:nvSpPr>
          <p:spPr bwMode="auto">
            <a:xfrm>
              <a:off x="4813" y="3108"/>
              <a:ext cx="39" cy="38"/>
            </a:xfrm>
            <a:custGeom>
              <a:avLst/>
              <a:gdLst>
                <a:gd name="T0" fmla="*/ 41 w 82"/>
                <a:gd name="T1" fmla="*/ 0 h 81"/>
                <a:gd name="T2" fmla="*/ 82 w 82"/>
                <a:gd name="T3" fmla="*/ 41 h 81"/>
                <a:gd name="T4" fmla="*/ 41 w 82"/>
                <a:gd name="T5" fmla="*/ 81 h 81"/>
                <a:gd name="T6" fmla="*/ 0 w 82"/>
                <a:gd name="T7" fmla="*/ 41 h 81"/>
                <a:gd name="T8" fmla="*/ 41 w 82"/>
                <a:gd name="T9" fmla="*/ 0 h 81"/>
                <a:gd name="T10" fmla="*/ 41 w 82"/>
                <a:gd name="T11" fmla="*/ 69 h 81"/>
                <a:gd name="T12" fmla="*/ 67 w 82"/>
                <a:gd name="T13" fmla="*/ 40 h 81"/>
                <a:gd name="T14" fmla="*/ 41 w 82"/>
                <a:gd name="T15" fmla="*/ 13 h 81"/>
                <a:gd name="T16" fmla="*/ 14 w 82"/>
                <a:gd name="T17" fmla="*/ 40 h 81"/>
                <a:gd name="T18" fmla="*/ 41 w 82"/>
                <a:gd name="T1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1">
                  <a:moveTo>
                    <a:pt x="41" y="0"/>
                  </a:moveTo>
                  <a:cubicBezTo>
                    <a:pt x="65" y="0"/>
                    <a:pt x="82" y="16"/>
                    <a:pt x="82" y="41"/>
                  </a:cubicBezTo>
                  <a:cubicBezTo>
                    <a:pt x="82" y="65"/>
                    <a:pt x="65" y="81"/>
                    <a:pt x="41" y="81"/>
                  </a:cubicBezTo>
                  <a:cubicBezTo>
                    <a:pt x="17" y="81"/>
                    <a:pt x="0" y="65"/>
                    <a:pt x="0" y="41"/>
                  </a:cubicBezTo>
                  <a:cubicBezTo>
                    <a:pt x="0" y="16"/>
                    <a:pt x="17" y="0"/>
                    <a:pt x="41" y="0"/>
                  </a:cubicBezTo>
                  <a:close/>
                  <a:moveTo>
                    <a:pt x="41" y="69"/>
                  </a:moveTo>
                  <a:cubicBezTo>
                    <a:pt x="57" y="69"/>
                    <a:pt x="67" y="57"/>
                    <a:pt x="67" y="40"/>
                  </a:cubicBezTo>
                  <a:cubicBezTo>
                    <a:pt x="67" y="25"/>
                    <a:pt x="57" y="13"/>
                    <a:pt x="41" y="13"/>
                  </a:cubicBezTo>
                  <a:cubicBezTo>
                    <a:pt x="25" y="13"/>
                    <a:pt x="14" y="25"/>
                    <a:pt x="14" y="40"/>
                  </a:cubicBezTo>
                  <a:cubicBezTo>
                    <a:pt x="14" y="57"/>
                    <a:pt x="25" y="69"/>
                    <a:pt x="41" y="69"/>
                  </a:cubicBez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71"/>
            <p:cNvSpPr>
              <a:spLocks noChangeArrowheads="1"/>
            </p:cNvSpPr>
            <p:nvPr/>
          </p:nvSpPr>
          <p:spPr bwMode="auto">
            <a:xfrm>
              <a:off x="4715" y="3171"/>
              <a:ext cx="7" cy="36"/>
            </a:xfrm>
            <a:prstGeom prst="rect">
              <a:avLst/>
            </a:prstGeom>
            <a:solidFill>
              <a:srgbClr val="002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72"/>
            <p:cNvSpPr>
              <a:spLocks noChangeArrowheads="1"/>
            </p:cNvSpPr>
            <p:nvPr/>
          </p:nvSpPr>
          <p:spPr bwMode="auto">
            <a:xfrm>
              <a:off x="4730" y="3171"/>
              <a:ext cx="6" cy="36"/>
            </a:xfrm>
            <a:prstGeom prst="rect">
              <a:avLst/>
            </a:prstGeom>
            <a:solidFill>
              <a:srgbClr val="002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73"/>
            <p:cNvSpPr>
              <a:spLocks noEditPoints="1"/>
            </p:cNvSpPr>
            <p:nvPr/>
          </p:nvSpPr>
          <p:spPr bwMode="auto">
            <a:xfrm>
              <a:off x="4742" y="3170"/>
              <a:ext cx="39" cy="38"/>
            </a:xfrm>
            <a:custGeom>
              <a:avLst/>
              <a:gdLst>
                <a:gd name="T0" fmla="*/ 41 w 82"/>
                <a:gd name="T1" fmla="*/ 0 h 81"/>
                <a:gd name="T2" fmla="*/ 82 w 82"/>
                <a:gd name="T3" fmla="*/ 40 h 81"/>
                <a:gd name="T4" fmla="*/ 41 w 82"/>
                <a:gd name="T5" fmla="*/ 81 h 81"/>
                <a:gd name="T6" fmla="*/ 0 w 82"/>
                <a:gd name="T7" fmla="*/ 41 h 81"/>
                <a:gd name="T8" fmla="*/ 41 w 82"/>
                <a:gd name="T9" fmla="*/ 0 h 81"/>
                <a:gd name="T10" fmla="*/ 41 w 82"/>
                <a:gd name="T11" fmla="*/ 69 h 81"/>
                <a:gd name="T12" fmla="*/ 67 w 82"/>
                <a:gd name="T13" fmla="*/ 40 h 81"/>
                <a:gd name="T14" fmla="*/ 41 w 82"/>
                <a:gd name="T15" fmla="*/ 12 h 81"/>
                <a:gd name="T16" fmla="*/ 14 w 82"/>
                <a:gd name="T17" fmla="*/ 40 h 81"/>
                <a:gd name="T18" fmla="*/ 41 w 82"/>
                <a:gd name="T1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1">
                  <a:moveTo>
                    <a:pt x="41" y="0"/>
                  </a:moveTo>
                  <a:cubicBezTo>
                    <a:pt x="65" y="0"/>
                    <a:pt x="82" y="16"/>
                    <a:pt x="82" y="40"/>
                  </a:cubicBezTo>
                  <a:cubicBezTo>
                    <a:pt x="82" y="64"/>
                    <a:pt x="65" y="80"/>
                    <a:pt x="41" y="81"/>
                  </a:cubicBezTo>
                  <a:cubicBezTo>
                    <a:pt x="17" y="81"/>
                    <a:pt x="0" y="65"/>
                    <a:pt x="0" y="41"/>
                  </a:cubicBezTo>
                  <a:cubicBezTo>
                    <a:pt x="0" y="16"/>
                    <a:pt x="17" y="0"/>
                    <a:pt x="41" y="0"/>
                  </a:cubicBezTo>
                  <a:close/>
                  <a:moveTo>
                    <a:pt x="41" y="69"/>
                  </a:moveTo>
                  <a:cubicBezTo>
                    <a:pt x="57" y="69"/>
                    <a:pt x="67" y="56"/>
                    <a:pt x="67" y="40"/>
                  </a:cubicBezTo>
                  <a:cubicBezTo>
                    <a:pt x="67" y="25"/>
                    <a:pt x="57" y="12"/>
                    <a:pt x="41" y="12"/>
                  </a:cubicBezTo>
                  <a:cubicBezTo>
                    <a:pt x="25" y="12"/>
                    <a:pt x="14" y="25"/>
                    <a:pt x="14" y="40"/>
                  </a:cubicBezTo>
                  <a:cubicBezTo>
                    <a:pt x="14" y="56"/>
                    <a:pt x="25" y="69"/>
                    <a:pt x="41" y="69"/>
                  </a:cubicBez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74"/>
            <p:cNvSpPr>
              <a:spLocks noChangeArrowheads="1"/>
            </p:cNvSpPr>
            <p:nvPr/>
          </p:nvSpPr>
          <p:spPr bwMode="auto">
            <a:xfrm>
              <a:off x="4786" y="3171"/>
              <a:ext cx="7" cy="36"/>
            </a:xfrm>
            <a:prstGeom prst="rect">
              <a:avLst/>
            </a:prstGeom>
            <a:solidFill>
              <a:srgbClr val="002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75"/>
            <p:cNvSpPr>
              <a:spLocks noChangeArrowheads="1"/>
            </p:cNvSpPr>
            <p:nvPr/>
          </p:nvSpPr>
          <p:spPr bwMode="auto">
            <a:xfrm>
              <a:off x="4801" y="3171"/>
              <a:ext cx="6" cy="36"/>
            </a:xfrm>
            <a:prstGeom prst="rect">
              <a:avLst/>
            </a:prstGeom>
            <a:solidFill>
              <a:srgbClr val="002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76"/>
            <p:cNvSpPr>
              <a:spLocks noEditPoints="1"/>
            </p:cNvSpPr>
            <p:nvPr/>
          </p:nvSpPr>
          <p:spPr bwMode="auto">
            <a:xfrm>
              <a:off x="4813" y="3170"/>
              <a:ext cx="39" cy="38"/>
            </a:xfrm>
            <a:custGeom>
              <a:avLst/>
              <a:gdLst>
                <a:gd name="T0" fmla="*/ 41 w 82"/>
                <a:gd name="T1" fmla="*/ 0 h 81"/>
                <a:gd name="T2" fmla="*/ 82 w 82"/>
                <a:gd name="T3" fmla="*/ 40 h 81"/>
                <a:gd name="T4" fmla="*/ 41 w 82"/>
                <a:gd name="T5" fmla="*/ 81 h 81"/>
                <a:gd name="T6" fmla="*/ 0 w 82"/>
                <a:gd name="T7" fmla="*/ 41 h 81"/>
                <a:gd name="T8" fmla="*/ 41 w 82"/>
                <a:gd name="T9" fmla="*/ 0 h 81"/>
                <a:gd name="T10" fmla="*/ 41 w 82"/>
                <a:gd name="T11" fmla="*/ 69 h 81"/>
                <a:gd name="T12" fmla="*/ 68 w 82"/>
                <a:gd name="T13" fmla="*/ 40 h 81"/>
                <a:gd name="T14" fmla="*/ 41 w 82"/>
                <a:gd name="T15" fmla="*/ 12 h 81"/>
                <a:gd name="T16" fmla="*/ 15 w 82"/>
                <a:gd name="T17" fmla="*/ 40 h 81"/>
                <a:gd name="T18" fmla="*/ 41 w 82"/>
                <a:gd name="T1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1">
                  <a:moveTo>
                    <a:pt x="41" y="0"/>
                  </a:moveTo>
                  <a:cubicBezTo>
                    <a:pt x="65" y="0"/>
                    <a:pt x="82" y="16"/>
                    <a:pt x="82" y="40"/>
                  </a:cubicBezTo>
                  <a:cubicBezTo>
                    <a:pt x="82" y="64"/>
                    <a:pt x="65" y="80"/>
                    <a:pt x="41" y="81"/>
                  </a:cubicBezTo>
                  <a:cubicBezTo>
                    <a:pt x="17" y="81"/>
                    <a:pt x="0" y="65"/>
                    <a:pt x="0" y="41"/>
                  </a:cubicBezTo>
                  <a:cubicBezTo>
                    <a:pt x="0" y="16"/>
                    <a:pt x="17" y="0"/>
                    <a:pt x="41" y="0"/>
                  </a:cubicBezTo>
                  <a:close/>
                  <a:moveTo>
                    <a:pt x="41" y="69"/>
                  </a:moveTo>
                  <a:cubicBezTo>
                    <a:pt x="57" y="69"/>
                    <a:pt x="68" y="56"/>
                    <a:pt x="68" y="40"/>
                  </a:cubicBezTo>
                  <a:cubicBezTo>
                    <a:pt x="68" y="25"/>
                    <a:pt x="57" y="12"/>
                    <a:pt x="41" y="12"/>
                  </a:cubicBezTo>
                  <a:cubicBezTo>
                    <a:pt x="25" y="12"/>
                    <a:pt x="15" y="25"/>
                    <a:pt x="15" y="40"/>
                  </a:cubicBezTo>
                  <a:cubicBezTo>
                    <a:pt x="15" y="56"/>
                    <a:pt x="25" y="69"/>
                    <a:pt x="41" y="69"/>
                  </a:cubicBezTo>
                  <a:close/>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77"/>
            <p:cNvSpPr>
              <a:spLocks noEditPoints="1"/>
            </p:cNvSpPr>
            <p:nvPr/>
          </p:nvSpPr>
          <p:spPr bwMode="auto">
            <a:xfrm>
              <a:off x="4360" y="3366"/>
              <a:ext cx="257" cy="32"/>
            </a:xfrm>
            <a:custGeom>
              <a:avLst/>
              <a:gdLst>
                <a:gd name="T0" fmla="*/ 154 w 547"/>
                <a:gd name="T1" fmla="*/ 66 h 68"/>
                <a:gd name="T2" fmla="*/ 0 w 547"/>
                <a:gd name="T3" fmla="*/ 66 h 68"/>
                <a:gd name="T4" fmla="*/ 10 w 547"/>
                <a:gd name="T5" fmla="*/ 68 h 68"/>
                <a:gd name="T6" fmla="*/ 154 w 547"/>
                <a:gd name="T7" fmla="*/ 68 h 68"/>
                <a:gd name="T8" fmla="*/ 154 w 547"/>
                <a:gd name="T9" fmla="*/ 66 h 68"/>
                <a:gd name="T10" fmla="*/ 295 w 547"/>
                <a:gd name="T11" fmla="*/ 66 h 68"/>
                <a:gd name="T12" fmla="*/ 220 w 547"/>
                <a:gd name="T13" fmla="*/ 66 h 68"/>
                <a:gd name="T14" fmla="*/ 220 w 547"/>
                <a:gd name="T15" fmla="*/ 68 h 68"/>
                <a:gd name="T16" fmla="*/ 295 w 547"/>
                <a:gd name="T17" fmla="*/ 68 h 68"/>
                <a:gd name="T18" fmla="*/ 295 w 547"/>
                <a:gd name="T19" fmla="*/ 66 h 68"/>
                <a:gd name="T20" fmla="*/ 547 w 547"/>
                <a:gd name="T21" fmla="*/ 0 h 68"/>
                <a:gd name="T22" fmla="*/ 547 w 547"/>
                <a:gd name="T23" fmla="*/ 38 h 68"/>
                <a:gd name="T24" fmla="*/ 519 w 547"/>
                <a:gd name="T25" fmla="*/ 66 h 68"/>
                <a:gd name="T26" fmla="*/ 480 w 547"/>
                <a:gd name="T27" fmla="*/ 66 h 68"/>
                <a:gd name="T28" fmla="*/ 480 w 547"/>
                <a:gd name="T29" fmla="*/ 66 h 68"/>
                <a:gd name="T30" fmla="*/ 360 w 547"/>
                <a:gd name="T31" fmla="*/ 66 h 68"/>
                <a:gd name="T32" fmla="*/ 360 w 547"/>
                <a:gd name="T33" fmla="*/ 68 h 68"/>
                <a:gd name="T34" fmla="*/ 519 w 547"/>
                <a:gd name="T35" fmla="*/ 68 h 68"/>
                <a:gd name="T36" fmla="*/ 547 w 547"/>
                <a:gd name="T37" fmla="*/ 39 h 68"/>
                <a:gd name="T38" fmla="*/ 547 w 547"/>
                <a:gd name="T39" fmla="*/ 0 h 68"/>
                <a:gd name="T40" fmla="*/ 547 w 547"/>
                <a:gd name="T4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7" h="68">
                  <a:moveTo>
                    <a:pt x="154" y="66"/>
                  </a:moveTo>
                  <a:cubicBezTo>
                    <a:pt x="0" y="66"/>
                    <a:pt x="0" y="66"/>
                    <a:pt x="0" y="66"/>
                  </a:cubicBezTo>
                  <a:cubicBezTo>
                    <a:pt x="5" y="68"/>
                    <a:pt x="10" y="68"/>
                    <a:pt x="10" y="68"/>
                  </a:cubicBezTo>
                  <a:cubicBezTo>
                    <a:pt x="154" y="68"/>
                    <a:pt x="154" y="68"/>
                    <a:pt x="154" y="68"/>
                  </a:cubicBezTo>
                  <a:cubicBezTo>
                    <a:pt x="154" y="66"/>
                    <a:pt x="154" y="66"/>
                    <a:pt x="154" y="66"/>
                  </a:cubicBezTo>
                  <a:moveTo>
                    <a:pt x="295" y="66"/>
                  </a:moveTo>
                  <a:cubicBezTo>
                    <a:pt x="220" y="66"/>
                    <a:pt x="220" y="66"/>
                    <a:pt x="220" y="66"/>
                  </a:cubicBezTo>
                  <a:cubicBezTo>
                    <a:pt x="220" y="68"/>
                    <a:pt x="220" y="68"/>
                    <a:pt x="220" y="68"/>
                  </a:cubicBezTo>
                  <a:cubicBezTo>
                    <a:pt x="295" y="68"/>
                    <a:pt x="295" y="68"/>
                    <a:pt x="295" y="68"/>
                  </a:cubicBezTo>
                  <a:cubicBezTo>
                    <a:pt x="295" y="66"/>
                    <a:pt x="295" y="66"/>
                    <a:pt x="295" y="66"/>
                  </a:cubicBezTo>
                  <a:moveTo>
                    <a:pt x="547" y="0"/>
                  </a:moveTo>
                  <a:cubicBezTo>
                    <a:pt x="547" y="38"/>
                    <a:pt x="547" y="38"/>
                    <a:pt x="547" y="38"/>
                  </a:cubicBezTo>
                  <a:cubicBezTo>
                    <a:pt x="547" y="38"/>
                    <a:pt x="547" y="66"/>
                    <a:pt x="519" y="66"/>
                  </a:cubicBezTo>
                  <a:cubicBezTo>
                    <a:pt x="480" y="66"/>
                    <a:pt x="480" y="66"/>
                    <a:pt x="480" y="66"/>
                  </a:cubicBezTo>
                  <a:cubicBezTo>
                    <a:pt x="480" y="66"/>
                    <a:pt x="480" y="66"/>
                    <a:pt x="480" y="66"/>
                  </a:cubicBezTo>
                  <a:cubicBezTo>
                    <a:pt x="360" y="66"/>
                    <a:pt x="360" y="66"/>
                    <a:pt x="360" y="66"/>
                  </a:cubicBezTo>
                  <a:cubicBezTo>
                    <a:pt x="360" y="68"/>
                    <a:pt x="360" y="68"/>
                    <a:pt x="360" y="68"/>
                  </a:cubicBezTo>
                  <a:cubicBezTo>
                    <a:pt x="519" y="68"/>
                    <a:pt x="519" y="68"/>
                    <a:pt x="519" y="68"/>
                  </a:cubicBezTo>
                  <a:cubicBezTo>
                    <a:pt x="547" y="68"/>
                    <a:pt x="547" y="39"/>
                    <a:pt x="547" y="39"/>
                  </a:cubicBezTo>
                  <a:cubicBezTo>
                    <a:pt x="547" y="0"/>
                    <a:pt x="547" y="0"/>
                    <a:pt x="547" y="0"/>
                  </a:cubicBezTo>
                  <a:cubicBezTo>
                    <a:pt x="547" y="0"/>
                    <a:pt x="547" y="0"/>
                    <a:pt x="547" y="0"/>
                  </a:cubicBezTo>
                </a:path>
              </a:pathLst>
            </a:custGeom>
            <a:solidFill>
              <a:srgbClr val="14CC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78"/>
            <p:cNvSpPr>
              <a:spLocks noChangeArrowheads="1"/>
            </p:cNvSpPr>
            <p:nvPr/>
          </p:nvSpPr>
          <p:spPr bwMode="auto">
            <a:xfrm>
              <a:off x="4499" y="3397"/>
              <a:ext cx="30" cy="1"/>
            </a:xfrm>
            <a:prstGeom prst="rect">
              <a:avLst/>
            </a:prstGeom>
            <a:solidFill>
              <a:srgbClr val="001E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79"/>
            <p:cNvSpPr>
              <a:spLocks noChangeArrowheads="1"/>
            </p:cNvSpPr>
            <p:nvPr/>
          </p:nvSpPr>
          <p:spPr bwMode="auto">
            <a:xfrm>
              <a:off x="4499" y="3397"/>
              <a:ext cx="3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Rectangle 80"/>
            <p:cNvSpPr>
              <a:spLocks noChangeArrowheads="1"/>
            </p:cNvSpPr>
            <p:nvPr/>
          </p:nvSpPr>
          <p:spPr bwMode="auto">
            <a:xfrm>
              <a:off x="4433" y="3397"/>
              <a:ext cx="31" cy="1"/>
            </a:xfrm>
            <a:prstGeom prst="rect">
              <a:avLst/>
            </a:prstGeom>
            <a:solidFill>
              <a:srgbClr val="001E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Rectangle 81"/>
            <p:cNvSpPr>
              <a:spLocks noChangeArrowheads="1"/>
            </p:cNvSpPr>
            <p:nvPr/>
          </p:nvSpPr>
          <p:spPr bwMode="auto">
            <a:xfrm>
              <a:off x="4433" y="3397"/>
              <a:ext cx="3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82"/>
            <p:cNvSpPr>
              <a:spLocks/>
            </p:cNvSpPr>
            <p:nvPr/>
          </p:nvSpPr>
          <p:spPr bwMode="auto">
            <a:xfrm>
              <a:off x="4351" y="3384"/>
              <a:ext cx="235" cy="13"/>
            </a:xfrm>
            <a:custGeom>
              <a:avLst/>
              <a:gdLst>
                <a:gd name="T0" fmla="*/ 0 w 499"/>
                <a:gd name="T1" fmla="*/ 0 h 28"/>
                <a:gd name="T2" fmla="*/ 0 w 499"/>
                <a:gd name="T3" fmla="*/ 1 h 28"/>
                <a:gd name="T4" fmla="*/ 19 w 499"/>
                <a:gd name="T5" fmla="*/ 28 h 28"/>
                <a:gd name="T6" fmla="*/ 173 w 499"/>
                <a:gd name="T7" fmla="*/ 28 h 28"/>
                <a:gd name="T8" fmla="*/ 239 w 499"/>
                <a:gd name="T9" fmla="*/ 28 h 28"/>
                <a:gd name="T10" fmla="*/ 314 w 499"/>
                <a:gd name="T11" fmla="*/ 28 h 28"/>
                <a:gd name="T12" fmla="*/ 379 w 499"/>
                <a:gd name="T13" fmla="*/ 28 h 28"/>
                <a:gd name="T14" fmla="*/ 499 w 499"/>
                <a:gd name="T15" fmla="*/ 28 h 28"/>
                <a:gd name="T16" fmla="*/ 499 w 499"/>
                <a:gd name="T17" fmla="*/ 28 h 28"/>
                <a:gd name="T18" fmla="*/ 29 w 499"/>
                <a:gd name="T19" fmla="*/ 28 h 28"/>
                <a:gd name="T20" fmla="*/ 0 w 499"/>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9" h="28">
                  <a:moveTo>
                    <a:pt x="0" y="0"/>
                  </a:moveTo>
                  <a:cubicBezTo>
                    <a:pt x="0" y="1"/>
                    <a:pt x="0" y="1"/>
                    <a:pt x="0" y="1"/>
                  </a:cubicBezTo>
                  <a:cubicBezTo>
                    <a:pt x="0" y="19"/>
                    <a:pt x="11" y="25"/>
                    <a:pt x="19" y="28"/>
                  </a:cubicBezTo>
                  <a:cubicBezTo>
                    <a:pt x="173" y="28"/>
                    <a:pt x="173" y="28"/>
                    <a:pt x="173" y="28"/>
                  </a:cubicBezTo>
                  <a:cubicBezTo>
                    <a:pt x="239" y="28"/>
                    <a:pt x="239" y="28"/>
                    <a:pt x="239" y="28"/>
                  </a:cubicBezTo>
                  <a:cubicBezTo>
                    <a:pt x="314" y="28"/>
                    <a:pt x="314" y="28"/>
                    <a:pt x="314" y="28"/>
                  </a:cubicBezTo>
                  <a:cubicBezTo>
                    <a:pt x="379" y="28"/>
                    <a:pt x="379" y="28"/>
                    <a:pt x="379" y="28"/>
                  </a:cubicBezTo>
                  <a:cubicBezTo>
                    <a:pt x="499" y="28"/>
                    <a:pt x="499" y="28"/>
                    <a:pt x="499" y="28"/>
                  </a:cubicBezTo>
                  <a:cubicBezTo>
                    <a:pt x="499" y="28"/>
                    <a:pt x="499" y="28"/>
                    <a:pt x="499" y="28"/>
                  </a:cubicBezTo>
                  <a:cubicBezTo>
                    <a:pt x="29" y="28"/>
                    <a:pt x="29" y="28"/>
                    <a:pt x="29" y="28"/>
                  </a:cubicBezTo>
                  <a:cubicBezTo>
                    <a:pt x="29" y="28"/>
                    <a:pt x="1" y="28"/>
                    <a:pt x="0" y="0"/>
                  </a:cubicBezTo>
                </a:path>
              </a:pathLst>
            </a:custGeom>
            <a:solidFill>
              <a:srgbClr val="6123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83"/>
            <p:cNvSpPr>
              <a:spLocks/>
            </p:cNvSpPr>
            <p:nvPr/>
          </p:nvSpPr>
          <p:spPr bwMode="auto">
            <a:xfrm>
              <a:off x="4351" y="3212"/>
              <a:ext cx="266" cy="185"/>
            </a:xfrm>
            <a:custGeom>
              <a:avLst/>
              <a:gdLst>
                <a:gd name="T0" fmla="*/ 566 w 566"/>
                <a:gd name="T1" fmla="*/ 0 h 394"/>
                <a:gd name="T2" fmla="*/ 538 w 566"/>
                <a:gd name="T3" fmla="*/ 17 h 394"/>
                <a:gd name="T4" fmla="*/ 538 w 566"/>
                <a:gd name="T5" fmla="*/ 309 h 394"/>
                <a:gd name="T6" fmla="*/ 50 w 566"/>
                <a:gd name="T7" fmla="*/ 309 h 394"/>
                <a:gd name="T8" fmla="*/ 0 w 566"/>
                <a:gd name="T9" fmla="*/ 339 h 394"/>
                <a:gd name="T10" fmla="*/ 0 w 566"/>
                <a:gd name="T11" fmla="*/ 366 h 394"/>
                <a:gd name="T12" fmla="*/ 29 w 566"/>
                <a:gd name="T13" fmla="*/ 394 h 394"/>
                <a:gd name="T14" fmla="*/ 499 w 566"/>
                <a:gd name="T15" fmla="*/ 394 h 394"/>
                <a:gd name="T16" fmla="*/ 538 w 566"/>
                <a:gd name="T17" fmla="*/ 394 h 394"/>
                <a:gd name="T18" fmla="*/ 566 w 566"/>
                <a:gd name="T19" fmla="*/ 366 h 394"/>
                <a:gd name="T20" fmla="*/ 566 w 566"/>
                <a:gd name="T21" fmla="*/ 328 h 394"/>
                <a:gd name="T22" fmla="*/ 566 w 566"/>
                <a:gd name="T2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394">
                  <a:moveTo>
                    <a:pt x="566" y="0"/>
                  </a:moveTo>
                  <a:cubicBezTo>
                    <a:pt x="538" y="17"/>
                    <a:pt x="538" y="17"/>
                    <a:pt x="538" y="17"/>
                  </a:cubicBezTo>
                  <a:cubicBezTo>
                    <a:pt x="538" y="309"/>
                    <a:pt x="538" y="309"/>
                    <a:pt x="538" y="309"/>
                  </a:cubicBezTo>
                  <a:cubicBezTo>
                    <a:pt x="50" y="309"/>
                    <a:pt x="50" y="309"/>
                    <a:pt x="50" y="309"/>
                  </a:cubicBezTo>
                  <a:cubicBezTo>
                    <a:pt x="0" y="339"/>
                    <a:pt x="0" y="339"/>
                    <a:pt x="0" y="339"/>
                  </a:cubicBezTo>
                  <a:cubicBezTo>
                    <a:pt x="0" y="366"/>
                    <a:pt x="0" y="366"/>
                    <a:pt x="0" y="366"/>
                  </a:cubicBezTo>
                  <a:cubicBezTo>
                    <a:pt x="1" y="394"/>
                    <a:pt x="29" y="394"/>
                    <a:pt x="29" y="394"/>
                  </a:cubicBezTo>
                  <a:cubicBezTo>
                    <a:pt x="499" y="394"/>
                    <a:pt x="499" y="394"/>
                    <a:pt x="499" y="394"/>
                  </a:cubicBezTo>
                  <a:cubicBezTo>
                    <a:pt x="538" y="394"/>
                    <a:pt x="538" y="394"/>
                    <a:pt x="538" y="394"/>
                  </a:cubicBezTo>
                  <a:cubicBezTo>
                    <a:pt x="566" y="394"/>
                    <a:pt x="566" y="366"/>
                    <a:pt x="566" y="366"/>
                  </a:cubicBezTo>
                  <a:cubicBezTo>
                    <a:pt x="566" y="328"/>
                    <a:pt x="566" y="328"/>
                    <a:pt x="566" y="328"/>
                  </a:cubicBezTo>
                  <a:cubicBezTo>
                    <a:pt x="566" y="0"/>
                    <a:pt x="566" y="0"/>
                    <a:pt x="566" y="0"/>
                  </a:cubicBezTo>
                </a:path>
              </a:pathLst>
            </a:custGeom>
            <a:solidFill>
              <a:srgbClr val="914D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84"/>
            <p:cNvSpPr>
              <a:spLocks/>
            </p:cNvSpPr>
            <p:nvPr/>
          </p:nvSpPr>
          <p:spPr bwMode="auto">
            <a:xfrm>
              <a:off x="4375" y="3220"/>
              <a:ext cx="229" cy="137"/>
            </a:xfrm>
            <a:custGeom>
              <a:avLst/>
              <a:gdLst>
                <a:gd name="T0" fmla="*/ 229 w 229"/>
                <a:gd name="T1" fmla="*/ 0 h 137"/>
                <a:gd name="T2" fmla="*/ 0 w 229"/>
                <a:gd name="T3" fmla="*/ 137 h 137"/>
                <a:gd name="T4" fmla="*/ 229 w 229"/>
                <a:gd name="T5" fmla="*/ 137 h 137"/>
                <a:gd name="T6" fmla="*/ 229 w 229"/>
                <a:gd name="T7" fmla="*/ 0 h 137"/>
              </a:gdLst>
              <a:ahLst/>
              <a:cxnLst>
                <a:cxn ang="0">
                  <a:pos x="T0" y="T1"/>
                </a:cxn>
                <a:cxn ang="0">
                  <a:pos x="T2" y="T3"/>
                </a:cxn>
                <a:cxn ang="0">
                  <a:pos x="T4" y="T5"/>
                </a:cxn>
                <a:cxn ang="0">
                  <a:pos x="T6" y="T7"/>
                </a:cxn>
              </a:cxnLst>
              <a:rect l="0" t="0" r="r" b="b"/>
              <a:pathLst>
                <a:path w="229" h="137">
                  <a:moveTo>
                    <a:pt x="229" y="0"/>
                  </a:moveTo>
                  <a:lnTo>
                    <a:pt x="0" y="137"/>
                  </a:lnTo>
                  <a:lnTo>
                    <a:pt x="229" y="137"/>
                  </a:lnTo>
                  <a:lnTo>
                    <a:pt x="229"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85"/>
            <p:cNvSpPr>
              <a:spLocks/>
            </p:cNvSpPr>
            <p:nvPr/>
          </p:nvSpPr>
          <p:spPr bwMode="auto">
            <a:xfrm>
              <a:off x="4375" y="3220"/>
              <a:ext cx="229" cy="137"/>
            </a:xfrm>
            <a:custGeom>
              <a:avLst/>
              <a:gdLst>
                <a:gd name="T0" fmla="*/ 229 w 229"/>
                <a:gd name="T1" fmla="*/ 0 h 137"/>
                <a:gd name="T2" fmla="*/ 0 w 229"/>
                <a:gd name="T3" fmla="*/ 137 h 137"/>
                <a:gd name="T4" fmla="*/ 229 w 229"/>
                <a:gd name="T5" fmla="*/ 137 h 137"/>
                <a:gd name="T6" fmla="*/ 229 w 229"/>
                <a:gd name="T7" fmla="*/ 0 h 137"/>
              </a:gdLst>
              <a:ahLst/>
              <a:cxnLst>
                <a:cxn ang="0">
                  <a:pos x="T0" y="T1"/>
                </a:cxn>
                <a:cxn ang="0">
                  <a:pos x="T2" y="T3"/>
                </a:cxn>
                <a:cxn ang="0">
                  <a:pos x="T4" y="T5"/>
                </a:cxn>
                <a:cxn ang="0">
                  <a:pos x="T6" y="T7"/>
                </a:cxn>
              </a:cxnLst>
              <a:rect l="0" t="0" r="r" b="b"/>
              <a:pathLst>
                <a:path w="229" h="137">
                  <a:moveTo>
                    <a:pt x="229" y="0"/>
                  </a:moveTo>
                  <a:lnTo>
                    <a:pt x="0" y="137"/>
                  </a:lnTo>
                  <a:lnTo>
                    <a:pt x="229" y="137"/>
                  </a:lnTo>
                  <a:lnTo>
                    <a:pt x="2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86"/>
            <p:cNvSpPr>
              <a:spLocks/>
            </p:cNvSpPr>
            <p:nvPr/>
          </p:nvSpPr>
          <p:spPr bwMode="auto">
            <a:xfrm>
              <a:off x="4953" y="3243"/>
              <a:ext cx="116" cy="153"/>
            </a:xfrm>
            <a:custGeom>
              <a:avLst/>
              <a:gdLst>
                <a:gd name="T0" fmla="*/ 0 w 247"/>
                <a:gd name="T1" fmla="*/ 0 h 326"/>
                <a:gd name="T2" fmla="*/ 0 w 247"/>
                <a:gd name="T3" fmla="*/ 298 h 326"/>
                <a:gd name="T4" fmla="*/ 29 w 247"/>
                <a:gd name="T5" fmla="*/ 326 h 326"/>
                <a:gd name="T6" fmla="*/ 218 w 247"/>
                <a:gd name="T7" fmla="*/ 326 h 326"/>
                <a:gd name="T8" fmla="*/ 247 w 247"/>
                <a:gd name="T9" fmla="*/ 298 h 326"/>
                <a:gd name="T10" fmla="*/ 247 w 247"/>
                <a:gd name="T11" fmla="*/ 147 h 326"/>
                <a:gd name="T12" fmla="*/ 218 w 247"/>
                <a:gd name="T13" fmla="*/ 130 h 326"/>
                <a:gd name="T14" fmla="*/ 218 w 247"/>
                <a:gd name="T15" fmla="*/ 241 h 326"/>
                <a:gd name="T16" fmla="*/ 29 w 247"/>
                <a:gd name="T17" fmla="*/ 241 h 326"/>
                <a:gd name="T18" fmla="*/ 29 w 247"/>
                <a:gd name="T19" fmla="*/ 17 h 326"/>
                <a:gd name="T20" fmla="*/ 0 w 247"/>
                <a:gd name="T2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 h="326">
                  <a:moveTo>
                    <a:pt x="0" y="0"/>
                  </a:moveTo>
                  <a:cubicBezTo>
                    <a:pt x="0" y="298"/>
                    <a:pt x="0" y="298"/>
                    <a:pt x="0" y="298"/>
                  </a:cubicBezTo>
                  <a:cubicBezTo>
                    <a:pt x="0" y="298"/>
                    <a:pt x="0" y="326"/>
                    <a:pt x="29" y="326"/>
                  </a:cubicBezTo>
                  <a:cubicBezTo>
                    <a:pt x="218" y="326"/>
                    <a:pt x="218" y="326"/>
                    <a:pt x="218" y="326"/>
                  </a:cubicBezTo>
                  <a:cubicBezTo>
                    <a:pt x="218" y="326"/>
                    <a:pt x="247" y="326"/>
                    <a:pt x="247" y="298"/>
                  </a:cubicBezTo>
                  <a:cubicBezTo>
                    <a:pt x="247" y="147"/>
                    <a:pt x="247" y="147"/>
                    <a:pt x="247" y="147"/>
                  </a:cubicBezTo>
                  <a:cubicBezTo>
                    <a:pt x="218" y="130"/>
                    <a:pt x="218" y="130"/>
                    <a:pt x="218" y="130"/>
                  </a:cubicBezTo>
                  <a:cubicBezTo>
                    <a:pt x="218" y="241"/>
                    <a:pt x="218" y="241"/>
                    <a:pt x="218" y="241"/>
                  </a:cubicBezTo>
                  <a:cubicBezTo>
                    <a:pt x="29" y="241"/>
                    <a:pt x="29" y="241"/>
                    <a:pt x="29" y="241"/>
                  </a:cubicBezTo>
                  <a:cubicBezTo>
                    <a:pt x="29" y="17"/>
                    <a:pt x="29" y="17"/>
                    <a:pt x="29" y="17"/>
                  </a:cubicBezTo>
                  <a:cubicBezTo>
                    <a:pt x="0" y="0"/>
                    <a:pt x="0" y="0"/>
                    <a:pt x="0" y="0"/>
                  </a:cubicBezTo>
                </a:path>
              </a:pathLst>
            </a:custGeom>
            <a:solidFill>
              <a:srgbClr val="914D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87"/>
            <p:cNvSpPr>
              <a:spLocks/>
            </p:cNvSpPr>
            <p:nvPr/>
          </p:nvSpPr>
          <p:spPr bwMode="auto">
            <a:xfrm>
              <a:off x="4966" y="3251"/>
              <a:ext cx="89" cy="105"/>
            </a:xfrm>
            <a:custGeom>
              <a:avLst/>
              <a:gdLst>
                <a:gd name="T0" fmla="*/ 0 w 89"/>
                <a:gd name="T1" fmla="*/ 0 h 105"/>
                <a:gd name="T2" fmla="*/ 0 w 89"/>
                <a:gd name="T3" fmla="*/ 105 h 105"/>
                <a:gd name="T4" fmla="*/ 89 w 89"/>
                <a:gd name="T5" fmla="*/ 105 h 105"/>
                <a:gd name="T6" fmla="*/ 89 w 89"/>
                <a:gd name="T7" fmla="*/ 53 h 105"/>
                <a:gd name="T8" fmla="*/ 0 w 89"/>
                <a:gd name="T9" fmla="*/ 0 h 105"/>
              </a:gdLst>
              <a:ahLst/>
              <a:cxnLst>
                <a:cxn ang="0">
                  <a:pos x="T0" y="T1"/>
                </a:cxn>
                <a:cxn ang="0">
                  <a:pos x="T2" y="T3"/>
                </a:cxn>
                <a:cxn ang="0">
                  <a:pos x="T4" y="T5"/>
                </a:cxn>
                <a:cxn ang="0">
                  <a:pos x="T6" y="T7"/>
                </a:cxn>
                <a:cxn ang="0">
                  <a:pos x="T8" y="T9"/>
                </a:cxn>
              </a:cxnLst>
              <a:rect l="0" t="0" r="r" b="b"/>
              <a:pathLst>
                <a:path w="89" h="105">
                  <a:moveTo>
                    <a:pt x="0" y="0"/>
                  </a:moveTo>
                  <a:lnTo>
                    <a:pt x="0" y="105"/>
                  </a:lnTo>
                  <a:lnTo>
                    <a:pt x="89" y="105"/>
                  </a:lnTo>
                  <a:lnTo>
                    <a:pt x="89" y="53"/>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88"/>
            <p:cNvSpPr>
              <a:spLocks/>
            </p:cNvSpPr>
            <p:nvPr/>
          </p:nvSpPr>
          <p:spPr bwMode="auto">
            <a:xfrm>
              <a:off x="4966" y="3251"/>
              <a:ext cx="89" cy="105"/>
            </a:xfrm>
            <a:custGeom>
              <a:avLst/>
              <a:gdLst>
                <a:gd name="T0" fmla="*/ 0 w 89"/>
                <a:gd name="T1" fmla="*/ 0 h 105"/>
                <a:gd name="T2" fmla="*/ 0 w 89"/>
                <a:gd name="T3" fmla="*/ 105 h 105"/>
                <a:gd name="T4" fmla="*/ 89 w 89"/>
                <a:gd name="T5" fmla="*/ 105 h 105"/>
                <a:gd name="T6" fmla="*/ 89 w 89"/>
                <a:gd name="T7" fmla="*/ 53 h 105"/>
                <a:gd name="T8" fmla="*/ 0 w 89"/>
                <a:gd name="T9" fmla="*/ 0 h 105"/>
              </a:gdLst>
              <a:ahLst/>
              <a:cxnLst>
                <a:cxn ang="0">
                  <a:pos x="T0" y="T1"/>
                </a:cxn>
                <a:cxn ang="0">
                  <a:pos x="T2" y="T3"/>
                </a:cxn>
                <a:cxn ang="0">
                  <a:pos x="T4" y="T5"/>
                </a:cxn>
                <a:cxn ang="0">
                  <a:pos x="T6" y="T7"/>
                </a:cxn>
                <a:cxn ang="0">
                  <a:pos x="T8" y="T9"/>
                </a:cxn>
              </a:cxnLst>
              <a:rect l="0" t="0" r="r" b="b"/>
              <a:pathLst>
                <a:path w="89" h="105">
                  <a:moveTo>
                    <a:pt x="0" y="0"/>
                  </a:moveTo>
                  <a:lnTo>
                    <a:pt x="0" y="105"/>
                  </a:lnTo>
                  <a:lnTo>
                    <a:pt x="89" y="105"/>
                  </a:lnTo>
                  <a:lnTo>
                    <a:pt x="89" y="5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Rectangle 89"/>
            <p:cNvSpPr>
              <a:spLocks noChangeArrowheads="1"/>
            </p:cNvSpPr>
            <p:nvPr/>
          </p:nvSpPr>
          <p:spPr bwMode="auto">
            <a:xfrm>
              <a:off x="5154" y="3432"/>
              <a:ext cx="23" cy="50"/>
            </a:xfrm>
            <a:prstGeom prst="rect">
              <a:avLst/>
            </a:prstGeom>
            <a:solidFill>
              <a:srgbClr val="4224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00977528"/>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Object 93" hidden="1"/>
          <p:cNvGraphicFramePr>
            <a:graphicFrameLocks noChangeAspect="1"/>
          </p:cNvGraphicFramePr>
          <p:nvPr>
            <p:custDataLst>
              <p:tags r:id="rId2"/>
            </p:custDataLst>
            <p:extLst>
              <p:ext uri="{D42A27DB-BD31-4B8C-83A1-F6EECF244321}">
                <p14:modId xmlns:p14="http://schemas.microsoft.com/office/powerpoint/2010/main" val="1112828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03"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Readiness and Certification Overview </a:t>
            </a:r>
            <a:br>
              <a:rPr lang="en-US" dirty="0" smtClean="0"/>
            </a:br>
            <a:r>
              <a:rPr lang="en-US" sz="3200" dirty="0" smtClean="0"/>
              <a:t>P2P </a:t>
            </a:r>
            <a:r>
              <a:rPr lang="en-US" sz="3200" dirty="0"/>
              <a:t>Maturity Model Defined</a:t>
            </a:r>
          </a:p>
        </p:txBody>
      </p:sp>
      <p:grpSp>
        <p:nvGrpSpPr>
          <p:cNvPr id="8" name="Group 7"/>
          <p:cNvGrpSpPr/>
          <p:nvPr/>
        </p:nvGrpSpPr>
        <p:grpSpPr>
          <a:xfrm>
            <a:off x="3492259" y="6756156"/>
            <a:ext cx="2085461" cy="209940"/>
            <a:chOff x="-6310" y="6438746"/>
            <a:chExt cx="1905074" cy="480134"/>
          </a:xfrm>
        </p:grpSpPr>
        <p:sp>
          <p:nvSpPr>
            <p:cNvPr id="91" name="Freeform 71"/>
            <p:cNvSpPr>
              <a:spLocks/>
            </p:cNvSpPr>
            <p:nvPr/>
          </p:nvSpPr>
          <p:spPr bwMode="auto">
            <a:xfrm flipH="1">
              <a:off x="-6310" y="6438746"/>
              <a:ext cx="1905074" cy="480134"/>
            </a:xfrm>
            <a:custGeom>
              <a:avLst/>
              <a:gdLst>
                <a:gd name="T0" fmla="*/ 858 w 1193"/>
                <a:gd name="T1" fmla="*/ 37 h 272"/>
                <a:gd name="T2" fmla="*/ 437 w 1193"/>
                <a:gd name="T3" fmla="*/ 31 h 272"/>
                <a:gd name="T4" fmla="*/ 0 w 1193"/>
                <a:gd name="T5" fmla="*/ 272 h 272"/>
                <a:gd name="T6" fmla="*/ 1193 w 1193"/>
                <a:gd name="T7" fmla="*/ 272 h 272"/>
                <a:gd name="T8" fmla="*/ 1193 w 1193"/>
                <a:gd name="T9" fmla="*/ 204 h 272"/>
                <a:gd name="T10" fmla="*/ 858 w 1193"/>
                <a:gd name="T11" fmla="*/ 37 h 272"/>
              </a:gdLst>
              <a:ahLst/>
              <a:cxnLst>
                <a:cxn ang="0">
                  <a:pos x="T0" y="T1"/>
                </a:cxn>
                <a:cxn ang="0">
                  <a:pos x="T2" y="T3"/>
                </a:cxn>
                <a:cxn ang="0">
                  <a:pos x="T4" y="T5"/>
                </a:cxn>
                <a:cxn ang="0">
                  <a:pos x="T6" y="T7"/>
                </a:cxn>
                <a:cxn ang="0">
                  <a:pos x="T8" y="T9"/>
                </a:cxn>
                <a:cxn ang="0">
                  <a:pos x="T10" y="T11"/>
                </a:cxn>
              </a:cxnLst>
              <a:rect l="0" t="0" r="r" b="b"/>
              <a:pathLst>
                <a:path w="1193" h="272">
                  <a:moveTo>
                    <a:pt x="858" y="37"/>
                  </a:moveTo>
                  <a:cubicBezTo>
                    <a:pt x="720" y="2"/>
                    <a:pt x="575" y="0"/>
                    <a:pt x="437" y="31"/>
                  </a:cubicBezTo>
                  <a:cubicBezTo>
                    <a:pt x="277" y="68"/>
                    <a:pt x="125" y="148"/>
                    <a:pt x="0" y="272"/>
                  </a:cubicBezTo>
                  <a:cubicBezTo>
                    <a:pt x="1193" y="272"/>
                    <a:pt x="1193" y="272"/>
                    <a:pt x="1193" y="272"/>
                  </a:cubicBezTo>
                  <a:cubicBezTo>
                    <a:pt x="1193" y="204"/>
                    <a:pt x="1193" y="204"/>
                    <a:pt x="1193" y="204"/>
                  </a:cubicBezTo>
                  <a:cubicBezTo>
                    <a:pt x="1092" y="124"/>
                    <a:pt x="978" y="68"/>
                    <a:pt x="858" y="37"/>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92" name="Freeform 79"/>
            <p:cNvSpPr>
              <a:spLocks/>
            </p:cNvSpPr>
            <p:nvPr/>
          </p:nvSpPr>
          <p:spPr bwMode="auto">
            <a:xfrm flipH="1">
              <a:off x="37164" y="6670621"/>
              <a:ext cx="1044424" cy="248259"/>
            </a:xfrm>
            <a:custGeom>
              <a:avLst/>
              <a:gdLst>
                <a:gd name="T0" fmla="*/ 511 w 654"/>
                <a:gd name="T1" fmla="*/ 44 h 141"/>
                <a:gd name="T2" fmla="*/ 404 w 654"/>
                <a:gd name="T3" fmla="*/ 12 h 141"/>
                <a:gd name="T4" fmla="*/ 349 w 654"/>
                <a:gd name="T5" fmla="*/ 6 h 141"/>
                <a:gd name="T6" fmla="*/ 0 w 654"/>
                <a:gd name="T7" fmla="*/ 141 h 141"/>
                <a:gd name="T8" fmla="*/ 231 w 654"/>
                <a:gd name="T9" fmla="*/ 141 h 141"/>
                <a:gd name="T10" fmla="*/ 654 w 654"/>
                <a:gd name="T11" fmla="*/ 141 h 141"/>
                <a:gd name="T12" fmla="*/ 511 w 654"/>
                <a:gd name="T13" fmla="*/ 44 h 141"/>
              </a:gdLst>
              <a:ahLst/>
              <a:cxnLst>
                <a:cxn ang="0">
                  <a:pos x="T0" y="T1"/>
                </a:cxn>
                <a:cxn ang="0">
                  <a:pos x="T2" y="T3"/>
                </a:cxn>
                <a:cxn ang="0">
                  <a:pos x="T4" y="T5"/>
                </a:cxn>
                <a:cxn ang="0">
                  <a:pos x="T6" y="T7"/>
                </a:cxn>
                <a:cxn ang="0">
                  <a:pos x="T8" y="T9"/>
                </a:cxn>
                <a:cxn ang="0">
                  <a:pos x="T10" y="T11"/>
                </a:cxn>
                <a:cxn ang="0">
                  <a:pos x="T12" y="T13"/>
                </a:cxn>
              </a:cxnLst>
              <a:rect l="0" t="0" r="r" b="b"/>
              <a:pathLst>
                <a:path w="654" h="141">
                  <a:moveTo>
                    <a:pt x="511" y="44"/>
                  </a:moveTo>
                  <a:cubicBezTo>
                    <a:pt x="477" y="29"/>
                    <a:pt x="441" y="18"/>
                    <a:pt x="404" y="12"/>
                  </a:cubicBezTo>
                  <a:cubicBezTo>
                    <a:pt x="386" y="9"/>
                    <a:pt x="367" y="7"/>
                    <a:pt x="349" y="6"/>
                  </a:cubicBezTo>
                  <a:cubicBezTo>
                    <a:pt x="223" y="0"/>
                    <a:pt x="96" y="45"/>
                    <a:pt x="0" y="141"/>
                  </a:cubicBezTo>
                  <a:cubicBezTo>
                    <a:pt x="231" y="141"/>
                    <a:pt x="231" y="141"/>
                    <a:pt x="231" y="141"/>
                  </a:cubicBezTo>
                  <a:cubicBezTo>
                    <a:pt x="654" y="141"/>
                    <a:pt x="654" y="141"/>
                    <a:pt x="654" y="141"/>
                  </a:cubicBezTo>
                  <a:cubicBezTo>
                    <a:pt x="612" y="99"/>
                    <a:pt x="563" y="67"/>
                    <a:pt x="511" y="44"/>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sp>
        <p:nvSpPr>
          <p:cNvPr id="9" name="Freeform 70"/>
          <p:cNvSpPr>
            <a:spLocks/>
          </p:cNvSpPr>
          <p:nvPr/>
        </p:nvSpPr>
        <p:spPr bwMode="auto">
          <a:xfrm flipH="1">
            <a:off x="201892" y="6966096"/>
            <a:ext cx="7493843" cy="0"/>
          </a:xfrm>
          <a:custGeom>
            <a:avLst/>
            <a:gdLst>
              <a:gd name="T0" fmla="*/ 485 w 784"/>
              <a:gd name="T1" fmla="*/ 29 h 183"/>
              <a:gd name="T2" fmla="*/ 0 w 784"/>
              <a:gd name="T3" fmla="*/ 183 h 183"/>
              <a:gd name="T4" fmla="*/ 277 w 784"/>
              <a:gd name="T5" fmla="*/ 183 h 183"/>
              <a:gd name="T6" fmla="*/ 784 w 784"/>
              <a:gd name="T7" fmla="*/ 183 h 183"/>
              <a:gd name="T8" fmla="*/ 485 w 784"/>
              <a:gd name="T9" fmla="*/ 29 h 183"/>
              <a:gd name="connsiteX0" fmla="*/ 6186 w 10000"/>
              <a:gd name="connsiteY0" fmla="*/ 431 h 8846"/>
              <a:gd name="connsiteX1" fmla="*/ 0 w 10000"/>
              <a:gd name="connsiteY1" fmla="*/ 8846 h 8846"/>
              <a:gd name="connsiteX2" fmla="*/ 3533 w 10000"/>
              <a:gd name="connsiteY2" fmla="*/ 8846 h 8846"/>
              <a:gd name="connsiteX3" fmla="*/ 10000 w 10000"/>
              <a:gd name="connsiteY3" fmla="*/ 8846 h 8846"/>
              <a:gd name="connsiteX4" fmla="*/ 6186 w 10000"/>
              <a:gd name="connsiteY4" fmla="*/ 431 h 8846"/>
              <a:gd name="connsiteX0" fmla="*/ 10000 w 10000"/>
              <a:gd name="connsiteY0" fmla="*/ 0 h 0"/>
              <a:gd name="connsiteX1" fmla="*/ 0 w 10000"/>
              <a:gd name="connsiteY1" fmla="*/ 0 h 0"/>
              <a:gd name="connsiteX2" fmla="*/ 3533 w 10000"/>
              <a:gd name="connsiteY2" fmla="*/ 0 h 0"/>
              <a:gd name="connsiteX3" fmla="*/ 10000 w 10000"/>
              <a:gd name="connsiteY3" fmla="*/ 0 h 0"/>
              <a:gd name="connsiteX0" fmla="*/ 10000 w 10000"/>
              <a:gd name="connsiteY0" fmla="*/ 0 h 0"/>
              <a:gd name="connsiteX1" fmla="*/ 0 w 10000"/>
              <a:gd name="connsiteY1" fmla="*/ 0 h 0"/>
              <a:gd name="connsiteX2" fmla="*/ 3533 w 10000"/>
              <a:gd name="connsiteY2" fmla="*/ 0 h 0"/>
              <a:gd name="connsiteX3" fmla="*/ 10000 w 10000"/>
              <a:gd name="connsiteY3" fmla="*/ 0 h 0"/>
            </a:gdLst>
            <a:ahLst/>
            <a:cxnLst>
              <a:cxn ang="0">
                <a:pos x="connsiteX0" y="connsiteY0"/>
              </a:cxn>
              <a:cxn ang="0">
                <a:pos x="connsiteX1" y="connsiteY1"/>
              </a:cxn>
              <a:cxn ang="0">
                <a:pos x="connsiteX2" y="connsiteY2"/>
              </a:cxn>
              <a:cxn ang="0">
                <a:pos x="connsiteX3" y="connsiteY3"/>
              </a:cxn>
            </a:cxnLst>
            <a:rect l="l" t="t" r="r" b="b"/>
            <a:pathLst>
              <a:path w="10000">
                <a:moveTo>
                  <a:pt x="10000" y="0"/>
                </a:moveTo>
                <a:lnTo>
                  <a:pt x="0" y="0"/>
                </a:lnTo>
                <a:lnTo>
                  <a:pt x="3533" y="0"/>
                </a:lnTo>
                <a:cubicBezTo>
                  <a:pt x="5689" y="0"/>
                  <a:pt x="7782" y="-504825"/>
                  <a:pt x="10000" y="0"/>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0" name="Freeform 45"/>
          <p:cNvSpPr>
            <a:spLocks/>
          </p:cNvSpPr>
          <p:nvPr/>
        </p:nvSpPr>
        <p:spPr bwMode="auto">
          <a:xfrm>
            <a:off x="119870" y="6035227"/>
            <a:ext cx="311863" cy="208657"/>
          </a:xfrm>
          <a:custGeom>
            <a:avLst/>
            <a:gdLst>
              <a:gd name="T0" fmla="*/ 112 w 133"/>
              <a:gd name="T1" fmla="*/ 38 h 87"/>
              <a:gd name="T2" fmla="*/ 112 w 133"/>
              <a:gd name="T3" fmla="*/ 36 h 87"/>
              <a:gd name="T4" fmla="*/ 75 w 133"/>
              <a:gd name="T5" fmla="*/ 0 h 87"/>
              <a:gd name="T6" fmla="*/ 45 w 133"/>
              <a:gd name="T7" fmla="*/ 16 h 87"/>
              <a:gd name="T8" fmla="*/ 35 w 133"/>
              <a:gd name="T9" fmla="*/ 13 h 87"/>
              <a:gd name="T10" fmla="*/ 23 w 133"/>
              <a:gd name="T11" fmla="*/ 17 h 87"/>
              <a:gd name="T12" fmla="*/ 14 w 133"/>
              <a:gd name="T13" fmla="*/ 34 h 87"/>
              <a:gd name="T14" fmla="*/ 0 w 133"/>
              <a:gd name="T15" fmla="*/ 58 h 87"/>
              <a:gd name="T16" fmla="*/ 26 w 133"/>
              <a:gd name="T17" fmla="*/ 87 h 87"/>
              <a:gd name="T18" fmla="*/ 29 w 133"/>
              <a:gd name="T19" fmla="*/ 87 h 87"/>
              <a:gd name="T20" fmla="*/ 32 w 133"/>
              <a:gd name="T21" fmla="*/ 87 h 87"/>
              <a:gd name="T22" fmla="*/ 92 w 133"/>
              <a:gd name="T23" fmla="*/ 87 h 87"/>
              <a:gd name="T24" fmla="*/ 93 w 133"/>
              <a:gd name="T25" fmla="*/ 87 h 87"/>
              <a:gd name="T26" fmla="*/ 95 w 133"/>
              <a:gd name="T27" fmla="*/ 87 h 87"/>
              <a:gd name="T28" fmla="*/ 99 w 133"/>
              <a:gd name="T29" fmla="*/ 87 h 87"/>
              <a:gd name="T30" fmla="*/ 108 w 133"/>
              <a:gd name="T31" fmla="*/ 87 h 87"/>
              <a:gd name="T32" fmla="*/ 133 w 133"/>
              <a:gd name="T33" fmla="*/ 62 h 87"/>
              <a:gd name="T34" fmla="*/ 112 w 133"/>
              <a:gd name="T35" fmla="*/ 3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7">
                <a:moveTo>
                  <a:pt x="112" y="38"/>
                </a:moveTo>
                <a:cubicBezTo>
                  <a:pt x="112" y="37"/>
                  <a:pt x="112" y="37"/>
                  <a:pt x="112" y="36"/>
                </a:cubicBezTo>
                <a:cubicBezTo>
                  <a:pt x="112" y="16"/>
                  <a:pt x="96" y="0"/>
                  <a:pt x="75" y="0"/>
                </a:cubicBezTo>
                <a:cubicBezTo>
                  <a:pt x="63" y="0"/>
                  <a:pt x="51" y="6"/>
                  <a:pt x="45" y="16"/>
                </a:cubicBezTo>
                <a:cubicBezTo>
                  <a:pt x="42" y="14"/>
                  <a:pt x="39" y="13"/>
                  <a:pt x="35" y="13"/>
                </a:cubicBezTo>
                <a:cubicBezTo>
                  <a:pt x="30" y="13"/>
                  <a:pt x="26" y="15"/>
                  <a:pt x="23" y="17"/>
                </a:cubicBezTo>
                <a:cubicBezTo>
                  <a:pt x="17" y="20"/>
                  <a:pt x="14" y="27"/>
                  <a:pt x="14" y="34"/>
                </a:cubicBezTo>
                <a:cubicBezTo>
                  <a:pt x="6" y="39"/>
                  <a:pt x="0" y="48"/>
                  <a:pt x="0" y="58"/>
                </a:cubicBezTo>
                <a:cubicBezTo>
                  <a:pt x="0" y="73"/>
                  <a:pt x="12" y="85"/>
                  <a:pt x="26" y="87"/>
                </a:cubicBezTo>
                <a:cubicBezTo>
                  <a:pt x="27" y="87"/>
                  <a:pt x="28" y="87"/>
                  <a:pt x="29" y="87"/>
                </a:cubicBezTo>
                <a:cubicBezTo>
                  <a:pt x="30" y="87"/>
                  <a:pt x="31" y="87"/>
                  <a:pt x="32" y="87"/>
                </a:cubicBezTo>
                <a:cubicBezTo>
                  <a:pt x="46" y="87"/>
                  <a:pt x="77" y="87"/>
                  <a:pt x="92" y="87"/>
                </a:cubicBezTo>
                <a:cubicBezTo>
                  <a:pt x="92" y="87"/>
                  <a:pt x="93" y="87"/>
                  <a:pt x="93" y="87"/>
                </a:cubicBezTo>
                <a:cubicBezTo>
                  <a:pt x="95" y="87"/>
                  <a:pt x="95" y="87"/>
                  <a:pt x="95" y="87"/>
                </a:cubicBezTo>
                <a:cubicBezTo>
                  <a:pt x="95" y="87"/>
                  <a:pt x="98" y="87"/>
                  <a:pt x="99" y="87"/>
                </a:cubicBezTo>
                <a:cubicBezTo>
                  <a:pt x="108" y="87"/>
                  <a:pt x="108" y="87"/>
                  <a:pt x="108" y="87"/>
                </a:cubicBezTo>
                <a:cubicBezTo>
                  <a:pt x="122" y="87"/>
                  <a:pt x="133" y="76"/>
                  <a:pt x="133" y="62"/>
                </a:cubicBezTo>
                <a:cubicBezTo>
                  <a:pt x="133" y="50"/>
                  <a:pt x="124" y="40"/>
                  <a:pt x="112" y="38"/>
                </a:cubicBezTo>
                <a:close/>
              </a:path>
            </a:pathLst>
          </a:custGeom>
          <a:solidFill>
            <a:srgbClr val="FFFFFF">
              <a:lumMod val="95000"/>
            </a:srgbClr>
          </a:solidFill>
          <a:ln>
            <a:noFill/>
          </a:ln>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1" name="Freeform 44"/>
          <p:cNvSpPr>
            <a:spLocks/>
          </p:cNvSpPr>
          <p:nvPr/>
        </p:nvSpPr>
        <p:spPr bwMode="auto">
          <a:xfrm>
            <a:off x="11834054" y="6197225"/>
            <a:ext cx="336748" cy="225007"/>
          </a:xfrm>
          <a:custGeom>
            <a:avLst/>
            <a:gdLst>
              <a:gd name="T0" fmla="*/ 154 w 184"/>
              <a:gd name="T1" fmla="*/ 53 h 121"/>
              <a:gd name="T2" fmla="*/ 154 w 184"/>
              <a:gd name="T3" fmla="*/ 51 h 121"/>
              <a:gd name="T4" fmla="*/ 104 w 184"/>
              <a:gd name="T5" fmla="*/ 0 h 121"/>
              <a:gd name="T6" fmla="*/ 61 w 184"/>
              <a:gd name="T7" fmla="*/ 23 h 121"/>
              <a:gd name="T8" fmla="*/ 48 w 184"/>
              <a:gd name="T9" fmla="*/ 19 h 121"/>
              <a:gd name="T10" fmla="*/ 31 w 184"/>
              <a:gd name="T11" fmla="*/ 24 h 121"/>
              <a:gd name="T12" fmla="*/ 18 w 184"/>
              <a:gd name="T13" fmla="*/ 48 h 121"/>
              <a:gd name="T14" fmla="*/ 0 w 184"/>
              <a:gd name="T15" fmla="*/ 81 h 121"/>
              <a:gd name="T16" fmla="*/ 35 w 184"/>
              <a:gd name="T17" fmla="*/ 121 h 121"/>
              <a:gd name="T18" fmla="*/ 40 w 184"/>
              <a:gd name="T19" fmla="*/ 121 h 121"/>
              <a:gd name="T20" fmla="*/ 44 w 184"/>
              <a:gd name="T21" fmla="*/ 121 h 121"/>
              <a:gd name="T22" fmla="*/ 127 w 184"/>
              <a:gd name="T23" fmla="*/ 121 h 121"/>
              <a:gd name="T24" fmla="*/ 128 w 184"/>
              <a:gd name="T25" fmla="*/ 121 h 121"/>
              <a:gd name="T26" fmla="*/ 130 w 184"/>
              <a:gd name="T27" fmla="*/ 121 h 121"/>
              <a:gd name="T28" fmla="*/ 136 w 184"/>
              <a:gd name="T29" fmla="*/ 121 h 121"/>
              <a:gd name="T30" fmla="*/ 150 w 184"/>
              <a:gd name="T31" fmla="*/ 121 h 121"/>
              <a:gd name="T32" fmla="*/ 184 w 184"/>
              <a:gd name="T33" fmla="*/ 87 h 121"/>
              <a:gd name="T34" fmla="*/ 154 w 184"/>
              <a:gd name="T35"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121">
                <a:moveTo>
                  <a:pt x="154" y="53"/>
                </a:moveTo>
                <a:cubicBezTo>
                  <a:pt x="154" y="53"/>
                  <a:pt x="154" y="52"/>
                  <a:pt x="154" y="51"/>
                </a:cubicBezTo>
                <a:cubicBezTo>
                  <a:pt x="154" y="23"/>
                  <a:pt x="132" y="0"/>
                  <a:pt x="104" y="0"/>
                </a:cubicBezTo>
                <a:cubicBezTo>
                  <a:pt x="86" y="0"/>
                  <a:pt x="71" y="9"/>
                  <a:pt x="61" y="23"/>
                </a:cubicBezTo>
                <a:cubicBezTo>
                  <a:pt x="57" y="20"/>
                  <a:pt x="53" y="19"/>
                  <a:pt x="48" y="19"/>
                </a:cubicBezTo>
                <a:cubicBezTo>
                  <a:pt x="41" y="19"/>
                  <a:pt x="36" y="21"/>
                  <a:pt x="31" y="24"/>
                </a:cubicBezTo>
                <a:cubicBezTo>
                  <a:pt x="23" y="29"/>
                  <a:pt x="18" y="38"/>
                  <a:pt x="18" y="48"/>
                </a:cubicBezTo>
                <a:cubicBezTo>
                  <a:pt x="7" y="55"/>
                  <a:pt x="0" y="67"/>
                  <a:pt x="0" y="81"/>
                </a:cubicBezTo>
                <a:cubicBezTo>
                  <a:pt x="0" y="102"/>
                  <a:pt x="15" y="119"/>
                  <a:pt x="35" y="121"/>
                </a:cubicBezTo>
                <a:cubicBezTo>
                  <a:pt x="37" y="121"/>
                  <a:pt x="38" y="121"/>
                  <a:pt x="40" y="121"/>
                </a:cubicBezTo>
                <a:cubicBezTo>
                  <a:pt x="41" y="121"/>
                  <a:pt x="42" y="121"/>
                  <a:pt x="44" y="121"/>
                </a:cubicBezTo>
                <a:cubicBezTo>
                  <a:pt x="62" y="121"/>
                  <a:pt x="106" y="121"/>
                  <a:pt x="127" y="121"/>
                </a:cubicBezTo>
                <a:cubicBezTo>
                  <a:pt x="127" y="121"/>
                  <a:pt x="128" y="121"/>
                  <a:pt x="128" y="121"/>
                </a:cubicBezTo>
                <a:cubicBezTo>
                  <a:pt x="130" y="121"/>
                  <a:pt x="130" y="121"/>
                  <a:pt x="130" y="121"/>
                </a:cubicBezTo>
                <a:cubicBezTo>
                  <a:pt x="131" y="121"/>
                  <a:pt x="134" y="121"/>
                  <a:pt x="136" y="121"/>
                </a:cubicBezTo>
                <a:cubicBezTo>
                  <a:pt x="150" y="121"/>
                  <a:pt x="150" y="121"/>
                  <a:pt x="150" y="121"/>
                </a:cubicBezTo>
                <a:cubicBezTo>
                  <a:pt x="169" y="121"/>
                  <a:pt x="184" y="106"/>
                  <a:pt x="184" y="87"/>
                </a:cubicBezTo>
                <a:cubicBezTo>
                  <a:pt x="184" y="70"/>
                  <a:pt x="171" y="56"/>
                  <a:pt x="154" y="53"/>
                </a:cubicBezTo>
                <a:close/>
              </a:path>
            </a:pathLst>
          </a:custGeom>
          <a:solidFill>
            <a:srgbClr val="0072C6">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2" name="Freeform 45"/>
          <p:cNvSpPr>
            <a:spLocks/>
          </p:cNvSpPr>
          <p:nvPr/>
        </p:nvSpPr>
        <p:spPr bwMode="auto">
          <a:xfrm>
            <a:off x="20964" y="6470972"/>
            <a:ext cx="289470" cy="193675"/>
          </a:xfrm>
          <a:custGeom>
            <a:avLst/>
            <a:gdLst>
              <a:gd name="T0" fmla="*/ 112 w 133"/>
              <a:gd name="T1" fmla="*/ 38 h 87"/>
              <a:gd name="T2" fmla="*/ 112 w 133"/>
              <a:gd name="T3" fmla="*/ 36 h 87"/>
              <a:gd name="T4" fmla="*/ 75 w 133"/>
              <a:gd name="T5" fmla="*/ 0 h 87"/>
              <a:gd name="T6" fmla="*/ 45 w 133"/>
              <a:gd name="T7" fmla="*/ 16 h 87"/>
              <a:gd name="T8" fmla="*/ 35 w 133"/>
              <a:gd name="T9" fmla="*/ 13 h 87"/>
              <a:gd name="T10" fmla="*/ 23 w 133"/>
              <a:gd name="T11" fmla="*/ 17 h 87"/>
              <a:gd name="T12" fmla="*/ 14 w 133"/>
              <a:gd name="T13" fmla="*/ 34 h 87"/>
              <a:gd name="T14" fmla="*/ 0 w 133"/>
              <a:gd name="T15" fmla="*/ 58 h 87"/>
              <a:gd name="T16" fmla="*/ 26 w 133"/>
              <a:gd name="T17" fmla="*/ 87 h 87"/>
              <a:gd name="T18" fmla="*/ 29 w 133"/>
              <a:gd name="T19" fmla="*/ 87 h 87"/>
              <a:gd name="T20" fmla="*/ 32 w 133"/>
              <a:gd name="T21" fmla="*/ 87 h 87"/>
              <a:gd name="T22" fmla="*/ 92 w 133"/>
              <a:gd name="T23" fmla="*/ 87 h 87"/>
              <a:gd name="T24" fmla="*/ 93 w 133"/>
              <a:gd name="T25" fmla="*/ 87 h 87"/>
              <a:gd name="T26" fmla="*/ 95 w 133"/>
              <a:gd name="T27" fmla="*/ 87 h 87"/>
              <a:gd name="T28" fmla="*/ 99 w 133"/>
              <a:gd name="T29" fmla="*/ 87 h 87"/>
              <a:gd name="T30" fmla="*/ 108 w 133"/>
              <a:gd name="T31" fmla="*/ 87 h 87"/>
              <a:gd name="T32" fmla="*/ 133 w 133"/>
              <a:gd name="T33" fmla="*/ 62 h 87"/>
              <a:gd name="T34" fmla="*/ 112 w 133"/>
              <a:gd name="T35" fmla="*/ 3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7">
                <a:moveTo>
                  <a:pt x="112" y="38"/>
                </a:moveTo>
                <a:cubicBezTo>
                  <a:pt x="112" y="37"/>
                  <a:pt x="112" y="37"/>
                  <a:pt x="112" y="36"/>
                </a:cubicBezTo>
                <a:cubicBezTo>
                  <a:pt x="112" y="16"/>
                  <a:pt x="96" y="0"/>
                  <a:pt x="75" y="0"/>
                </a:cubicBezTo>
                <a:cubicBezTo>
                  <a:pt x="63" y="0"/>
                  <a:pt x="51" y="6"/>
                  <a:pt x="45" y="16"/>
                </a:cubicBezTo>
                <a:cubicBezTo>
                  <a:pt x="42" y="14"/>
                  <a:pt x="39" y="13"/>
                  <a:pt x="35" y="13"/>
                </a:cubicBezTo>
                <a:cubicBezTo>
                  <a:pt x="30" y="13"/>
                  <a:pt x="26" y="15"/>
                  <a:pt x="23" y="17"/>
                </a:cubicBezTo>
                <a:cubicBezTo>
                  <a:pt x="17" y="20"/>
                  <a:pt x="14" y="27"/>
                  <a:pt x="14" y="34"/>
                </a:cubicBezTo>
                <a:cubicBezTo>
                  <a:pt x="6" y="39"/>
                  <a:pt x="0" y="48"/>
                  <a:pt x="0" y="58"/>
                </a:cubicBezTo>
                <a:cubicBezTo>
                  <a:pt x="0" y="73"/>
                  <a:pt x="12" y="85"/>
                  <a:pt x="26" y="87"/>
                </a:cubicBezTo>
                <a:cubicBezTo>
                  <a:pt x="27" y="87"/>
                  <a:pt x="28" y="87"/>
                  <a:pt x="29" y="87"/>
                </a:cubicBezTo>
                <a:cubicBezTo>
                  <a:pt x="30" y="87"/>
                  <a:pt x="31" y="87"/>
                  <a:pt x="32" y="87"/>
                </a:cubicBezTo>
                <a:cubicBezTo>
                  <a:pt x="46" y="87"/>
                  <a:pt x="77" y="87"/>
                  <a:pt x="92" y="87"/>
                </a:cubicBezTo>
                <a:cubicBezTo>
                  <a:pt x="92" y="87"/>
                  <a:pt x="93" y="87"/>
                  <a:pt x="93" y="87"/>
                </a:cubicBezTo>
                <a:cubicBezTo>
                  <a:pt x="95" y="87"/>
                  <a:pt x="95" y="87"/>
                  <a:pt x="95" y="87"/>
                </a:cubicBezTo>
                <a:cubicBezTo>
                  <a:pt x="95" y="87"/>
                  <a:pt x="98" y="87"/>
                  <a:pt x="99" y="87"/>
                </a:cubicBezTo>
                <a:cubicBezTo>
                  <a:pt x="108" y="87"/>
                  <a:pt x="108" y="87"/>
                  <a:pt x="108" y="87"/>
                </a:cubicBezTo>
                <a:cubicBezTo>
                  <a:pt x="122" y="87"/>
                  <a:pt x="133" y="76"/>
                  <a:pt x="133" y="62"/>
                </a:cubicBezTo>
                <a:cubicBezTo>
                  <a:pt x="133" y="50"/>
                  <a:pt x="124" y="40"/>
                  <a:pt x="112" y="38"/>
                </a:cubicBezTo>
                <a:close/>
              </a:path>
            </a:pathLst>
          </a:custGeom>
          <a:solidFill>
            <a:srgbClr val="00BCF2">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3" name="Freeform 46"/>
          <p:cNvSpPr>
            <a:spLocks/>
          </p:cNvSpPr>
          <p:nvPr/>
        </p:nvSpPr>
        <p:spPr bwMode="auto">
          <a:xfrm>
            <a:off x="315207" y="5857427"/>
            <a:ext cx="527584" cy="355600"/>
          </a:xfrm>
          <a:custGeom>
            <a:avLst/>
            <a:gdLst>
              <a:gd name="T0" fmla="*/ 203 w 242"/>
              <a:gd name="T1" fmla="*/ 70 h 160"/>
              <a:gd name="T2" fmla="*/ 203 w 242"/>
              <a:gd name="T3" fmla="*/ 67 h 160"/>
              <a:gd name="T4" fmla="*/ 136 w 242"/>
              <a:gd name="T5" fmla="*/ 0 h 160"/>
              <a:gd name="T6" fmla="*/ 81 w 242"/>
              <a:gd name="T7" fmla="*/ 30 h 160"/>
              <a:gd name="T8" fmla="*/ 62 w 242"/>
              <a:gd name="T9" fmla="*/ 25 h 160"/>
              <a:gd name="T10" fmla="*/ 24 w 242"/>
              <a:gd name="T11" fmla="*/ 63 h 160"/>
              <a:gd name="T12" fmla="*/ 0 w 242"/>
              <a:gd name="T13" fmla="*/ 107 h 160"/>
              <a:gd name="T14" fmla="*/ 46 w 242"/>
              <a:gd name="T15" fmla="*/ 160 h 160"/>
              <a:gd name="T16" fmla="*/ 52 w 242"/>
              <a:gd name="T17" fmla="*/ 160 h 160"/>
              <a:gd name="T18" fmla="*/ 57 w 242"/>
              <a:gd name="T19" fmla="*/ 160 h 160"/>
              <a:gd name="T20" fmla="*/ 166 w 242"/>
              <a:gd name="T21" fmla="*/ 160 h 160"/>
              <a:gd name="T22" fmla="*/ 171 w 242"/>
              <a:gd name="T23" fmla="*/ 160 h 160"/>
              <a:gd name="T24" fmla="*/ 179 w 242"/>
              <a:gd name="T25" fmla="*/ 160 h 160"/>
              <a:gd name="T26" fmla="*/ 197 w 242"/>
              <a:gd name="T27" fmla="*/ 160 h 160"/>
              <a:gd name="T28" fmla="*/ 242 w 242"/>
              <a:gd name="T29" fmla="*/ 115 h 160"/>
              <a:gd name="T30" fmla="*/ 203 w 242"/>
              <a:gd name="T31"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160">
                <a:moveTo>
                  <a:pt x="203" y="70"/>
                </a:moveTo>
                <a:cubicBezTo>
                  <a:pt x="203" y="69"/>
                  <a:pt x="203" y="68"/>
                  <a:pt x="203" y="67"/>
                </a:cubicBezTo>
                <a:cubicBezTo>
                  <a:pt x="203" y="30"/>
                  <a:pt x="173" y="0"/>
                  <a:pt x="136" y="0"/>
                </a:cubicBezTo>
                <a:cubicBezTo>
                  <a:pt x="113" y="0"/>
                  <a:pt x="93" y="12"/>
                  <a:pt x="81" y="30"/>
                </a:cubicBezTo>
                <a:cubicBezTo>
                  <a:pt x="75" y="27"/>
                  <a:pt x="69" y="25"/>
                  <a:pt x="62" y="25"/>
                </a:cubicBezTo>
                <a:cubicBezTo>
                  <a:pt x="41" y="25"/>
                  <a:pt x="24" y="42"/>
                  <a:pt x="24" y="63"/>
                </a:cubicBezTo>
                <a:cubicBezTo>
                  <a:pt x="9" y="73"/>
                  <a:pt x="0" y="89"/>
                  <a:pt x="0" y="107"/>
                </a:cubicBezTo>
                <a:cubicBezTo>
                  <a:pt x="0" y="135"/>
                  <a:pt x="20" y="157"/>
                  <a:pt x="46" y="160"/>
                </a:cubicBezTo>
                <a:cubicBezTo>
                  <a:pt x="48" y="160"/>
                  <a:pt x="50" y="160"/>
                  <a:pt x="52" y="160"/>
                </a:cubicBezTo>
                <a:cubicBezTo>
                  <a:pt x="54" y="160"/>
                  <a:pt x="56" y="160"/>
                  <a:pt x="57" y="160"/>
                </a:cubicBezTo>
                <a:cubicBezTo>
                  <a:pt x="82" y="160"/>
                  <a:pt x="139" y="160"/>
                  <a:pt x="166" y="160"/>
                </a:cubicBezTo>
                <a:cubicBezTo>
                  <a:pt x="171" y="160"/>
                  <a:pt x="171" y="160"/>
                  <a:pt x="171" y="160"/>
                </a:cubicBezTo>
                <a:cubicBezTo>
                  <a:pt x="173" y="160"/>
                  <a:pt x="177" y="160"/>
                  <a:pt x="179" y="160"/>
                </a:cubicBezTo>
                <a:cubicBezTo>
                  <a:pt x="197" y="160"/>
                  <a:pt x="197" y="160"/>
                  <a:pt x="197" y="160"/>
                </a:cubicBezTo>
                <a:cubicBezTo>
                  <a:pt x="222" y="160"/>
                  <a:pt x="242" y="139"/>
                  <a:pt x="242" y="115"/>
                </a:cubicBezTo>
                <a:cubicBezTo>
                  <a:pt x="242" y="92"/>
                  <a:pt x="225" y="73"/>
                  <a:pt x="203" y="70"/>
                </a:cubicBez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nvGrpSpPr>
          <p:cNvPr id="14" name="Group 13"/>
          <p:cNvGrpSpPr/>
          <p:nvPr/>
        </p:nvGrpSpPr>
        <p:grpSpPr>
          <a:xfrm>
            <a:off x="11887654" y="6709439"/>
            <a:ext cx="133479" cy="263409"/>
            <a:chOff x="6812419" y="6555317"/>
            <a:chExt cx="203193" cy="393100"/>
          </a:xfrm>
        </p:grpSpPr>
        <p:sp>
          <p:nvSpPr>
            <p:cNvPr id="88" name="Rectangle 87"/>
            <p:cNvSpPr>
              <a:spLocks noChangeArrowheads="1"/>
            </p:cNvSpPr>
            <p:nvPr/>
          </p:nvSpPr>
          <p:spPr bwMode="auto">
            <a:xfrm>
              <a:off x="6893697"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9" name="Oval 88"/>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90" name="Oval 89"/>
            <p:cNvSpPr>
              <a:spLocks noChangeArrowheads="1"/>
            </p:cNvSpPr>
            <p:nvPr/>
          </p:nvSpPr>
          <p:spPr bwMode="auto">
            <a:xfrm>
              <a:off x="6838991"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5" name="Group 14"/>
          <p:cNvGrpSpPr/>
          <p:nvPr/>
        </p:nvGrpSpPr>
        <p:grpSpPr>
          <a:xfrm>
            <a:off x="141140" y="6775893"/>
            <a:ext cx="87078" cy="171840"/>
            <a:chOff x="6812419" y="6555317"/>
            <a:chExt cx="203193" cy="393100"/>
          </a:xfrm>
        </p:grpSpPr>
        <p:sp>
          <p:nvSpPr>
            <p:cNvPr id="85" name="Rectangle 84"/>
            <p:cNvSpPr>
              <a:spLocks noChangeArrowheads="1"/>
            </p:cNvSpPr>
            <p:nvPr/>
          </p:nvSpPr>
          <p:spPr bwMode="auto">
            <a:xfrm>
              <a:off x="6893697"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6" name="Oval 85"/>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7" name="Oval 86"/>
            <p:cNvSpPr>
              <a:spLocks noChangeArrowheads="1"/>
            </p:cNvSpPr>
            <p:nvPr/>
          </p:nvSpPr>
          <p:spPr bwMode="auto">
            <a:xfrm>
              <a:off x="6838991"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sp>
        <p:nvSpPr>
          <p:cNvPr id="16" name="Rectangle 33"/>
          <p:cNvSpPr>
            <a:spLocks noChangeArrowheads="1"/>
          </p:cNvSpPr>
          <p:nvPr/>
        </p:nvSpPr>
        <p:spPr bwMode="auto">
          <a:xfrm flipH="1">
            <a:off x="0" y="6942989"/>
            <a:ext cx="12436474" cy="51536"/>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nvGrpSpPr>
          <p:cNvPr id="17" name="Group 16"/>
          <p:cNvGrpSpPr/>
          <p:nvPr/>
        </p:nvGrpSpPr>
        <p:grpSpPr>
          <a:xfrm flipH="1">
            <a:off x="5591943" y="6587786"/>
            <a:ext cx="191314" cy="362340"/>
            <a:chOff x="2947734" y="4893996"/>
            <a:chExt cx="261655" cy="485821"/>
          </a:xfrm>
        </p:grpSpPr>
        <p:sp>
          <p:nvSpPr>
            <p:cNvPr id="83" name="Freeform 25"/>
            <p:cNvSpPr>
              <a:spLocks/>
            </p:cNvSpPr>
            <p:nvPr/>
          </p:nvSpPr>
          <p:spPr bwMode="auto">
            <a:xfrm flipH="1">
              <a:off x="3046279" y="4893996"/>
              <a:ext cx="163110" cy="485821"/>
            </a:xfrm>
            <a:custGeom>
              <a:avLst/>
              <a:gdLst>
                <a:gd name="T0" fmla="*/ 107 w 192"/>
                <a:gd name="T1" fmla="*/ 0 h 570"/>
                <a:gd name="T2" fmla="*/ 0 w 192"/>
                <a:gd name="T3" fmla="*/ 570 h 570"/>
                <a:gd name="T4" fmla="*/ 192 w 192"/>
                <a:gd name="T5" fmla="*/ 570 h 570"/>
                <a:gd name="T6" fmla="*/ 107 w 192"/>
                <a:gd name="T7" fmla="*/ 0 h 570"/>
              </a:gdLst>
              <a:ahLst/>
              <a:cxnLst>
                <a:cxn ang="0">
                  <a:pos x="T0" y="T1"/>
                </a:cxn>
                <a:cxn ang="0">
                  <a:pos x="T2" y="T3"/>
                </a:cxn>
                <a:cxn ang="0">
                  <a:pos x="T4" y="T5"/>
                </a:cxn>
                <a:cxn ang="0">
                  <a:pos x="T6" y="T7"/>
                </a:cxn>
              </a:cxnLst>
              <a:rect l="0" t="0" r="r" b="b"/>
              <a:pathLst>
                <a:path w="192" h="570">
                  <a:moveTo>
                    <a:pt x="107" y="0"/>
                  </a:moveTo>
                  <a:lnTo>
                    <a:pt x="0" y="570"/>
                  </a:lnTo>
                  <a:lnTo>
                    <a:pt x="192" y="570"/>
                  </a:lnTo>
                  <a:lnTo>
                    <a:pt x="107" y="0"/>
                  </a:lnTo>
                  <a:close/>
                </a:path>
              </a:pathLst>
            </a:custGeom>
            <a:solidFill>
              <a:srgbClr val="79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4" name="Freeform 26"/>
            <p:cNvSpPr>
              <a:spLocks/>
            </p:cNvSpPr>
            <p:nvPr/>
          </p:nvSpPr>
          <p:spPr bwMode="auto">
            <a:xfrm flipH="1">
              <a:off x="2947734" y="5006502"/>
              <a:ext cx="126580" cy="373315"/>
            </a:xfrm>
            <a:custGeom>
              <a:avLst/>
              <a:gdLst>
                <a:gd name="T0" fmla="*/ 83 w 149"/>
                <a:gd name="T1" fmla="*/ 0 h 438"/>
                <a:gd name="T2" fmla="*/ 0 w 149"/>
                <a:gd name="T3" fmla="*/ 438 h 438"/>
                <a:gd name="T4" fmla="*/ 149 w 149"/>
                <a:gd name="T5" fmla="*/ 438 h 438"/>
                <a:gd name="T6" fmla="*/ 83 w 149"/>
                <a:gd name="T7" fmla="*/ 0 h 438"/>
              </a:gdLst>
              <a:ahLst/>
              <a:cxnLst>
                <a:cxn ang="0">
                  <a:pos x="T0" y="T1"/>
                </a:cxn>
                <a:cxn ang="0">
                  <a:pos x="T2" y="T3"/>
                </a:cxn>
                <a:cxn ang="0">
                  <a:pos x="T4" y="T5"/>
                </a:cxn>
                <a:cxn ang="0">
                  <a:pos x="T6" y="T7"/>
                </a:cxn>
              </a:cxnLst>
              <a:rect l="0" t="0" r="r" b="b"/>
              <a:pathLst>
                <a:path w="149" h="438">
                  <a:moveTo>
                    <a:pt x="83" y="0"/>
                  </a:moveTo>
                  <a:lnTo>
                    <a:pt x="0" y="438"/>
                  </a:lnTo>
                  <a:lnTo>
                    <a:pt x="149" y="438"/>
                  </a:lnTo>
                  <a:lnTo>
                    <a:pt x="83" y="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8" name="Group 17"/>
          <p:cNvGrpSpPr/>
          <p:nvPr/>
        </p:nvGrpSpPr>
        <p:grpSpPr>
          <a:xfrm flipH="1">
            <a:off x="1687711" y="6390564"/>
            <a:ext cx="191314" cy="362340"/>
            <a:chOff x="2947734" y="4893996"/>
            <a:chExt cx="261655" cy="485821"/>
          </a:xfrm>
        </p:grpSpPr>
        <p:sp>
          <p:nvSpPr>
            <p:cNvPr id="81" name="Freeform 25"/>
            <p:cNvSpPr>
              <a:spLocks/>
            </p:cNvSpPr>
            <p:nvPr/>
          </p:nvSpPr>
          <p:spPr bwMode="auto">
            <a:xfrm flipH="1">
              <a:off x="3046279" y="4893996"/>
              <a:ext cx="163110" cy="485821"/>
            </a:xfrm>
            <a:custGeom>
              <a:avLst/>
              <a:gdLst>
                <a:gd name="T0" fmla="*/ 107 w 192"/>
                <a:gd name="T1" fmla="*/ 0 h 570"/>
                <a:gd name="T2" fmla="*/ 0 w 192"/>
                <a:gd name="T3" fmla="*/ 570 h 570"/>
                <a:gd name="T4" fmla="*/ 192 w 192"/>
                <a:gd name="T5" fmla="*/ 570 h 570"/>
                <a:gd name="T6" fmla="*/ 107 w 192"/>
                <a:gd name="T7" fmla="*/ 0 h 570"/>
              </a:gdLst>
              <a:ahLst/>
              <a:cxnLst>
                <a:cxn ang="0">
                  <a:pos x="T0" y="T1"/>
                </a:cxn>
                <a:cxn ang="0">
                  <a:pos x="T2" y="T3"/>
                </a:cxn>
                <a:cxn ang="0">
                  <a:pos x="T4" y="T5"/>
                </a:cxn>
                <a:cxn ang="0">
                  <a:pos x="T6" y="T7"/>
                </a:cxn>
              </a:cxnLst>
              <a:rect l="0" t="0" r="r" b="b"/>
              <a:pathLst>
                <a:path w="192" h="570">
                  <a:moveTo>
                    <a:pt x="107" y="0"/>
                  </a:moveTo>
                  <a:lnTo>
                    <a:pt x="0" y="570"/>
                  </a:lnTo>
                  <a:lnTo>
                    <a:pt x="192" y="570"/>
                  </a:lnTo>
                  <a:lnTo>
                    <a:pt x="107" y="0"/>
                  </a:lnTo>
                  <a:close/>
                </a:path>
              </a:pathLst>
            </a:custGeom>
            <a:solidFill>
              <a:srgbClr val="79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82" name="Freeform 26"/>
            <p:cNvSpPr>
              <a:spLocks/>
            </p:cNvSpPr>
            <p:nvPr/>
          </p:nvSpPr>
          <p:spPr bwMode="auto">
            <a:xfrm flipH="1">
              <a:off x="2947734" y="5006502"/>
              <a:ext cx="126580" cy="373315"/>
            </a:xfrm>
            <a:custGeom>
              <a:avLst/>
              <a:gdLst>
                <a:gd name="T0" fmla="*/ 83 w 149"/>
                <a:gd name="T1" fmla="*/ 0 h 438"/>
                <a:gd name="T2" fmla="*/ 0 w 149"/>
                <a:gd name="T3" fmla="*/ 438 h 438"/>
                <a:gd name="T4" fmla="*/ 149 w 149"/>
                <a:gd name="T5" fmla="*/ 438 h 438"/>
                <a:gd name="T6" fmla="*/ 83 w 149"/>
                <a:gd name="T7" fmla="*/ 0 h 438"/>
              </a:gdLst>
              <a:ahLst/>
              <a:cxnLst>
                <a:cxn ang="0">
                  <a:pos x="T0" y="T1"/>
                </a:cxn>
                <a:cxn ang="0">
                  <a:pos x="T2" y="T3"/>
                </a:cxn>
                <a:cxn ang="0">
                  <a:pos x="T4" y="T5"/>
                </a:cxn>
                <a:cxn ang="0">
                  <a:pos x="T6" y="T7"/>
                </a:cxn>
              </a:cxnLst>
              <a:rect l="0" t="0" r="r" b="b"/>
              <a:pathLst>
                <a:path w="149" h="438">
                  <a:moveTo>
                    <a:pt x="83" y="0"/>
                  </a:moveTo>
                  <a:lnTo>
                    <a:pt x="0" y="438"/>
                  </a:lnTo>
                  <a:lnTo>
                    <a:pt x="149" y="438"/>
                  </a:lnTo>
                  <a:lnTo>
                    <a:pt x="83" y="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19" name="Group 18"/>
          <p:cNvGrpSpPr/>
          <p:nvPr/>
        </p:nvGrpSpPr>
        <p:grpSpPr>
          <a:xfrm>
            <a:off x="10432064" y="5635625"/>
            <a:ext cx="1108075" cy="1358900"/>
            <a:chOff x="7034213" y="5499100"/>
            <a:chExt cx="1108075" cy="1358900"/>
          </a:xfrm>
        </p:grpSpPr>
        <p:sp>
          <p:nvSpPr>
            <p:cNvPr id="20" name="AutoShape 3"/>
            <p:cNvSpPr>
              <a:spLocks noChangeAspect="1" noChangeArrowheads="1" noTextEdit="1"/>
            </p:cNvSpPr>
            <p:nvPr/>
          </p:nvSpPr>
          <p:spPr bwMode="auto">
            <a:xfrm>
              <a:off x="7037388" y="5499100"/>
              <a:ext cx="1104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5"/>
            <p:cNvSpPr>
              <a:spLocks noEditPoints="1"/>
            </p:cNvSpPr>
            <p:nvPr/>
          </p:nvSpPr>
          <p:spPr bwMode="auto">
            <a:xfrm>
              <a:off x="7034213" y="5502275"/>
              <a:ext cx="1108075" cy="1319213"/>
            </a:xfrm>
            <a:custGeom>
              <a:avLst/>
              <a:gdLst>
                <a:gd name="T0" fmla="*/ 195 w 391"/>
                <a:gd name="T1" fmla="*/ 0 h 466"/>
                <a:gd name="T2" fmla="*/ 0 w 391"/>
                <a:gd name="T3" fmla="*/ 195 h 466"/>
                <a:gd name="T4" fmla="*/ 0 w 391"/>
                <a:gd name="T5" fmla="*/ 466 h 466"/>
                <a:gd name="T6" fmla="*/ 324 w 391"/>
                <a:gd name="T7" fmla="*/ 466 h 466"/>
                <a:gd name="T8" fmla="*/ 324 w 391"/>
                <a:gd name="T9" fmla="*/ 402 h 466"/>
                <a:gd name="T10" fmla="*/ 320 w 391"/>
                <a:gd name="T11" fmla="*/ 402 h 466"/>
                <a:gd name="T12" fmla="*/ 257 w 391"/>
                <a:gd name="T13" fmla="*/ 365 h 466"/>
                <a:gd name="T14" fmla="*/ 324 w 391"/>
                <a:gd name="T15" fmla="*/ 365 h 466"/>
                <a:gd name="T16" fmla="*/ 324 w 391"/>
                <a:gd name="T17" fmla="*/ 310 h 466"/>
                <a:gd name="T18" fmla="*/ 391 w 391"/>
                <a:gd name="T19" fmla="*/ 310 h 466"/>
                <a:gd name="T20" fmla="*/ 391 w 391"/>
                <a:gd name="T21" fmla="*/ 195 h 466"/>
                <a:gd name="T22" fmla="*/ 195 w 391"/>
                <a:gd name="T23" fmla="*/ 0 h 466"/>
                <a:gd name="T24" fmla="*/ 263 w 391"/>
                <a:gd name="T25" fmla="*/ 243 h 466"/>
                <a:gd name="T26" fmla="*/ 240 w 391"/>
                <a:gd name="T27" fmla="*/ 220 h 466"/>
                <a:gd name="T28" fmla="*/ 263 w 391"/>
                <a:gd name="T29" fmla="*/ 197 h 466"/>
                <a:gd name="T30" fmla="*/ 286 w 391"/>
                <a:gd name="T31" fmla="*/ 220 h 466"/>
                <a:gd name="T32" fmla="*/ 263 w 391"/>
                <a:gd name="T33" fmla="*/ 24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6">
                  <a:moveTo>
                    <a:pt x="195" y="0"/>
                  </a:moveTo>
                  <a:cubicBezTo>
                    <a:pt x="87" y="0"/>
                    <a:pt x="0" y="87"/>
                    <a:pt x="0" y="195"/>
                  </a:cubicBezTo>
                  <a:cubicBezTo>
                    <a:pt x="0" y="466"/>
                    <a:pt x="0" y="466"/>
                    <a:pt x="0" y="466"/>
                  </a:cubicBezTo>
                  <a:cubicBezTo>
                    <a:pt x="324" y="466"/>
                    <a:pt x="324" y="466"/>
                    <a:pt x="324" y="466"/>
                  </a:cubicBezTo>
                  <a:cubicBezTo>
                    <a:pt x="324" y="402"/>
                    <a:pt x="324" y="402"/>
                    <a:pt x="324" y="402"/>
                  </a:cubicBezTo>
                  <a:cubicBezTo>
                    <a:pt x="323" y="402"/>
                    <a:pt x="322" y="402"/>
                    <a:pt x="320" y="402"/>
                  </a:cubicBezTo>
                  <a:cubicBezTo>
                    <a:pt x="293" y="402"/>
                    <a:pt x="270" y="387"/>
                    <a:pt x="257" y="365"/>
                  </a:cubicBezTo>
                  <a:cubicBezTo>
                    <a:pt x="324" y="365"/>
                    <a:pt x="324" y="365"/>
                    <a:pt x="324" y="365"/>
                  </a:cubicBezTo>
                  <a:cubicBezTo>
                    <a:pt x="324" y="310"/>
                    <a:pt x="324" y="310"/>
                    <a:pt x="324" y="310"/>
                  </a:cubicBezTo>
                  <a:cubicBezTo>
                    <a:pt x="391" y="310"/>
                    <a:pt x="391" y="310"/>
                    <a:pt x="391" y="310"/>
                  </a:cubicBezTo>
                  <a:cubicBezTo>
                    <a:pt x="391" y="195"/>
                    <a:pt x="391" y="195"/>
                    <a:pt x="391" y="195"/>
                  </a:cubicBezTo>
                  <a:cubicBezTo>
                    <a:pt x="391" y="87"/>
                    <a:pt x="303" y="0"/>
                    <a:pt x="195" y="0"/>
                  </a:cubicBezTo>
                  <a:close/>
                  <a:moveTo>
                    <a:pt x="263" y="243"/>
                  </a:moveTo>
                  <a:cubicBezTo>
                    <a:pt x="250" y="243"/>
                    <a:pt x="240" y="232"/>
                    <a:pt x="240" y="220"/>
                  </a:cubicBezTo>
                  <a:cubicBezTo>
                    <a:pt x="240" y="207"/>
                    <a:pt x="250" y="197"/>
                    <a:pt x="263" y="197"/>
                  </a:cubicBezTo>
                  <a:cubicBezTo>
                    <a:pt x="275" y="197"/>
                    <a:pt x="286" y="207"/>
                    <a:pt x="286" y="220"/>
                  </a:cubicBezTo>
                  <a:cubicBezTo>
                    <a:pt x="286" y="232"/>
                    <a:pt x="275" y="243"/>
                    <a:pt x="263" y="243"/>
                  </a:cubicBezTo>
                  <a:close/>
                </a:path>
              </a:pathLst>
            </a:custGeom>
            <a:solidFill>
              <a:srgbClr val="6DC2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
            <p:cNvSpPr>
              <a:spLocks/>
            </p:cNvSpPr>
            <p:nvPr/>
          </p:nvSpPr>
          <p:spPr bwMode="auto">
            <a:xfrm>
              <a:off x="7229476" y="5572125"/>
              <a:ext cx="709613" cy="400050"/>
            </a:xfrm>
            <a:custGeom>
              <a:avLst/>
              <a:gdLst>
                <a:gd name="T0" fmla="*/ 41 w 250"/>
                <a:gd name="T1" fmla="*/ 59 h 141"/>
                <a:gd name="T2" fmla="*/ 45 w 250"/>
                <a:gd name="T3" fmla="*/ 59 h 141"/>
                <a:gd name="T4" fmla="*/ 41 w 250"/>
                <a:gd name="T5" fmla="*/ 41 h 141"/>
                <a:gd name="T6" fmla="*/ 82 w 250"/>
                <a:gd name="T7" fmla="*/ 0 h 141"/>
                <a:gd name="T8" fmla="*/ 123 w 250"/>
                <a:gd name="T9" fmla="*/ 36 h 141"/>
                <a:gd name="T10" fmla="*/ 153 w 250"/>
                <a:gd name="T11" fmla="*/ 23 h 141"/>
                <a:gd name="T12" fmla="*/ 194 w 250"/>
                <a:gd name="T13" fmla="*/ 62 h 141"/>
                <a:gd name="T14" fmla="*/ 208 w 250"/>
                <a:gd name="T15" fmla="*/ 59 h 141"/>
                <a:gd name="T16" fmla="*/ 250 w 250"/>
                <a:gd name="T17" fmla="*/ 100 h 141"/>
                <a:gd name="T18" fmla="*/ 208 w 250"/>
                <a:gd name="T19" fmla="*/ 141 h 141"/>
                <a:gd name="T20" fmla="*/ 41 w 250"/>
                <a:gd name="T21" fmla="*/ 141 h 141"/>
                <a:gd name="T22" fmla="*/ 0 w 250"/>
                <a:gd name="T23" fmla="*/ 100 h 141"/>
                <a:gd name="T24" fmla="*/ 41 w 250"/>
                <a:gd name="T25" fmla="*/ 5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141">
                  <a:moveTo>
                    <a:pt x="41" y="59"/>
                  </a:moveTo>
                  <a:cubicBezTo>
                    <a:pt x="42" y="59"/>
                    <a:pt x="44" y="59"/>
                    <a:pt x="45" y="59"/>
                  </a:cubicBezTo>
                  <a:cubicBezTo>
                    <a:pt x="43" y="54"/>
                    <a:pt x="41" y="48"/>
                    <a:pt x="41" y="41"/>
                  </a:cubicBezTo>
                  <a:cubicBezTo>
                    <a:pt x="41" y="19"/>
                    <a:pt x="59" y="0"/>
                    <a:pt x="82" y="0"/>
                  </a:cubicBezTo>
                  <a:cubicBezTo>
                    <a:pt x="103" y="0"/>
                    <a:pt x="120" y="16"/>
                    <a:pt x="123" y="36"/>
                  </a:cubicBezTo>
                  <a:cubicBezTo>
                    <a:pt x="130" y="28"/>
                    <a:pt x="141" y="23"/>
                    <a:pt x="153" y="23"/>
                  </a:cubicBezTo>
                  <a:cubicBezTo>
                    <a:pt x="175" y="23"/>
                    <a:pt x="193" y="40"/>
                    <a:pt x="194" y="62"/>
                  </a:cubicBezTo>
                  <a:cubicBezTo>
                    <a:pt x="199" y="60"/>
                    <a:pt x="203" y="59"/>
                    <a:pt x="208" y="59"/>
                  </a:cubicBezTo>
                  <a:cubicBezTo>
                    <a:pt x="231" y="59"/>
                    <a:pt x="250" y="78"/>
                    <a:pt x="250" y="100"/>
                  </a:cubicBezTo>
                  <a:cubicBezTo>
                    <a:pt x="250" y="123"/>
                    <a:pt x="231" y="141"/>
                    <a:pt x="208" y="141"/>
                  </a:cubicBezTo>
                  <a:cubicBezTo>
                    <a:pt x="41" y="141"/>
                    <a:pt x="41" y="141"/>
                    <a:pt x="41" y="141"/>
                  </a:cubicBezTo>
                  <a:cubicBezTo>
                    <a:pt x="18" y="141"/>
                    <a:pt x="0" y="123"/>
                    <a:pt x="0" y="100"/>
                  </a:cubicBezTo>
                  <a:cubicBezTo>
                    <a:pt x="0" y="78"/>
                    <a:pt x="18" y="59"/>
                    <a:pt x="41"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7"/>
            <p:cNvSpPr>
              <a:spLocks noChangeArrowheads="1"/>
            </p:cNvSpPr>
            <p:nvPr/>
          </p:nvSpPr>
          <p:spPr bwMode="auto">
            <a:xfrm>
              <a:off x="7626351" y="6673850"/>
              <a:ext cx="176213" cy="180975"/>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8"/>
            <p:cNvSpPr>
              <a:spLocks noChangeArrowheads="1"/>
            </p:cNvSpPr>
            <p:nvPr/>
          </p:nvSpPr>
          <p:spPr bwMode="auto">
            <a:xfrm>
              <a:off x="7380288" y="6319838"/>
              <a:ext cx="176213" cy="534988"/>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9"/>
            <p:cNvSpPr>
              <a:spLocks noChangeArrowheads="1"/>
            </p:cNvSpPr>
            <p:nvPr/>
          </p:nvSpPr>
          <p:spPr bwMode="auto">
            <a:xfrm>
              <a:off x="7399338" y="6351588"/>
              <a:ext cx="20638"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10"/>
            <p:cNvSpPr>
              <a:spLocks noChangeArrowheads="1"/>
            </p:cNvSpPr>
            <p:nvPr/>
          </p:nvSpPr>
          <p:spPr bwMode="auto">
            <a:xfrm>
              <a:off x="7439026" y="6351588"/>
              <a:ext cx="17463"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11"/>
            <p:cNvSpPr>
              <a:spLocks noChangeArrowheads="1"/>
            </p:cNvSpPr>
            <p:nvPr/>
          </p:nvSpPr>
          <p:spPr bwMode="auto">
            <a:xfrm>
              <a:off x="7477126" y="6351588"/>
              <a:ext cx="15875"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12"/>
            <p:cNvSpPr>
              <a:spLocks noChangeArrowheads="1"/>
            </p:cNvSpPr>
            <p:nvPr/>
          </p:nvSpPr>
          <p:spPr bwMode="auto">
            <a:xfrm>
              <a:off x="7513638" y="6351588"/>
              <a:ext cx="19050"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13"/>
            <p:cNvSpPr>
              <a:spLocks noChangeArrowheads="1"/>
            </p:cNvSpPr>
            <p:nvPr/>
          </p:nvSpPr>
          <p:spPr bwMode="auto">
            <a:xfrm>
              <a:off x="7399338" y="64023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14"/>
            <p:cNvSpPr>
              <a:spLocks noChangeArrowheads="1"/>
            </p:cNvSpPr>
            <p:nvPr/>
          </p:nvSpPr>
          <p:spPr bwMode="auto">
            <a:xfrm>
              <a:off x="7439026" y="64023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15"/>
            <p:cNvSpPr>
              <a:spLocks noChangeArrowheads="1"/>
            </p:cNvSpPr>
            <p:nvPr/>
          </p:nvSpPr>
          <p:spPr bwMode="auto">
            <a:xfrm>
              <a:off x="7477126" y="64023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16"/>
            <p:cNvSpPr>
              <a:spLocks noChangeArrowheads="1"/>
            </p:cNvSpPr>
            <p:nvPr/>
          </p:nvSpPr>
          <p:spPr bwMode="auto">
            <a:xfrm>
              <a:off x="7513638" y="64023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17"/>
            <p:cNvSpPr>
              <a:spLocks noChangeArrowheads="1"/>
            </p:cNvSpPr>
            <p:nvPr/>
          </p:nvSpPr>
          <p:spPr bwMode="auto">
            <a:xfrm>
              <a:off x="7399338" y="64531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18"/>
            <p:cNvSpPr>
              <a:spLocks noChangeArrowheads="1"/>
            </p:cNvSpPr>
            <p:nvPr/>
          </p:nvSpPr>
          <p:spPr bwMode="auto">
            <a:xfrm>
              <a:off x="7439026" y="64531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19"/>
            <p:cNvSpPr>
              <a:spLocks noChangeArrowheads="1"/>
            </p:cNvSpPr>
            <p:nvPr/>
          </p:nvSpPr>
          <p:spPr bwMode="auto">
            <a:xfrm>
              <a:off x="7477126" y="64531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20"/>
            <p:cNvSpPr>
              <a:spLocks noChangeArrowheads="1"/>
            </p:cNvSpPr>
            <p:nvPr/>
          </p:nvSpPr>
          <p:spPr bwMode="auto">
            <a:xfrm>
              <a:off x="7513638" y="64531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21"/>
            <p:cNvSpPr>
              <a:spLocks noChangeArrowheads="1"/>
            </p:cNvSpPr>
            <p:nvPr/>
          </p:nvSpPr>
          <p:spPr bwMode="auto">
            <a:xfrm>
              <a:off x="7399338" y="6503988"/>
              <a:ext cx="20638"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22"/>
            <p:cNvSpPr>
              <a:spLocks noChangeArrowheads="1"/>
            </p:cNvSpPr>
            <p:nvPr/>
          </p:nvSpPr>
          <p:spPr bwMode="auto">
            <a:xfrm>
              <a:off x="7439026" y="6503988"/>
              <a:ext cx="17463"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23"/>
            <p:cNvSpPr>
              <a:spLocks noChangeArrowheads="1"/>
            </p:cNvSpPr>
            <p:nvPr/>
          </p:nvSpPr>
          <p:spPr bwMode="auto">
            <a:xfrm>
              <a:off x="7477126" y="6503988"/>
              <a:ext cx="15875"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24"/>
            <p:cNvSpPr>
              <a:spLocks noChangeArrowheads="1"/>
            </p:cNvSpPr>
            <p:nvPr/>
          </p:nvSpPr>
          <p:spPr bwMode="auto">
            <a:xfrm>
              <a:off x="7513638" y="65039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25"/>
            <p:cNvSpPr>
              <a:spLocks noChangeArrowheads="1"/>
            </p:cNvSpPr>
            <p:nvPr/>
          </p:nvSpPr>
          <p:spPr bwMode="auto">
            <a:xfrm>
              <a:off x="7399338" y="65547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26"/>
            <p:cNvSpPr>
              <a:spLocks noChangeArrowheads="1"/>
            </p:cNvSpPr>
            <p:nvPr/>
          </p:nvSpPr>
          <p:spPr bwMode="auto">
            <a:xfrm>
              <a:off x="7439026" y="6554788"/>
              <a:ext cx="17463"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27"/>
            <p:cNvSpPr>
              <a:spLocks noChangeArrowheads="1"/>
            </p:cNvSpPr>
            <p:nvPr/>
          </p:nvSpPr>
          <p:spPr bwMode="auto">
            <a:xfrm>
              <a:off x="7477126" y="65547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28"/>
            <p:cNvSpPr>
              <a:spLocks noChangeArrowheads="1"/>
            </p:cNvSpPr>
            <p:nvPr/>
          </p:nvSpPr>
          <p:spPr bwMode="auto">
            <a:xfrm>
              <a:off x="7513638" y="65547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29"/>
            <p:cNvSpPr>
              <a:spLocks noChangeArrowheads="1"/>
            </p:cNvSpPr>
            <p:nvPr/>
          </p:nvSpPr>
          <p:spPr bwMode="auto">
            <a:xfrm>
              <a:off x="7399338" y="66055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30"/>
            <p:cNvSpPr>
              <a:spLocks noChangeArrowheads="1"/>
            </p:cNvSpPr>
            <p:nvPr/>
          </p:nvSpPr>
          <p:spPr bwMode="auto">
            <a:xfrm>
              <a:off x="7439026" y="66055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31"/>
            <p:cNvSpPr>
              <a:spLocks noChangeArrowheads="1"/>
            </p:cNvSpPr>
            <p:nvPr/>
          </p:nvSpPr>
          <p:spPr bwMode="auto">
            <a:xfrm>
              <a:off x="7477126" y="6605588"/>
              <a:ext cx="1587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32"/>
            <p:cNvSpPr>
              <a:spLocks noChangeArrowheads="1"/>
            </p:cNvSpPr>
            <p:nvPr/>
          </p:nvSpPr>
          <p:spPr bwMode="auto">
            <a:xfrm>
              <a:off x="7513638" y="6605588"/>
              <a:ext cx="19050"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33"/>
            <p:cNvSpPr>
              <a:spLocks noChangeArrowheads="1"/>
            </p:cNvSpPr>
            <p:nvPr/>
          </p:nvSpPr>
          <p:spPr bwMode="auto">
            <a:xfrm>
              <a:off x="7399338" y="6656388"/>
              <a:ext cx="20638"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34"/>
            <p:cNvSpPr>
              <a:spLocks noChangeArrowheads="1"/>
            </p:cNvSpPr>
            <p:nvPr/>
          </p:nvSpPr>
          <p:spPr bwMode="auto">
            <a:xfrm>
              <a:off x="7439026" y="6656388"/>
              <a:ext cx="17463"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35"/>
            <p:cNvSpPr>
              <a:spLocks noChangeArrowheads="1"/>
            </p:cNvSpPr>
            <p:nvPr/>
          </p:nvSpPr>
          <p:spPr bwMode="auto">
            <a:xfrm>
              <a:off x="7477126" y="6656388"/>
              <a:ext cx="15875"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36"/>
            <p:cNvSpPr>
              <a:spLocks noChangeArrowheads="1"/>
            </p:cNvSpPr>
            <p:nvPr/>
          </p:nvSpPr>
          <p:spPr bwMode="auto">
            <a:xfrm>
              <a:off x="7513638" y="66563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37"/>
            <p:cNvSpPr>
              <a:spLocks noChangeArrowheads="1"/>
            </p:cNvSpPr>
            <p:nvPr/>
          </p:nvSpPr>
          <p:spPr bwMode="auto">
            <a:xfrm>
              <a:off x="7399338" y="6708775"/>
              <a:ext cx="20638"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38"/>
            <p:cNvSpPr>
              <a:spLocks noChangeArrowheads="1"/>
            </p:cNvSpPr>
            <p:nvPr/>
          </p:nvSpPr>
          <p:spPr bwMode="auto">
            <a:xfrm>
              <a:off x="7439026" y="6708775"/>
              <a:ext cx="17463"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39"/>
            <p:cNvSpPr>
              <a:spLocks noChangeArrowheads="1"/>
            </p:cNvSpPr>
            <p:nvPr/>
          </p:nvSpPr>
          <p:spPr bwMode="auto">
            <a:xfrm>
              <a:off x="7477126" y="6708775"/>
              <a:ext cx="15875"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40"/>
            <p:cNvSpPr>
              <a:spLocks noChangeArrowheads="1"/>
            </p:cNvSpPr>
            <p:nvPr/>
          </p:nvSpPr>
          <p:spPr bwMode="auto">
            <a:xfrm>
              <a:off x="7513638" y="6708775"/>
              <a:ext cx="19050"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41"/>
            <p:cNvSpPr>
              <a:spLocks noChangeArrowheads="1"/>
            </p:cNvSpPr>
            <p:nvPr/>
          </p:nvSpPr>
          <p:spPr bwMode="auto">
            <a:xfrm>
              <a:off x="7399338" y="6759575"/>
              <a:ext cx="20638"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42"/>
            <p:cNvSpPr>
              <a:spLocks noChangeArrowheads="1"/>
            </p:cNvSpPr>
            <p:nvPr/>
          </p:nvSpPr>
          <p:spPr bwMode="auto">
            <a:xfrm>
              <a:off x="7439026" y="6759575"/>
              <a:ext cx="17463"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43"/>
            <p:cNvSpPr>
              <a:spLocks noChangeArrowheads="1"/>
            </p:cNvSpPr>
            <p:nvPr/>
          </p:nvSpPr>
          <p:spPr bwMode="auto">
            <a:xfrm>
              <a:off x="7477126" y="6759575"/>
              <a:ext cx="15875"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44"/>
            <p:cNvSpPr>
              <a:spLocks noChangeArrowheads="1"/>
            </p:cNvSpPr>
            <p:nvPr/>
          </p:nvSpPr>
          <p:spPr bwMode="auto">
            <a:xfrm>
              <a:off x="7513638" y="6759575"/>
              <a:ext cx="19050"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45"/>
            <p:cNvSpPr>
              <a:spLocks noChangeArrowheads="1"/>
            </p:cNvSpPr>
            <p:nvPr/>
          </p:nvSpPr>
          <p:spPr bwMode="auto">
            <a:xfrm>
              <a:off x="7123113" y="6489700"/>
              <a:ext cx="174625" cy="365125"/>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46"/>
            <p:cNvSpPr>
              <a:spLocks noChangeArrowheads="1"/>
            </p:cNvSpPr>
            <p:nvPr/>
          </p:nvSpPr>
          <p:spPr bwMode="auto">
            <a:xfrm>
              <a:off x="7148513" y="6535738"/>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47"/>
            <p:cNvSpPr>
              <a:spLocks noChangeArrowheads="1"/>
            </p:cNvSpPr>
            <p:nvPr/>
          </p:nvSpPr>
          <p:spPr bwMode="auto">
            <a:xfrm>
              <a:off x="7181851" y="6535738"/>
              <a:ext cx="20638"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48"/>
            <p:cNvSpPr>
              <a:spLocks noChangeArrowheads="1"/>
            </p:cNvSpPr>
            <p:nvPr/>
          </p:nvSpPr>
          <p:spPr bwMode="auto">
            <a:xfrm>
              <a:off x="7215188" y="6535738"/>
              <a:ext cx="20638"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49"/>
            <p:cNvSpPr>
              <a:spLocks noChangeArrowheads="1"/>
            </p:cNvSpPr>
            <p:nvPr/>
          </p:nvSpPr>
          <p:spPr bwMode="auto">
            <a:xfrm>
              <a:off x="7250113" y="6535738"/>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50"/>
            <p:cNvSpPr>
              <a:spLocks noChangeArrowheads="1"/>
            </p:cNvSpPr>
            <p:nvPr/>
          </p:nvSpPr>
          <p:spPr bwMode="auto">
            <a:xfrm>
              <a:off x="7654926" y="66881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51"/>
            <p:cNvSpPr>
              <a:spLocks noChangeArrowheads="1"/>
            </p:cNvSpPr>
            <p:nvPr/>
          </p:nvSpPr>
          <p:spPr bwMode="auto">
            <a:xfrm>
              <a:off x="7689851" y="66881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52"/>
            <p:cNvSpPr>
              <a:spLocks noChangeArrowheads="1"/>
            </p:cNvSpPr>
            <p:nvPr/>
          </p:nvSpPr>
          <p:spPr bwMode="auto">
            <a:xfrm>
              <a:off x="7723188" y="66881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53"/>
            <p:cNvSpPr>
              <a:spLocks noChangeArrowheads="1"/>
            </p:cNvSpPr>
            <p:nvPr/>
          </p:nvSpPr>
          <p:spPr bwMode="auto">
            <a:xfrm>
              <a:off x="7756526" y="66881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54"/>
            <p:cNvSpPr>
              <a:spLocks noChangeArrowheads="1"/>
            </p:cNvSpPr>
            <p:nvPr/>
          </p:nvSpPr>
          <p:spPr bwMode="auto">
            <a:xfrm>
              <a:off x="7654926" y="67389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55"/>
            <p:cNvSpPr>
              <a:spLocks noChangeArrowheads="1"/>
            </p:cNvSpPr>
            <p:nvPr/>
          </p:nvSpPr>
          <p:spPr bwMode="auto">
            <a:xfrm>
              <a:off x="7689851" y="67389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56"/>
            <p:cNvSpPr>
              <a:spLocks noChangeArrowheads="1"/>
            </p:cNvSpPr>
            <p:nvPr/>
          </p:nvSpPr>
          <p:spPr bwMode="auto">
            <a:xfrm>
              <a:off x="7723188" y="67389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57"/>
            <p:cNvSpPr>
              <a:spLocks noChangeArrowheads="1"/>
            </p:cNvSpPr>
            <p:nvPr/>
          </p:nvSpPr>
          <p:spPr bwMode="auto">
            <a:xfrm>
              <a:off x="7756526" y="67389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58"/>
            <p:cNvSpPr>
              <a:spLocks noChangeArrowheads="1"/>
            </p:cNvSpPr>
            <p:nvPr/>
          </p:nvSpPr>
          <p:spPr bwMode="auto">
            <a:xfrm>
              <a:off x="7654926" y="67897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59"/>
            <p:cNvSpPr>
              <a:spLocks noChangeArrowheads="1"/>
            </p:cNvSpPr>
            <p:nvPr/>
          </p:nvSpPr>
          <p:spPr bwMode="auto">
            <a:xfrm>
              <a:off x="7689851" y="67897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60"/>
            <p:cNvSpPr>
              <a:spLocks noChangeArrowheads="1"/>
            </p:cNvSpPr>
            <p:nvPr/>
          </p:nvSpPr>
          <p:spPr bwMode="auto">
            <a:xfrm>
              <a:off x="7723188" y="67897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61"/>
            <p:cNvSpPr>
              <a:spLocks noChangeArrowheads="1"/>
            </p:cNvSpPr>
            <p:nvPr/>
          </p:nvSpPr>
          <p:spPr bwMode="auto">
            <a:xfrm>
              <a:off x="7756526" y="67897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2"/>
            <p:cNvSpPr>
              <a:spLocks/>
            </p:cNvSpPr>
            <p:nvPr/>
          </p:nvSpPr>
          <p:spPr bwMode="auto">
            <a:xfrm>
              <a:off x="7204076" y="5972175"/>
              <a:ext cx="223838" cy="517525"/>
            </a:xfrm>
            <a:custGeom>
              <a:avLst/>
              <a:gdLst>
                <a:gd name="T0" fmla="*/ 3 w 79"/>
                <a:gd name="T1" fmla="*/ 183 h 183"/>
                <a:gd name="T2" fmla="*/ 0 w 79"/>
                <a:gd name="T3" fmla="*/ 183 h 183"/>
                <a:gd name="T4" fmla="*/ 0 w 79"/>
                <a:gd name="T5" fmla="*/ 92 h 183"/>
                <a:gd name="T6" fmla="*/ 32 w 79"/>
                <a:gd name="T7" fmla="*/ 60 h 183"/>
                <a:gd name="T8" fmla="*/ 48 w 79"/>
                <a:gd name="T9" fmla="*/ 60 h 183"/>
                <a:gd name="T10" fmla="*/ 76 w 79"/>
                <a:gd name="T11" fmla="*/ 32 h 183"/>
                <a:gd name="T12" fmla="*/ 76 w 79"/>
                <a:gd name="T13" fmla="*/ 0 h 183"/>
                <a:gd name="T14" fmla="*/ 79 w 79"/>
                <a:gd name="T15" fmla="*/ 0 h 183"/>
                <a:gd name="T16" fmla="*/ 79 w 79"/>
                <a:gd name="T17" fmla="*/ 32 h 183"/>
                <a:gd name="T18" fmla="*/ 48 w 79"/>
                <a:gd name="T19" fmla="*/ 63 h 183"/>
                <a:gd name="T20" fmla="*/ 32 w 79"/>
                <a:gd name="T21" fmla="*/ 63 h 183"/>
                <a:gd name="T22" fmla="*/ 3 w 79"/>
                <a:gd name="T23" fmla="*/ 92 h 183"/>
                <a:gd name="T24" fmla="*/ 3 w 79"/>
                <a:gd name="T2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83">
                  <a:moveTo>
                    <a:pt x="3" y="183"/>
                  </a:moveTo>
                  <a:cubicBezTo>
                    <a:pt x="0" y="183"/>
                    <a:pt x="0" y="183"/>
                    <a:pt x="0" y="183"/>
                  </a:cubicBezTo>
                  <a:cubicBezTo>
                    <a:pt x="0" y="92"/>
                    <a:pt x="0" y="92"/>
                    <a:pt x="0" y="92"/>
                  </a:cubicBezTo>
                  <a:cubicBezTo>
                    <a:pt x="0" y="74"/>
                    <a:pt x="14" y="60"/>
                    <a:pt x="32" y="60"/>
                  </a:cubicBezTo>
                  <a:cubicBezTo>
                    <a:pt x="48" y="60"/>
                    <a:pt x="48" y="60"/>
                    <a:pt x="48" y="60"/>
                  </a:cubicBezTo>
                  <a:cubicBezTo>
                    <a:pt x="63" y="60"/>
                    <a:pt x="76" y="48"/>
                    <a:pt x="76" y="32"/>
                  </a:cubicBezTo>
                  <a:cubicBezTo>
                    <a:pt x="76" y="0"/>
                    <a:pt x="76" y="0"/>
                    <a:pt x="76" y="0"/>
                  </a:cubicBezTo>
                  <a:cubicBezTo>
                    <a:pt x="79" y="0"/>
                    <a:pt x="79" y="0"/>
                    <a:pt x="79" y="0"/>
                  </a:cubicBezTo>
                  <a:cubicBezTo>
                    <a:pt x="79" y="32"/>
                    <a:pt x="79" y="32"/>
                    <a:pt x="79" y="32"/>
                  </a:cubicBezTo>
                  <a:cubicBezTo>
                    <a:pt x="79" y="49"/>
                    <a:pt x="65" y="63"/>
                    <a:pt x="48" y="63"/>
                  </a:cubicBezTo>
                  <a:cubicBezTo>
                    <a:pt x="32" y="63"/>
                    <a:pt x="32" y="63"/>
                    <a:pt x="32" y="63"/>
                  </a:cubicBezTo>
                  <a:cubicBezTo>
                    <a:pt x="16" y="63"/>
                    <a:pt x="3" y="76"/>
                    <a:pt x="3" y="92"/>
                  </a:cubicBezTo>
                  <a:lnTo>
                    <a:pt x="3" y="18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63"/>
            <p:cNvSpPr>
              <a:spLocks/>
            </p:cNvSpPr>
            <p:nvPr/>
          </p:nvSpPr>
          <p:spPr bwMode="auto">
            <a:xfrm>
              <a:off x="7618413" y="5972175"/>
              <a:ext cx="115888" cy="698500"/>
            </a:xfrm>
            <a:custGeom>
              <a:avLst/>
              <a:gdLst>
                <a:gd name="T0" fmla="*/ 41 w 41"/>
                <a:gd name="T1" fmla="*/ 247 h 247"/>
                <a:gd name="T2" fmla="*/ 38 w 41"/>
                <a:gd name="T3" fmla="*/ 247 h 247"/>
                <a:gd name="T4" fmla="*/ 38 w 41"/>
                <a:gd name="T5" fmla="*/ 123 h 247"/>
                <a:gd name="T6" fmla="*/ 21 w 41"/>
                <a:gd name="T7" fmla="*/ 106 h 247"/>
                <a:gd name="T8" fmla="*/ 20 w 41"/>
                <a:gd name="T9" fmla="*/ 106 h 247"/>
                <a:gd name="T10" fmla="*/ 0 w 41"/>
                <a:gd name="T11" fmla="*/ 86 h 247"/>
                <a:gd name="T12" fmla="*/ 0 w 41"/>
                <a:gd name="T13" fmla="*/ 0 h 247"/>
                <a:gd name="T14" fmla="*/ 3 w 41"/>
                <a:gd name="T15" fmla="*/ 0 h 247"/>
                <a:gd name="T16" fmla="*/ 3 w 41"/>
                <a:gd name="T17" fmla="*/ 86 h 247"/>
                <a:gd name="T18" fmla="*/ 20 w 41"/>
                <a:gd name="T19" fmla="*/ 103 h 247"/>
                <a:gd name="T20" fmla="*/ 21 w 41"/>
                <a:gd name="T21" fmla="*/ 103 h 247"/>
                <a:gd name="T22" fmla="*/ 41 w 41"/>
                <a:gd name="T23" fmla="*/ 123 h 247"/>
                <a:gd name="T24" fmla="*/ 41 w 41"/>
                <a:gd name="T2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47">
                  <a:moveTo>
                    <a:pt x="41" y="247"/>
                  </a:moveTo>
                  <a:cubicBezTo>
                    <a:pt x="38" y="247"/>
                    <a:pt x="38" y="247"/>
                    <a:pt x="38" y="247"/>
                  </a:cubicBezTo>
                  <a:cubicBezTo>
                    <a:pt x="38" y="123"/>
                    <a:pt x="38" y="123"/>
                    <a:pt x="38" y="123"/>
                  </a:cubicBezTo>
                  <a:cubicBezTo>
                    <a:pt x="38" y="113"/>
                    <a:pt x="31" y="106"/>
                    <a:pt x="21" y="106"/>
                  </a:cubicBezTo>
                  <a:cubicBezTo>
                    <a:pt x="20" y="106"/>
                    <a:pt x="20" y="106"/>
                    <a:pt x="20" y="106"/>
                  </a:cubicBezTo>
                  <a:cubicBezTo>
                    <a:pt x="9" y="106"/>
                    <a:pt x="0" y="97"/>
                    <a:pt x="0" y="86"/>
                  </a:cubicBezTo>
                  <a:cubicBezTo>
                    <a:pt x="0" y="0"/>
                    <a:pt x="0" y="0"/>
                    <a:pt x="0" y="0"/>
                  </a:cubicBezTo>
                  <a:cubicBezTo>
                    <a:pt x="3" y="0"/>
                    <a:pt x="3" y="0"/>
                    <a:pt x="3" y="0"/>
                  </a:cubicBezTo>
                  <a:cubicBezTo>
                    <a:pt x="3" y="86"/>
                    <a:pt x="3" y="86"/>
                    <a:pt x="3" y="86"/>
                  </a:cubicBezTo>
                  <a:cubicBezTo>
                    <a:pt x="3" y="95"/>
                    <a:pt x="11" y="103"/>
                    <a:pt x="20" y="103"/>
                  </a:cubicBezTo>
                  <a:cubicBezTo>
                    <a:pt x="21" y="103"/>
                    <a:pt x="21" y="103"/>
                    <a:pt x="21" y="103"/>
                  </a:cubicBezTo>
                  <a:cubicBezTo>
                    <a:pt x="32" y="103"/>
                    <a:pt x="41" y="112"/>
                    <a:pt x="41" y="123"/>
                  </a:cubicBezTo>
                  <a:lnTo>
                    <a:pt x="41" y="247"/>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64"/>
            <p:cNvSpPr>
              <a:spLocks noChangeArrowheads="1"/>
            </p:cNvSpPr>
            <p:nvPr/>
          </p:nvSpPr>
          <p:spPr bwMode="auto">
            <a:xfrm>
              <a:off x="7491413" y="5972175"/>
              <a:ext cx="7938" cy="3476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5" name="Rectangle 94"/>
          <p:cNvSpPr/>
          <p:nvPr/>
        </p:nvSpPr>
        <p:spPr bwMode="auto">
          <a:xfrm>
            <a:off x="457200"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500"/>
              </a:spcBef>
              <a:spcAft>
                <a:spcPct val="0"/>
              </a:spcAft>
            </a:pPr>
            <a:r>
              <a:rPr lang="en-US" dirty="0">
                <a:solidFill>
                  <a:schemeClr val="tx1"/>
                </a:solidFill>
                <a:ea typeface="Segoe UI" pitchFamily="34" charset="0"/>
                <a:cs typeface="Segoe UI" pitchFamily="34" charset="0"/>
              </a:rPr>
              <a:t>No plan</a:t>
            </a:r>
          </a:p>
        </p:txBody>
      </p:sp>
      <p:sp>
        <p:nvSpPr>
          <p:cNvPr id="96" name="Rectangle 95"/>
          <p:cNvSpPr/>
          <p:nvPr/>
        </p:nvSpPr>
        <p:spPr bwMode="auto">
          <a:xfrm>
            <a:off x="3356913"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500"/>
              </a:spcBef>
              <a:spcAft>
                <a:spcPct val="0"/>
              </a:spcAft>
            </a:pPr>
            <a:r>
              <a:rPr lang="en-US" dirty="0">
                <a:solidFill>
                  <a:schemeClr val="tx1"/>
                </a:solidFill>
                <a:ea typeface="Segoe UI" pitchFamily="34" charset="0"/>
                <a:cs typeface="Segoe UI" pitchFamily="34" charset="0"/>
              </a:rPr>
              <a:t>Ad hoc, opportunity based</a:t>
            </a:r>
          </a:p>
        </p:txBody>
      </p:sp>
      <p:sp>
        <p:nvSpPr>
          <p:cNvPr id="97" name="Rectangle 96"/>
          <p:cNvSpPr/>
          <p:nvPr/>
        </p:nvSpPr>
        <p:spPr bwMode="auto">
          <a:xfrm>
            <a:off x="6256627"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500"/>
              </a:spcBef>
              <a:spcAft>
                <a:spcPct val="0"/>
              </a:spcAft>
            </a:pPr>
            <a:r>
              <a:rPr lang="en-US" dirty="0">
                <a:solidFill>
                  <a:schemeClr val="tx1"/>
                </a:solidFill>
                <a:ea typeface="Segoe UI" pitchFamily="34" charset="0"/>
                <a:cs typeface="Segoe UI" pitchFamily="34" charset="0"/>
              </a:rPr>
              <a:t>Joint partner training in </a:t>
            </a:r>
            <a:r>
              <a:rPr lang="en-US" dirty="0" smtClean="0">
                <a:solidFill>
                  <a:schemeClr val="tx1"/>
                </a:solidFill>
                <a:ea typeface="Segoe UI" pitchFamily="34" charset="0"/>
                <a:cs typeface="Segoe UI" pitchFamily="34" charset="0"/>
              </a:rPr>
              <a:t>overlapping areas</a:t>
            </a:r>
            <a:r>
              <a:rPr lang="en-US" dirty="0">
                <a:solidFill>
                  <a:schemeClr val="tx1"/>
                </a:solidFill>
                <a:ea typeface="Segoe UI" pitchFamily="34" charset="0"/>
                <a:cs typeface="Segoe UI" pitchFamily="34" charset="0"/>
              </a:rPr>
              <a:t>, joint planning to reduce </a:t>
            </a:r>
            <a:r>
              <a:rPr lang="en-US" dirty="0" smtClean="0">
                <a:solidFill>
                  <a:schemeClr val="tx1"/>
                </a:solidFill>
                <a:ea typeface="Segoe UI" pitchFamily="34" charset="0"/>
                <a:cs typeface="Segoe UI" pitchFamily="34" charset="0"/>
              </a:rPr>
              <a:t>overlaps</a:t>
            </a:r>
            <a:endParaRPr lang="en-US" dirty="0">
              <a:solidFill>
                <a:schemeClr val="tx1"/>
              </a:solidFill>
              <a:ea typeface="Segoe UI" pitchFamily="34" charset="0"/>
              <a:cs typeface="Segoe UI" pitchFamily="34" charset="0"/>
            </a:endParaRPr>
          </a:p>
        </p:txBody>
      </p:sp>
      <p:sp>
        <p:nvSpPr>
          <p:cNvPr id="98" name="Rectangle 97"/>
          <p:cNvSpPr/>
          <p:nvPr/>
        </p:nvSpPr>
        <p:spPr bwMode="auto">
          <a:xfrm>
            <a:off x="9156340" y="2707340"/>
            <a:ext cx="2822935" cy="2539347"/>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ts val="500"/>
              </a:spcBef>
              <a:spcAft>
                <a:spcPct val="0"/>
              </a:spcAft>
            </a:pPr>
            <a:r>
              <a:rPr lang="en-US" dirty="0">
                <a:solidFill>
                  <a:schemeClr val="tx1"/>
                </a:solidFill>
                <a:ea typeface="Segoe UI" pitchFamily="34" charset="0"/>
                <a:cs typeface="Segoe UI" pitchFamily="34" charset="0"/>
              </a:rPr>
              <a:t>Formal plan to earn certifications, </a:t>
            </a:r>
            <a:r>
              <a:rPr lang="en-US" dirty="0" smtClean="0">
                <a:solidFill>
                  <a:schemeClr val="tx1"/>
                </a:solidFill>
                <a:ea typeface="Segoe UI" pitchFamily="34" charset="0"/>
                <a:cs typeface="Segoe UI" pitchFamily="34" charset="0"/>
              </a:rPr>
              <a:t>use strength </a:t>
            </a:r>
            <a:r>
              <a:rPr lang="en-US" dirty="0">
                <a:solidFill>
                  <a:schemeClr val="tx1"/>
                </a:solidFill>
                <a:ea typeface="Segoe UI" pitchFamily="34" charset="0"/>
                <a:cs typeface="Segoe UI" pitchFamily="34" charset="0"/>
              </a:rPr>
              <a:t>in combined </a:t>
            </a:r>
            <a:r>
              <a:rPr lang="en-US" dirty="0" smtClean="0">
                <a:solidFill>
                  <a:schemeClr val="tx1"/>
                </a:solidFill>
                <a:ea typeface="Segoe UI" pitchFamily="34" charset="0"/>
                <a:cs typeface="Segoe UI" pitchFamily="34" charset="0"/>
              </a:rPr>
              <a:t>advanced certifications </a:t>
            </a:r>
            <a:r>
              <a:rPr lang="en-US" dirty="0">
                <a:solidFill>
                  <a:schemeClr val="tx1"/>
                </a:solidFill>
                <a:ea typeface="Segoe UI" pitchFamily="34" charset="0"/>
                <a:cs typeface="Segoe UI" pitchFamily="34" charset="0"/>
              </a:rPr>
              <a:t>to win customers</a:t>
            </a:r>
          </a:p>
        </p:txBody>
      </p:sp>
      <p:sp>
        <p:nvSpPr>
          <p:cNvPr id="119" name="Rectangle 118"/>
          <p:cNvSpPr/>
          <p:nvPr/>
        </p:nvSpPr>
        <p:spPr bwMode="auto">
          <a:xfrm>
            <a:off x="457200" y="2125663"/>
            <a:ext cx="2822935" cy="581678"/>
          </a:xfrm>
          <a:prstGeom prst="rect">
            <a:avLst/>
          </a:prstGeom>
          <a:solidFill>
            <a:schemeClr val="accent1">
              <a:lumMod val="60000"/>
              <a:lumOff val="40000"/>
            </a:schemeClr>
          </a:solidFill>
          <a:ln w="31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solidFill>
                  <a:schemeClr val="bg1"/>
                </a:solidFill>
                <a:latin typeface="+mj-lt"/>
                <a:ea typeface="Segoe UI" pitchFamily="34" charset="0"/>
                <a:cs typeface="Segoe UI" pitchFamily="34" charset="0"/>
              </a:rPr>
              <a:t>Basic</a:t>
            </a:r>
            <a:endParaRPr lang="en-US" sz="2400" dirty="0" smtClean="0">
              <a:solidFill>
                <a:schemeClr val="bg1"/>
              </a:solidFill>
              <a:latin typeface="+mj-lt"/>
              <a:ea typeface="Segoe UI" pitchFamily="34" charset="0"/>
              <a:cs typeface="Segoe UI" pitchFamily="34" charset="0"/>
            </a:endParaRPr>
          </a:p>
        </p:txBody>
      </p:sp>
      <p:sp>
        <p:nvSpPr>
          <p:cNvPr id="120" name="Rectangle 119"/>
          <p:cNvSpPr/>
          <p:nvPr/>
        </p:nvSpPr>
        <p:spPr bwMode="auto">
          <a:xfrm>
            <a:off x="3356913" y="2125663"/>
            <a:ext cx="2822935" cy="581678"/>
          </a:xfrm>
          <a:prstGeom prst="rect">
            <a:avLst/>
          </a:prstGeom>
          <a:solidFill>
            <a:schemeClr val="accent1"/>
          </a:solidFill>
          <a:ln w="31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a:solidFill>
                  <a:schemeClr val="bg1"/>
                </a:solidFill>
                <a:latin typeface="+mj-lt"/>
                <a:ea typeface="Segoe UI" pitchFamily="34" charset="0"/>
                <a:cs typeface="Segoe UI" pitchFamily="34" charset="0"/>
              </a:rPr>
              <a:t>Reactive</a:t>
            </a:r>
            <a:endParaRPr lang="en-US" sz="2400" dirty="0" err="1">
              <a:solidFill>
                <a:schemeClr val="bg1"/>
              </a:solidFill>
              <a:latin typeface="+mj-lt"/>
              <a:ea typeface="Segoe UI" pitchFamily="34" charset="0"/>
              <a:cs typeface="Segoe UI" pitchFamily="34" charset="0"/>
            </a:endParaRPr>
          </a:p>
        </p:txBody>
      </p:sp>
      <p:sp>
        <p:nvSpPr>
          <p:cNvPr id="121" name="Rectangle 120"/>
          <p:cNvSpPr/>
          <p:nvPr/>
        </p:nvSpPr>
        <p:spPr bwMode="auto">
          <a:xfrm>
            <a:off x="6256627" y="2125663"/>
            <a:ext cx="2822935" cy="581678"/>
          </a:xfrm>
          <a:prstGeom prst="rect">
            <a:avLst/>
          </a:prstGeom>
          <a:solidFill>
            <a:schemeClr val="accent1">
              <a:lumMod val="75000"/>
            </a:schemeClr>
          </a:solidFill>
          <a:ln w="3175">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a:solidFill>
                  <a:schemeClr val="bg1"/>
                </a:solidFill>
                <a:latin typeface="+mj-lt"/>
                <a:ea typeface="Segoe UI" pitchFamily="34" charset="0"/>
                <a:cs typeface="Segoe UI" pitchFamily="34" charset="0"/>
              </a:rPr>
              <a:t>Proactive</a:t>
            </a:r>
            <a:endParaRPr lang="en-US" sz="2400" dirty="0" err="1">
              <a:solidFill>
                <a:schemeClr val="bg1"/>
              </a:solidFill>
              <a:latin typeface="+mj-lt"/>
              <a:ea typeface="Segoe UI" pitchFamily="34" charset="0"/>
              <a:cs typeface="Segoe UI" pitchFamily="34" charset="0"/>
            </a:endParaRPr>
          </a:p>
        </p:txBody>
      </p:sp>
      <p:sp>
        <p:nvSpPr>
          <p:cNvPr id="122" name="Rectangle 121"/>
          <p:cNvSpPr/>
          <p:nvPr/>
        </p:nvSpPr>
        <p:spPr bwMode="auto">
          <a:xfrm>
            <a:off x="9156340" y="2125663"/>
            <a:ext cx="2822935" cy="581678"/>
          </a:xfrm>
          <a:prstGeom prst="rect">
            <a:avLst/>
          </a:prstGeom>
          <a:solidFill>
            <a:schemeClr val="accent1">
              <a:lumMod val="50000"/>
            </a:schemeClr>
          </a:solidFill>
          <a:ln w="3175">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solidFill>
                  <a:schemeClr val="bg1"/>
                </a:solidFill>
                <a:latin typeface="+mj-lt"/>
                <a:ea typeface="Segoe UI" pitchFamily="34" charset="0"/>
                <a:cs typeface="Segoe UI" pitchFamily="34" charset="0"/>
              </a:rPr>
              <a:t>Dynamic</a:t>
            </a:r>
          </a:p>
        </p:txBody>
      </p:sp>
      <p:grpSp>
        <p:nvGrpSpPr>
          <p:cNvPr id="123" name="Group 122"/>
          <p:cNvGrpSpPr/>
          <p:nvPr/>
        </p:nvGrpSpPr>
        <p:grpSpPr>
          <a:xfrm>
            <a:off x="11462501" y="2204270"/>
            <a:ext cx="442608" cy="433788"/>
            <a:chOff x="2853690" y="2183383"/>
            <a:chExt cx="3152775" cy="3089945"/>
          </a:xfrm>
          <a:solidFill>
            <a:schemeClr val="bg1"/>
          </a:solidFill>
        </p:grpSpPr>
        <p:sp>
          <p:nvSpPr>
            <p:cNvPr id="124" name="Freeform 123"/>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sp>
          <p:nvSpPr>
            <p:cNvPr id="125" name="Freeform 124"/>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grpSp>
      <p:sp>
        <p:nvSpPr>
          <p:cNvPr id="126" name="Freeform 125"/>
          <p:cNvSpPr/>
          <p:nvPr/>
        </p:nvSpPr>
        <p:spPr>
          <a:xfrm>
            <a:off x="5797779" y="2188906"/>
            <a:ext cx="325300" cy="450540"/>
          </a:xfrm>
          <a:custGeom>
            <a:avLst/>
            <a:gdLst/>
            <a:ahLst/>
            <a:cxnLst/>
            <a:rect l="l" t="t" r="r" b="b"/>
            <a:pathLst>
              <a:path w="1581153" h="2189881">
                <a:moveTo>
                  <a:pt x="883116" y="734711"/>
                </a:moveTo>
                <a:cubicBezTo>
                  <a:pt x="862725" y="734711"/>
                  <a:pt x="846194" y="751242"/>
                  <a:pt x="846194" y="771633"/>
                </a:cubicBezTo>
                <a:cubicBezTo>
                  <a:pt x="846194" y="792025"/>
                  <a:pt x="862725" y="808556"/>
                  <a:pt x="883116" y="808556"/>
                </a:cubicBezTo>
                <a:cubicBezTo>
                  <a:pt x="903508" y="808556"/>
                  <a:pt x="920038" y="792025"/>
                  <a:pt x="920038" y="771633"/>
                </a:cubicBezTo>
                <a:cubicBezTo>
                  <a:pt x="920038" y="751242"/>
                  <a:pt x="903508" y="734711"/>
                  <a:pt x="883116" y="734711"/>
                </a:cubicBezTo>
                <a:close/>
                <a:moveTo>
                  <a:pt x="883116" y="712635"/>
                </a:moveTo>
                <a:cubicBezTo>
                  <a:pt x="915700" y="712635"/>
                  <a:pt x="942115" y="739049"/>
                  <a:pt x="942115" y="771633"/>
                </a:cubicBezTo>
                <a:cubicBezTo>
                  <a:pt x="942115" y="804218"/>
                  <a:pt x="915700" y="830632"/>
                  <a:pt x="883116" y="830632"/>
                </a:cubicBezTo>
                <a:cubicBezTo>
                  <a:pt x="850532" y="830632"/>
                  <a:pt x="824118" y="804218"/>
                  <a:pt x="824118" y="771633"/>
                </a:cubicBezTo>
                <a:cubicBezTo>
                  <a:pt x="824118" y="739049"/>
                  <a:pt x="850532" y="712635"/>
                  <a:pt x="883116" y="712635"/>
                </a:cubicBezTo>
                <a:close/>
                <a:moveTo>
                  <a:pt x="883116" y="690117"/>
                </a:moveTo>
                <a:cubicBezTo>
                  <a:pt x="838096" y="690117"/>
                  <a:pt x="801600" y="726613"/>
                  <a:pt x="801600" y="771633"/>
                </a:cubicBezTo>
                <a:cubicBezTo>
                  <a:pt x="801600" y="816654"/>
                  <a:pt x="838096" y="853150"/>
                  <a:pt x="883116" y="853150"/>
                </a:cubicBezTo>
                <a:cubicBezTo>
                  <a:pt x="928136" y="853150"/>
                  <a:pt x="964633" y="816654"/>
                  <a:pt x="964633" y="771633"/>
                </a:cubicBezTo>
                <a:cubicBezTo>
                  <a:pt x="964633" y="726613"/>
                  <a:pt x="928136" y="690117"/>
                  <a:pt x="883116" y="690117"/>
                </a:cubicBezTo>
                <a:close/>
                <a:moveTo>
                  <a:pt x="846736" y="631719"/>
                </a:moveTo>
                <a:cubicBezTo>
                  <a:pt x="848495" y="650106"/>
                  <a:pt x="864156" y="664229"/>
                  <a:pt x="883116" y="664229"/>
                </a:cubicBezTo>
                <a:cubicBezTo>
                  <a:pt x="901966" y="664229"/>
                  <a:pt x="917556" y="650269"/>
                  <a:pt x="919434" y="632028"/>
                </a:cubicBezTo>
                <a:cubicBezTo>
                  <a:pt x="933117" y="635454"/>
                  <a:pt x="946010" y="640847"/>
                  <a:pt x="957618" y="648200"/>
                </a:cubicBezTo>
                <a:cubicBezTo>
                  <a:pt x="945923" y="662280"/>
                  <a:pt x="946837" y="683147"/>
                  <a:pt x="959984" y="696618"/>
                </a:cubicBezTo>
                <a:cubicBezTo>
                  <a:pt x="973231" y="710192"/>
                  <a:pt x="994288" y="711531"/>
                  <a:pt x="1008677" y="699936"/>
                </a:cubicBezTo>
                <a:cubicBezTo>
                  <a:pt x="1015043" y="710845"/>
                  <a:pt x="1019971" y="722688"/>
                  <a:pt x="1023068" y="735251"/>
                </a:cubicBezTo>
                <a:cubicBezTo>
                  <a:pt x="1004666" y="736998"/>
                  <a:pt x="990525" y="752666"/>
                  <a:pt x="990525" y="771638"/>
                </a:cubicBezTo>
                <a:cubicBezTo>
                  <a:pt x="990525" y="790600"/>
                  <a:pt x="1004652" y="806263"/>
                  <a:pt x="1023043" y="808020"/>
                </a:cubicBezTo>
                <a:cubicBezTo>
                  <a:pt x="1019907" y="820418"/>
                  <a:pt x="1014948" y="832089"/>
                  <a:pt x="1008471" y="842796"/>
                </a:cubicBezTo>
                <a:cubicBezTo>
                  <a:pt x="994085" y="831502"/>
                  <a:pt x="973270" y="832980"/>
                  <a:pt x="960164" y="846473"/>
                </a:cubicBezTo>
                <a:cubicBezTo>
                  <a:pt x="947023" y="860002"/>
                  <a:pt x="946182" y="880926"/>
                  <a:pt x="957974" y="894985"/>
                </a:cubicBezTo>
                <a:cubicBezTo>
                  <a:pt x="946242" y="902441"/>
                  <a:pt x="933311" y="908110"/>
                  <a:pt x="919495" y="911547"/>
                </a:cubicBezTo>
                <a:cubicBezTo>
                  <a:pt x="917732" y="893165"/>
                  <a:pt x="902073" y="879047"/>
                  <a:pt x="883116" y="879047"/>
                </a:cubicBezTo>
                <a:cubicBezTo>
                  <a:pt x="864266" y="879047"/>
                  <a:pt x="848676" y="893007"/>
                  <a:pt x="846798" y="911248"/>
                </a:cubicBezTo>
                <a:cubicBezTo>
                  <a:pt x="833115" y="907823"/>
                  <a:pt x="820222" y="902430"/>
                  <a:pt x="808614" y="895077"/>
                </a:cubicBezTo>
                <a:cubicBezTo>
                  <a:pt x="820310" y="880996"/>
                  <a:pt x="819396" y="860129"/>
                  <a:pt x="806249" y="846658"/>
                </a:cubicBezTo>
                <a:cubicBezTo>
                  <a:pt x="793001" y="833084"/>
                  <a:pt x="771944" y="831745"/>
                  <a:pt x="757555" y="843340"/>
                </a:cubicBezTo>
                <a:cubicBezTo>
                  <a:pt x="751189" y="832430"/>
                  <a:pt x="746262" y="820588"/>
                  <a:pt x="743164" y="808025"/>
                </a:cubicBezTo>
                <a:cubicBezTo>
                  <a:pt x="761566" y="806278"/>
                  <a:pt x="775707" y="790610"/>
                  <a:pt x="775707" y="771638"/>
                </a:cubicBezTo>
                <a:cubicBezTo>
                  <a:pt x="775707" y="752788"/>
                  <a:pt x="761747" y="737198"/>
                  <a:pt x="743506" y="735320"/>
                </a:cubicBezTo>
                <a:cubicBezTo>
                  <a:pt x="746610" y="722921"/>
                  <a:pt x="751330" y="711171"/>
                  <a:pt x="757839" y="700530"/>
                </a:cubicBezTo>
                <a:cubicBezTo>
                  <a:pt x="772219" y="711769"/>
                  <a:pt x="792985" y="710273"/>
                  <a:pt x="806069" y="696803"/>
                </a:cubicBezTo>
                <a:cubicBezTo>
                  <a:pt x="819234" y="683248"/>
                  <a:pt x="820054" y="662271"/>
                  <a:pt x="808200" y="648208"/>
                </a:cubicBezTo>
                <a:cubicBezTo>
                  <a:pt x="819957" y="640798"/>
                  <a:pt x="832906" y="635148"/>
                  <a:pt x="846736" y="631719"/>
                </a:cubicBezTo>
                <a:close/>
                <a:moveTo>
                  <a:pt x="1118281" y="421960"/>
                </a:moveTo>
                <a:cubicBezTo>
                  <a:pt x="1085277" y="421960"/>
                  <a:pt x="1058522" y="448715"/>
                  <a:pt x="1058522" y="481719"/>
                </a:cubicBezTo>
                <a:cubicBezTo>
                  <a:pt x="1058522" y="514722"/>
                  <a:pt x="1085277" y="541477"/>
                  <a:pt x="1118281" y="541477"/>
                </a:cubicBezTo>
                <a:cubicBezTo>
                  <a:pt x="1151285" y="541477"/>
                  <a:pt x="1178040" y="514722"/>
                  <a:pt x="1178040" y="481719"/>
                </a:cubicBezTo>
                <a:cubicBezTo>
                  <a:pt x="1178040" y="448715"/>
                  <a:pt x="1151285" y="421960"/>
                  <a:pt x="1118281" y="421960"/>
                </a:cubicBezTo>
                <a:close/>
                <a:moveTo>
                  <a:pt x="1118281" y="386229"/>
                </a:moveTo>
                <a:cubicBezTo>
                  <a:pt x="1171019" y="386229"/>
                  <a:pt x="1213770" y="428981"/>
                  <a:pt x="1213770" y="481719"/>
                </a:cubicBezTo>
                <a:cubicBezTo>
                  <a:pt x="1213770" y="534456"/>
                  <a:pt x="1171019" y="577208"/>
                  <a:pt x="1118281" y="577208"/>
                </a:cubicBezTo>
                <a:cubicBezTo>
                  <a:pt x="1065544" y="577208"/>
                  <a:pt x="1022792" y="534456"/>
                  <a:pt x="1022792" y="481719"/>
                </a:cubicBezTo>
                <a:cubicBezTo>
                  <a:pt x="1022792" y="428981"/>
                  <a:pt x="1065544" y="386229"/>
                  <a:pt x="1118281" y="386229"/>
                </a:cubicBezTo>
                <a:close/>
                <a:moveTo>
                  <a:pt x="1118281" y="349784"/>
                </a:moveTo>
                <a:cubicBezTo>
                  <a:pt x="1045416" y="349784"/>
                  <a:pt x="986346" y="408853"/>
                  <a:pt x="986346" y="481719"/>
                </a:cubicBezTo>
                <a:cubicBezTo>
                  <a:pt x="986346" y="554584"/>
                  <a:pt x="1045416" y="613653"/>
                  <a:pt x="1118281" y="613653"/>
                </a:cubicBezTo>
                <a:cubicBezTo>
                  <a:pt x="1191147" y="613653"/>
                  <a:pt x="1250216" y="554584"/>
                  <a:pt x="1250216" y="481719"/>
                </a:cubicBezTo>
                <a:cubicBezTo>
                  <a:pt x="1250216" y="408853"/>
                  <a:pt x="1191147" y="349784"/>
                  <a:pt x="1118281" y="349784"/>
                </a:cubicBezTo>
                <a:close/>
                <a:moveTo>
                  <a:pt x="714681" y="341812"/>
                </a:moveTo>
                <a:cubicBezTo>
                  <a:pt x="690196" y="341812"/>
                  <a:pt x="670347" y="361661"/>
                  <a:pt x="670347" y="386145"/>
                </a:cubicBezTo>
                <a:cubicBezTo>
                  <a:pt x="670347" y="410630"/>
                  <a:pt x="690196" y="430479"/>
                  <a:pt x="714681" y="430479"/>
                </a:cubicBezTo>
                <a:cubicBezTo>
                  <a:pt x="739166" y="430479"/>
                  <a:pt x="759014" y="410630"/>
                  <a:pt x="759014" y="386145"/>
                </a:cubicBezTo>
                <a:cubicBezTo>
                  <a:pt x="759014" y="361661"/>
                  <a:pt x="739166" y="341812"/>
                  <a:pt x="714681" y="341812"/>
                </a:cubicBezTo>
                <a:close/>
                <a:moveTo>
                  <a:pt x="714681" y="315304"/>
                </a:moveTo>
                <a:cubicBezTo>
                  <a:pt x="753806" y="315304"/>
                  <a:pt x="785522" y="347021"/>
                  <a:pt x="785522" y="386145"/>
                </a:cubicBezTo>
                <a:cubicBezTo>
                  <a:pt x="785522" y="425270"/>
                  <a:pt x="753806" y="456987"/>
                  <a:pt x="714681" y="456987"/>
                </a:cubicBezTo>
                <a:cubicBezTo>
                  <a:pt x="675556" y="456987"/>
                  <a:pt x="643839" y="425270"/>
                  <a:pt x="643839" y="386145"/>
                </a:cubicBezTo>
                <a:cubicBezTo>
                  <a:pt x="643839" y="347021"/>
                  <a:pt x="675556" y="315304"/>
                  <a:pt x="714681" y="315304"/>
                </a:cubicBezTo>
                <a:close/>
                <a:moveTo>
                  <a:pt x="714681" y="288265"/>
                </a:moveTo>
                <a:cubicBezTo>
                  <a:pt x="660623" y="288265"/>
                  <a:pt x="616801" y="332088"/>
                  <a:pt x="616801" y="386145"/>
                </a:cubicBezTo>
                <a:cubicBezTo>
                  <a:pt x="616801" y="440203"/>
                  <a:pt x="660623" y="484025"/>
                  <a:pt x="714681" y="484025"/>
                </a:cubicBezTo>
                <a:cubicBezTo>
                  <a:pt x="768738" y="484025"/>
                  <a:pt x="812561" y="440203"/>
                  <a:pt x="812561" y="386145"/>
                </a:cubicBezTo>
                <a:cubicBezTo>
                  <a:pt x="812561" y="332088"/>
                  <a:pt x="768738" y="288265"/>
                  <a:pt x="714681" y="288265"/>
                </a:cubicBezTo>
                <a:close/>
                <a:moveTo>
                  <a:pt x="1059399" y="255267"/>
                </a:moveTo>
                <a:cubicBezTo>
                  <a:pt x="1062247" y="285026"/>
                  <a:pt x="1087594" y="307885"/>
                  <a:pt x="1118281" y="307885"/>
                </a:cubicBezTo>
                <a:cubicBezTo>
                  <a:pt x="1148790" y="307885"/>
                  <a:pt x="1174022" y="285290"/>
                  <a:pt x="1177062" y="255767"/>
                </a:cubicBezTo>
                <a:cubicBezTo>
                  <a:pt x="1199208" y="261311"/>
                  <a:pt x="1220076" y="270040"/>
                  <a:pt x="1238863" y="281941"/>
                </a:cubicBezTo>
                <a:cubicBezTo>
                  <a:pt x="1219934" y="304731"/>
                  <a:pt x="1221414" y="338503"/>
                  <a:pt x="1242692" y="360306"/>
                </a:cubicBezTo>
                <a:cubicBezTo>
                  <a:pt x="1264133" y="382275"/>
                  <a:pt x="1298213" y="384443"/>
                  <a:pt x="1321502" y="365676"/>
                </a:cubicBezTo>
                <a:cubicBezTo>
                  <a:pt x="1331806" y="383333"/>
                  <a:pt x="1339781" y="402500"/>
                  <a:pt x="1344794" y="422833"/>
                </a:cubicBezTo>
                <a:cubicBezTo>
                  <a:pt x="1315010" y="425660"/>
                  <a:pt x="1292123" y="451020"/>
                  <a:pt x="1292123" y="481726"/>
                </a:cubicBezTo>
                <a:cubicBezTo>
                  <a:pt x="1292123" y="512417"/>
                  <a:pt x="1314988" y="537767"/>
                  <a:pt x="1344753" y="540610"/>
                </a:cubicBezTo>
                <a:cubicBezTo>
                  <a:pt x="1339677" y="560676"/>
                  <a:pt x="1331652" y="579566"/>
                  <a:pt x="1321169" y="596895"/>
                </a:cubicBezTo>
                <a:cubicBezTo>
                  <a:pt x="1297885" y="578615"/>
                  <a:pt x="1264195" y="581008"/>
                  <a:pt x="1242983" y="602847"/>
                </a:cubicBezTo>
                <a:cubicBezTo>
                  <a:pt x="1221716" y="624744"/>
                  <a:pt x="1220354" y="658609"/>
                  <a:pt x="1239440" y="681363"/>
                </a:cubicBezTo>
                <a:cubicBezTo>
                  <a:pt x="1220450" y="693430"/>
                  <a:pt x="1199521" y="702605"/>
                  <a:pt x="1177160" y="708169"/>
                </a:cubicBezTo>
                <a:cubicBezTo>
                  <a:pt x="1174306" y="678418"/>
                  <a:pt x="1148963" y="655567"/>
                  <a:pt x="1118281" y="655567"/>
                </a:cubicBezTo>
                <a:cubicBezTo>
                  <a:pt x="1087772" y="655567"/>
                  <a:pt x="1062540" y="678162"/>
                  <a:pt x="1059500" y="707686"/>
                </a:cubicBezTo>
                <a:cubicBezTo>
                  <a:pt x="1037355" y="702141"/>
                  <a:pt x="1016486" y="693413"/>
                  <a:pt x="997698" y="681511"/>
                </a:cubicBezTo>
                <a:cubicBezTo>
                  <a:pt x="1016628" y="658722"/>
                  <a:pt x="1015149" y="624949"/>
                  <a:pt x="993871" y="603146"/>
                </a:cubicBezTo>
                <a:cubicBezTo>
                  <a:pt x="972429" y="581176"/>
                  <a:pt x="938348" y="579009"/>
                  <a:pt x="915060" y="597776"/>
                </a:cubicBezTo>
                <a:cubicBezTo>
                  <a:pt x="904757" y="580119"/>
                  <a:pt x="896781" y="560951"/>
                  <a:pt x="891768" y="540619"/>
                </a:cubicBezTo>
                <a:cubicBezTo>
                  <a:pt x="921552" y="537791"/>
                  <a:pt x="944439" y="512432"/>
                  <a:pt x="944439" y="481726"/>
                </a:cubicBezTo>
                <a:cubicBezTo>
                  <a:pt x="944439" y="451217"/>
                  <a:pt x="921844" y="425985"/>
                  <a:pt x="892322" y="422945"/>
                </a:cubicBezTo>
                <a:cubicBezTo>
                  <a:pt x="897345" y="402878"/>
                  <a:pt x="904984" y="383860"/>
                  <a:pt x="915520" y="366638"/>
                </a:cubicBezTo>
                <a:cubicBezTo>
                  <a:pt x="938793" y="384828"/>
                  <a:pt x="972404" y="382406"/>
                  <a:pt x="993580" y="360605"/>
                </a:cubicBezTo>
                <a:cubicBezTo>
                  <a:pt x="1014887" y="338667"/>
                  <a:pt x="1016215" y="304716"/>
                  <a:pt x="997030" y="281954"/>
                </a:cubicBezTo>
                <a:cubicBezTo>
                  <a:pt x="1016058" y="269961"/>
                  <a:pt x="1037015" y="260817"/>
                  <a:pt x="1059399" y="255267"/>
                </a:cubicBezTo>
                <a:close/>
                <a:moveTo>
                  <a:pt x="670997" y="218145"/>
                </a:moveTo>
                <a:cubicBezTo>
                  <a:pt x="673110" y="240223"/>
                  <a:pt x="691915" y="257181"/>
                  <a:pt x="714681" y="257181"/>
                </a:cubicBezTo>
                <a:cubicBezTo>
                  <a:pt x="737315" y="257181"/>
                  <a:pt x="756034" y="240418"/>
                  <a:pt x="758289" y="218516"/>
                </a:cubicBezTo>
                <a:cubicBezTo>
                  <a:pt x="774718" y="222629"/>
                  <a:pt x="790200" y="229105"/>
                  <a:pt x="804138" y="237934"/>
                </a:cubicBezTo>
                <a:cubicBezTo>
                  <a:pt x="790095" y="254841"/>
                  <a:pt x="791193" y="279896"/>
                  <a:pt x="806978" y="296071"/>
                </a:cubicBezTo>
                <a:cubicBezTo>
                  <a:pt x="822885" y="312370"/>
                  <a:pt x="848169" y="313978"/>
                  <a:pt x="865446" y="300056"/>
                </a:cubicBezTo>
                <a:cubicBezTo>
                  <a:pt x="873090" y="313155"/>
                  <a:pt x="879007" y="327375"/>
                  <a:pt x="882726" y="342459"/>
                </a:cubicBezTo>
                <a:cubicBezTo>
                  <a:pt x="860630" y="344557"/>
                  <a:pt x="843650" y="363371"/>
                  <a:pt x="843650" y="386151"/>
                </a:cubicBezTo>
                <a:cubicBezTo>
                  <a:pt x="843650" y="408920"/>
                  <a:pt x="860614" y="427727"/>
                  <a:pt x="882696" y="429836"/>
                </a:cubicBezTo>
                <a:cubicBezTo>
                  <a:pt x="878930" y="444722"/>
                  <a:pt x="872976" y="458737"/>
                  <a:pt x="865199" y="471592"/>
                </a:cubicBezTo>
                <a:cubicBezTo>
                  <a:pt x="847926" y="458031"/>
                  <a:pt x="822932" y="459806"/>
                  <a:pt x="807195" y="476008"/>
                </a:cubicBezTo>
                <a:cubicBezTo>
                  <a:pt x="791417" y="492253"/>
                  <a:pt x="790406" y="517378"/>
                  <a:pt x="804566" y="534258"/>
                </a:cubicBezTo>
                <a:cubicBezTo>
                  <a:pt x="790478" y="543211"/>
                  <a:pt x="774951" y="550017"/>
                  <a:pt x="758362" y="554145"/>
                </a:cubicBezTo>
                <a:cubicBezTo>
                  <a:pt x="756245" y="532073"/>
                  <a:pt x="737443" y="515121"/>
                  <a:pt x="714681" y="515121"/>
                </a:cubicBezTo>
                <a:cubicBezTo>
                  <a:pt x="692046" y="515121"/>
                  <a:pt x="673328" y="531884"/>
                  <a:pt x="671072" y="553786"/>
                </a:cubicBezTo>
                <a:cubicBezTo>
                  <a:pt x="654643" y="549673"/>
                  <a:pt x="639161" y="543198"/>
                  <a:pt x="625223" y="534368"/>
                </a:cubicBezTo>
                <a:cubicBezTo>
                  <a:pt x="639266" y="517461"/>
                  <a:pt x="638169" y="492406"/>
                  <a:pt x="622383" y="476230"/>
                </a:cubicBezTo>
                <a:cubicBezTo>
                  <a:pt x="606476" y="459931"/>
                  <a:pt x="581192" y="458323"/>
                  <a:pt x="563915" y="472246"/>
                </a:cubicBezTo>
                <a:cubicBezTo>
                  <a:pt x="556271" y="459147"/>
                  <a:pt x="550354" y="444927"/>
                  <a:pt x="546635" y="429843"/>
                </a:cubicBezTo>
                <a:cubicBezTo>
                  <a:pt x="568731" y="427745"/>
                  <a:pt x="585711" y="408931"/>
                  <a:pt x="585711" y="386151"/>
                </a:cubicBezTo>
                <a:cubicBezTo>
                  <a:pt x="585711" y="363517"/>
                  <a:pt x="568948" y="344798"/>
                  <a:pt x="547046" y="342542"/>
                </a:cubicBezTo>
                <a:cubicBezTo>
                  <a:pt x="550773" y="327655"/>
                  <a:pt x="556440" y="313546"/>
                  <a:pt x="564256" y="300769"/>
                </a:cubicBezTo>
                <a:cubicBezTo>
                  <a:pt x="581522" y="314264"/>
                  <a:pt x="606457" y="312467"/>
                  <a:pt x="622167" y="296293"/>
                </a:cubicBezTo>
                <a:cubicBezTo>
                  <a:pt x="637975" y="280018"/>
                  <a:pt x="638959" y="254830"/>
                  <a:pt x="624727" y="237944"/>
                </a:cubicBezTo>
                <a:cubicBezTo>
                  <a:pt x="638843" y="229046"/>
                  <a:pt x="654391" y="222263"/>
                  <a:pt x="670997" y="218145"/>
                </a:cubicBezTo>
                <a:close/>
                <a:moveTo>
                  <a:pt x="888599" y="51"/>
                </a:moveTo>
                <a:cubicBezTo>
                  <a:pt x="549309" y="4932"/>
                  <a:pt x="279179" y="203462"/>
                  <a:pt x="214901" y="405245"/>
                </a:cubicBezTo>
                <a:cubicBezTo>
                  <a:pt x="150623" y="607028"/>
                  <a:pt x="216528" y="436977"/>
                  <a:pt x="122145" y="683511"/>
                </a:cubicBezTo>
                <a:cubicBezTo>
                  <a:pt x="110754" y="788471"/>
                  <a:pt x="186423" y="773825"/>
                  <a:pt x="166082" y="849494"/>
                </a:cubicBezTo>
                <a:cubicBezTo>
                  <a:pt x="145741" y="925163"/>
                  <a:pt x="4167" y="1076501"/>
                  <a:pt x="99" y="1137524"/>
                </a:cubicBezTo>
                <a:cubicBezTo>
                  <a:pt x="-3970" y="1198547"/>
                  <a:pt x="118891" y="1183088"/>
                  <a:pt x="141673" y="1215634"/>
                </a:cubicBezTo>
                <a:cubicBezTo>
                  <a:pt x="164455" y="1248179"/>
                  <a:pt x="132723" y="1307575"/>
                  <a:pt x="136791" y="1332798"/>
                </a:cubicBezTo>
                <a:cubicBezTo>
                  <a:pt x="140859" y="1358021"/>
                  <a:pt x="163641" y="1357207"/>
                  <a:pt x="166082" y="1366971"/>
                </a:cubicBezTo>
                <a:cubicBezTo>
                  <a:pt x="168523" y="1376735"/>
                  <a:pt x="140859" y="1375108"/>
                  <a:pt x="151436" y="1391380"/>
                </a:cubicBezTo>
                <a:cubicBezTo>
                  <a:pt x="162014" y="1407653"/>
                  <a:pt x="213274" y="1415790"/>
                  <a:pt x="229546" y="1464608"/>
                </a:cubicBezTo>
                <a:cubicBezTo>
                  <a:pt x="245819" y="1513427"/>
                  <a:pt x="113195" y="1633032"/>
                  <a:pt x="249074" y="1684292"/>
                </a:cubicBezTo>
                <a:cubicBezTo>
                  <a:pt x="384952" y="1735552"/>
                  <a:pt x="562327" y="1630592"/>
                  <a:pt x="605450" y="1713583"/>
                </a:cubicBezTo>
                <a:cubicBezTo>
                  <a:pt x="648573" y="1796575"/>
                  <a:pt x="702274" y="1941403"/>
                  <a:pt x="507813" y="2182242"/>
                </a:cubicBezTo>
                <a:cubicBezTo>
                  <a:pt x="786893" y="2178987"/>
                  <a:pt x="1326340" y="2200955"/>
                  <a:pt x="1562296" y="2182242"/>
                </a:cubicBezTo>
                <a:cubicBezTo>
                  <a:pt x="1505341" y="2007308"/>
                  <a:pt x="1320644" y="1838884"/>
                  <a:pt x="1323085" y="1601300"/>
                </a:cubicBezTo>
                <a:cubicBezTo>
                  <a:pt x="1325526" y="1363716"/>
                  <a:pt x="1527310" y="1165188"/>
                  <a:pt x="1576942" y="756739"/>
                </a:cubicBezTo>
                <a:cubicBezTo>
                  <a:pt x="1626574" y="348290"/>
                  <a:pt x="1227888" y="-4832"/>
                  <a:pt x="888599" y="51"/>
                </a:cubicBezTo>
                <a:close/>
              </a:path>
            </a:pathLst>
          </a:custGeom>
          <a:solidFill>
            <a:schemeClr val="bg1"/>
          </a:solidFill>
          <a:ln w="9525">
            <a:noFill/>
            <a:round/>
            <a:headEnd/>
            <a:tailEnd/>
          </a:ln>
        </p:spPr>
        <p:txBody>
          <a:bodyPr/>
          <a:lstStyle/>
          <a:p>
            <a:endParaRPr lang="en-US" dirty="0" err="1">
              <a:ln>
                <a:solidFill>
                  <a:schemeClr val="tx1">
                    <a:alpha val="0"/>
                  </a:schemeClr>
                </a:solidFill>
              </a:ln>
              <a:solidFill>
                <a:schemeClr val="tx1"/>
              </a:solidFill>
            </a:endParaRPr>
          </a:p>
        </p:txBody>
      </p:sp>
      <p:sp>
        <p:nvSpPr>
          <p:cNvPr id="127" name="Freeform 14"/>
          <p:cNvSpPr>
            <a:spLocks noEditPoints="1"/>
          </p:cNvSpPr>
          <p:nvPr/>
        </p:nvSpPr>
        <p:spPr bwMode="black">
          <a:xfrm>
            <a:off x="8620714" y="2210393"/>
            <a:ext cx="401851" cy="425274"/>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UI" panose="020B0502040204020203" pitchFamily="34" charset="0"/>
              <a:sym typeface="Segoe UI" panose="020B0502040204020203" pitchFamily="34" charset="0"/>
            </a:endParaRPr>
          </a:p>
        </p:txBody>
      </p:sp>
      <p:sp>
        <p:nvSpPr>
          <p:cNvPr id="128" name="Freeform 127"/>
          <p:cNvSpPr/>
          <p:nvPr/>
        </p:nvSpPr>
        <p:spPr bwMode="auto">
          <a:xfrm rot="5400000">
            <a:off x="2832395" y="2260917"/>
            <a:ext cx="402348" cy="342614"/>
          </a:xfrm>
          <a:custGeom>
            <a:avLst/>
            <a:gdLst>
              <a:gd name="connsiteX0" fmla="*/ 1519205 w 4448175"/>
              <a:gd name="connsiteY0" fmla="*/ 2108202 h 3787779"/>
              <a:gd name="connsiteX1" fmla="*/ 1519205 w 4448175"/>
              <a:gd name="connsiteY1" fmla="*/ 1679577 h 3787779"/>
              <a:gd name="connsiteX2" fmla="*/ 2814605 w 4448175"/>
              <a:gd name="connsiteY2" fmla="*/ 1679577 h 3787779"/>
              <a:gd name="connsiteX3" fmla="*/ 2814605 w 4448175"/>
              <a:gd name="connsiteY3" fmla="*/ 2108202 h 3787779"/>
              <a:gd name="connsiteX4" fmla="*/ 1079818 w 4448175"/>
              <a:gd name="connsiteY4" fmla="*/ 1893890 h 3787779"/>
              <a:gd name="connsiteX5" fmla="*/ 2554286 w 4448175"/>
              <a:gd name="connsiteY5" fmla="*/ 3368358 h 3787779"/>
              <a:gd name="connsiteX6" fmla="*/ 4028754 w 4448175"/>
              <a:gd name="connsiteY6" fmla="*/ 1893890 h 3787779"/>
              <a:gd name="connsiteX7" fmla="*/ 2554286 w 4448175"/>
              <a:gd name="connsiteY7" fmla="*/ 419421 h 3787779"/>
              <a:gd name="connsiteX8" fmla="*/ 1079818 w 4448175"/>
              <a:gd name="connsiteY8" fmla="*/ 1893890 h 3787779"/>
              <a:gd name="connsiteX9" fmla="*/ 660397 w 4448175"/>
              <a:gd name="connsiteY9" fmla="*/ 1893890 h 3787779"/>
              <a:gd name="connsiteX10" fmla="*/ 983843 w 4448175"/>
              <a:gd name="connsiteY10" fmla="*/ 834998 h 3787779"/>
              <a:gd name="connsiteX11" fmla="*/ 1071549 w 4448175"/>
              <a:gd name="connsiteY11" fmla="*/ 717711 h 3787779"/>
              <a:gd name="connsiteX12" fmla="*/ 748947 w 4448175"/>
              <a:gd name="connsiteY12" fmla="*/ 377793 h 3787779"/>
              <a:gd name="connsiteX13" fmla="*/ 1059846 w 4448175"/>
              <a:gd name="connsiteY13" fmla="*/ 82732 h 3787779"/>
              <a:gd name="connsiteX14" fmla="*/ 1374264 w 4448175"/>
              <a:gd name="connsiteY14" fmla="*/ 414027 h 3787779"/>
              <a:gd name="connsiteX15" fmla="*/ 1495394 w 4448175"/>
              <a:gd name="connsiteY15" fmla="*/ 323447 h 3787779"/>
              <a:gd name="connsiteX16" fmla="*/ 2554286 w 4448175"/>
              <a:gd name="connsiteY16" fmla="*/ 0 h 3787779"/>
              <a:gd name="connsiteX17" fmla="*/ 4448175 w 4448175"/>
              <a:gd name="connsiteY17" fmla="*/ 1893890 h 3787779"/>
              <a:gd name="connsiteX18" fmla="*/ 2554286 w 4448175"/>
              <a:gd name="connsiteY18" fmla="*/ 3787779 h 3787779"/>
              <a:gd name="connsiteX19" fmla="*/ 660397 w 4448175"/>
              <a:gd name="connsiteY19" fmla="*/ 1893890 h 3787779"/>
              <a:gd name="connsiteX20" fmla="*/ 0 w 4448175"/>
              <a:gd name="connsiteY20" fmla="*/ 2536315 h 3787779"/>
              <a:gd name="connsiteX21" fmla="*/ 0 w 4448175"/>
              <a:gd name="connsiteY21" fmla="*/ 1240914 h 3787779"/>
              <a:gd name="connsiteX22" fmla="*/ 428625 w 4448175"/>
              <a:gd name="connsiteY22" fmla="*/ 1240914 h 3787779"/>
              <a:gd name="connsiteX23" fmla="*/ 428625 w 4448175"/>
              <a:gd name="connsiteY23" fmla="*/ 2536315 h 37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8175" h="3787779">
                <a:moveTo>
                  <a:pt x="1519205" y="2108202"/>
                </a:moveTo>
                <a:lnTo>
                  <a:pt x="1519205" y="1679577"/>
                </a:lnTo>
                <a:lnTo>
                  <a:pt x="2814605" y="1679577"/>
                </a:lnTo>
                <a:lnTo>
                  <a:pt x="2814605" y="2108202"/>
                </a:lnTo>
                <a:close/>
                <a:moveTo>
                  <a:pt x="1079818" y="1893890"/>
                </a:moveTo>
                <a:cubicBezTo>
                  <a:pt x="1079818" y="2708216"/>
                  <a:pt x="1739960" y="3368358"/>
                  <a:pt x="2554286" y="3368358"/>
                </a:cubicBezTo>
                <a:cubicBezTo>
                  <a:pt x="3368612" y="3368358"/>
                  <a:pt x="4028754" y="2708216"/>
                  <a:pt x="4028754" y="1893890"/>
                </a:cubicBezTo>
                <a:cubicBezTo>
                  <a:pt x="4028754" y="1079563"/>
                  <a:pt x="3368612" y="419421"/>
                  <a:pt x="2554286" y="419421"/>
                </a:cubicBezTo>
                <a:cubicBezTo>
                  <a:pt x="1739960" y="419421"/>
                  <a:pt x="1079818" y="1079563"/>
                  <a:pt x="1079818" y="1893890"/>
                </a:cubicBezTo>
                <a:close/>
                <a:moveTo>
                  <a:pt x="660397" y="1893890"/>
                </a:moveTo>
                <a:cubicBezTo>
                  <a:pt x="660397" y="1501652"/>
                  <a:pt x="779636" y="1137265"/>
                  <a:pt x="983843" y="834998"/>
                </a:cubicBezTo>
                <a:lnTo>
                  <a:pt x="1071549" y="717711"/>
                </a:lnTo>
                <a:lnTo>
                  <a:pt x="748947" y="377793"/>
                </a:lnTo>
                <a:lnTo>
                  <a:pt x="1059846" y="82732"/>
                </a:lnTo>
                <a:lnTo>
                  <a:pt x="1374264" y="414027"/>
                </a:lnTo>
                <a:lnTo>
                  <a:pt x="1495394" y="323447"/>
                </a:lnTo>
                <a:cubicBezTo>
                  <a:pt x="1797661" y="119239"/>
                  <a:pt x="2162048" y="0"/>
                  <a:pt x="2554286" y="0"/>
                </a:cubicBezTo>
                <a:cubicBezTo>
                  <a:pt x="3600252" y="0"/>
                  <a:pt x="4448175" y="847923"/>
                  <a:pt x="4448175" y="1893890"/>
                </a:cubicBezTo>
                <a:cubicBezTo>
                  <a:pt x="4448175" y="2939856"/>
                  <a:pt x="3600252" y="3787779"/>
                  <a:pt x="2554286" y="3787779"/>
                </a:cubicBezTo>
                <a:cubicBezTo>
                  <a:pt x="1508320" y="3787779"/>
                  <a:pt x="660397" y="2939856"/>
                  <a:pt x="660397" y="1893890"/>
                </a:cubicBezTo>
                <a:close/>
                <a:moveTo>
                  <a:pt x="0" y="2536315"/>
                </a:moveTo>
                <a:lnTo>
                  <a:pt x="0" y="1240914"/>
                </a:lnTo>
                <a:lnTo>
                  <a:pt x="428625" y="1240914"/>
                </a:lnTo>
                <a:lnTo>
                  <a:pt x="428625" y="2536315"/>
                </a:ln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214592698"/>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35"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3" name="Group 2"/>
          <p:cNvGrpSpPr/>
          <p:nvPr/>
        </p:nvGrpSpPr>
        <p:grpSpPr>
          <a:xfrm>
            <a:off x="9906157" y="6210707"/>
            <a:ext cx="2464532" cy="757490"/>
            <a:chOff x="9906157" y="6201183"/>
            <a:chExt cx="2464532" cy="757490"/>
          </a:xfrm>
        </p:grpSpPr>
        <p:grpSp>
          <p:nvGrpSpPr>
            <p:cNvPr id="23" name="Group 22"/>
            <p:cNvGrpSpPr/>
            <p:nvPr/>
          </p:nvGrpSpPr>
          <p:grpSpPr>
            <a:xfrm>
              <a:off x="10146397" y="6367201"/>
              <a:ext cx="980359" cy="591472"/>
              <a:chOff x="6670675" y="4275930"/>
              <a:chExt cx="1224064" cy="753270"/>
            </a:xfrm>
          </p:grpSpPr>
          <p:sp>
            <p:nvSpPr>
              <p:cNvPr id="24" name="Freeform 14"/>
              <p:cNvSpPr>
                <a:spLocks/>
              </p:cNvSpPr>
              <p:nvPr/>
            </p:nvSpPr>
            <p:spPr bwMode="auto">
              <a:xfrm>
                <a:off x="6670675" y="4534582"/>
                <a:ext cx="620540" cy="494617"/>
              </a:xfrm>
              <a:custGeom>
                <a:avLst/>
                <a:gdLst>
                  <a:gd name="T0" fmla="*/ 182 w 547"/>
                  <a:gd name="T1" fmla="*/ 47 h 436"/>
                  <a:gd name="T2" fmla="*/ 182 w 547"/>
                  <a:gd name="T3" fmla="*/ 0 h 436"/>
                  <a:gd name="T4" fmla="*/ 65 w 547"/>
                  <a:gd name="T5" fmla="*/ 0 h 436"/>
                  <a:gd name="T6" fmla="*/ 65 w 547"/>
                  <a:gd name="T7" fmla="*/ 47 h 436"/>
                  <a:gd name="T8" fmla="*/ 0 w 547"/>
                  <a:gd name="T9" fmla="*/ 47 h 436"/>
                  <a:gd name="T10" fmla="*/ 0 w 547"/>
                  <a:gd name="T11" fmla="*/ 59 h 436"/>
                  <a:gd name="T12" fmla="*/ 15 w 547"/>
                  <a:gd name="T13" fmla="*/ 59 h 436"/>
                  <a:gd name="T14" fmla="*/ 15 w 547"/>
                  <a:gd name="T15" fmla="*/ 436 h 436"/>
                  <a:gd name="T16" fmla="*/ 531 w 547"/>
                  <a:gd name="T17" fmla="*/ 436 h 436"/>
                  <a:gd name="T18" fmla="*/ 531 w 547"/>
                  <a:gd name="T19" fmla="*/ 59 h 436"/>
                  <a:gd name="T20" fmla="*/ 547 w 547"/>
                  <a:gd name="T21" fmla="*/ 59 h 436"/>
                  <a:gd name="T22" fmla="*/ 547 w 547"/>
                  <a:gd name="T23" fmla="*/ 47 h 436"/>
                  <a:gd name="T24" fmla="*/ 182 w 547"/>
                  <a:gd name="T25" fmla="*/ 47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436">
                    <a:moveTo>
                      <a:pt x="182" y="47"/>
                    </a:moveTo>
                    <a:lnTo>
                      <a:pt x="182" y="0"/>
                    </a:lnTo>
                    <a:lnTo>
                      <a:pt x="65" y="0"/>
                    </a:lnTo>
                    <a:lnTo>
                      <a:pt x="65" y="47"/>
                    </a:lnTo>
                    <a:lnTo>
                      <a:pt x="0" y="47"/>
                    </a:lnTo>
                    <a:lnTo>
                      <a:pt x="0" y="59"/>
                    </a:lnTo>
                    <a:lnTo>
                      <a:pt x="15" y="59"/>
                    </a:lnTo>
                    <a:lnTo>
                      <a:pt x="15" y="436"/>
                    </a:lnTo>
                    <a:lnTo>
                      <a:pt x="531" y="436"/>
                    </a:lnTo>
                    <a:lnTo>
                      <a:pt x="531" y="59"/>
                    </a:lnTo>
                    <a:lnTo>
                      <a:pt x="547" y="59"/>
                    </a:lnTo>
                    <a:lnTo>
                      <a:pt x="547" y="47"/>
                    </a:lnTo>
                    <a:lnTo>
                      <a:pt x="182" y="4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5" name="Freeform 15"/>
              <p:cNvSpPr>
                <a:spLocks/>
              </p:cNvSpPr>
              <p:nvPr/>
            </p:nvSpPr>
            <p:spPr bwMode="auto">
              <a:xfrm>
                <a:off x="7363820" y="4606053"/>
                <a:ext cx="530919" cy="423147"/>
              </a:xfrm>
              <a:custGeom>
                <a:avLst/>
                <a:gdLst>
                  <a:gd name="T0" fmla="*/ 155 w 468"/>
                  <a:gd name="T1" fmla="*/ 40 h 373"/>
                  <a:gd name="T2" fmla="*/ 155 w 468"/>
                  <a:gd name="T3" fmla="*/ 0 h 373"/>
                  <a:gd name="T4" fmla="*/ 56 w 468"/>
                  <a:gd name="T5" fmla="*/ 0 h 373"/>
                  <a:gd name="T6" fmla="*/ 56 w 468"/>
                  <a:gd name="T7" fmla="*/ 40 h 373"/>
                  <a:gd name="T8" fmla="*/ 0 w 468"/>
                  <a:gd name="T9" fmla="*/ 40 h 373"/>
                  <a:gd name="T10" fmla="*/ 0 w 468"/>
                  <a:gd name="T11" fmla="*/ 50 h 373"/>
                  <a:gd name="T12" fmla="*/ 13 w 468"/>
                  <a:gd name="T13" fmla="*/ 50 h 373"/>
                  <a:gd name="T14" fmla="*/ 13 w 468"/>
                  <a:gd name="T15" fmla="*/ 373 h 373"/>
                  <a:gd name="T16" fmla="*/ 456 w 468"/>
                  <a:gd name="T17" fmla="*/ 373 h 373"/>
                  <a:gd name="T18" fmla="*/ 456 w 468"/>
                  <a:gd name="T19" fmla="*/ 50 h 373"/>
                  <a:gd name="T20" fmla="*/ 468 w 468"/>
                  <a:gd name="T21" fmla="*/ 50 h 373"/>
                  <a:gd name="T22" fmla="*/ 468 w 468"/>
                  <a:gd name="T23" fmla="*/ 40 h 373"/>
                  <a:gd name="T24" fmla="*/ 155 w 468"/>
                  <a:gd name="T25" fmla="*/ 4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373">
                    <a:moveTo>
                      <a:pt x="155" y="40"/>
                    </a:moveTo>
                    <a:lnTo>
                      <a:pt x="155" y="0"/>
                    </a:lnTo>
                    <a:lnTo>
                      <a:pt x="56" y="0"/>
                    </a:lnTo>
                    <a:lnTo>
                      <a:pt x="56" y="40"/>
                    </a:lnTo>
                    <a:lnTo>
                      <a:pt x="0" y="40"/>
                    </a:lnTo>
                    <a:lnTo>
                      <a:pt x="0" y="50"/>
                    </a:lnTo>
                    <a:lnTo>
                      <a:pt x="13" y="50"/>
                    </a:lnTo>
                    <a:lnTo>
                      <a:pt x="13" y="373"/>
                    </a:lnTo>
                    <a:lnTo>
                      <a:pt x="456" y="373"/>
                    </a:lnTo>
                    <a:lnTo>
                      <a:pt x="456" y="50"/>
                    </a:lnTo>
                    <a:lnTo>
                      <a:pt x="468" y="50"/>
                    </a:lnTo>
                    <a:lnTo>
                      <a:pt x="468" y="40"/>
                    </a:lnTo>
                    <a:lnTo>
                      <a:pt x="155" y="4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6" name="Freeform 24"/>
              <p:cNvSpPr>
                <a:spLocks/>
              </p:cNvSpPr>
              <p:nvPr/>
            </p:nvSpPr>
            <p:spPr bwMode="auto">
              <a:xfrm>
                <a:off x="7016680" y="4275930"/>
                <a:ext cx="574028" cy="753270"/>
              </a:xfrm>
              <a:custGeom>
                <a:avLst/>
                <a:gdLst>
                  <a:gd name="T0" fmla="*/ 277 w 506"/>
                  <a:gd name="T1" fmla="*/ 71 h 664"/>
                  <a:gd name="T2" fmla="*/ 277 w 506"/>
                  <a:gd name="T3" fmla="*/ 0 h 664"/>
                  <a:gd name="T4" fmla="*/ 98 w 506"/>
                  <a:gd name="T5" fmla="*/ 0 h 664"/>
                  <a:gd name="T6" fmla="*/ 98 w 506"/>
                  <a:gd name="T7" fmla="*/ 71 h 664"/>
                  <a:gd name="T8" fmla="*/ 0 w 506"/>
                  <a:gd name="T9" fmla="*/ 71 h 664"/>
                  <a:gd name="T10" fmla="*/ 0 w 506"/>
                  <a:gd name="T11" fmla="*/ 89 h 664"/>
                  <a:gd name="T12" fmla="*/ 22 w 506"/>
                  <a:gd name="T13" fmla="*/ 89 h 664"/>
                  <a:gd name="T14" fmla="*/ 22 w 506"/>
                  <a:gd name="T15" fmla="*/ 664 h 664"/>
                  <a:gd name="T16" fmla="*/ 484 w 506"/>
                  <a:gd name="T17" fmla="*/ 664 h 664"/>
                  <a:gd name="T18" fmla="*/ 484 w 506"/>
                  <a:gd name="T19" fmla="*/ 89 h 664"/>
                  <a:gd name="T20" fmla="*/ 506 w 506"/>
                  <a:gd name="T21" fmla="*/ 89 h 664"/>
                  <a:gd name="T22" fmla="*/ 506 w 506"/>
                  <a:gd name="T23" fmla="*/ 71 h 664"/>
                  <a:gd name="T24" fmla="*/ 277 w 506"/>
                  <a:gd name="T25" fmla="*/ 7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6" h="664">
                    <a:moveTo>
                      <a:pt x="277" y="71"/>
                    </a:moveTo>
                    <a:lnTo>
                      <a:pt x="277" y="0"/>
                    </a:lnTo>
                    <a:lnTo>
                      <a:pt x="98" y="0"/>
                    </a:lnTo>
                    <a:lnTo>
                      <a:pt x="98" y="71"/>
                    </a:lnTo>
                    <a:lnTo>
                      <a:pt x="0" y="71"/>
                    </a:lnTo>
                    <a:lnTo>
                      <a:pt x="0" y="89"/>
                    </a:lnTo>
                    <a:lnTo>
                      <a:pt x="22" y="89"/>
                    </a:lnTo>
                    <a:lnTo>
                      <a:pt x="22" y="664"/>
                    </a:lnTo>
                    <a:lnTo>
                      <a:pt x="484" y="664"/>
                    </a:lnTo>
                    <a:lnTo>
                      <a:pt x="484" y="89"/>
                    </a:lnTo>
                    <a:lnTo>
                      <a:pt x="506" y="89"/>
                    </a:lnTo>
                    <a:lnTo>
                      <a:pt x="506" y="71"/>
                    </a:lnTo>
                    <a:lnTo>
                      <a:pt x="277" y="71"/>
                    </a:lnTo>
                    <a:close/>
                  </a:path>
                </a:pathLst>
              </a:custGeom>
              <a:solidFill>
                <a:srgbClr val="008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7" name="Rectangle 25"/>
              <p:cNvSpPr>
                <a:spLocks noChangeArrowheads="1"/>
              </p:cNvSpPr>
              <p:nvPr/>
            </p:nvSpPr>
            <p:spPr bwMode="auto">
              <a:xfrm>
                <a:off x="7330920"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8" name="Rectangle 26"/>
              <p:cNvSpPr>
                <a:spLocks noChangeArrowheads="1"/>
              </p:cNvSpPr>
              <p:nvPr/>
            </p:nvSpPr>
            <p:spPr bwMode="auto">
              <a:xfrm>
                <a:off x="7211804"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9" name="Rectangle 27"/>
              <p:cNvSpPr>
                <a:spLocks noChangeArrowheads="1"/>
              </p:cNvSpPr>
              <p:nvPr/>
            </p:nvSpPr>
            <p:spPr bwMode="auto">
              <a:xfrm>
                <a:off x="7093822" y="4435886"/>
                <a:ext cx="422013" cy="669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0" name="Rectangle 28"/>
              <p:cNvSpPr>
                <a:spLocks noChangeArrowheads="1"/>
              </p:cNvSpPr>
              <p:nvPr/>
            </p:nvSpPr>
            <p:spPr bwMode="auto">
              <a:xfrm>
                <a:off x="7093822" y="4553868"/>
                <a:ext cx="422013" cy="6579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1" name="Rectangle 29"/>
              <p:cNvSpPr>
                <a:spLocks noChangeArrowheads="1"/>
              </p:cNvSpPr>
              <p:nvPr/>
            </p:nvSpPr>
            <p:spPr bwMode="auto">
              <a:xfrm>
                <a:off x="7093822" y="4670716"/>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2" name="Rectangle 30"/>
              <p:cNvSpPr>
                <a:spLocks noChangeArrowheads="1"/>
              </p:cNvSpPr>
              <p:nvPr/>
            </p:nvSpPr>
            <p:spPr bwMode="auto">
              <a:xfrm>
                <a:off x="7093822" y="4788698"/>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33" name="Group 32"/>
            <p:cNvGrpSpPr/>
            <p:nvPr/>
          </p:nvGrpSpPr>
          <p:grpSpPr>
            <a:xfrm>
              <a:off x="10932286" y="6201183"/>
              <a:ext cx="956516" cy="738226"/>
              <a:chOff x="3994474" y="3851208"/>
              <a:chExt cx="1293813" cy="1018510"/>
            </a:xfrm>
          </p:grpSpPr>
          <p:sp>
            <p:nvSpPr>
              <p:cNvPr id="34" name="Freeform 62"/>
              <p:cNvSpPr>
                <a:spLocks/>
              </p:cNvSpPr>
              <p:nvPr/>
            </p:nvSpPr>
            <p:spPr bwMode="auto">
              <a:xfrm>
                <a:off x="4392937" y="4367146"/>
                <a:ext cx="587375" cy="495300"/>
              </a:xfrm>
              <a:custGeom>
                <a:avLst/>
                <a:gdLst>
                  <a:gd name="T0" fmla="*/ 167 w 370"/>
                  <a:gd name="T1" fmla="*/ 53 h 312"/>
                  <a:gd name="T2" fmla="*/ 167 w 370"/>
                  <a:gd name="T3" fmla="*/ 0 h 312"/>
                  <a:gd name="T4" fmla="*/ 126 w 370"/>
                  <a:gd name="T5" fmla="*/ 0 h 312"/>
                  <a:gd name="T6" fmla="*/ 126 w 370"/>
                  <a:gd name="T7" fmla="*/ 53 h 312"/>
                  <a:gd name="T8" fmla="*/ 112 w 370"/>
                  <a:gd name="T9" fmla="*/ 53 h 312"/>
                  <a:gd name="T10" fmla="*/ 112 w 370"/>
                  <a:gd name="T11" fmla="*/ 0 h 312"/>
                  <a:gd name="T12" fmla="*/ 72 w 370"/>
                  <a:gd name="T13" fmla="*/ 0 h 312"/>
                  <a:gd name="T14" fmla="*/ 72 w 370"/>
                  <a:gd name="T15" fmla="*/ 53 h 312"/>
                  <a:gd name="T16" fmla="*/ 0 w 370"/>
                  <a:gd name="T17" fmla="*/ 53 h 312"/>
                  <a:gd name="T18" fmla="*/ 0 w 370"/>
                  <a:gd name="T19" fmla="*/ 65 h 312"/>
                  <a:gd name="T20" fmla="*/ 17 w 370"/>
                  <a:gd name="T21" fmla="*/ 65 h 312"/>
                  <a:gd name="T22" fmla="*/ 17 w 370"/>
                  <a:gd name="T23" fmla="*/ 312 h 312"/>
                  <a:gd name="T24" fmla="*/ 353 w 370"/>
                  <a:gd name="T25" fmla="*/ 312 h 312"/>
                  <a:gd name="T26" fmla="*/ 353 w 370"/>
                  <a:gd name="T27" fmla="*/ 65 h 312"/>
                  <a:gd name="T28" fmla="*/ 370 w 370"/>
                  <a:gd name="T29" fmla="*/ 65 h 312"/>
                  <a:gd name="T30" fmla="*/ 370 w 370"/>
                  <a:gd name="T31" fmla="*/ 53 h 312"/>
                  <a:gd name="T32" fmla="*/ 167 w 370"/>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312">
                    <a:moveTo>
                      <a:pt x="167" y="53"/>
                    </a:moveTo>
                    <a:lnTo>
                      <a:pt x="167" y="0"/>
                    </a:lnTo>
                    <a:lnTo>
                      <a:pt x="126" y="0"/>
                    </a:lnTo>
                    <a:lnTo>
                      <a:pt x="126" y="53"/>
                    </a:lnTo>
                    <a:lnTo>
                      <a:pt x="112" y="53"/>
                    </a:lnTo>
                    <a:lnTo>
                      <a:pt x="112" y="0"/>
                    </a:lnTo>
                    <a:lnTo>
                      <a:pt x="72" y="0"/>
                    </a:lnTo>
                    <a:lnTo>
                      <a:pt x="72" y="53"/>
                    </a:lnTo>
                    <a:lnTo>
                      <a:pt x="0" y="53"/>
                    </a:lnTo>
                    <a:lnTo>
                      <a:pt x="0" y="65"/>
                    </a:lnTo>
                    <a:lnTo>
                      <a:pt x="17" y="65"/>
                    </a:lnTo>
                    <a:lnTo>
                      <a:pt x="17" y="312"/>
                    </a:lnTo>
                    <a:lnTo>
                      <a:pt x="353" y="312"/>
                    </a:lnTo>
                    <a:lnTo>
                      <a:pt x="353" y="65"/>
                    </a:lnTo>
                    <a:lnTo>
                      <a:pt x="370" y="65"/>
                    </a:lnTo>
                    <a:lnTo>
                      <a:pt x="370" y="53"/>
                    </a:lnTo>
                    <a:lnTo>
                      <a:pt x="167"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5" name="Freeform 63"/>
              <p:cNvSpPr>
                <a:spLocks/>
              </p:cNvSpPr>
              <p:nvPr/>
            </p:nvSpPr>
            <p:spPr bwMode="auto">
              <a:xfrm>
                <a:off x="4702499" y="4367146"/>
                <a:ext cx="585788" cy="495300"/>
              </a:xfrm>
              <a:custGeom>
                <a:avLst/>
                <a:gdLst>
                  <a:gd name="T0" fmla="*/ 166 w 369"/>
                  <a:gd name="T1" fmla="*/ 53 h 312"/>
                  <a:gd name="T2" fmla="*/ 166 w 369"/>
                  <a:gd name="T3" fmla="*/ 0 h 312"/>
                  <a:gd name="T4" fmla="*/ 126 w 369"/>
                  <a:gd name="T5" fmla="*/ 0 h 312"/>
                  <a:gd name="T6" fmla="*/ 126 w 369"/>
                  <a:gd name="T7" fmla="*/ 53 h 312"/>
                  <a:gd name="T8" fmla="*/ 112 w 369"/>
                  <a:gd name="T9" fmla="*/ 53 h 312"/>
                  <a:gd name="T10" fmla="*/ 112 w 369"/>
                  <a:gd name="T11" fmla="*/ 0 h 312"/>
                  <a:gd name="T12" fmla="*/ 73 w 369"/>
                  <a:gd name="T13" fmla="*/ 0 h 312"/>
                  <a:gd name="T14" fmla="*/ 73 w 369"/>
                  <a:gd name="T15" fmla="*/ 53 h 312"/>
                  <a:gd name="T16" fmla="*/ 0 w 369"/>
                  <a:gd name="T17" fmla="*/ 53 h 312"/>
                  <a:gd name="T18" fmla="*/ 0 w 369"/>
                  <a:gd name="T19" fmla="*/ 65 h 312"/>
                  <a:gd name="T20" fmla="*/ 17 w 369"/>
                  <a:gd name="T21" fmla="*/ 65 h 312"/>
                  <a:gd name="T22" fmla="*/ 17 w 369"/>
                  <a:gd name="T23" fmla="*/ 312 h 312"/>
                  <a:gd name="T24" fmla="*/ 353 w 369"/>
                  <a:gd name="T25" fmla="*/ 312 h 312"/>
                  <a:gd name="T26" fmla="*/ 353 w 369"/>
                  <a:gd name="T27" fmla="*/ 65 h 312"/>
                  <a:gd name="T28" fmla="*/ 369 w 369"/>
                  <a:gd name="T29" fmla="*/ 65 h 312"/>
                  <a:gd name="T30" fmla="*/ 369 w 369"/>
                  <a:gd name="T31" fmla="*/ 53 h 312"/>
                  <a:gd name="T32" fmla="*/ 166 w 369"/>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12">
                    <a:moveTo>
                      <a:pt x="166" y="53"/>
                    </a:moveTo>
                    <a:lnTo>
                      <a:pt x="166" y="0"/>
                    </a:lnTo>
                    <a:lnTo>
                      <a:pt x="126" y="0"/>
                    </a:lnTo>
                    <a:lnTo>
                      <a:pt x="126" y="53"/>
                    </a:lnTo>
                    <a:lnTo>
                      <a:pt x="112" y="53"/>
                    </a:lnTo>
                    <a:lnTo>
                      <a:pt x="112" y="0"/>
                    </a:lnTo>
                    <a:lnTo>
                      <a:pt x="73" y="0"/>
                    </a:lnTo>
                    <a:lnTo>
                      <a:pt x="73" y="53"/>
                    </a:lnTo>
                    <a:lnTo>
                      <a:pt x="0" y="53"/>
                    </a:lnTo>
                    <a:lnTo>
                      <a:pt x="0" y="65"/>
                    </a:lnTo>
                    <a:lnTo>
                      <a:pt x="17" y="65"/>
                    </a:lnTo>
                    <a:lnTo>
                      <a:pt x="17" y="312"/>
                    </a:lnTo>
                    <a:lnTo>
                      <a:pt x="353" y="312"/>
                    </a:lnTo>
                    <a:lnTo>
                      <a:pt x="353" y="65"/>
                    </a:lnTo>
                    <a:lnTo>
                      <a:pt x="369" y="65"/>
                    </a:lnTo>
                    <a:lnTo>
                      <a:pt x="369" y="53"/>
                    </a:lnTo>
                    <a:lnTo>
                      <a:pt x="166"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6" name="Rectangle 65"/>
              <p:cNvSpPr>
                <a:spLocks noChangeArrowheads="1"/>
              </p:cNvSpPr>
              <p:nvPr/>
            </p:nvSpPr>
            <p:spPr bwMode="auto">
              <a:xfrm>
                <a:off x="4019874" y="4192521"/>
                <a:ext cx="531813" cy="669925"/>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7" name="Rectangle 66"/>
              <p:cNvSpPr>
                <a:spLocks noChangeArrowheads="1"/>
              </p:cNvSpPr>
              <p:nvPr/>
            </p:nvSpPr>
            <p:spPr bwMode="auto">
              <a:xfrm>
                <a:off x="3994474" y="4173471"/>
                <a:ext cx="584200" cy="190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8" name="Rectangle 67"/>
              <p:cNvSpPr>
                <a:spLocks noChangeArrowheads="1"/>
              </p:cNvSpPr>
              <p:nvPr/>
            </p:nvSpPr>
            <p:spPr bwMode="auto">
              <a:xfrm>
                <a:off x="4069087"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9" name="Rectangle 68"/>
              <p:cNvSpPr>
                <a:spLocks noChangeArrowheads="1"/>
              </p:cNvSpPr>
              <p:nvPr/>
            </p:nvSpPr>
            <p:spPr bwMode="auto">
              <a:xfrm>
                <a:off x="4069087" y="4252846"/>
                <a:ext cx="69850" cy="3651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0" name="Rectangle 69"/>
              <p:cNvSpPr>
                <a:spLocks noChangeArrowheads="1"/>
              </p:cNvSpPr>
              <p:nvPr/>
            </p:nvSpPr>
            <p:spPr bwMode="auto">
              <a:xfrm>
                <a:off x="4189737" y="425284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1" name="Rectangle 70"/>
              <p:cNvSpPr>
                <a:spLocks noChangeArrowheads="1"/>
              </p:cNvSpPr>
              <p:nvPr/>
            </p:nvSpPr>
            <p:spPr bwMode="auto">
              <a:xfrm>
                <a:off x="4308799"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2" name="Rectangle 71"/>
              <p:cNvSpPr>
                <a:spLocks noChangeArrowheads="1"/>
              </p:cNvSpPr>
              <p:nvPr/>
            </p:nvSpPr>
            <p:spPr bwMode="auto">
              <a:xfrm>
                <a:off x="4189737" y="4725921"/>
                <a:ext cx="68263"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3" name="Rectangle 72"/>
              <p:cNvSpPr>
                <a:spLocks noChangeArrowheads="1"/>
              </p:cNvSpPr>
              <p:nvPr/>
            </p:nvSpPr>
            <p:spPr bwMode="auto">
              <a:xfrm>
                <a:off x="4308799" y="4725921"/>
                <a:ext cx="71438"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4" name="Rectangle 73"/>
              <p:cNvSpPr>
                <a:spLocks noChangeArrowheads="1"/>
              </p:cNvSpPr>
              <p:nvPr/>
            </p:nvSpPr>
            <p:spPr bwMode="auto">
              <a:xfrm>
                <a:off x="4431037" y="4252846"/>
                <a:ext cx="69850"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5" name="Rectangle 74"/>
              <p:cNvSpPr>
                <a:spLocks noChangeArrowheads="1"/>
              </p:cNvSpPr>
              <p:nvPr/>
            </p:nvSpPr>
            <p:spPr bwMode="auto">
              <a:xfrm>
                <a:off x="4069087"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6" name="Rectangle 75"/>
              <p:cNvSpPr>
                <a:spLocks noChangeArrowheads="1"/>
              </p:cNvSpPr>
              <p:nvPr/>
            </p:nvSpPr>
            <p:spPr bwMode="auto">
              <a:xfrm>
                <a:off x="4189737" y="437349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7" name="Rectangle 76"/>
              <p:cNvSpPr>
                <a:spLocks noChangeArrowheads="1"/>
              </p:cNvSpPr>
              <p:nvPr/>
            </p:nvSpPr>
            <p:spPr bwMode="auto">
              <a:xfrm>
                <a:off x="4308799" y="4373496"/>
                <a:ext cx="71438"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8" name="Rectangle 77"/>
              <p:cNvSpPr>
                <a:spLocks noChangeArrowheads="1"/>
              </p:cNvSpPr>
              <p:nvPr/>
            </p:nvSpPr>
            <p:spPr bwMode="auto">
              <a:xfrm>
                <a:off x="4431037"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9" name="Rectangle 78"/>
              <p:cNvSpPr>
                <a:spLocks noChangeArrowheads="1"/>
              </p:cNvSpPr>
              <p:nvPr/>
            </p:nvSpPr>
            <p:spPr bwMode="auto">
              <a:xfrm>
                <a:off x="406908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0" name="Rectangle 79"/>
              <p:cNvSpPr>
                <a:spLocks noChangeArrowheads="1"/>
              </p:cNvSpPr>
              <p:nvPr/>
            </p:nvSpPr>
            <p:spPr bwMode="auto">
              <a:xfrm>
                <a:off x="4189737"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1" name="Rectangle 80"/>
              <p:cNvSpPr>
                <a:spLocks noChangeArrowheads="1"/>
              </p:cNvSpPr>
              <p:nvPr/>
            </p:nvSpPr>
            <p:spPr bwMode="auto">
              <a:xfrm>
                <a:off x="4308799" y="4495733"/>
                <a:ext cx="71438" cy="6826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2" name="Rectangle 81"/>
              <p:cNvSpPr>
                <a:spLocks noChangeArrowheads="1"/>
              </p:cNvSpPr>
              <p:nvPr/>
            </p:nvSpPr>
            <p:spPr bwMode="auto">
              <a:xfrm>
                <a:off x="443103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3" name="Rectangle 82"/>
              <p:cNvSpPr>
                <a:spLocks noChangeArrowheads="1"/>
              </p:cNvSpPr>
              <p:nvPr/>
            </p:nvSpPr>
            <p:spPr bwMode="auto">
              <a:xfrm>
                <a:off x="406908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4" name="Rectangle 83"/>
              <p:cNvSpPr>
                <a:spLocks noChangeArrowheads="1"/>
              </p:cNvSpPr>
              <p:nvPr/>
            </p:nvSpPr>
            <p:spPr bwMode="auto">
              <a:xfrm>
                <a:off x="4189737" y="4614796"/>
                <a:ext cx="68263"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5" name="Rectangle 84"/>
              <p:cNvSpPr>
                <a:spLocks noChangeArrowheads="1"/>
              </p:cNvSpPr>
              <p:nvPr/>
            </p:nvSpPr>
            <p:spPr bwMode="auto">
              <a:xfrm>
                <a:off x="4308799"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6" name="Rectangle 85"/>
              <p:cNvSpPr>
                <a:spLocks noChangeArrowheads="1"/>
              </p:cNvSpPr>
              <p:nvPr/>
            </p:nvSpPr>
            <p:spPr bwMode="auto">
              <a:xfrm>
                <a:off x="443103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7" name="Rectangle 86"/>
              <p:cNvSpPr>
                <a:spLocks noChangeArrowheads="1"/>
              </p:cNvSpPr>
              <p:nvPr/>
            </p:nvSpPr>
            <p:spPr bwMode="auto">
              <a:xfrm>
                <a:off x="406908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8" name="Rectangle 87"/>
              <p:cNvSpPr>
                <a:spLocks noChangeArrowheads="1"/>
              </p:cNvSpPr>
              <p:nvPr/>
            </p:nvSpPr>
            <p:spPr bwMode="auto">
              <a:xfrm>
                <a:off x="443103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9" name="Rectangle 88"/>
              <p:cNvSpPr>
                <a:spLocks noChangeArrowheads="1"/>
              </p:cNvSpPr>
              <p:nvPr/>
            </p:nvSpPr>
            <p:spPr bwMode="auto">
              <a:xfrm>
                <a:off x="4431037" y="4373496"/>
                <a:ext cx="69850" cy="349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0" name="Rectangle 96"/>
              <p:cNvSpPr>
                <a:spLocks noChangeArrowheads="1"/>
              </p:cNvSpPr>
              <p:nvPr/>
            </p:nvSpPr>
            <p:spPr bwMode="auto">
              <a:xfrm>
                <a:off x="4257999" y="4089333"/>
                <a:ext cx="206375" cy="841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1" name="Rectangle 112"/>
              <p:cNvSpPr>
                <a:spLocks noChangeArrowheads="1"/>
              </p:cNvSpPr>
              <p:nvPr/>
            </p:nvSpPr>
            <p:spPr bwMode="auto">
              <a:xfrm>
                <a:off x="4639861" y="3963256"/>
                <a:ext cx="531813" cy="906462"/>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2" name="Rectangle 113"/>
              <p:cNvSpPr>
                <a:spLocks noChangeArrowheads="1"/>
              </p:cNvSpPr>
              <p:nvPr/>
            </p:nvSpPr>
            <p:spPr bwMode="auto">
              <a:xfrm>
                <a:off x="4645349" y="3933758"/>
                <a:ext cx="584200" cy="222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3" name="Rectangle 114"/>
              <p:cNvSpPr>
                <a:spLocks noChangeArrowheads="1"/>
              </p:cNvSpPr>
              <p:nvPr/>
            </p:nvSpPr>
            <p:spPr bwMode="auto">
              <a:xfrm>
                <a:off x="4719962"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4" name="Rectangle 115"/>
              <p:cNvSpPr>
                <a:spLocks noChangeArrowheads="1"/>
              </p:cNvSpPr>
              <p:nvPr/>
            </p:nvSpPr>
            <p:spPr bwMode="auto">
              <a:xfrm>
                <a:off x="4719962" y="4252846"/>
                <a:ext cx="69850" cy="3651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5" name="Rectangle 116"/>
              <p:cNvSpPr>
                <a:spLocks noChangeArrowheads="1"/>
              </p:cNvSpPr>
              <p:nvPr/>
            </p:nvSpPr>
            <p:spPr bwMode="auto">
              <a:xfrm>
                <a:off x="4840612" y="425284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6" name="Rectangle 117"/>
              <p:cNvSpPr>
                <a:spLocks noChangeArrowheads="1"/>
              </p:cNvSpPr>
              <p:nvPr/>
            </p:nvSpPr>
            <p:spPr bwMode="auto">
              <a:xfrm>
                <a:off x="4959674"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7" name="Rectangle 118"/>
              <p:cNvSpPr>
                <a:spLocks noChangeArrowheads="1"/>
              </p:cNvSpPr>
              <p:nvPr/>
            </p:nvSpPr>
            <p:spPr bwMode="auto">
              <a:xfrm>
                <a:off x="4840612" y="4725921"/>
                <a:ext cx="68263"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8" name="Rectangle 119"/>
              <p:cNvSpPr>
                <a:spLocks noChangeArrowheads="1"/>
              </p:cNvSpPr>
              <p:nvPr/>
            </p:nvSpPr>
            <p:spPr bwMode="auto">
              <a:xfrm>
                <a:off x="4959674" y="4725921"/>
                <a:ext cx="71438"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9" name="Rectangle 120"/>
              <p:cNvSpPr>
                <a:spLocks noChangeArrowheads="1"/>
              </p:cNvSpPr>
              <p:nvPr/>
            </p:nvSpPr>
            <p:spPr bwMode="auto">
              <a:xfrm>
                <a:off x="5081912" y="4252846"/>
                <a:ext cx="69850"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0" name="Rectangle 121"/>
              <p:cNvSpPr>
                <a:spLocks noChangeArrowheads="1"/>
              </p:cNvSpPr>
              <p:nvPr/>
            </p:nvSpPr>
            <p:spPr bwMode="auto">
              <a:xfrm>
                <a:off x="4719962"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1" name="Rectangle 122"/>
              <p:cNvSpPr>
                <a:spLocks noChangeArrowheads="1"/>
              </p:cNvSpPr>
              <p:nvPr/>
            </p:nvSpPr>
            <p:spPr bwMode="auto">
              <a:xfrm>
                <a:off x="4840612" y="437349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2" name="Rectangle 123"/>
              <p:cNvSpPr>
                <a:spLocks noChangeArrowheads="1"/>
              </p:cNvSpPr>
              <p:nvPr/>
            </p:nvSpPr>
            <p:spPr bwMode="auto">
              <a:xfrm>
                <a:off x="4959674" y="4373496"/>
                <a:ext cx="71438"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3" name="Rectangle 124"/>
              <p:cNvSpPr>
                <a:spLocks noChangeArrowheads="1"/>
              </p:cNvSpPr>
              <p:nvPr/>
            </p:nvSpPr>
            <p:spPr bwMode="auto">
              <a:xfrm>
                <a:off x="5081912"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4" name="Rectangle 125"/>
              <p:cNvSpPr>
                <a:spLocks noChangeArrowheads="1"/>
              </p:cNvSpPr>
              <p:nvPr/>
            </p:nvSpPr>
            <p:spPr bwMode="auto">
              <a:xfrm>
                <a:off x="471996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5" name="Rectangle 126"/>
              <p:cNvSpPr>
                <a:spLocks noChangeArrowheads="1"/>
              </p:cNvSpPr>
              <p:nvPr/>
            </p:nvSpPr>
            <p:spPr bwMode="auto">
              <a:xfrm>
                <a:off x="4840612"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6" name="Rectangle 127"/>
              <p:cNvSpPr>
                <a:spLocks noChangeArrowheads="1"/>
              </p:cNvSpPr>
              <p:nvPr/>
            </p:nvSpPr>
            <p:spPr bwMode="auto">
              <a:xfrm>
                <a:off x="4959674" y="449573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7" name="Rectangle 128"/>
              <p:cNvSpPr>
                <a:spLocks noChangeArrowheads="1"/>
              </p:cNvSpPr>
              <p:nvPr/>
            </p:nvSpPr>
            <p:spPr bwMode="auto">
              <a:xfrm>
                <a:off x="508191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8" name="Rectangle 129"/>
              <p:cNvSpPr>
                <a:spLocks noChangeArrowheads="1"/>
              </p:cNvSpPr>
              <p:nvPr/>
            </p:nvSpPr>
            <p:spPr bwMode="auto">
              <a:xfrm>
                <a:off x="471996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9" name="Rectangle 130"/>
              <p:cNvSpPr>
                <a:spLocks noChangeArrowheads="1"/>
              </p:cNvSpPr>
              <p:nvPr/>
            </p:nvSpPr>
            <p:spPr bwMode="auto">
              <a:xfrm>
                <a:off x="4840612" y="4614796"/>
                <a:ext cx="68263"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0" name="Rectangle 131"/>
              <p:cNvSpPr>
                <a:spLocks noChangeArrowheads="1"/>
              </p:cNvSpPr>
              <p:nvPr/>
            </p:nvSpPr>
            <p:spPr bwMode="auto">
              <a:xfrm>
                <a:off x="4959674"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1" name="Rectangle 132"/>
              <p:cNvSpPr>
                <a:spLocks noChangeArrowheads="1"/>
              </p:cNvSpPr>
              <p:nvPr/>
            </p:nvSpPr>
            <p:spPr bwMode="auto">
              <a:xfrm>
                <a:off x="508191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2" name="Rectangle 133"/>
              <p:cNvSpPr>
                <a:spLocks noChangeArrowheads="1"/>
              </p:cNvSpPr>
              <p:nvPr/>
            </p:nvSpPr>
            <p:spPr bwMode="auto">
              <a:xfrm>
                <a:off x="471996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3" name="Rectangle 134"/>
              <p:cNvSpPr>
                <a:spLocks noChangeArrowheads="1"/>
              </p:cNvSpPr>
              <p:nvPr/>
            </p:nvSpPr>
            <p:spPr bwMode="auto">
              <a:xfrm>
                <a:off x="508191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4" name="Rectangle 135"/>
              <p:cNvSpPr>
                <a:spLocks noChangeArrowheads="1"/>
              </p:cNvSpPr>
              <p:nvPr/>
            </p:nvSpPr>
            <p:spPr bwMode="auto">
              <a:xfrm>
                <a:off x="5081912" y="4373496"/>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5" name="Rectangle 136"/>
              <p:cNvSpPr>
                <a:spLocks noChangeArrowheads="1"/>
              </p:cNvSpPr>
              <p:nvPr/>
            </p:nvSpPr>
            <p:spPr bwMode="auto">
              <a:xfrm>
                <a:off x="4719962" y="40131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6" name="Rectangle 137"/>
              <p:cNvSpPr>
                <a:spLocks noChangeArrowheads="1"/>
              </p:cNvSpPr>
              <p:nvPr/>
            </p:nvSpPr>
            <p:spPr bwMode="auto">
              <a:xfrm>
                <a:off x="4719962" y="401313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7" name="Rectangle 138"/>
              <p:cNvSpPr>
                <a:spLocks noChangeArrowheads="1"/>
              </p:cNvSpPr>
              <p:nvPr/>
            </p:nvSpPr>
            <p:spPr bwMode="auto">
              <a:xfrm>
                <a:off x="4840612" y="401313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8" name="Rectangle 139"/>
              <p:cNvSpPr>
                <a:spLocks noChangeArrowheads="1"/>
              </p:cNvSpPr>
              <p:nvPr/>
            </p:nvSpPr>
            <p:spPr bwMode="auto">
              <a:xfrm>
                <a:off x="4959674" y="4013133"/>
                <a:ext cx="71438"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9" name="Rectangle 140"/>
              <p:cNvSpPr>
                <a:spLocks noChangeArrowheads="1"/>
              </p:cNvSpPr>
              <p:nvPr/>
            </p:nvSpPr>
            <p:spPr bwMode="auto">
              <a:xfrm>
                <a:off x="5081912" y="4013133"/>
                <a:ext cx="69850"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0" name="Rectangle 141"/>
              <p:cNvSpPr>
                <a:spLocks noChangeArrowheads="1"/>
              </p:cNvSpPr>
              <p:nvPr/>
            </p:nvSpPr>
            <p:spPr bwMode="auto">
              <a:xfrm>
                <a:off x="4719962" y="4133783"/>
                <a:ext cx="69850"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1" name="Rectangle 142"/>
              <p:cNvSpPr>
                <a:spLocks noChangeArrowheads="1"/>
              </p:cNvSpPr>
              <p:nvPr/>
            </p:nvSpPr>
            <p:spPr bwMode="auto">
              <a:xfrm>
                <a:off x="4840612" y="413378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2" name="Rectangle 143"/>
              <p:cNvSpPr>
                <a:spLocks noChangeArrowheads="1"/>
              </p:cNvSpPr>
              <p:nvPr/>
            </p:nvSpPr>
            <p:spPr bwMode="auto">
              <a:xfrm>
                <a:off x="4959674" y="413378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3" name="Rectangle 144"/>
              <p:cNvSpPr>
                <a:spLocks noChangeArrowheads="1"/>
              </p:cNvSpPr>
              <p:nvPr/>
            </p:nvSpPr>
            <p:spPr bwMode="auto">
              <a:xfrm>
                <a:off x="5081912" y="413378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4" name="Rectangle 145"/>
              <p:cNvSpPr>
                <a:spLocks noChangeArrowheads="1"/>
              </p:cNvSpPr>
              <p:nvPr/>
            </p:nvSpPr>
            <p:spPr bwMode="auto">
              <a:xfrm>
                <a:off x="5081912" y="413378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5" name="Rectangle 146"/>
              <p:cNvSpPr>
                <a:spLocks noChangeArrowheads="1"/>
              </p:cNvSpPr>
              <p:nvPr/>
            </p:nvSpPr>
            <p:spPr bwMode="auto">
              <a:xfrm>
                <a:off x="4758062"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6" name="Rectangle 147"/>
              <p:cNvSpPr>
                <a:spLocks noChangeArrowheads="1"/>
              </p:cNvSpPr>
              <p:nvPr/>
            </p:nvSpPr>
            <p:spPr bwMode="auto">
              <a:xfrm>
                <a:off x="4843787"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97" name="Group 96"/>
            <p:cNvGrpSpPr/>
            <p:nvPr/>
          </p:nvGrpSpPr>
          <p:grpSpPr>
            <a:xfrm>
              <a:off x="9906157" y="6719086"/>
              <a:ext cx="261721" cy="214019"/>
              <a:chOff x="7363193" y="4665889"/>
              <a:chExt cx="354013" cy="295275"/>
            </a:xfrm>
          </p:grpSpPr>
          <p:sp>
            <p:nvSpPr>
              <p:cNvPr id="118"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19"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0"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1"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2"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3"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124" name="Group 123"/>
            <p:cNvGrpSpPr/>
            <p:nvPr/>
          </p:nvGrpSpPr>
          <p:grpSpPr>
            <a:xfrm>
              <a:off x="12108968" y="6722215"/>
              <a:ext cx="261721" cy="214019"/>
              <a:chOff x="7363193" y="4665889"/>
              <a:chExt cx="354013" cy="295275"/>
            </a:xfrm>
          </p:grpSpPr>
          <p:sp>
            <p:nvSpPr>
              <p:cNvPr id="125"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6"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7"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8"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9"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30"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sp>
        <p:nvSpPr>
          <p:cNvPr id="2" name="Title 1"/>
          <p:cNvSpPr>
            <a:spLocks noGrp="1"/>
          </p:cNvSpPr>
          <p:nvPr>
            <p:ph type="title"/>
          </p:nvPr>
        </p:nvSpPr>
        <p:spPr/>
        <p:txBody>
          <a:bodyPr/>
          <a:lstStyle/>
          <a:p>
            <a:r>
              <a:rPr lang="en-US" dirty="0">
                <a:solidFill>
                  <a:srgbClr val="505050"/>
                </a:solidFill>
              </a:rPr>
              <a:t>Readiness and Certification</a:t>
            </a:r>
            <a:br>
              <a:rPr lang="en-US" dirty="0">
                <a:solidFill>
                  <a:srgbClr val="505050"/>
                </a:solidFill>
              </a:rPr>
            </a:br>
            <a:r>
              <a:rPr lang="en-US" sz="3200" dirty="0">
                <a:solidFill>
                  <a:srgbClr val="505050"/>
                </a:solidFill>
              </a:rPr>
              <a:t>Which Maturity Model do you fit in?</a:t>
            </a:r>
            <a:endParaRPr lang="en-US" sz="2400" dirty="0"/>
          </a:p>
        </p:txBody>
      </p:sp>
      <p:graphicFrame>
        <p:nvGraphicFramePr>
          <p:cNvPr id="98" name="Table 97"/>
          <p:cNvGraphicFramePr>
            <a:graphicFrameLocks noGrp="1"/>
          </p:cNvGraphicFramePr>
          <p:nvPr>
            <p:extLst>
              <p:ext uri="{D42A27DB-BD31-4B8C-83A1-F6EECF244321}">
                <p14:modId xmlns:p14="http://schemas.microsoft.com/office/powerpoint/2010/main" val="3923532748"/>
              </p:ext>
            </p:extLst>
          </p:nvPr>
        </p:nvGraphicFramePr>
        <p:xfrm>
          <a:off x="453196" y="1523478"/>
          <a:ext cx="11532450" cy="3712464"/>
        </p:xfrm>
        <a:graphic>
          <a:graphicData uri="http://schemas.openxmlformats.org/drawingml/2006/table">
            <a:tbl>
              <a:tblPr/>
              <a:tblGrid>
                <a:gridCol w="8921328">
                  <a:extLst>
                    <a:ext uri="{9D8B030D-6E8A-4147-A177-3AD203B41FA5}">
                      <a16:colId xmlns:a16="http://schemas.microsoft.com/office/drawing/2014/main" val="20000"/>
                    </a:ext>
                  </a:extLst>
                </a:gridCol>
                <a:gridCol w="1305561">
                  <a:extLst>
                    <a:ext uri="{9D8B030D-6E8A-4147-A177-3AD203B41FA5}">
                      <a16:colId xmlns:a16="http://schemas.microsoft.com/office/drawing/2014/main" val="20001"/>
                    </a:ext>
                  </a:extLst>
                </a:gridCol>
                <a:gridCol w="1305561">
                  <a:extLst>
                    <a:ext uri="{9D8B030D-6E8A-4147-A177-3AD203B41FA5}">
                      <a16:colId xmlns:a16="http://schemas.microsoft.com/office/drawing/2014/main" val="20002"/>
                    </a:ext>
                  </a:extLst>
                </a:gridCol>
              </a:tblGrid>
              <a:tr h="0">
                <a:tc>
                  <a:txBody>
                    <a:bodyPr/>
                    <a:lstStyle/>
                    <a:p>
                      <a:pPr algn="l" fontAlgn="b"/>
                      <a:r>
                        <a:rPr lang="en-US" sz="1800" b="0" i="0" u="none" strike="noStrike" noProof="0" dirty="0" smtClean="0">
                          <a:solidFill>
                            <a:schemeClr val="accent1"/>
                          </a:solidFill>
                          <a:effectLst/>
                          <a:latin typeface="Segoe UI Semibold" panose="020B0702040204020203" pitchFamily="34" charset="0"/>
                          <a:cs typeface="Segoe UI Semibold" panose="020B0702040204020203" pitchFamily="34" charset="0"/>
                        </a:rPr>
                        <a:t>Readiness and Certification</a:t>
                      </a:r>
                      <a:endParaRPr lang="en-US" sz="1800" b="0" i="0" u="none" strike="noStrike" noProof="0" dirty="0">
                        <a:solidFill>
                          <a:schemeClr val="accent1"/>
                        </a:solidFill>
                        <a:effectLst/>
                        <a:latin typeface="Segoe UI Semibold" panose="020B0702040204020203" pitchFamily="34" charset="0"/>
                        <a:cs typeface="Segoe UI Semibold" panose="020B0702040204020203" pitchFamily="34" charset="0"/>
                      </a:endParaRP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US" sz="1800" b="0" i="0" u="none" strike="noStrike" noProof="0" dirty="0">
                          <a:solidFill>
                            <a:schemeClr val="bg1"/>
                          </a:solidFill>
                          <a:effectLst/>
                          <a:latin typeface="Segoe UI Semibold" panose="020B0702040204020203" pitchFamily="34" charset="0"/>
                          <a:cs typeface="Segoe UI Semibold" panose="020B0702040204020203" pitchFamily="34" charset="0"/>
                        </a:rPr>
                        <a:t>Yes</a:t>
                      </a: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B050"/>
                    </a:solidFill>
                  </a:tcPr>
                </a:tc>
                <a:tc>
                  <a:txBody>
                    <a:bodyPr/>
                    <a:lstStyle/>
                    <a:p>
                      <a:pPr algn="ctr" fontAlgn="b"/>
                      <a:r>
                        <a:rPr lang="en-US" sz="1800" b="0" i="0" u="none" strike="noStrike" noProof="0" dirty="0">
                          <a:solidFill>
                            <a:schemeClr val="bg1"/>
                          </a:solidFill>
                          <a:effectLst/>
                          <a:latin typeface="Segoe UI Semibold" panose="020B0702040204020203" pitchFamily="34" charset="0"/>
                          <a:cs typeface="Segoe UI Semibold" panose="020B0702040204020203" pitchFamily="34" charset="0"/>
                        </a:rPr>
                        <a:t>No</a:t>
                      </a: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0">
                <a:tc>
                  <a:txBody>
                    <a:bodyPr/>
                    <a:lstStyle/>
                    <a:p>
                      <a:pPr algn="l" fontAlgn="b"/>
                      <a:r>
                        <a:rPr lang="en-US" sz="1400" b="0" i="0" u="none" strike="noStrike" noProof="0" dirty="0" smtClean="0">
                          <a:solidFill>
                            <a:schemeClr val="tx1"/>
                          </a:solidFill>
                          <a:effectLst/>
                          <a:latin typeface="+mn-lt"/>
                        </a:rPr>
                        <a:t>Does your company advocate and provide training to your employees?</a:t>
                      </a:r>
                      <a:endParaRPr lang="en-IN" sz="1400" b="0" i="0" u="none" strike="noStrike" noProof="0" dirty="0" smtClean="0">
                        <a:solidFill>
                          <a:schemeClr val="tx1"/>
                        </a:solidFill>
                        <a:effectLst/>
                        <a:latin typeface="+mn-lt"/>
                      </a:endParaRP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0">
                <a:tc>
                  <a:txBody>
                    <a:bodyPr/>
                    <a:lstStyle/>
                    <a:p>
                      <a:pPr algn="l" fontAlgn="b"/>
                      <a:r>
                        <a:rPr lang="en-US" sz="1400" b="0" i="0" u="none" strike="noStrike" noProof="0" dirty="0" smtClean="0">
                          <a:solidFill>
                            <a:schemeClr val="tx1"/>
                          </a:solidFill>
                          <a:effectLst/>
                          <a:latin typeface="+mn-lt"/>
                        </a:rPr>
                        <a:t>Do you leverage the Microsoft Learning Center?</a:t>
                      </a: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0">
                <a:tc>
                  <a:txBody>
                    <a:bodyPr/>
                    <a:lstStyle/>
                    <a:p>
                      <a:pPr algn="l" fontAlgn="b"/>
                      <a:r>
                        <a:rPr lang="en-US" sz="1400" b="0" i="0" u="none" strike="noStrike" noProof="0" dirty="0" smtClean="0">
                          <a:solidFill>
                            <a:schemeClr val="tx1"/>
                          </a:solidFill>
                          <a:effectLst/>
                          <a:latin typeface="+mn-lt"/>
                        </a:rPr>
                        <a:t>Is there an easy way for your partners to obtain training?</a:t>
                      </a:r>
                      <a:endParaRPr lang="en-IN" sz="1400" b="0" i="0" u="none" strike="noStrike" noProof="0" dirty="0" smtClean="0">
                        <a:solidFill>
                          <a:schemeClr val="tx1"/>
                        </a:solidFill>
                        <a:effectLst/>
                        <a:latin typeface="+mn-lt"/>
                      </a:endParaRP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0">
                <a:tc>
                  <a:txBody>
                    <a:bodyPr/>
                    <a:lstStyle/>
                    <a:p>
                      <a:pPr marL="0" marR="0" indent="0" algn="l" defTabSz="932742" rtl="0" eaLnBrk="1" fontAlgn="b" latinLnBrk="0" hangingPunct="1">
                        <a:lnSpc>
                          <a:spcPct val="100000"/>
                        </a:lnSpc>
                        <a:spcBef>
                          <a:spcPts val="0"/>
                        </a:spcBef>
                        <a:spcAft>
                          <a:spcPts val="0"/>
                        </a:spcAft>
                        <a:buClrTx/>
                        <a:buSzTx/>
                        <a:buFontTx/>
                        <a:buNone/>
                        <a:tabLst/>
                        <a:defRPr/>
                      </a:pPr>
                      <a:r>
                        <a:rPr lang="en-US" sz="1400" noProof="0" dirty="0" smtClean="0">
                          <a:ln w="3175">
                            <a:noFill/>
                          </a:ln>
                          <a:latin typeface="+mn-lt"/>
                          <a:cs typeface="Segoe UI" pitchFamily="34" charset="0"/>
                        </a:rPr>
                        <a:t>Do you have partner training materials? Do you offer hands on training? Online training, classroom training?</a:t>
                      </a:r>
                      <a:endParaRPr lang="en-IN" sz="1400" noProof="0" dirty="0" smtClean="0">
                        <a:ln w="3175">
                          <a:noFill/>
                        </a:ln>
                        <a:latin typeface="+mn-lt"/>
                        <a:cs typeface="Segoe UI" pitchFamily="34" charset="0"/>
                      </a:endParaRP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0">
                <a:tc>
                  <a:txBody>
                    <a:bodyPr/>
                    <a:lstStyle/>
                    <a:p>
                      <a:pPr algn="l" fontAlgn="b"/>
                      <a:r>
                        <a:rPr lang="en-IN" sz="1400" b="0" i="0" u="none" strike="noStrike" noProof="0" dirty="0" smtClean="0">
                          <a:solidFill>
                            <a:schemeClr val="tx1"/>
                          </a:solidFill>
                          <a:effectLst/>
                          <a:latin typeface="+mn-lt"/>
                        </a:rPr>
                        <a:t>Do you provide regular partner training?</a:t>
                      </a: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0">
                <a:tc>
                  <a:txBody>
                    <a:bodyPr/>
                    <a:lstStyle/>
                    <a:p>
                      <a:pPr algn="l" fontAlgn="b"/>
                      <a:r>
                        <a:rPr lang="en-US" sz="1400" b="0" i="0" u="none" strike="noStrike" noProof="0" dirty="0" smtClean="0">
                          <a:solidFill>
                            <a:schemeClr val="tx1"/>
                          </a:solidFill>
                          <a:effectLst/>
                          <a:latin typeface="+mn-lt"/>
                        </a:rPr>
                        <a:t>Is there a partner training curriculum documented?</a:t>
                      </a:r>
                      <a:endParaRPr lang="en-IN" sz="1400" b="0" i="0" u="none" strike="noStrike" noProof="0" dirty="0" smtClean="0">
                        <a:solidFill>
                          <a:schemeClr val="tx1"/>
                        </a:solidFill>
                        <a:effectLst/>
                        <a:latin typeface="+mn-lt"/>
                      </a:endParaRP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0">
                <a:tc>
                  <a:txBody>
                    <a:bodyPr/>
                    <a:lstStyle/>
                    <a:p>
                      <a:pPr algn="l" fontAlgn="b"/>
                      <a:r>
                        <a:rPr lang="en-US" sz="1400" b="0" i="0" u="none" strike="noStrike" noProof="0" dirty="0" smtClean="0">
                          <a:solidFill>
                            <a:schemeClr val="tx1"/>
                          </a:solidFill>
                          <a:effectLst/>
                          <a:latin typeface="+mn-lt"/>
                        </a:rPr>
                        <a:t>Have you strategically looked at training together with your partners so that you optimize who gets trained?</a:t>
                      </a:r>
                      <a:endParaRPr lang="en-IN" sz="1400" b="0" i="0" u="none" strike="noStrike" noProof="0" dirty="0" smtClean="0">
                        <a:solidFill>
                          <a:schemeClr val="tx1"/>
                        </a:solidFill>
                        <a:effectLst/>
                        <a:latin typeface="+mn-lt"/>
                      </a:endParaRP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0">
                <a:tc>
                  <a:txBody>
                    <a:bodyPr/>
                    <a:lstStyle/>
                    <a:p>
                      <a:pPr algn="l" fontAlgn="b"/>
                      <a:r>
                        <a:rPr lang="en-US" sz="1400" b="0" i="0" u="none" strike="noStrike" noProof="0" dirty="0" smtClean="0">
                          <a:solidFill>
                            <a:schemeClr val="tx1"/>
                          </a:solidFill>
                          <a:effectLst/>
                          <a:latin typeface="+mn-lt"/>
                        </a:rPr>
                        <a:t>Do you have a Learning Management System to leverage partner training?</a:t>
                      </a:r>
                      <a:endParaRPr lang="en-IN" sz="1400" b="0" i="0" u="none" strike="noStrike" noProof="0" dirty="0" smtClean="0">
                        <a:solidFill>
                          <a:schemeClr val="tx1"/>
                        </a:solidFill>
                        <a:effectLst/>
                        <a:latin typeface="+mn-lt"/>
                      </a:endParaRP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0">
                <a:tc>
                  <a:txBody>
                    <a:bodyPr/>
                    <a:lstStyle/>
                    <a:p>
                      <a:pPr algn="l" fontAlgn="b"/>
                      <a:r>
                        <a:rPr lang="en-US" sz="1400" b="0" i="0" u="none" strike="noStrike" noProof="0" dirty="0" smtClean="0">
                          <a:solidFill>
                            <a:schemeClr val="tx1"/>
                          </a:solidFill>
                          <a:effectLst/>
                          <a:latin typeface="+mn-lt"/>
                        </a:rPr>
                        <a:t>Do you offer partner demos and if needed a demo/lab environment?</a:t>
                      </a:r>
                      <a:endParaRPr lang="en-IN" sz="1400" b="0" i="0" u="none" strike="noStrike" noProof="0" dirty="0" smtClean="0">
                        <a:solidFill>
                          <a:schemeClr val="tx1"/>
                        </a:solidFill>
                        <a:effectLst/>
                        <a:latin typeface="+mn-lt"/>
                      </a:endParaRP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0">
                <a:tc>
                  <a:txBody>
                    <a:bodyPr/>
                    <a:lstStyle/>
                    <a:p>
                      <a:pPr algn="l" fontAlgn="b"/>
                      <a:r>
                        <a:rPr lang="en-US" sz="1400" b="0" i="0" u="none" strike="noStrike" noProof="0" dirty="0" smtClean="0">
                          <a:solidFill>
                            <a:schemeClr val="tx1"/>
                          </a:solidFill>
                          <a:effectLst/>
                          <a:latin typeface="+mn-lt"/>
                        </a:rPr>
                        <a:t>Do you have a "certification" program?</a:t>
                      </a:r>
                      <a:endParaRPr lang="en-IN" sz="1400" b="0" i="0" u="none" strike="noStrike" noProof="0" dirty="0" smtClean="0">
                        <a:solidFill>
                          <a:schemeClr val="tx1"/>
                        </a:solidFill>
                        <a:effectLst/>
                        <a:latin typeface="+mn-lt"/>
                      </a:endParaRP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0">
                <a:tc>
                  <a:txBody>
                    <a:bodyPr/>
                    <a:lstStyle/>
                    <a:p>
                      <a:pPr algn="l" fontAlgn="b"/>
                      <a:r>
                        <a:rPr lang="en-US" sz="1400" b="0" i="0" u="none" strike="noStrike" noProof="0" dirty="0" smtClean="0">
                          <a:solidFill>
                            <a:schemeClr val="tx1"/>
                          </a:solidFill>
                          <a:effectLst/>
                          <a:latin typeface="+mn-lt"/>
                        </a:rPr>
                        <a:t>Do you procure training together with your partners in order to optimize cost?</a:t>
                      </a:r>
                    </a:p>
                    <a:p>
                      <a:pPr algn="l" fontAlgn="b"/>
                      <a:endParaRPr lang="en-IN" sz="1400" b="0" i="0" u="none" strike="noStrike" noProof="0" dirty="0" smtClean="0">
                        <a:solidFill>
                          <a:schemeClr val="tx1"/>
                        </a:solidFill>
                        <a:effectLst/>
                        <a:latin typeface="+mn-lt"/>
                      </a:endParaRP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bl>
          </a:graphicData>
        </a:graphic>
      </p:graphicFrame>
      <p:grpSp>
        <p:nvGrpSpPr>
          <p:cNvPr id="106" name="Group 105"/>
          <p:cNvGrpSpPr/>
          <p:nvPr/>
        </p:nvGrpSpPr>
        <p:grpSpPr>
          <a:xfrm>
            <a:off x="78139" y="6547743"/>
            <a:ext cx="471899" cy="393602"/>
            <a:chOff x="7363193" y="4665889"/>
            <a:chExt cx="354013" cy="295275"/>
          </a:xfrm>
        </p:grpSpPr>
        <p:sp>
          <p:nvSpPr>
            <p:cNvPr id="107"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8"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9"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0"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1"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2"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113" name="Rectangle 112"/>
          <p:cNvSpPr/>
          <p:nvPr/>
        </p:nvSpPr>
        <p:spPr bwMode="auto">
          <a:xfrm>
            <a:off x="70565" y="6925470"/>
            <a:ext cx="12436475" cy="5486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5" name="Rectangle 154"/>
          <p:cNvSpPr/>
          <p:nvPr/>
        </p:nvSpPr>
        <p:spPr bwMode="auto">
          <a:xfrm>
            <a:off x="469625" y="5134576"/>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56" name="Rectangle 155"/>
          <p:cNvSpPr/>
          <p:nvPr/>
        </p:nvSpPr>
        <p:spPr bwMode="auto">
          <a:xfrm>
            <a:off x="3379214" y="5134576"/>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57" name="Rectangle 156"/>
          <p:cNvSpPr/>
          <p:nvPr/>
        </p:nvSpPr>
        <p:spPr bwMode="auto">
          <a:xfrm>
            <a:off x="6288803" y="5134576"/>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58" name="Rectangle 157"/>
          <p:cNvSpPr/>
          <p:nvPr/>
        </p:nvSpPr>
        <p:spPr bwMode="auto">
          <a:xfrm>
            <a:off x="9198391" y="5134576"/>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59" name="Rectangle 158"/>
          <p:cNvSpPr/>
          <p:nvPr/>
        </p:nvSpPr>
        <p:spPr bwMode="auto">
          <a:xfrm>
            <a:off x="469625" y="5120619"/>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60" name="Rectangle 159"/>
          <p:cNvSpPr/>
          <p:nvPr/>
        </p:nvSpPr>
        <p:spPr bwMode="auto">
          <a:xfrm>
            <a:off x="3379214" y="5120619"/>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61" name="Rectangle 160"/>
          <p:cNvSpPr/>
          <p:nvPr/>
        </p:nvSpPr>
        <p:spPr bwMode="auto">
          <a:xfrm>
            <a:off x="6288803" y="5120619"/>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62" name="Rectangle 161"/>
          <p:cNvSpPr/>
          <p:nvPr/>
        </p:nvSpPr>
        <p:spPr bwMode="auto">
          <a:xfrm>
            <a:off x="9198391" y="5120619"/>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63" name="Rectangle 162"/>
          <p:cNvSpPr/>
          <p:nvPr/>
        </p:nvSpPr>
        <p:spPr bwMode="auto">
          <a:xfrm>
            <a:off x="469625" y="5127030"/>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64" name="Rectangle 163"/>
          <p:cNvSpPr/>
          <p:nvPr/>
        </p:nvSpPr>
        <p:spPr bwMode="auto">
          <a:xfrm>
            <a:off x="3379214" y="5127030"/>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65" name="Rectangle 164"/>
          <p:cNvSpPr/>
          <p:nvPr/>
        </p:nvSpPr>
        <p:spPr bwMode="auto">
          <a:xfrm>
            <a:off x="6288803" y="5127030"/>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66" name="Rectangle 165"/>
          <p:cNvSpPr/>
          <p:nvPr/>
        </p:nvSpPr>
        <p:spPr bwMode="auto">
          <a:xfrm>
            <a:off x="9198391" y="5127030"/>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67" name="Rectangle 166"/>
          <p:cNvSpPr/>
          <p:nvPr/>
        </p:nvSpPr>
        <p:spPr bwMode="auto">
          <a:xfrm>
            <a:off x="469625" y="5120527"/>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68" name="Rectangle 167"/>
          <p:cNvSpPr/>
          <p:nvPr/>
        </p:nvSpPr>
        <p:spPr bwMode="auto">
          <a:xfrm>
            <a:off x="3379214" y="5120527"/>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69" name="Rectangle 168"/>
          <p:cNvSpPr/>
          <p:nvPr/>
        </p:nvSpPr>
        <p:spPr bwMode="auto">
          <a:xfrm>
            <a:off x="6288803" y="5120527"/>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70" name="Rectangle 169"/>
          <p:cNvSpPr/>
          <p:nvPr/>
        </p:nvSpPr>
        <p:spPr bwMode="auto">
          <a:xfrm>
            <a:off x="9198391" y="5120527"/>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71" name="Rectangle 170"/>
          <p:cNvSpPr/>
          <p:nvPr/>
        </p:nvSpPr>
        <p:spPr bwMode="auto">
          <a:xfrm>
            <a:off x="482050" y="5147415"/>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0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Basic Maturity Model</a:t>
            </a:r>
          </a:p>
        </p:txBody>
      </p:sp>
      <p:sp>
        <p:nvSpPr>
          <p:cNvPr id="172" name="Rectangle 171"/>
          <p:cNvSpPr/>
          <p:nvPr/>
        </p:nvSpPr>
        <p:spPr bwMode="auto">
          <a:xfrm>
            <a:off x="3379214" y="5121320"/>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0-3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Reactive Maturity Model</a:t>
            </a:r>
          </a:p>
        </p:txBody>
      </p:sp>
      <p:sp>
        <p:nvSpPr>
          <p:cNvPr id="173" name="Rectangle 172"/>
          <p:cNvSpPr/>
          <p:nvPr/>
        </p:nvSpPr>
        <p:spPr bwMode="auto">
          <a:xfrm>
            <a:off x="6288803" y="5121320"/>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3-5 Yes =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Proactive Maturity </a:t>
            </a:r>
            <a:r>
              <a:rPr lang="en-US" sz="1600" dirty="0">
                <a:solidFill>
                  <a:schemeClr val="bg1"/>
                </a:solidFill>
                <a:ea typeface="Segoe UI" pitchFamily="34" charset="0"/>
                <a:cs typeface="Segoe UI" pitchFamily="34" charset="0"/>
              </a:rPr>
              <a:t>Model</a:t>
            </a:r>
          </a:p>
        </p:txBody>
      </p:sp>
      <p:sp>
        <p:nvSpPr>
          <p:cNvPr id="174" name="Rectangle 173"/>
          <p:cNvSpPr/>
          <p:nvPr/>
        </p:nvSpPr>
        <p:spPr bwMode="auto">
          <a:xfrm>
            <a:off x="9198391" y="5121320"/>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6+ Yes =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Dynamic </a:t>
            </a:r>
            <a:r>
              <a:rPr lang="en-US" sz="1600" dirty="0">
                <a:solidFill>
                  <a:schemeClr val="bg1"/>
                </a:solidFill>
                <a:ea typeface="Segoe UI" pitchFamily="34" charset="0"/>
                <a:cs typeface="Segoe UI" pitchFamily="34" charset="0"/>
              </a:rPr>
              <a:t>Maturity Model</a:t>
            </a:r>
          </a:p>
        </p:txBody>
      </p:sp>
      <p:sp>
        <p:nvSpPr>
          <p:cNvPr id="175" name="Rectangle 174"/>
          <p:cNvSpPr/>
          <p:nvPr/>
        </p:nvSpPr>
        <p:spPr bwMode="auto">
          <a:xfrm>
            <a:off x="3379214" y="5121320"/>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1-3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Reactive Maturity Model</a:t>
            </a:r>
          </a:p>
        </p:txBody>
      </p:sp>
    </p:spTree>
    <p:extLst>
      <p:ext uri="{BB962C8B-B14F-4D97-AF65-F5344CB8AC3E}">
        <p14:creationId xmlns:p14="http://schemas.microsoft.com/office/powerpoint/2010/main" val="2941483585"/>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2347250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19"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p>
            <a:r>
              <a:rPr lang="en-US" dirty="0" smtClean="0"/>
              <a:t>Do you have Readiness and Certification plans?</a:t>
            </a:r>
            <a:endParaRPr lang="en-US" dirty="0"/>
          </a:p>
        </p:txBody>
      </p:sp>
      <p:sp>
        <p:nvSpPr>
          <p:cNvPr id="27" name="Pentagon 26"/>
          <p:cNvSpPr/>
          <p:nvPr/>
        </p:nvSpPr>
        <p:spPr bwMode="auto">
          <a:xfrm>
            <a:off x="4224676" y="1211263"/>
            <a:ext cx="3938249" cy="456382"/>
          </a:xfrm>
          <a:prstGeom prst="homePlate">
            <a:avLst>
              <a:gd name="adj" fmla="val 20749"/>
            </a:avLst>
          </a:prstGeom>
          <a:solidFill>
            <a:schemeClr val="accent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000">
                <a:solidFill>
                  <a:schemeClr val="bg1"/>
                </a:solidFill>
                <a:latin typeface="Segoe UI Semibold" panose="020B0702040204020203" pitchFamily="34" charset="0"/>
                <a:cs typeface="Segoe UI Semibold" panose="020B0702040204020203" pitchFamily="34" charset="0"/>
              </a:rPr>
              <a:t>Take Actions</a:t>
            </a:r>
            <a:endParaRPr lang="en-US" sz="2000" dirty="0">
              <a:solidFill>
                <a:schemeClr val="bg1"/>
              </a:solidFill>
              <a:latin typeface="Segoe UI Semibold" panose="020B0702040204020203" pitchFamily="34" charset="0"/>
              <a:cs typeface="Segoe UI Semibold" panose="020B0702040204020203" pitchFamily="34" charset="0"/>
            </a:endParaRPr>
          </a:p>
        </p:txBody>
      </p:sp>
      <p:sp>
        <p:nvSpPr>
          <p:cNvPr id="33" name="Chevron 32"/>
          <p:cNvSpPr/>
          <p:nvPr/>
        </p:nvSpPr>
        <p:spPr bwMode="auto">
          <a:xfrm>
            <a:off x="8118833" y="1211263"/>
            <a:ext cx="3975059" cy="456382"/>
          </a:xfrm>
          <a:prstGeom prst="chevron">
            <a:avLst>
              <a:gd name="adj" fmla="val 18593"/>
            </a:avLst>
          </a:prstGeom>
          <a:solidFill>
            <a:schemeClr val="accent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000">
                <a:solidFill>
                  <a:schemeClr val="bg1"/>
                </a:solidFill>
                <a:latin typeface="Segoe UI Semibold" panose="020B0702040204020203" pitchFamily="34" charset="0"/>
                <a:cs typeface="Segoe UI Semibold" panose="020B0702040204020203" pitchFamily="34" charset="0"/>
              </a:rPr>
              <a:t>Leverage These Resources</a:t>
            </a:r>
            <a:endParaRPr lang="en-US" sz="2000" dirty="0">
              <a:solidFill>
                <a:schemeClr val="bg1"/>
              </a:solidFill>
              <a:latin typeface="Segoe UI Semibold" panose="020B0702040204020203" pitchFamily="34" charset="0"/>
              <a:cs typeface="Segoe UI Semibold" panose="020B0702040204020203" pitchFamily="34" charset="0"/>
            </a:endParaRPr>
          </a:p>
        </p:txBody>
      </p:sp>
      <p:sp>
        <p:nvSpPr>
          <p:cNvPr id="34" name="TextBox 33"/>
          <p:cNvSpPr txBox="1"/>
          <p:nvPr/>
        </p:nvSpPr>
        <p:spPr>
          <a:xfrm>
            <a:off x="830777" y="5972281"/>
            <a:ext cx="3289759" cy="369332"/>
          </a:xfrm>
          <a:prstGeom prst="rect">
            <a:avLst/>
          </a:prstGeom>
          <a:noFill/>
        </p:spPr>
        <p:txBody>
          <a:bodyPr wrap="square" lIns="0" tIns="0" rIns="0" bIns="0" rtlCol="0">
            <a:spAutoFit/>
          </a:bodyPr>
          <a:lstStyle/>
          <a:p>
            <a:r>
              <a:rPr lang="en-US" sz="1200" dirty="0"/>
              <a:t>EXCELLENT! Ensure you have all of the above documents current and easy to access </a:t>
            </a:r>
          </a:p>
        </p:txBody>
      </p:sp>
      <p:cxnSp>
        <p:nvCxnSpPr>
          <p:cNvPr id="37" name="Elbow Connector 36"/>
          <p:cNvCxnSpPr/>
          <p:nvPr/>
        </p:nvCxnSpPr>
        <p:spPr>
          <a:xfrm rot="16200000" flipH="1">
            <a:off x="388257" y="2066247"/>
            <a:ext cx="4278942" cy="3393898"/>
          </a:xfrm>
          <a:prstGeom prst="bentConnector2">
            <a:avLst/>
          </a:prstGeom>
          <a:ln w="15875">
            <a:solidFill>
              <a:srgbClr val="00B05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bwMode="auto">
          <a:xfrm>
            <a:off x="4224677" y="5460221"/>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rPr>
              <a:t>Invest and automate training on a Learning </a:t>
            </a:r>
            <a:r>
              <a:rPr lang="en-US" sz="1600" dirty="0">
                <a:solidFill>
                  <a:schemeClr val="tx1"/>
                </a:solidFill>
              </a:rPr>
              <a:t>Management System</a:t>
            </a:r>
          </a:p>
        </p:txBody>
      </p:sp>
      <p:sp>
        <p:nvSpPr>
          <p:cNvPr id="40" name="Rectangle 39"/>
          <p:cNvSpPr/>
          <p:nvPr/>
        </p:nvSpPr>
        <p:spPr bwMode="auto">
          <a:xfrm>
            <a:off x="4224677" y="4524730"/>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rPr>
              <a:t>Find a Microsoft </a:t>
            </a:r>
            <a:r>
              <a:rPr lang="en-US" sz="1600" dirty="0">
                <a:solidFill>
                  <a:schemeClr val="tx1"/>
                </a:solidFill>
              </a:rPr>
              <a:t>Learning Partner to assist you in developing a comprehensive partner training program. </a:t>
            </a:r>
          </a:p>
        </p:txBody>
      </p:sp>
      <p:sp>
        <p:nvSpPr>
          <p:cNvPr id="42" name="Rectangle 41"/>
          <p:cNvSpPr/>
          <p:nvPr/>
        </p:nvSpPr>
        <p:spPr bwMode="auto">
          <a:xfrm>
            <a:off x="4224677" y="3589236"/>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rPr>
              <a:t>Microsoft Learning Center provides certifications and exam training </a:t>
            </a:r>
          </a:p>
        </p:txBody>
      </p:sp>
      <p:sp>
        <p:nvSpPr>
          <p:cNvPr id="43" name="Rectangle 42"/>
          <p:cNvSpPr/>
          <p:nvPr/>
        </p:nvSpPr>
        <p:spPr bwMode="auto">
          <a:xfrm>
            <a:off x="4224677" y="2653742"/>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rPr>
              <a:t>Join </a:t>
            </a:r>
            <a:r>
              <a:rPr lang="en-US" sz="1600" dirty="0">
                <a:solidFill>
                  <a:schemeClr val="tx1"/>
                </a:solidFill>
              </a:rPr>
              <a:t>technical communities, blogs, and attend technical conferences. </a:t>
            </a:r>
            <a:endParaRPr lang="en-IN" sz="1600" dirty="0">
              <a:solidFill>
                <a:schemeClr val="tx1"/>
              </a:solidFill>
            </a:endParaRPr>
          </a:p>
          <a:p>
            <a:endParaRPr lang="en-US" sz="1600" dirty="0">
              <a:solidFill>
                <a:schemeClr val="tx1"/>
              </a:solidFill>
            </a:endParaRPr>
          </a:p>
        </p:txBody>
      </p:sp>
      <p:sp>
        <p:nvSpPr>
          <p:cNvPr id="44" name="Rectangle 43"/>
          <p:cNvSpPr/>
          <p:nvPr/>
        </p:nvSpPr>
        <p:spPr bwMode="auto">
          <a:xfrm>
            <a:off x="4236969" y="1685574"/>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rPr>
              <a:t>Leverage training via the </a:t>
            </a:r>
            <a:r>
              <a:rPr lang="en-US" sz="1600" dirty="0" smtClean="0">
                <a:solidFill>
                  <a:schemeClr val="tx1"/>
                </a:solidFill>
              </a:rPr>
              <a:t>Microsoft Partner </a:t>
            </a:r>
            <a:r>
              <a:rPr lang="en-US" sz="1600" dirty="0">
                <a:solidFill>
                  <a:schemeClr val="tx1"/>
                </a:solidFill>
              </a:rPr>
              <a:t>Learning </a:t>
            </a:r>
            <a:r>
              <a:rPr lang="en-US" sz="1600" dirty="0" smtClean="0">
                <a:solidFill>
                  <a:schemeClr val="tx1"/>
                </a:solidFill>
              </a:rPr>
              <a:t>Center</a:t>
            </a:r>
            <a:endParaRPr lang="en-IN" sz="1600" dirty="0">
              <a:solidFill>
                <a:schemeClr val="tx1"/>
              </a:solidFill>
            </a:endParaRPr>
          </a:p>
        </p:txBody>
      </p:sp>
      <p:cxnSp>
        <p:nvCxnSpPr>
          <p:cNvPr id="45" name="Elbow Connector 44"/>
          <p:cNvCxnSpPr>
            <a:endCxn id="44" idx="1"/>
          </p:cNvCxnSpPr>
          <p:nvPr/>
        </p:nvCxnSpPr>
        <p:spPr>
          <a:xfrm rot="16200000" flipH="1">
            <a:off x="2820833" y="711883"/>
            <a:ext cx="533695" cy="2298577"/>
          </a:xfrm>
          <a:prstGeom prst="bentConnector2">
            <a:avLst/>
          </a:prstGeom>
          <a:ln w="15875">
            <a:solidFill>
              <a:schemeClr val="accent6"/>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bwMode="auto">
          <a:xfrm>
            <a:off x="8118833" y="1718248"/>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hlinkClick r:id="rId7"/>
              </a:rPr>
              <a:t>Microsoft Partner Learning Center</a:t>
            </a:r>
            <a:endParaRPr lang="en-US" sz="1600" dirty="0">
              <a:solidFill>
                <a:schemeClr val="tx1"/>
              </a:solidFill>
            </a:endParaRPr>
          </a:p>
        </p:txBody>
      </p:sp>
      <p:sp>
        <p:nvSpPr>
          <p:cNvPr id="47" name="Rectangle 46"/>
          <p:cNvSpPr/>
          <p:nvPr/>
        </p:nvSpPr>
        <p:spPr bwMode="auto">
          <a:xfrm>
            <a:off x="8118833" y="2653742"/>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hlinkClick r:id="rId8"/>
              </a:rPr>
              <a:t>Microsoft Communities on MPN</a:t>
            </a:r>
            <a:endParaRPr lang="en-US" sz="1600" dirty="0">
              <a:solidFill>
                <a:schemeClr val="tx1"/>
              </a:solidFill>
            </a:endParaRPr>
          </a:p>
        </p:txBody>
      </p:sp>
      <p:sp>
        <p:nvSpPr>
          <p:cNvPr id="49" name="Rectangle 48"/>
          <p:cNvSpPr/>
          <p:nvPr/>
        </p:nvSpPr>
        <p:spPr bwMode="auto">
          <a:xfrm>
            <a:off x="8118833" y="3589236"/>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hlinkClick r:id="rId9"/>
              </a:rPr>
              <a:t>Microsoft Partner Learning Center</a:t>
            </a:r>
            <a:endParaRPr lang="en-US" sz="1600" dirty="0">
              <a:solidFill>
                <a:schemeClr val="tx1"/>
              </a:solidFill>
            </a:endParaRPr>
          </a:p>
        </p:txBody>
      </p:sp>
      <p:sp>
        <p:nvSpPr>
          <p:cNvPr id="50" name="Rectangle 49"/>
          <p:cNvSpPr/>
          <p:nvPr/>
        </p:nvSpPr>
        <p:spPr bwMode="auto">
          <a:xfrm>
            <a:off x="8118833" y="4524730"/>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hlinkClick r:id="rId10"/>
              </a:rPr>
              <a:t>Microsoft Pinpoint</a:t>
            </a:r>
            <a:endParaRPr lang="en-US" sz="1600" dirty="0">
              <a:solidFill>
                <a:schemeClr val="tx1"/>
              </a:solidFill>
            </a:endParaRPr>
          </a:p>
        </p:txBody>
      </p:sp>
      <p:sp>
        <p:nvSpPr>
          <p:cNvPr id="51" name="Rectangle 50"/>
          <p:cNvSpPr/>
          <p:nvPr/>
        </p:nvSpPr>
        <p:spPr bwMode="auto">
          <a:xfrm>
            <a:off x="8118833" y="5460221"/>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hlinkClick r:id="rId10"/>
              </a:rPr>
              <a:t>Microsoft Pinpoint</a:t>
            </a:r>
            <a:endParaRPr lang="en-US" sz="1600" dirty="0">
              <a:solidFill>
                <a:schemeClr val="tx1"/>
              </a:solidFill>
            </a:endParaRPr>
          </a:p>
        </p:txBody>
      </p:sp>
      <p:sp>
        <p:nvSpPr>
          <p:cNvPr id="22" name="TextBox 21"/>
          <p:cNvSpPr txBox="1"/>
          <p:nvPr/>
        </p:nvSpPr>
        <p:spPr>
          <a:xfrm>
            <a:off x="464407" y="1211263"/>
            <a:ext cx="732744" cy="457200"/>
          </a:xfrm>
          <a:prstGeom prst="rect">
            <a:avLst/>
          </a:prstGeom>
          <a:solidFill>
            <a:srgbClr val="00B050"/>
          </a:solidFill>
          <a:ln>
            <a:noFill/>
          </a:ln>
        </p:spPr>
        <p:txBody>
          <a:bodyPr wrap="square" rtlCol="0" anchor="ctr">
            <a:noAutofit/>
          </a:bodyPr>
          <a:lstStyle/>
          <a:p>
            <a:pPr algn="ctr"/>
            <a:r>
              <a:rPr lang="en-US" sz="1600" dirty="0">
                <a:solidFill>
                  <a:schemeClr val="bg1"/>
                </a:solidFill>
                <a:latin typeface="Segoe UI Semibold" panose="020B0702040204020203" pitchFamily="34" charset="0"/>
                <a:cs typeface="Segoe UI Semibold" panose="020B0702040204020203" pitchFamily="34" charset="0"/>
              </a:rPr>
              <a:t>YES</a:t>
            </a:r>
          </a:p>
        </p:txBody>
      </p:sp>
      <p:sp>
        <p:nvSpPr>
          <p:cNvPr id="23" name="TextBox 22"/>
          <p:cNvSpPr txBox="1"/>
          <p:nvPr/>
        </p:nvSpPr>
        <p:spPr>
          <a:xfrm>
            <a:off x="1559728" y="1211263"/>
            <a:ext cx="732744" cy="457200"/>
          </a:xfrm>
          <a:prstGeom prst="rect">
            <a:avLst/>
          </a:prstGeom>
          <a:solidFill>
            <a:schemeClr val="accent6"/>
          </a:solidFill>
          <a:ln>
            <a:noFill/>
          </a:ln>
        </p:spPr>
        <p:txBody>
          <a:bodyPr wrap="square" rtlCol="0" anchor="ctr">
            <a:noAutofit/>
          </a:bodyPr>
          <a:lstStyle/>
          <a:p>
            <a:pPr algn="ctr"/>
            <a:r>
              <a:rPr lang="en-US" sz="1600" dirty="0" smtClean="0">
                <a:solidFill>
                  <a:schemeClr val="bg1"/>
                </a:solidFill>
                <a:latin typeface="Segoe UI Semibold" panose="020B0702040204020203" pitchFamily="34" charset="0"/>
                <a:cs typeface="Segoe UI Semibold" panose="020B0702040204020203" pitchFamily="34" charset="0"/>
              </a:rPr>
              <a:t>NO</a:t>
            </a:r>
            <a:endParaRPr lang="en-US" sz="1600" dirty="0">
              <a:solidFill>
                <a:schemeClr val="bg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168376766"/>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2177030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2275"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12" name="Group 11"/>
          <p:cNvGrpSpPr/>
          <p:nvPr/>
        </p:nvGrpSpPr>
        <p:grpSpPr>
          <a:xfrm>
            <a:off x="10704869" y="6129872"/>
            <a:ext cx="1731606" cy="823378"/>
            <a:chOff x="3175" y="4311650"/>
            <a:chExt cx="1749425" cy="831851"/>
          </a:xfrm>
        </p:grpSpPr>
        <p:sp>
          <p:nvSpPr>
            <p:cNvPr id="13" name="Freeform 5"/>
            <p:cNvSpPr>
              <a:spLocks/>
            </p:cNvSpPr>
            <p:nvPr/>
          </p:nvSpPr>
          <p:spPr bwMode="auto">
            <a:xfrm>
              <a:off x="3175" y="4694238"/>
              <a:ext cx="1749425" cy="449263"/>
            </a:xfrm>
            <a:custGeom>
              <a:avLst/>
              <a:gdLst>
                <a:gd name="T0" fmla="*/ 479 w 479"/>
                <a:gd name="T1" fmla="*/ 134 h 134"/>
                <a:gd name="T2" fmla="*/ 240 w 479"/>
                <a:gd name="T3" fmla="*/ 0 h 134"/>
                <a:gd name="T4" fmla="*/ 0 w 479"/>
                <a:gd name="T5" fmla="*/ 134 h 134"/>
                <a:gd name="T6" fmla="*/ 479 w 479"/>
                <a:gd name="T7" fmla="*/ 134 h 134"/>
              </a:gdLst>
              <a:ahLst/>
              <a:cxnLst>
                <a:cxn ang="0">
                  <a:pos x="T0" y="T1"/>
                </a:cxn>
                <a:cxn ang="0">
                  <a:pos x="T2" y="T3"/>
                </a:cxn>
                <a:cxn ang="0">
                  <a:pos x="T4" y="T5"/>
                </a:cxn>
                <a:cxn ang="0">
                  <a:pos x="T6" y="T7"/>
                </a:cxn>
              </a:cxnLst>
              <a:rect l="0" t="0" r="r" b="b"/>
              <a:pathLst>
                <a:path w="479" h="134">
                  <a:moveTo>
                    <a:pt x="479" y="134"/>
                  </a:moveTo>
                  <a:cubicBezTo>
                    <a:pt x="430" y="54"/>
                    <a:pt x="341" y="0"/>
                    <a:pt x="240" y="0"/>
                  </a:cubicBezTo>
                  <a:cubicBezTo>
                    <a:pt x="138" y="0"/>
                    <a:pt x="50" y="54"/>
                    <a:pt x="0" y="134"/>
                  </a:cubicBezTo>
                  <a:lnTo>
                    <a:pt x="479" y="134"/>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4" name="Freeform 6"/>
            <p:cNvSpPr>
              <a:spLocks/>
            </p:cNvSpPr>
            <p:nvPr/>
          </p:nvSpPr>
          <p:spPr bwMode="auto">
            <a:xfrm>
              <a:off x="846138" y="4311650"/>
              <a:ext cx="404813" cy="750888"/>
            </a:xfrm>
            <a:custGeom>
              <a:avLst/>
              <a:gdLst>
                <a:gd name="T0" fmla="*/ 129 w 255"/>
                <a:gd name="T1" fmla="*/ 0 h 473"/>
                <a:gd name="T2" fmla="*/ 0 w 255"/>
                <a:gd name="T3" fmla="*/ 473 h 473"/>
                <a:gd name="T4" fmla="*/ 255 w 255"/>
                <a:gd name="T5" fmla="*/ 473 h 473"/>
                <a:gd name="T6" fmla="*/ 129 w 255"/>
                <a:gd name="T7" fmla="*/ 0 h 473"/>
              </a:gdLst>
              <a:ahLst/>
              <a:cxnLst>
                <a:cxn ang="0">
                  <a:pos x="T0" y="T1"/>
                </a:cxn>
                <a:cxn ang="0">
                  <a:pos x="T2" y="T3"/>
                </a:cxn>
                <a:cxn ang="0">
                  <a:pos x="T4" y="T5"/>
                </a:cxn>
                <a:cxn ang="0">
                  <a:pos x="T6" y="T7"/>
                </a:cxn>
              </a:cxnLst>
              <a:rect l="0" t="0" r="r" b="b"/>
              <a:pathLst>
                <a:path w="255" h="473">
                  <a:moveTo>
                    <a:pt x="129" y="0"/>
                  </a:moveTo>
                  <a:lnTo>
                    <a:pt x="0" y="473"/>
                  </a:lnTo>
                  <a:lnTo>
                    <a:pt x="255" y="473"/>
                  </a:lnTo>
                  <a:lnTo>
                    <a:pt x="12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5" name="Freeform 7"/>
            <p:cNvSpPr>
              <a:spLocks/>
            </p:cNvSpPr>
            <p:nvPr/>
          </p:nvSpPr>
          <p:spPr bwMode="auto">
            <a:xfrm>
              <a:off x="333375" y="4633913"/>
              <a:ext cx="179388" cy="331788"/>
            </a:xfrm>
            <a:custGeom>
              <a:avLst/>
              <a:gdLst>
                <a:gd name="T0" fmla="*/ 57 w 113"/>
                <a:gd name="T1" fmla="*/ 0 h 209"/>
                <a:gd name="T2" fmla="*/ 0 w 113"/>
                <a:gd name="T3" fmla="*/ 209 h 209"/>
                <a:gd name="T4" fmla="*/ 113 w 113"/>
                <a:gd name="T5" fmla="*/ 209 h 209"/>
                <a:gd name="T6" fmla="*/ 57 w 113"/>
                <a:gd name="T7" fmla="*/ 0 h 209"/>
              </a:gdLst>
              <a:ahLst/>
              <a:cxnLst>
                <a:cxn ang="0">
                  <a:pos x="T0" y="T1"/>
                </a:cxn>
                <a:cxn ang="0">
                  <a:pos x="T2" y="T3"/>
                </a:cxn>
                <a:cxn ang="0">
                  <a:pos x="T4" y="T5"/>
                </a:cxn>
                <a:cxn ang="0">
                  <a:pos x="T6" y="T7"/>
                </a:cxn>
              </a:cxnLst>
              <a:rect l="0" t="0" r="r" b="b"/>
              <a:pathLst>
                <a:path w="113" h="209">
                  <a:moveTo>
                    <a:pt x="57" y="0"/>
                  </a:moveTo>
                  <a:lnTo>
                    <a:pt x="0" y="209"/>
                  </a:lnTo>
                  <a:lnTo>
                    <a:pt x="113" y="209"/>
                  </a:lnTo>
                  <a:lnTo>
                    <a:pt x="57" y="0"/>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6" name="Freeform 8"/>
            <p:cNvSpPr>
              <a:spLocks/>
            </p:cNvSpPr>
            <p:nvPr/>
          </p:nvSpPr>
          <p:spPr bwMode="auto">
            <a:xfrm>
              <a:off x="660400" y="4559300"/>
              <a:ext cx="185738" cy="295275"/>
            </a:xfrm>
            <a:custGeom>
              <a:avLst/>
              <a:gdLst>
                <a:gd name="T0" fmla="*/ 59 w 117"/>
                <a:gd name="T1" fmla="*/ 0 h 186"/>
                <a:gd name="T2" fmla="*/ 0 w 117"/>
                <a:gd name="T3" fmla="*/ 186 h 186"/>
                <a:gd name="T4" fmla="*/ 117 w 117"/>
                <a:gd name="T5" fmla="*/ 186 h 186"/>
                <a:gd name="T6" fmla="*/ 59 w 117"/>
                <a:gd name="T7" fmla="*/ 0 h 186"/>
              </a:gdLst>
              <a:ahLst/>
              <a:cxnLst>
                <a:cxn ang="0">
                  <a:pos x="T0" y="T1"/>
                </a:cxn>
                <a:cxn ang="0">
                  <a:pos x="T2" y="T3"/>
                </a:cxn>
                <a:cxn ang="0">
                  <a:pos x="T4" y="T5"/>
                </a:cxn>
                <a:cxn ang="0">
                  <a:pos x="T6" y="T7"/>
                </a:cxn>
              </a:cxnLst>
              <a:rect l="0" t="0" r="r" b="b"/>
              <a:pathLst>
                <a:path w="117" h="186">
                  <a:moveTo>
                    <a:pt x="59" y="0"/>
                  </a:moveTo>
                  <a:lnTo>
                    <a:pt x="0" y="186"/>
                  </a:lnTo>
                  <a:lnTo>
                    <a:pt x="117" y="186"/>
                  </a:lnTo>
                  <a:lnTo>
                    <a:pt x="5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7" name="Freeform 9"/>
            <p:cNvSpPr>
              <a:spLocks/>
            </p:cNvSpPr>
            <p:nvPr/>
          </p:nvSpPr>
          <p:spPr bwMode="auto">
            <a:xfrm>
              <a:off x="676275" y="4449763"/>
              <a:ext cx="153988" cy="241300"/>
            </a:xfrm>
            <a:custGeom>
              <a:avLst/>
              <a:gdLst>
                <a:gd name="T0" fmla="*/ 49 w 97"/>
                <a:gd name="T1" fmla="*/ 0 h 152"/>
                <a:gd name="T2" fmla="*/ 0 w 97"/>
                <a:gd name="T3" fmla="*/ 152 h 152"/>
                <a:gd name="T4" fmla="*/ 97 w 97"/>
                <a:gd name="T5" fmla="*/ 152 h 152"/>
                <a:gd name="T6" fmla="*/ 49 w 97"/>
                <a:gd name="T7" fmla="*/ 0 h 152"/>
              </a:gdLst>
              <a:ahLst/>
              <a:cxnLst>
                <a:cxn ang="0">
                  <a:pos x="T0" y="T1"/>
                </a:cxn>
                <a:cxn ang="0">
                  <a:pos x="T2" y="T3"/>
                </a:cxn>
                <a:cxn ang="0">
                  <a:pos x="T4" y="T5"/>
                </a:cxn>
                <a:cxn ang="0">
                  <a:pos x="T6" y="T7"/>
                </a:cxn>
              </a:cxnLst>
              <a:rect l="0" t="0" r="r" b="b"/>
              <a:pathLst>
                <a:path w="97" h="152">
                  <a:moveTo>
                    <a:pt x="49" y="0"/>
                  </a:moveTo>
                  <a:lnTo>
                    <a:pt x="0" y="152"/>
                  </a:lnTo>
                  <a:lnTo>
                    <a:pt x="97" y="152"/>
                  </a:lnTo>
                  <a:lnTo>
                    <a:pt x="4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8" name="Freeform 10"/>
            <p:cNvSpPr>
              <a:spLocks/>
            </p:cNvSpPr>
            <p:nvPr/>
          </p:nvSpPr>
          <p:spPr bwMode="auto">
            <a:xfrm>
              <a:off x="709613" y="4381500"/>
              <a:ext cx="90488" cy="144463"/>
            </a:xfrm>
            <a:custGeom>
              <a:avLst/>
              <a:gdLst>
                <a:gd name="T0" fmla="*/ 28 w 57"/>
                <a:gd name="T1" fmla="*/ 0 h 91"/>
                <a:gd name="T2" fmla="*/ 0 w 57"/>
                <a:gd name="T3" fmla="*/ 91 h 91"/>
                <a:gd name="T4" fmla="*/ 57 w 57"/>
                <a:gd name="T5" fmla="*/ 91 h 91"/>
                <a:gd name="T6" fmla="*/ 28 w 57"/>
                <a:gd name="T7" fmla="*/ 0 h 91"/>
              </a:gdLst>
              <a:ahLst/>
              <a:cxnLst>
                <a:cxn ang="0">
                  <a:pos x="T0" y="T1"/>
                </a:cxn>
                <a:cxn ang="0">
                  <a:pos x="T2" y="T3"/>
                </a:cxn>
                <a:cxn ang="0">
                  <a:pos x="T4" y="T5"/>
                </a:cxn>
                <a:cxn ang="0">
                  <a:pos x="T6" y="T7"/>
                </a:cxn>
              </a:cxnLst>
              <a:rect l="0" t="0" r="r" b="b"/>
              <a:pathLst>
                <a:path w="57" h="91">
                  <a:moveTo>
                    <a:pt x="28" y="0"/>
                  </a:moveTo>
                  <a:lnTo>
                    <a:pt x="0" y="91"/>
                  </a:lnTo>
                  <a:lnTo>
                    <a:pt x="57" y="91"/>
                  </a:lnTo>
                  <a:lnTo>
                    <a:pt x="28"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2" name="Title 1"/>
          <p:cNvSpPr>
            <a:spLocks noGrp="1"/>
          </p:cNvSpPr>
          <p:nvPr>
            <p:ph type="title"/>
          </p:nvPr>
        </p:nvSpPr>
        <p:spPr/>
        <p:txBody>
          <a:bodyPr/>
          <a:lstStyle/>
          <a:p>
            <a:r>
              <a:rPr lang="en-US" dirty="0"/>
              <a:t>P2P Maturity </a:t>
            </a:r>
            <a:r>
              <a:rPr lang="en-US" dirty="0" smtClean="0"/>
              <a:t>Model Framework</a:t>
            </a:r>
            <a:endParaRPr lang="en-US" dirty="0"/>
          </a:p>
        </p:txBody>
      </p:sp>
      <p:grpSp>
        <p:nvGrpSpPr>
          <p:cNvPr id="4" name="Group 3"/>
          <p:cNvGrpSpPr/>
          <p:nvPr/>
        </p:nvGrpSpPr>
        <p:grpSpPr>
          <a:xfrm>
            <a:off x="78139" y="6547743"/>
            <a:ext cx="471899" cy="393602"/>
            <a:chOff x="7363193" y="4665889"/>
            <a:chExt cx="354013" cy="295275"/>
          </a:xfrm>
        </p:grpSpPr>
        <p:sp>
          <p:nvSpPr>
            <p:cNvPr id="5"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6"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7"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9"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11" name="Rectangle 10"/>
          <p:cNvSpPr/>
          <p:nvPr/>
        </p:nvSpPr>
        <p:spPr bwMode="auto">
          <a:xfrm>
            <a:off x="-1" y="6939661"/>
            <a:ext cx="12436475" cy="5486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aphicFrame>
        <p:nvGraphicFramePr>
          <p:cNvPr id="21" name="Content Placeholder 6"/>
          <p:cNvGraphicFramePr>
            <a:graphicFrameLocks/>
          </p:cNvGraphicFramePr>
          <p:nvPr>
            <p:extLst>
              <p:ext uri="{D42A27DB-BD31-4B8C-83A1-F6EECF244321}">
                <p14:modId xmlns:p14="http://schemas.microsoft.com/office/powerpoint/2010/main" val="2518513685"/>
              </p:ext>
            </p:extLst>
          </p:nvPr>
        </p:nvGraphicFramePr>
        <p:xfrm>
          <a:off x="457198" y="1212849"/>
          <a:ext cx="11522074" cy="4843272"/>
        </p:xfrm>
        <a:graphic>
          <a:graphicData uri="http://schemas.openxmlformats.org/drawingml/2006/table">
            <a:tbl>
              <a:tblPr firstRow="1" bandRow="1">
                <a:tableStyleId>{5C22544A-7EE6-4342-B048-85BDC9FD1C3A}</a:tableStyleId>
              </a:tblPr>
              <a:tblGrid>
                <a:gridCol w="1917702">
                  <a:extLst>
                    <a:ext uri="{9D8B030D-6E8A-4147-A177-3AD203B41FA5}">
                      <a16:colId xmlns:a16="http://schemas.microsoft.com/office/drawing/2014/main" val="20000"/>
                    </a:ext>
                  </a:extLst>
                </a:gridCol>
                <a:gridCol w="1506436">
                  <a:extLst>
                    <a:ext uri="{9D8B030D-6E8A-4147-A177-3AD203B41FA5}">
                      <a16:colId xmlns:a16="http://schemas.microsoft.com/office/drawing/2014/main" val="20001"/>
                    </a:ext>
                  </a:extLst>
                </a:gridCol>
                <a:gridCol w="2757678">
                  <a:extLst>
                    <a:ext uri="{9D8B030D-6E8A-4147-A177-3AD203B41FA5}">
                      <a16:colId xmlns:a16="http://schemas.microsoft.com/office/drawing/2014/main" val="20002"/>
                    </a:ext>
                  </a:extLst>
                </a:gridCol>
                <a:gridCol w="2670129">
                  <a:extLst>
                    <a:ext uri="{9D8B030D-6E8A-4147-A177-3AD203B41FA5}">
                      <a16:colId xmlns:a16="http://schemas.microsoft.com/office/drawing/2014/main" val="20003"/>
                    </a:ext>
                  </a:extLst>
                </a:gridCol>
                <a:gridCol w="2670129">
                  <a:extLst>
                    <a:ext uri="{9D8B030D-6E8A-4147-A177-3AD203B41FA5}">
                      <a16:colId xmlns:a16="http://schemas.microsoft.com/office/drawing/2014/main" val="20004"/>
                    </a:ext>
                  </a:extLst>
                </a:gridCol>
              </a:tblGrid>
              <a:tr h="0">
                <a:tc>
                  <a:txBody>
                    <a:bodyPr/>
                    <a:lstStyle/>
                    <a:p>
                      <a:endParaRPr lang="sv-SE" sz="2000" dirty="0">
                        <a:solidFill>
                          <a:schemeClr val="bg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Basic</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60000"/>
                        <a:lumOff val="40000"/>
                      </a:schemeClr>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Reactive</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Proactive</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75000"/>
                      </a:schemeClr>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Dynamic</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Joint</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b</a:t>
                      </a: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usiness</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planning</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Activity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Annual plan with regular follow-up</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Leads and pipeline</a:t>
                      </a: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sharing</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 no structure</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 specific campaigns, some</a:t>
                      </a:r>
                    </a:p>
                    <a:p>
                      <a:pPr marL="0" algn="l" defTabSz="932742" rtl="0" eaLnBrk="1" latinLnBrk="0" hangingPunct="1"/>
                      <a:r>
                        <a:rPr lang="en-US" sz="1100" kern="1200" dirty="0" smtClean="0">
                          <a:solidFill>
                            <a:schemeClr val="bg1">
                              <a:lumMod val="75000"/>
                            </a:schemeClr>
                          </a:solidFill>
                          <a:latin typeface="+mn-lt"/>
                          <a:ea typeface="+mn-ea"/>
                          <a:cs typeface="+mn-cs"/>
                        </a:rPr>
                        <a:t>structure but outcome not measured</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Shared process to generate leads,</a:t>
                      </a:r>
                    </a:p>
                    <a:p>
                      <a:pPr marL="0" algn="l" defTabSz="932742" rtl="0" eaLnBrk="1" latinLnBrk="0" hangingPunct="1"/>
                      <a:r>
                        <a:rPr lang="en-US" sz="1100" kern="1200" dirty="0" smtClean="0">
                          <a:solidFill>
                            <a:schemeClr val="bg1">
                              <a:lumMod val="75000"/>
                            </a:schemeClr>
                          </a:solidFill>
                          <a:latin typeface="+mn-lt"/>
                          <a:ea typeface="+mn-ea"/>
                          <a:cs typeface="+mn-cs"/>
                        </a:rPr>
                        <a:t>scheduled pipeline reviews,</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 in-person meetings</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Agreement</a:t>
                      </a: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template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Rely on handshake or deal-specific contract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Letter of intent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Formal contract that defines all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aspects of the relationship</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Sales</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compensation</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compensation for partnering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 compensation for partnering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Alignment of referral and project-based compensation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Rationalized campaign-based</a:t>
                      </a:r>
                    </a:p>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compensation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Market messaging</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Only when asked or in response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to an opportunity</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messaging; recognition of</a:t>
                      </a:r>
                    </a:p>
                    <a:p>
                      <a:pPr marL="0" algn="l" defTabSz="932742" rtl="0" eaLnBrk="1" latinLnBrk="0" hangingPunct="1"/>
                      <a:r>
                        <a:rPr lang="en-US" sz="1100" kern="1200" dirty="0" smtClean="0">
                          <a:solidFill>
                            <a:schemeClr val="bg1">
                              <a:lumMod val="75000"/>
                            </a:schemeClr>
                          </a:solidFill>
                          <a:latin typeface="+mn-lt"/>
                          <a:ea typeface="+mn-ea"/>
                          <a:cs typeface="+mn-cs"/>
                        </a:rPr>
                        <a:t>partners and capabilities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Fully integrated marketing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Geography</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Locally only</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Locally only</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Gain access to markets in other</a:t>
                      </a:r>
                    </a:p>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geographies</a:t>
                      </a:r>
                      <a:endParaRPr lang="sv-SE" sz="1100" kern="1200" dirty="0" smtClean="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Strategically use partnering for broader geographical coverage</a:t>
                      </a:r>
                      <a:endParaRPr lang="sv-SE" sz="1100" kern="1200" dirty="0" smtClean="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Resource</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utilization </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Subcontractor</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Opportunity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Predefined rates for shared resources; access to architects for sales activities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Integrated resource planning covering multiple competencies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Readiness and certification</a:t>
                      </a:r>
                      <a:endParaRPr lang="sv-SE" sz="1200" b="0" i="1" dirty="0" smtClean="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plan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Ad hoc, opportunity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Joint partner training in overlapping areas, joint planning to reduce overlaps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Formal plan to earn certifications, use strength in combined advanced certifications to win customers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0">
                <a:tc>
                  <a:txBody>
                    <a:bodyPr/>
                    <a:lstStyle/>
                    <a:p>
                      <a:r>
                        <a:rPr lang="sv-SE" sz="1200" b="0" dirty="0" smtClean="0">
                          <a:solidFill>
                            <a:schemeClr val="tx1"/>
                          </a:solidFill>
                          <a:latin typeface="Segoe UI Semibold" panose="020B0702040204020203" pitchFamily="34" charset="0"/>
                          <a:cs typeface="Segoe UI Semibold" panose="020B0702040204020203" pitchFamily="34" charset="0"/>
                        </a:rPr>
                        <a:t>Product and </a:t>
                      </a:r>
                      <a:br>
                        <a:rPr lang="sv-SE" sz="1200" b="0" dirty="0" smtClean="0">
                          <a:solidFill>
                            <a:schemeClr val="tx1"/>
                          </a:solidFill>
                          <a:latin typeface="Segoe UI Semibold" panose="020B0702040204020203" pitchFamily="34" charset="0"/>
                          <a:cs typeface="Segoe UI Semibold" panose="020B0702040204020203" pitchFamily="34" charset="0"/>
                        </a:rPr>
                      </a:br>
                      <a:r>
                        <a:rPr lang="sv-SE" sz="1200" b="0" dirty="0" smtClean="0">
                          <a:solidFill>
                            <a:schemeClr val="tx1"/>
                          </a:solidFill>
                          <a:latin typeface="Segoe UI Semibold" panose="020B0702040204020203" pitchFamily="34" charset="0"/>
                          <a:cs typeface="Segoe UI Semibold" panose="020B0702040204020203" pitchFamily="34" charset="0"/>
                        </a:rPr>
                        <a:t>customer support</a:t>
                      </a:r>
                      <a:endParaRPr lang="sv-SE" sz="1200" b="0" dirty="0">
                        <a:solidFill>
                          <a:schemeClr val="tx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tx1"/>
                          </a:solidFill>
                          <a:latin typeface="Segoe UI Semibold" panose="020B0702040204020203" pitchFamily="34" charset="0"/>
                          <a:ea typeface="+mn-ea"/>
                          <a:cs typeface="Segoe UI Semibold" panose="020B0702040204020203" pitchFamily="34" charset="0"/>
                        </a:rPr>
                        <a:t>None</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Segoe UI Semibold" panose="020B0702040204020203" pitchFamily="34" charset="0"/>
                          <a:ea typeface="+mn-ea"/>
                          <a:cs typeface="Segoe UI Semibold" panose="020B0702040204020203" pitchFamily="34" charset="0"/>
                        </a:rPr>
                        <a:t>Ad hoc as customers report problems; may have spreadsheet tracking system</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Segoe UI Semibold" panose="020B0702040204020203" pitchFamily="34" charset="0"/>
                          <a:ea typeface="+mn-ea"/>
                          <a:cs typeface="Segoe UI Semibold" panose="020B0702040204020203" pitchFamily="34" charset="0"/>
                        </a:rPr>
                        <a:t>Single point of contact (SPOC) for</a:t>
                      </a:r>
                    </a:p>
                    <a:p>
                      <a:pPr marL="0" algn="l" defTabSz="932742" rtl="0" eaLnBrk="1" latinLnBrk="0" hangingPunct="1"/>
                      <a:r>
                        <a:rPr lang="en-US" sz="1100" kern="1200" dirty="0" smtClean="0">
                          <a:solidFill>
                            <a:schemeClr val="tx1"/>
                          </a:solidFill>
                          <a:latin typeface="Segoe UI Semibold" panose="020B0702040204020203" pitchFamily="34" charset="0"/>
                          <a:ea typeface="+mn-ea"/>
                          <a:cs typeface="Segoe UI Semibold" panose="020B0702040204020203" pitchFamily="34" charset="0"/>
                        </a:rPr>
                        <a:t>support; scheduled meetings to review customer and product issues</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Segoe UI Semibold" panose="020B0702040204020203" pitchFamily="34" charset="0"/>
                          <a:ea typeface="+mn-ea"/>
                          <a:cs typeface="Segoe UI Semibold" panose="020B0702040204020203" pitchFamily="34" charset="0"/>
                        </a:rPr>
                        <a:t>SPOC for support with shared </a:t>
                      </a:r>
                      <a:br>
                        <a:rPr lang="en-US" sz="1100" kern="1200" dirty="0" smtClean="0">
                          <a:solidFill>
                            <a:schemeClr val="tx1"/>
                          </a:solidFill>
                          <a:latin typeface="Segoe UI Semibold" panose="020B0702040204020203" pitchFamily="34" charset="0"/>
                          <a:ea typeface="+mn-ea"/>
                          <a:cs typeface="Segoe UI Semibold" panose="020B0702040204020203" pitchFamily="34" charset="0"/>
                        </a:rPr>
                      </a:br>
                      <a:r>
                        <a:rPr lang="en-US" sz="1100" kern="1200" dirty="0" smtClean="0">
                          <a:solidFill>
                            <a:schemeClr val="tx1"/>
                          </a:solidFill>
                          <a:latin typeface="Segoe UI Semibold" panose="020B0702040204020203" pitchFamily="34" charset="0"/>
                          <a:ea typeface="+mn-ea"/>
                          <a:cs typeface="Segoe UI Semibold" panose="020B0702040204020203" pitchFamily="34" charset="0"/>
                        </a:rPr>
                        <a:t>CRM to proactively resolve and track customers and product issues</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Customer relationships</a:t>
                      </a:r>
                    </a:p>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and satisfaction</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some 1:1 customer meetings to understand experience with each Partner</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Proactive management of customer satisfaction; shared references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Shared responsibility and action for customer service regardless of fault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grpSp>
        <p:nvGrpSpPr>
          <p:cNvPr id="28" name="Group 27"/>
          <p:cNvGrpSpPr/>
          <p:nvPr/>
        </p:nvGrpSpPr>
        <p:grpSpPr>
          <a:xfrm>
            <a:off x="11685613" y="1289759"/>
            <a:ext cx="223706" cy="219248"/>
            <a:chOff x="2853690" y="2183383"/>
            <a:chExt cx="3152775" cy="3089945"/>
          </a:xfrm>
          <a:solidFill>
            <a:schemeClr val="bg1"/>
          </a:solidFill>
        </p:grpSpPr>
        <p:sp>
          <p:nvSpPr>
            <p:cNvPr id="29" name="Freeform 28"/>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endParaRPr>
            </a:p>
          </p:txBody>
        </p:sp>
        <p:sp>
          <p:nvSpPr>
            <p:cNvPr id="30" name="Freeform 29"/>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endParaRPr>
            </a:p>
          </p:txBody>
        </p:sp>
      </p:grpSp>
      <p:sp>
        <p:nvSpPr>
          <p:cNvPr id="31" name="Freeform 30"/>
          <p:cNvSpPr/>
          <p:nvPr/>
        </p:nvSpPr>
        <p:spPr>
          <a:xfrm>
            <a:off x="6405896" y="1264912"/>
            <a:ext cx="193040" cy="267360"/>
          </a:xfrm>
          <a:custGeom>
            <a:avLst/>
            <a:gdLst/>
            <a:ahLst/>
            <a:cxnLst/>
            <a:rect l="l" t="t" r="r" b="b"/>
            <a:pathLst>
              <a:path w="1581153" h="2189881">
                <a:moveTo>
                  <a:pt x="883116" y="734711"/>
                </a:moveTo>
                <a:cubicBezTo>
                  <a:pt x="862725" y="734711"/>
                  <a:pt x="846194" y="751242"/>
                  <a:pt x="846194" y="771633"/>
                </a:cubicBezTo>
                <a:cubicBezTo>
                  <a:pt x="846194" y="792025"/>
                  <a:pt x="862725" y="808556"/>
                  <a:pt x="883116" y="808556"/>
                </a:cubicBezTo>
                <a:cubicBezTo>
                  <a:pt x="903508" y="808556"/>
                  <a:pt x="920038" y="792025"/>
                  <a:pt x="920038" y="771633"/>
                </a:cubicBezTo>
                <a:cubicBezTo>
                  <a:pt x="920038" y="751242"/>
                  <a:pt x="903508" y="734711"/>
                  <a:pt x="883116" y="734711"/>
                </a:cubicBezTo>
                <a:close/>
                <a:moveTo>
                  <a:pt x="883116" y="712635"/>
                </a:moveTo>
                <a:cubicBezTo>
                  <a:pt x="915700" y="712635"/>
                  <a:pt x="942115" y="739049"/>
                  <a:pt x="942115" y="771633"/>
                </a:cubicBezTo>
                <a:cubicBezTo>
                  <a:pt x="942115" y="804218"/>
                  <a:pt x="915700" y="830632"/>
                  <a:pt x="883116" y="830632"/>
                </a:cubicBezTo>
                <a:cubicBezTo>
                  <a:pt x="850532" y="830632"/>
                  <a:pt x="824118" y="804218"/>
                  <a:pt x="824118" y="771633"/>
                </a:cubicBezTo>
                <a:cubicBezTo>
                  <a:pt x="824118" y="739049"/>
                  <a:pt x="850532" y="712635"/>
                  <a:pt x="883116" y="712635"/>
                </a:cubicBezTo>
                <a:close/>
                <a:moveTo>
                  <a:pt x="883116" y="690117"/>
                </a:moveTo>
                <a:cubicBezTo>
                  <a:pt x="838096" y="690117"/>
                  <a:pt x="801600" y="726613"/>
                  <a:pt x="801600" y="771633"/>
                </a:cubicBezTo>
                <a:cubicBezTo>
                  <a:pt x="801600" y="816654"/>
                  <a:pt x="838096" y="853150"/>
                  <a:pt x="883116" y="853150"/>
                </a:cubicBezTo>
                <a:cubicBezTo>
                  <a:pt x="928136" y="853150"/>
                  <a:pt x="964633" y="816654"/>
                  <a:pt x="964633" y="771633"/>
                </a:cubicBezTo>
                <a:cubicBezTo>
                  <a:pt x="964633" y="726613"/>
                  <a:pt x="928136" y="690117"/>
                  <a:pt x="883116" y="690117"/>
                </a:cubicBezTo>
                <a:close/>
                <a:moveTo>
                  <a:pt x="846736" y="631719"/>
                </a:moveTo>
                <a:cubicBezTo>
                  <a:pt x="848495" y="650106"/>
                  <a:pt x="864156" y="664229"/>
                  <a:pt x="883116" y="664229"/>
                </a:cubicBezTo>
                <a:cubicBezTo>
                  <a:pt x="901966" y="664229"/>
                  <a:pt x="917556" y="650269"/>
                  <a:pt x="919434" y="632028"/>
                </a:cubicBezTo>
                <a:cubicBezTo>
                  <a:pt x="933117" y="635454"/>
                  <a:pt x="946010" y="640847"/>
                  <a:pt x="957618" y="648200"/>
                </a:cubicBezTo>
                <a:cubicBezTo>
                  <a:pt x="945923" y="662280"/>
                  <a:pt x="946837" y="683147"/>
                  <a:pt x="959984" y="696618"/>
                </a:cubicBezTo>
                <a:cubicBezTo>
                  <a:pt x="973231" y="710192"/>
                  <a:pt x="994288" y="711531"/>
                  <a:pt x="1008677" y="699936"/>
                </a:cubicBezTo>
                <a:cubicBezTo>
                  <a:pt x="1015043" y="710845"/>
                  <a:pt x="1019971" y="722688"/>
                  <a:pt x="1023068" y="735251"/>
                </a:cubicBezTo>
                <a:cubicBezTo>
                  <a:pt x="1004666" y="736998"/>
                  <a:pt x="990525" y="752666"/>
                  <a:pt x="990525" y="771638"/>
                </a:cubicBezTo>
                <a:cubicBezTo>
                  <a:pt x="990525" y="790600"/>
                  <a:pt x="1004652" y="806263"/>
                  <a:pt x="1023043" y="808020"/>
                </a:cubicBezTo>
                <a:cubicBezTo>
                  <a:pt x="1019907" y="820418"/>
                  <a:pt x="1014948" y="832089"/>
                  <a:pt x="1008471" y="842796"/>
                </a:cubicBezTo>
                <a:cubicBezTo>
                  <a:pt x="994085" y="831502"/>
                  <a:pt x="973270" y="832980"/>
                  <a:pt x="960164" y="846473"/>
                </a:cubicBezTo>
                <a:cubicBezTo>
                  <a:pt x="947023" y="860002"/>
                  <a:pt x="946182" y="880926"/>
                  <a:pt x="957974" y="894985"/>
                </a:cubicBezTo>
                <a:cubicBezTo>
                  <a:pt x="946242" y="902441"/>
                  <a:pt x="933311" y="908110"/>
                  <a:pt x="919495" y="911547"/>
                </a:cubicBezTo>
                <a:cubicBezTo>
                  <a:pt x="917732" y="893165"/>
                  <a:pt x="902073" y="879047"/>
                  <a:pt x="883116" y="879047"/>
                </a:cubicBezTo>
                <a:cubicBezTo>
                  <a:pt x="864266" y="879047"/>
                  <a:pt x="848676" y="893007"/>
                  <a:pt x="846798" y="911248"/>
                </a:cubicBezTo>
                <a:cubicBezTo>
                  <a:pt x="833115" y="907823"/>
                  <a:pt x="820222" y="902430"/>
                  <a:pt x="808614" y="895077"/>
                </a:cubicBezTo>
                <a:cubicBezTo>
                  <a:pt x="820310" y="880996"/>
                  <a:pt x="819396" y="860129"/>
                  <a:pt x="806249" y="846658"/>
                </a:cubicBezTo>
                <a:cubicBezTo>
                  <a:pt x="793001" y="833084"/>
                  <a:pt x="771944" y="831745"/>
                  <a:pt x="757555" y="843340"/>
                </a:cubicBezTo>
                <a:cubicBezTo>
                  <a:pt x="751189" y="832430"/>
                  <a:pt x="746262" y="820588"/>
                  <a:pt x="743164" y="808025"/>
                </a:cubicBezTo>
                <a:cubicBezTo>
                  <a:pt x="761566" y="806278"/>
                  <a:pt x="775707" y="790610"/>
                  <a:pt x="775707" y="771638"/>
                </a:cubicBezTo>
                <a:cubicBezTo>
                  <a:pt x="775707" y="752788"/>
                  <a:pt x="761747" y="737198"/>
                  <a:pt x="743506" y="735320"/>
                </a:cubicBezTo>
                <a:cubicBezTo>
                  <a:pt x="746610" y="722921"/>
                  <a:pt x="751330" y="711171"/>
                  <a:pt x="757839" y="700530"/>
                </a:cubicBezTo>
                <a:cubicBezTo>
                  <a:pt x="772219" y="711769"/>
                  <a:pt x="792985" y="710273"/>
                  <a:pt x="806069" y="696803"/>
                </a:cubicBezTo>
                <a:cubicBezTo>
                  <a:pt x="819234" y="683248"/>
                  <a:pt x="820054" y="662271"/>
                  <a:pt x="808200" y="648208"/>
                </a:cubicBezTo>
                <a:cubicBezTo>
                  <a:pt x="819957" y="640798"/>
                  <a:pt x="832906" y="635148"/>
                  <a:pt x="846736" y="631719"/>
                </a:cubicBezTo>
                <a:close/>
                <a:moveTo>
                  <a:pt x="1118281" y="421960"/>
                </a:moveTo>
                <a:cubicBezTo>
                  <a:pt x="1085277" y="421960"/>
                  <a:pt x="1058522" y="448715"/>
                  <a:pt x="1058522" y="481719"/>
                </a:cubicBezTo>
                <a:cubicBezTo>
                  <a:pt x="1058522" y="514722"/>
                  <a:pt x="1085277" y="541477"/>
                  <a:pt x="1118281" y="541477"/>
                </a:cubicBezTo>
                <a:cubicBezTo>
                  <a:pt x="1151285" y="541477"/>
                  <a:pt x="1178040" y="514722"/>
                  <a:pt x="1178040" y="481719"/>
                </a:cubicBezTo>
                <a:cubicBezTo>
                  <a:pt x="1178040" y="448715"/>
                  <a:pt x="1151285" y="421960"/>
                  <a:pt x="1118281" y="421960"/>
                </a:cubicBezTo>
                <a:close/>
                <a:moveTo>
                  <a:pt x="1118281" y="386229"/>
                </a:moveTo>
                <a:cubicBezTo>
                  <a:pt x="1171019" y="386229"/>
                  <a:pt x="1213770" y="428981"/>
                  <a:pt x="1213770" y="481719"/>
                </a:cubicBezTo>
                <a:cubicBezTo>
                  <a:pt x="1213770" y="534456"/>
                  <a:pt x="1171019" y="577208"/>
                  <a:pt x="1118281" y="577208"/>
                </a:cubicBezTo>
                <a:cubicBezTo>
                  <a:pt x="1065544" y="577208"/>
                  <a:pt x="1022792" y="534456"/>
                  <a:pt x="1022792" y="481719"/>
                </a:cubicBezTo>
                <a:cubicBezTo>
                  <a:pt x="1022792" y="428981"/>
                  <a:pt x="1065544" y="386229"/>
                  <a:pt x="1118281" y="386229"/>
                </a:cubicBezTo>
                <a:close/>
                <a:moveTo>
                  <a:pt x="1118281" y="349784"/>
                </a:moveTo>
                <a:cubicBezTo>
                  <a:pt x="1045416" y="349784"/>
                  <a:pt x="986346" y="408853"/>
                  <a:pt x="986346" y="481719"/>
                </a:cubicBezTo>
                <a:cubicBezTo>
                  <a:pt x="986346" y="554584"/>
                  <a:pt x="1045416" y="613653"/>
                  <a:pt x="1118281" y="613653"/>
                </a:cubicBezTo>
                <a:cubicBezTo>
                  <a:pt x="1191147" y="613653"/>
                  <a:pt x="1250216" y="554584"/>
                  <a:pt x="1250216" y="481719"/>
                </a:cubicBezTo>
                <a:cubicBezTo>
                  <a:pt x="1250216" y="408853"/>
                  <a:pt x="1191147" y="349784"/>
                  <a:pt x="1118281" y="349784"/>
                </a:cubicBezTo>
                <a:close/>
                <a:moveTo>
                  <a:pt x="714681" y="341812"/>
                </a:moveTo>
                <a:cubicBezTo>
                  <a:pt x="690196" y="341812"/>
                  <a:pt x="670347" y="361661"/>
                  <a:pt x="670347" y="386145"/>
                </a:cubicBezTo>
                <a:cubicBezTo>
                  <a:pt x="670347" y="410630"/>
                  <a:pt x="690196" y="430479"/>
                  <a:pt x="714681" y="430479"/>
                </a:cubicBezTo>
                <a:cubicBezTo>
                  <a:pt x="739166" y="430479"/>
                  <a:pt x="759014" y="410630"/>
                  <a:pt x="759014" y="386145"/>
                </a:cubicBezTo>
                <a:cubicBezTo>
                  <a:pt x="759014" y="361661"/>
                  <a:pt x="739166" y="341812"/>
                  <a:pt x="714681" y="341812"/>
                </a:cubicBezTo>
                <a:close/>
                <a:moveTo>
                  <a:pt x="714681" y="315304"/>
                </a:moveTo>
                <a:cubicBezTo>
                  <a:pt x="753806" y="315304"/>
                  <a:pt x="785522" y="347021"/>
                  <a:pt x="785522" y="386145"/>
                </a:cubicBezTo>
                <a:cubicBezTo>
                  <a:pt x="785522" y="425270"/>
                  <a:pt x="753806" y="456987"/>
                  <a:pt x="714681" y="456987"/>
                </a:cubicBezTo>
                <a:cubicBezTo>
                  <a:pt x="675556" y="456987"/>
                  <a:pt x="643839" y="425270"/>
                  <a:pt x="643839" y="386145"/>
                </a:cubicBezTo>
                <a:cubicBezTo>
                  <a:pt x="643839" y="347021"/>
                  <a:pt x="675556" y="315304"/>
                  <a:pt x="714681" y="315304"/>
                </a:cubicBezTo>
                <a:close/>
                <a:moveTo>
                  <a:pt x="714681" y="288265"/>
                </a:moveTo>
                <a:cubicBezTo>
                  <a:pt x="660623" y="288265"/>
                  <a:pt x="616801" y="332088"/>
                  <a:pt x="616801" y="386145"/>
                </a:cubicBezTo>
                <a:cubicBezTo>
                  <a:pt x="616801" y="440203"/>
                  <a:pt x="660623" y="484025"/>
                  <a:pt x="714681" y="484025"/>
                </a:cubicBezTo>
                <a:cubicBezTo>
                  <a:pt x="768738" y="484025"/>
                  <a:pt x="812561" y="440203"/>
                  <a:pt x="812561" y="386145"/>
                </a:cubicBezTo>
                <a:cubicBezTo>
                  <a:pt x="812561" y="332088"/>
                  <a:pt x="768738" y="288265"/>
                  <a:pt x="714681" y="288265"/>
                </a:cubicBezTo>
                <a:close/>
                <a:moveTo>
                  <a:pt x="1059399" y="255267"/>
                </a:moveTo>
                <a:cubicBezTo>
                  <a:pt x="1062247" y="285026"/>
                  <a:pt x="1087594" y="307885"/>
                  <a:pt x="1118281" y="307885"/>
                </a:cubicBezTo>
                <a:cubicBezTo>
                  <a:pt x="1148790" y="307885"/>
                  <a:pt x="1174022" y="285290"/>
                  <a:pt x="1177062" y="255767"/>
                </a:cubicBezTo>
                <a:cubicBezTo>
                  <a:pt x="1199208" y="261311"/>
                  <a:pt x="1220076" y="270040"/>
                  <a:pt x="1238863" y="281941"/>
                </a:cubicBezTo>
                <a:cubicBezTo>
                  <a:pt x="1219934" y="304731"/>
                  <a:pt x="1221414" y="338503"/>
                  <a:pt x="1242692" y="360306"/>
                </a:cubicBezTo>
                <a:cubicBezTo>
                  <a:pt x="1264133" y="382275"/>
                  <a:pt x="1298213" y="384443"/>
                  <a:pt x="1321502" y="365676"/>
                </a:cubicBezTo>
                <a:cubicBezTo>
                  <a:pt x="1331806" y="383333"/>
                  <a:pt x="1339781" y="402500"/>
                  <a:pt x="1344794" y="422833"/>
                </a:cubicBezTo>
                <a:cubicBezTo>
                  <a:pt x="1315010" y="425660"/>
                  <a:pt x="1292123" y="451020"/>
                  <a:pt x="1292123" y="481726"/>
                </a:cubicBezTo>
                <a:cubicBezTo>
                  <a:pt x="1292123" y="512417"/>
                  <a:pt x="1314988" y="537767"/>
                  <a:pt x="1344753" y="540610"/>
                </a:cubicBezTo>
                <a:cubicBezTo>
                  <a:pt x="1339677" y="560676"/>
                  <a:pt x="1331652" y="579566"/>
                  <a:pt x="1321169" y="596895"/>
                </a:cubicBezTo>
                <a:cubicBezTo>
                  <a:pt x="1297885" y="578615"/>
                  <a:pt x="1264195" y="581008"/>
                  <a:pt x="1242983" y="602847"/>
                </a:cubicBezTo>
                <a:cubicBezTo>
                  <a:pt x="1221716" y="624744"/>
                  <a:pt x="1220354" y="658609"/>
                  <a:pt x="1239440" y="681363"/>
                </a:cubicBezTo>
                <a:cubicBezTo>
                  <a:pt x="1220450" y="693430"/>
                  <a:pt x="1199521" y="702605"/>
                  <a:pt x="1177160" y="708169"/>
                </a:cubicBezTo>
                <a:cubicBezTo>
                  <a:pt x="1174306" y="678418"/>
                  <a:pt x="1148963" y="655567"/>
                  <a:pt x="1118281" y="655567"/>
                </a:cubicBezTo>
                <a:cubicBezTo>
                  <a:pt x="1087772" y="655567"/>
                  <a:pt x="1062540" y="678162"/>
                  <a:pt x="1059500" y="707686"/>
                </a:cubicBezTo>
                <a:cubicBezTo>
                  <a:pt x="1037355" y="702141"/>
                  <a:pt x="1016486" y="693413"/>
                  <a:pt x="997698" y="681511"/>
                </a:cubicBezTo>
                <a:cubicBezTo>
                  <a:pt x="1016628" y="658722"/>
                  <a:pt x="1015149" y="624949"/>
                  <a:pt x="993871" y="603146"/>
                </a:cubicBezTo>
                <a:cubicBezTo>
                  <a:pt x="972429" y="581176"/>
                  <a:pt x="938348" y="579009"/>
                  <a:pt x="915060" y="597776"/>
                </a:cubicBezTo>
                <a:cubicBezTo>
                  <a:pt x="904757" y="580119"/>
                  <a:pt x="896781" y="560951"/>
                  <a:pt x="891768" y="540619"/>
                </a:cubicBezTo>
                <a:cubicBezTo>
                  <a:pt x="921552" y="537791"/>
                  <a:pt x="944439" y="512432"/>
                  <a:pt x="944439" y="481726"/>
                </a:cubicBezTo>
                <a:cubicBezTo>
                  <a:pt x="944439" y="451217"/>
                  <a:pt x="921844" y="425985"/>
                  <a:pt x="892322" y="422945"/>
                </a:cubicBezTo>
                <a:cubicBezTo>
                  <a:pt x="897345" y="402878"/>
                  <a:pt x="904984" y="383860"/>
                  <a:pt x="915520" y="366638"/>
                </a:cubicBezTo>
                <a:cubicBezTo>
                  <a:pt x="938793" y="384828"/>
                  <a:pt x="972404" y="382406"/>
                  <a:pt x="993580" y="360605"/>
                </a:cubicBezTo>
                <a:cubicBezTo>
                  <a:pt x="1014887" y="338667"/>
                  <a:pt x="1016215" y="304716"/>
                  <a:pt x="997030" y="281954"/>
                </a:cubicBezTo>
                <a:cubicBezTo>
                  <a:pt x="1016058" y="269961"/>
                  <a:pt x="1037015" y="260817"/>
                  <a:pt x="1059399" y="255267"/>
                </a:cubicBezTo>
                <a:close/>
                <a:moveTo>
                  <a:pt x="670997" y="218145"/>
                </a:moveTo>
                <a:cubicBezTo>
                  <a:pt x="673110" y="240223"/>
                  <a:pt x="691915" y="257181"/>
                  <a:pt x="714681" y="257181"/>
                </a:cubicBezTo>
                <a:cubicBezTo>
                  <a:pt x="737315" y="257181"/>
                  <a:pt x="756034" y="240418"/>
                  <a:pt x="758289" y="218516"/>
                </a:cubicBezTo>
                <a:cubicBezTo>
                  <a:pt x="774718" y="222629"/>
                  <a:pt x="790200" y="229105"/>
                  <a:pt x="804138" y="237934"/>
                </a:cubicBezTo>
                <a:cubicBezTo>
                  <a:pt x="790095" y="254841"/>
                  <a:pt x="791193" y="279896"/>
                  <a:pt x="806978" y="296071"/>
                </a:cubicBezTo>
                <a:cubicBezTo>
                  <a:pt x="822885" y="312370"/>
                  <a:pt x="848169" y="313978"/>
                  <a:pt x="865446" y="300056"/>
                </a:cubicBezTo>
                <a:cubicBezTo>
                  <a:pt x="873090" y="313155"/>
                  <a:pt x="879007" y="327375"/>
                  <a:pt x="882726" y="342459"/>
                </a:cubicBezTo>
                <a:cubicBezTo>
                  <a:pt x="860630" y="344557"/>
                  <a:pt x="843650" y="363371"/>
                  <a:pt x="843650" y="386151"/>
                </a:cubicBezTo>
                <a:cubicBezTo>
                  <a:pt x="843650" y="408920"/>
                  <a:pt x="860614" y="427727"/>
                  <a:pt x="882696" y="429836"/>
                </a:cubicBezTo>
                <a:cubicBezTo>
                  <a:pt x="878930" y="444722"/>
                  <a:pt x="872976" y="458737"/>
                  <a:pt x="865199" y="471592"/>
                </a:cubicBezTo>
                <a:cubicBezTo>
                  <a:pt x="847926" y="458031"/>
                  <a:pt x="822932" y="459806"/>
                  <a:pt x="807195" y="476008"/>
                </a:cubicBezTo>
                <a:cubicBezTo>
                  <a:pt x="791417" y="492253"/>
                  <a:pt x="790406" y="517378"/>
                  <a:pt x="804566" y="534258"/>
                </a:cubicBezTo>
                <a:cubicBezTo>
                  <a:pt x="790478" y="543211"/>
                  <a:pt x="774951" y="550017"/>
                  <a:pt x="758362" y="554145"/>
                </a:cubicBezTo>
                <a:cubicBezTo>
                  <a:pt x="756245" y="532073"/>
                  <a:pt x="737443" y="515121"/>
                  <a:pt x="714681" y="515121"/>
                </a:cubicBezTo>
                <a:cubicBezTo>
                  <a:pt x="692046" y="515121"/>
                  <a:pt x="673328" y="531884"/>
                  <a:pt x="671072" y="553786"/>
                </a:cubicBezTo>
                <a:cubicBezTo>
                  <a:pt x="654643" y="549673"/>
                  <a:pt x="639161" y="543198"/>
                  <a:pt x="625223" y="534368"/>
                </a:cubicBezTo>
                <a:cubicBezTo>
                  <a:pt x="639266" y="517461"/>
                  <a:pt x="638169" y="492406"/>
                  <a:pt x="622383" y="476230"/>
                </a:cubicBezTo>
                <a:cubicBezTo>
                  <a:pt x="606476" y="459931"/>
                  <a:pt x="581192" y="458323"/>
                  <a:pt x="563915" y="472246"/>
                </a:cubicBezTo>
                <a:cubicBezTo>
                  <a:pt x="556271" y="459147"/>
                  <a:pt x="550354" y="444927"/>
                  <a:pt x="546635" y="429843"/>
                </a:cubicBezTo>
                <a:cubicBezTo>
                  <a:pt x="568731" y="427745"/>
                  <a:pt x="585711" y="408931"/>
                  <a:pt x="585711" y="386151"/>
                </a:cubicBezTo>
                <a:cubicBezTo>
                  <a:pt x="585711" y="363517"/>
                  <a:pt x="568948" y="344798"/>
                  <a:pt x="547046" y="342542"/>
                </a:cubicBezTo>
                <a:cubicBezTo>
                  <a:pt x="550773" y="327655"/>
                  <a:pt x="556440" y="313546"/>
                  <a:pt x="564256" y="300769"/>
                </a:cubicBezTo>
                <a:cubicBezTo>
                  <a:pt x="581522" y="314264"/>
                  <a:pt x="606457" y="312467"/>
                  <a:pt x="622167" y="296293"/>
                </a:cubicBezTo>
                <a:cubicBezTo>
                  <a:pt x="637975" y="280018"/>
                  <a:pt x="638959" y="254830"/>
                  <a:pt x="624727" y="237944"/>
                </a:cubicBezTo>
                <a:cubicBezTo>
                  <a:pt x="638843" y="229046"/>
                  <a:pt x="654391" y="222263"/>
                  <a:pt x="670997" y="218145"/>
                </a:cubicBezTo>
                <a:close/>
                <a:moveTo>
                  <a:pt x="888599" y="51"/>
                </a:moveTo>
                <a:cubicBezTo>
                  <a:pt x="549309" y="4932"/>
                  <a:pt x="279179" y="203462"/>
                  <a:pt x="214901" y="405245"/>
                </a:cubicBezTo>
                <a:cubicBezTo>
                  <a:pt x="150623" y="607028"/>
                  <a:pt x="216528" y="436977"/>
                  <a:pt x="122145" y="683511"/>
                </a:cubicBezTo>
                <a:cubicBezTo>
                  <a:pt x="110754" y="788471"/>
                  <a:pt x="186423" y="773825"/>
                  <a:pt x="166082" y="849494"/>
                </a:cubicBezTo>
                <a:cubicBezTo>
                  <a:pt x="145741" y="925163"/>
                  <a:pt x="4167" y="1076501"/>
                  <a:pt x="99" y="1137524"/>
                </a:cubicBezTo>
                <a:cubicBezTo>
                  <a:pt x="-3970" y="1198547"/>
                  <a:pt x="118891" y="1183088"/>
                  <a:pt x="141673" y="1215634"/>
                </a:cubicBezTo>
                <a:cubicBezTo>
                  <a:pt x="164455" y="1248179"/>
                  <a:pt x="132723" y="1307575"/>
                  <a:pt x="136791" y="1332798"/>
                </a:cubicBezTo>
                <a:cubicBezTo>
                  <a:pt x="140859" y="1358021"/>
                  <a:pt x="163641" y="1357207"/>
                  <a:pt x="166082" y="1366971"/>
                </a:cubicBezTo>
                <a:cubicBezTo>
                  <a:pt x="168523" y="1376735"/>
                  <a:pt x="140859" y="1375108"/>
                  <a:pt x="151436" y="1391380"/>
                </a:cubicBezTo>
                <a:cubicBezTo>
                  <a:pt x="162014" y="1407653"/>
                  <a:pt x="213274" y="1415790"/>
                  <a:pt x="229546" y="1464608"/>
                </a:cubicBezTo>
                <a:cubicBezTo>
                  <a:pt x="245819" y="1513427"/>
                  <a:pt x="113195" y="1633032"/>
                  <a:pt x="249074" y="1684292"/>
                </a:cubicBezTo>
                <a:cubicBezTo>
                  <a:pt x="384952" y="1735552"/>
                  <a:pt x="562327" y="1630592"/>
                  <a:pt x="605450" y="1713583"/>
                </a:cubicBezTo>
                <a:cubicBezTo>
                  <a:pt x="648573" y="1796575"/>
                  <a:pt x="702274" y="1941403"/>
                  <a:pt x="507813" y="2182242"/>
                </a:cubicBezTo>
                <a:cubicBezTo>
                  <a:pt x="786893" y="2178987"/>
                  <a:pt x="1326340" y="2200955"/>
                  <a:pt x="1562296" y="2182242"/>
                </a:cubicBezTo>
                <a:cubicBezTo>
                  <a:pt x="1505341" y="2007308"/>
                  <a:pt x="1320644" y="1838884"/>
                  <a:pt x="1323085" y="1601300"/>
                </a:cubicBezTo>
                <a:cubicBezTo>
                  <a:pt x="1325526" y="1363716"/>
                  <a:pt x="1527310" y="1165188"/>
                  <a:pt x="1576942" y="756739"/>
                </a:cubicBezTo>
                <a:cubicBezTo>
                  <a:pt x="1626574" y="348290"/>
                  <a:pt x="1227888" y="-4832"/>
                  <a:pt x="888599" y="51"/>
                </a:cubicBezTo>
                <a:close/>
              </a:path>
            </a:pathLst>
          </a:custGeom>
          <a:solidFill>
            <a:schemeClr val="bg1"/>
          </a:solidFill>
          <a:ln w="9525">
            <a:noFill/>
            <a:round/>
            <a:headEnd/>
            <a:tailEnd/>
          </a:ln>
        </p:spPr>
        <p:txBody>
          <a:bodyPr/>
          <a:lstStyle/>
          <a:p>
            <a:endParaRPr lang="en-US" dirty="0" err="1">
              <a:ln>
                <a:solidFill>
                  <a:schemeClr val="tx1">
                    <a:alpha val="0"/>
                  </a:schemeClr>
                </a:solidFill>
              </a:ln>
              <a:solidFill>
                <a:schemeClr val="tx1"/>
              </a:solidFill>
            </a:endParaRPr>
          </a:p>
        </p:txBody>
      </p:sp>
      <p:sp>
        <p:nvSpPr>
          <p:cNvPr id="32" name="Freeform 14"/>
          <p:cNvSpPr>
            <a:spLocks noEditPoints="1"/>
          </p:cNvSpPr>
          <p:nvPr/>
        </p:nvSpPr>
        <p:spPr bwMode="black">
          <a:xfrm>
            <a:off x="9004025" y="1256526"/>
            <a:ext cx="266975" cy="282536"/>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UI" panose="020B0502040204020203" pitchFamily="34" charset="0"/>
              <a:sym typeface="Segoe UI" panose="020B0502040204020203" pitchFamily="34" charset="0"/>
            </a:endParaRPr>
          </a:p>
        </p:txBody>
      </p:sp>
      <p:sp>
        <p:nvSpPr>
          <p:cNvPr id="33" name="Freeform 32"/>
          <p:cNvSpPr/>
          <p:nvPr/>
        </p:nvSpPr>
        <p:spPr bwMode="auto">
          <a:xfrm rot="5400000">
            <a:off x="3593042" y="1291917"/>
            <a:ext cx="260217" cy="221584"/>
          </a:xfrm>
          <a:custGeom>
            <a:avLst/>
            <a:gdLst>
              <a:gd name="connsiteX0" fmla="*/ 1519205 w 4448175"/>
              <a:gd name="connsiteY0" fmla="*/ 2108202 h 3787779"/>
              <a:gd name="connsiteX1" fmla="*/ 1519205 w 4448175"/>
              <a:gd name="connsiteY1" fmla="*/ 1679577 h 3787779"/>
              <a:gd name="connsiteX2" fmla="*/ 2814605 w 4448175"/>
              <a:gd name="connsiteY2" fmla="*/ 1679577 h 3787779"/>
              <a:gd name="connsiteX3" fmla="*/ 2814605 w 4448175"/>
              <a:gd name="connsiteY3" fmla="*/ 2108202 h 3787779"/>
              <a:gd name="connsiteX4" fmla="*/ 1079818 w 4448175"/>
              <a:gd name="connsiteY4" fmla="*/ 1893890 h 3787779"/>
              <a:gd name="connsiteX5" fmla="*/ 2554286 w 4448175"/>
              <a:gd name="connsiteY5" fmla="*/ 3368358 h 3787779"/>
              <a:gd name="connsiteX6" fmla="*/ 4028754 w 4448175"/>
              <a:gd name="connsiteY6" fmla="*/ 1893890 h 3787779"/>
              <a:gd name="connsiteX7" fmla="*/ 2554286 w 4448175"/>
              <a:gd name="connsiteY7" fmla="*/ 419421 h 3787779"/>
              <a:gd name="connsiteX8" fmla="*/ 1079818 w 4448175"/>
              <a:gd name="connsiteY8" fmla="*/ 1893890 h 3787779"/>
              <a:gd name="connsiteX9" fmla="*/ 660397 w 4448175"/>
              <a:gd name="connsiteY9" fmla="*/ 1893890 h 3787779"/>
              <a:gd name="connsiteX10" fmla="*/ 983843 w 4448175"/>
              <a:gd name="connsiteY10" fmla="*/ 834998 h 3787779"/>
              <a:gd name="connsiteX11" fmla="*/ 1071549 w 4448175"/>
              <a:gd name="connsiteY11" fmla="*/ 717711 h 3787779"/>
              <a:gd name="connsiteX12" fmla="*/ 748947 w 4448175"/>
              <a:gd name="connsiteY12" fmla="*/ 377793 h 3787779"/>
              <a:gd name="connsiteX13" fmla="*/ 1059846 w 4448175"/>
              <a:gd name="connsiteY13" fmla="*/ 82732 h 3787779"/>
              <a:gd name="connsiteX14" fmla="*/ 1374264 w 4448175"/>
              <a:gd name="connsiteY14" fmla="*/ 414027 h 3787779"/>
              <a:gd name="connsiteX15" fmla="*/ 1495394 w 4448175"/>
              <a:gd name="connsiteY15" fmla="*/ 323447 h 3787779"/>
              <a:gd name="connsiteX16" fmla="*/ 2554286 w 4448175"/>
              <a:gd name="connsiteY16" fmla="*/ 0 h 3787779"/>
              <a:gd name="connsiteX17" fmla="*/ 4448175 w 4448175"/>
              <a:gd name="connsiteY17" fmla="*/ 1893890 h 3787779"/>
              <a:gd name="connsiteX18" fmla="*/ 2554286 w 4448175"/>
              <a:gd name="connsiteY18" fmla="*/ 3787779 h 3787779"/>
              <a:gd name="connsiteX19" fmla="*/ 660397 w 4448175"/>
              <a:gd name="connsiteY19" fmla="*/ 1893890 h 3787779"/>
              <a:gd name="connsiteX20" fmla="*/ 0 w 4448175"/>
              <a:gd name="connsiteY20" fmla="*/ 2536315 h 3787779"/>
              <a:gd name="connsiteX21" fmla="*/ 0 w 4448175"/>
              <a:gd name="connsiteY21" fmla="*/ 1240914 h 3787779"/>
              <a:gd name="connsiteX22" fmla="*/ 428625 w 4448175"/>
              <a:gd name="connsiteY22" fmla="*/ 1240914 h 3787779"/>
              <a:gd name="connsiteX23" fmla="*/ 428625 w 4448175"/>
              <a:gd name="connsiteY23" fmla="*/ 2536315 h 37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8175" h="3787779">
                <a:moveTo>
                  <a:pt x="1519205" y="2108202"/>
                </a:moveTo>
                <a:lnTo>
                  <a:pt x="1519205" y="1679577"/>
                </a:lnTo>
                <a:lnTo>
                  <a:pt x="2814605" y="1679577"/>
                </a:lnTo>
                <a:lnTo>
                  <a:pt x="2814605" y="2108202"/>
                </a:lnTo>
                <a:close/>
                <a:moveTo>
                  <a:pt x="1079818" y="1893890"/>
                </a:moveTo>
                <a:cubicBezTo>
                  <a:pt x="1079818" y="2708216"/>
                  <a:pt x="1739960" y="3368358"/>
                  <a:pt x="2554286" y="3368358"/>
                </a:cubicBezTo>
                <a:cubicBezTo>
                  <a:pt x="3368612" y="3368358"/>
                  <a:pt x="4028754" y="2708216"/>
                  <a:pt x="4028754" y="1893890"/>
                </a:cubicBezTo>
                <a:cubicBezTo>
                  <a:pt x="4028754" y="1079563"/>
                  <a:pt x="3368612" y="419421"/>
                  <a:pt x="2554286" y="419421"/>
                </a:cubicBezTo>
                <a:cubicBezTo>
                  <a:pt x="1739960" y="419421"/>
                  <a:pt x="1079818" y="1079563"/>
                  <a:pt x="1079818" y="1893890"/>
                </a:cubicBezTo>
                <a:close/>
                <a:moveTo>
                  <a:pt x="660397" y="1893890"/>
                </a:moveTo>
                <a:cubicBezTo>
                  <a:pt x="660397" y="1501652"/>
                  <a:pt x="779636" y="1137265"/>
                  <a:pt x="983843" y="834998"/>
                </a:cubicBezTo>
                <a:lnTo>
                  <a:pt x="1071549" y="717711"/>
                </a:lnTo>
                <a:lnTo>
                  <a:pt x="748947" y="377793"/>
                </a:lnTo>
                <a:lnTo>
                  <a:pt x="1059846" y="82732"/>
                </a:lnTo>
                <a:lnTo>
                  <a:pt x="1374264" y="414027"/>
                </a:lnTo>
                <a:lnTo>
                  <a:pt x="1495394" y="323447"/>
                </a:lnTo>
                <a:cubicBezTo>
                  <a:pt x="1797661" y="119239"/>
                  <a:pt x="2162048" y="0"/>
                  <a:pt x="2554286" y="0"/>
                </a:cubicBezTo>
                <a:cubicBezTo>
                  <a:pt x="3600252" y="0"/>
                  <a:pt x="4448175" y="847923"/>
                  <a:pt x="4448175" y="1893890"/>
                </a:cubicBezTo>
                <a:cubicBezTo>
                  <a:pt x="4448175" y="2939856"/>
                  <a:pt x="3600252" y="3787779"/>
                  <a:pt x="2554286" y="3787779"/>
                </a:cubicBezTo>
                <a:cubicBezTo>
                  <a:pt x="1508320" y="3787779"/>
                  <a:pt x="660397" y="2939856"/>
                  <a:pt x="660397" y="1893890"/>
                </a:cubicBezTo>
                <a:close/>
                <a:moveTo>
                  <a:pt x="0" y="2536315"/>
                </a:moveTo>
                <a:lnTo>
                  <a:pt x="0" y="1240914"/>
                </a:lnTo>
                <a:lnTo>
                  <a:pt x="428625" y="1240914"/>
                </a:lnTo>
                <a:lnTo>
                  <a:pt x="428625" y="2536315"/>
                </a:ln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30883962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2" name="Object 211" hidden="1"/>
          <p:cNvGraphicFramePr>
            <a:graphicFrameLocks noChangeAspect="1"/>
          </p:cNvGraphicFramePr>
          <p:nvPr>
            <p:custDataLst>
              <p:tags r:id="rId2"/>
            </p:custDataLst>
            <p:extLst>
              <p:ext uri="{D42A27DB-BD31-4B8C-83A1-F6EECF244321}">
                <p14:modId xmlns:p14="http://schemas.microsoft.com/office/powerpoint/2010/main" val="32097039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79" name="think-cell Slide" r:id="rId5" imgW="378" imgH="379" progId="TCLayout.ActiveDocument.1">
                  <p:embed/>
                </p:oleObj>
              </mc:Choice>
              <mc:Fallback>
                <p:oleObj name="think-cell Slide" r:id="rId5" imgW="378" imgH="379"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Product and Customer Support</a:t>
            </a:r>
          </a:p>
        </p:txBody>
      </p:sp>
      <p:sp>
        <p:nvSpPr>
          <p:cNvPr id="5" name="Rectangle 4"/>
          <p:cNvSpPr/>
          <p:nvPr/>
        </p:nvSpPr>
        <p:spPr bwMode="auto">
          <a:xfrm>
            <a:off x="458383" y="1212849"/>
            <a:ext cx="5701154" cy="361259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r>
              <a:rPr lang="en-US" sz="2200" dirty="0">
                <a:latin typeface="+mj-lt"/>
              </a:rPr>
              <a:t>Partners need to have a process in place to identify, track, and resolve the customer issues. Having a defined customer and product support process in place will provide </a:t>
            </a:r>
            <a:r>
              <a:rPr lang="en-US" sz="2200" dirty="0" smtClean="0">
                <a:latin typeface="+mj-lt"/>
              </a:rPr>
              <a:t>you with a path </a:t>
            </a:r>
            <a:r>
              <a:rPr lang="en-US" sz="2200" dirty="0">
                <a:latin typeface="+mj-lt"/>
              </a:rPr>
              <a:t>to resolve customer issues quickly and </a:t>
            </a:r>
            <a:r>
              <a:rPr lang="en-US" sz="2200" dirty="0" smtClean="0">
                <a:latin typeface="+mj-lt"/>
              </a:rPr>
              <a:t>efficiently.</a:t>
            </a:r>
            <a:endParaRPr lang="en-US" sz="2200" dirty="0">
              <a:solidFill>
                <a:schemeClr val="bg1"/>
              </a:solidFill>
              <a:latin typeface="+mj-lt"/>
            </a:endParaRPr>
          </a:p>
        </p:txBody>
      </p:sp>
      <p:sp>
        <p:nvSpPr>
          <p:cNvPr id="6" name="Rectangle 5"/>
          <p:cNvSpPr/>
          <p:nvPr/>
        </p:nvSpPr>
        <p:spPr bwMode="auto">
          <a:xfrm>
            <a:off x="6275695" y="1212849"/>
            <a:ext cx="5701154" cy="36125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defTabSz="932472" fontAlgn="base">
              <a:spcBef>
                <a:spcPct val="0"/>
              </a:spcBef>
              <a:spcAft>
                <a:spcPct val="0"/>
              </a:spcAft>
            </a:pPr>
            <a:r>
              <a:rPr lang="en-US" sz="2200" dirty="0">
                <a:latin typeface="+mj-lt"/>
              </a:rPr>
              <a:t>Develop a shared CRM/PSA system to track customer </a:t>
            </a:r>
            <a:r>
              <a:rPr lang="en-US" sz="2200" dirty="0" smtClean="0">
                <a:latin typeface="+mj-lt"/>
              </a:rPr>
              <a:t>issues, measure key </a:t>
            </a:r>
            <a:r>
              <a:rPr lang="en-US" sz="2200" dirty="0">
                <a:latin typeface="+mj-lt"/>
              </a:rPr>
              <a:t>performance </a:t>
            </a:r>
            <a:r>
              <a:rPr lang="en-US" sz="2200" dirty="0" smtClean="0">
                <a:latin typeface="+mj-lt"/>
              </a:rPr>
              <a:t>indicators, and gain </a:t>
            </a:r>
            <a:r>
              <a:rPr lang="en-US" sz="2200" dirty="0">
                <a:latin typeface="+mj-lt"/>
              </a:rPr>
              <a:t>insights on </a:t>
            </a:r>
            <a:r>
              <a:rPr lang="en-US" sz="2200" dirty="0" smtClean="0">
                <a:latin typeface="+mj-lt"/>
              </a:rPr>
              <a:t>training needs </a:t>
            </a:r>
            <a:r>
              <a:rPr lang="en-US" sz="2200" dirty="0">
                <a:latin typeface="+mj-lt"/>
              </a:rPr>
              <a:t>for both employees and </a:t>
            </a:r>
            <a:r>
              <a:rPr lang="en-US" sz="2200" dirty="0" smtClean="0">
                <a:latin typeface="+mj-lt"/>
              </a:rPr>
              <a:t>customers. You can also begin participating </a:t>
            </a:r>
            <a:r>
              <a:rPr lang="en-US" sz="2200" dirty="0">
                <a:latin typeface="+mj-lt"/>
              </a:rPr>
              <a:t>in product reviews or other activities with the development </a:t>
            </a:r>
            <a:r>
              <a:rPr lang="en-US" sz="2200" dirty="0" smtClean="0">
                <a:latin typeface="+mj-lt"/>
              </a:rPr>
              <a:t>teams.</a:t>
            </a:r>
            <a:endParaRPr lang="en-US" sz="2200" dirty="0">
              <a:solidFill>
                <a:schemeClr val="bg1"/>
              </a:solidFill>
              <a:latin typeface="+mj-lt"/>
            </a:endParaRPr>
          </a:p>
        </p:txBody>
      </p:sp>
      <p:grpSp>
        <p:nvGrpSpPr>
          <p:cNvPr id="90" name="Group 89"/>
          <p:cNvGrpSpPr/>
          <p:nvPr/>
        </p:nvGrpSpPr>
        <p:grpSpPr>
          <a:xfrm>
            <a:off x="11544299" y="4030840"/>
            <a:ext cx="339239" cy="711603"/>
            <a:chOff x="728436" y="1019378"/>
            <a:chExt cx="1584234" cy="3323162"/>
          </a:xfrm>
          <a:solidFill>
            <a:schemeClr val="bg1"/>
          </a:solidFill>
        </p:grpSpPr>
        <p:sp>
          <p:nvSpPr>
            <p:cNvPr id="91" name="Oval 90"/>
            <p:cNvSpPr/>
            <p:nvPr/>
          </p:nvSpPr>
          <p:spPr bwMode="auto">
            <a:xfrm>
              <a:off x="728436" y="1142999"/>
              <a:ext cx="493485" cy="5774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1"/>
                </a:solidFill>
              </a:endParaRPr>
            </a:p>
          </p:txBody>
        </p:sp>
        <p:sp>
          <p:nvSpPr>
            <p:cNvPr id="92" name="Rounded Rectangle 91"/>
            <p:cNvSpPr/>
            <p:nvPr/>
          </p:nvSpPr>
          <p:spPr bwMode="auto">
            <a:xfrm rot="1956832">
              <a:off x="857145" y="1922672"/>
              <a:ext cx="713004" cy="183140"/>
            </a:xfrm>
            <a:prstGeom prst="roundRect">
              <a:avLst>
                <a:gd name="adj" fmla="val 50000"/>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1"/>
                </a:solidFill>
              </a:endParaRPr>
            </a:p>
          </p:txBody>
        </p:sp>
        <p:sp>
          <p:nvSpPr>
            <p:cNvPr id="93" name="Rounded Rectangle 92"/>
            <p:cNvSpPr/>
            <p:nvPr/>
          </p:nvSpPr>
          <p:spPr bwMode="auto">
            <a:xfrm rot="6307740">
              <a:off x="1161073" y="1814084"/>
              <a:ext cx="713004" cy="183140"/>
            </a:xfrm>
            <a:prstGeom prst="roundRect">
              <a:avLst>
                <a:gd name="adj" fmla="val 50000"/>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1"/>
                </a:solidFill>
              </a:endParaRPr>
            </a:p>
          </p:txBody>
        </p:sp>
        <p:sp>
          <p:nvSpPr>
            <p:cNvPr id="94" name="Rectangle 93"/>
            <p:cNvSpPr/>
            <p:nvPr/>
          </p:nvSpPr>
          <p:spPr bwMode="auto">
            <a:xfrm>
              <a:off x="1488530" y="1281248"/>
              <a:ext cx="181441" cy="192542"/>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1"/>
                </a:solidFill>
              </a:endParaRPr>
            </a:p>
          </p:txBody>
        </p:sp>
        <p:sp>
          <p:nvSpPr>
            <p:cNvPr id="95" name="Isosceles Triangle 12"/>
            <p:cNvSpPr/>
            <p:nvPr/>
          </p:nvSpPr>
          <p:spPr bwMode="auto">
            <a:xfrm rot="16200000">
              <a:off x="1605006" y="1131587"/>
              <a:ext cx="701040" cy="476623"/>
            </a:xfrm>
            <a:custGeom>
              <a:avLst/>
              <a:gdLst/>
              <a:ahLst/>
              <a:cxnLst/>
              <a:rect l="l" t="t" r="r" b="b"/>
              <a:pathLst>
                <a:path w="701040" h="476623">
                  <a:moveTo>
                    <a:pt x="701040" y="476623"/>
                  </a:moveTo>
                  <a:lnTo>
                    <a:pt x="0" y="476623"/>
                  </a:lnTo>
                  <a:lnTo>
                    <a:pt x="270305" y="0"/>
                  </a:lnTo>
                  <a:lnTo>
                    <a:pt x="4307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1"/>
                </a:solidFill>
              </a:endParaRPr>
            </a:p>
          </p:txBody>
        </p:sp>
        <p:sp>
          <p:nvSpPr>
            <p:cNvPr id="96" name="Rectangle 95"/>
            <p:cNvSpPr/>
            <p:nvPr/>
          </p:nvSpPr>
          <p:spPr bwMode="auto">
            <a:xfrm>
              <a:off x="2236470" y="1019378"/>
              <a:ext cx="76200" cy="70104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1"/>
                </a:solidFill>
              </a:endParaRPr>
            </a:p>
          </p:txBody>
        </p:sp>
        <p:sp>
          <p:nvSpPr>
            <p:cNvPr id="97" name="Freeform 17"/>
            <p:cNvSpPr>
              <a:spLocks/>
            </p:cNvSpPr>
            <p:nvPr/>
          </p:nvSpPr>
          <p:spPr bwMode="auto">
            <a:xfrm flipH="1">
              <a:off x="829949" y="1776154"/>
              <a:ext cx="608338" cy="1198084"/>
            </a:xfrm>
            <a:custGeom>
              <a:avLst/>
              <a:gdLst/>
              <a:ahLst/>
              <a:cxnLst/>
              <a:rect l="l" t="t" r="r" b="b"/>
              <a:pathLst>
                <a:path w="608338" h="1198084">
                  <a:moveTo>
                    <a:pt x="509465" y="0"/>
                  </a:moveTo>
                  <a:cubicBezTo>
                    <a:pt x="535014" y="42511"/>
                    <a:pt x="543026" y="40645"/>
                    <a:pt x="554931" y="83155"/>
                  </a:cubicBezTo>
                  <a:cubicBezTo>
                    <a:pt x="547788" y="135074"/>
                    <a:pt x="560340" y="158903"/>
                    <a:pt x="467247" y="215335"/>
                  </a:cubicBezTo>
                  <a:cubicBezTo>
                    <a:pt x="356899" y="288214"/>
                    <a:pt x="103284" y="446703"/>
                    <a:pt x="0" y="508520"/>
                  </a:cubicBezTo>
                  <a:lnTo>
                    <a:pt x="0" y="908820"/>
                  </a:lnTo>
                  <a:lnTo>
                    <a:pt x="1" y="908820"/>
                  </a:lnTo>
                  <a:lnTo>
                    <a:pt x="1" y="1198084"/>
                  </a:lnTo>
                  <a:lnTo>
                    <a:pt x="601585" y="1198084"/>
                  </a:lnTo>
                  <a:cubicBezTo>
                    <a:pt x="606636" y="204943"/>
                    <a:pt x="614406" y="394166"/>
                    <a:pt x="600399" y="168178"/>
                  </a:cubicBezTo>
                  <a:cubicBezTo>
                    <a:pt x="585243" y="16709"/>
                    <a:pt x="515852" y="14170"/>
                    <a:pt x="5094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1"/>
                </a:solidFill>
              </a:endParaRPr>
            </a:p>
          </p:txBody>
        </p:sp>
        <p:sp>
          <p:nvSpPr>
            <p:cNvPr id="98" name="Rounded Rectangle 97"/>
            <p:cNvSpPr/>
            <p:nvPr/>
          </p:nvSpPr>
          <p:spPr bwMode="auto">
            <a:xfrm>
              <a:off x="837490" y="2811726"/>
              <a:ext cx="297217" cy="1530814"/>
            </a:xfrm>
            <a:prstGeom prst="roundRect">
              <a:avLst>
                <a:gd name="adj" fmla="val 48148"/>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1"/>
                </a:solidFill>
              </a:endParaRPr>
            </a:p>
          </p:txBody>
        </p:sp>
        <p:sp>
          <p:nvSpPr>
            <p:cNvPr id="99" name="Rounded Rectangle 98"/>
            <p:cNvSpPr/>
            <p:nvPr/>
          </p:nvSpPr>
          <p:spPr bwMode="auto">
            <a:xfrm rot="19997398">
              <a:off x="1399993" y="2794579"/>
              <a:ext cx="297217" cy="1476531"/>
            </a:xfrm>
            <a:prstGeom prst="roundRect">
              <a:avLst>
                <a:gd name="adj" fmla="val 48148"/>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1"/>
                </a:solidFill>
              </a:endParaRPr>
            </a:p>
          </p:txBody>
        </p:sp>
      </p:grpSp>
      <p:sp>
        <p:nvSpPr>
          <p:cNvPr id="118" name="Rectangle 117"/>
          <p:cNvSpPr/>
          <p:nvPr/>
        </p:nvSpPr>
        <p:spPr bwMode="auto">
          <a:xfrm>
            <a:off x="0" y="6948806"/>
            <a:ext cx="12436475" cy="45719"/>
          </a:xfrm>
          <a:prstGeom prst="rect">
            <a:avLst/>
          </a:prstGeom>
          <a:solidFill>
            <a:srgbClr val="7FBA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ctr" anchorCtr="0" compatLnSpc="1">
            <a:prstTxWarp prst="textNoShape">
              <a:avLst/>
            </a:prstTxWarp>
          </a:bodyPr>
          <a:lstStyle/>
          <a:p>
            <a:pPr algn="ctr" defTabSz="932472" fontAlgn="base">
              <a:spcBef>
                <a:spcPct val="0"/>
              </a:spcBef>
              <a:spcAft>
                <a:spcPct val="0"/>
              </a:spcAft>
            </a:pPr>
            <a:endParaRPr lang="en-IN" sz="2000" dirty="0">
              <a:solidFill>
                <a:schemeClr val="tx1"/>
              </a:solidFill>
            </a:endParaRPr>
          </a:p>
        </p:txBody>
      </p:sp>
      <p:sp>
        <p:nvSpPr>
          <p:cNvPr id="120" name="Freeform 19"/>
          <p:cNvSpPr>
            <a:spLocks/>
          </p:cNvSpPr>
          <p:nvPr/>
        </p:nvSpPr>
        <p:spPr bwMode="auto">
          <a:xfrm flipH="1">
            <a:off x="1464794" y="6457645"/>
            <a:ext cx="1479790" cy="502996"/>
          </a:xfrm>
          <a:custGeom>
            <a:avLst/>
            <a:gdLst>
              <a:gd name="T0" fmla="*/ 0 w 1013"/>
              <a:gd name="T1" fmla="*/ 297 h 297"/>
              <a:gd name="T2" fmla="*/ 0 w 1013"/>
              <a:gd name="T3" fmla="*/ 297 h 297"/>
              <a:gd name="T4" fmla="*/ 1013 w 1013"/>
              <a:gd name="T5" fmla="*/ 297 h 297"/>
              <a:gd name="T6" fmla="*/ 1013 w 1013"/>
              <a:gd name="T7" fmla="*/ 239 h 297"/>
              <a:gd name="T8" fmla="*/ 0 w 1013"/>
              <a:gd name="T9" fmla="*/ 297 h 297"/>
            </a:gdLst>
            <a:ahLst/>
            <a:cxnLst>
              <a:cxn ang="0">
                <a:pos x="T0" y="T1"/>
              </a:cxn>
              <a:cxn ang="0">
                <a:pos x="T2" y="T3"/>
              </a:cxn>
              <a:cxn ang="0">
                <a:pos x="T4" y="T5"/>
              </a:cxn>
              <a:cxn ang="0">
                <a:pos x="T6" y="T7"/>
              </a:cxn>
              <a:cxn ang="0">
                <a:pos x="T8" y="T9"/>
              </a:cxn>
            </a:cxnLst>
            <a:rect l="0" t="0" r="r" b="b"/>
            <a:pathLst>
              <a:path w="1013" h="297">
                <a:moveTo>
                  <a:pt x="0" y="297"/>
                </a:moveTo>
                <a:cubicBezTo>
                  <a:pt x="0" y="297"/>
                  <a:pt x="0" y="297"/>
                  <a:pt x="0" y="297"/>
                </a:cubicBezTo>
                <a:cubicBezTo>
                  <a:pt x="1013" y="297"/>
                  <a:pt x="1013" y="297"/>
                  <a:pt x="1013" y="297"/>
                </a:cubicBezTo>
                <a:cubicBezTo>
                  <a:pt x="1013" y="239"/>
                  <a:pt x="1013" y="239"/>
                  <a:pt x="1013" y="239"/>
                </a:cubicBezTo>
                <a:cubicBezTo>
                  <a:pt x="714" y="0"/>
                  <a:pt x="277" y="19"/>
                  <a:pt x="0" y="297"/>
                </a:cubicBez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1" name="Freeform 19"/>
          <p:cNvSpPr>
            <a:spLocks/>
          </p:cNvSpPr>
          <p:nvPr/>
        </p:nvSpPr>
        <p:spPr bwMode="auto">
          <a:xfrm flipH="1">
            <a:off x="0" y="6315385"/>
            <a:ext cx="1898306" cy="645256"/>
          </a:xfrm>
          <a:custGeom>
            <a:avLst/>
            <a:gdLst>
              <a:gd name="T0" fmla="*/ 0 w 1013"/>
              <a:gd name="T1" fmla="*/ 297 h 297"/>
              <a:gd name="T2" fmla="*/ 0 w 1013"/>
              <a:gd name="T3" fmla="*/ 297 h 297"/>
              <a:gd name="T4" fmla="*/ 1013 w 1013"/>
              <a:gd name="T5" fmla="*/ 297 h 297"/>
              <a:gd name="T6" fmla="*/ 1013 w 1013"/>
              <a:gd name="T7" fmla="*/ 239 h 297"/>
              <a:gd name="T8" fmla="*/ 0 w 1013"/>
              <a:gd name="T9" fmla="*/ 297 h 297"/>
            </a:gdLst>
            <a:ahLst/>
            <a:cxnLst>
              <a:cxn ang="0">
                <a:pos x="T0" y="T1"/>
              </a:cxn>
              <a:cxn ang="0">
                <a:pos x="T2" y="T3"/>
              </a:cxn>
              <a:cxn ang="0">
                <a:pos x="T4" y="T5"/>
              </a:cxn>
              <a:cxn ang="0">
                <a:pos x="T6" y="T7"/>
              </a:cxn>
              <a:cxn ang="0">
                <a:pos x="T8" y="T9"/>
              </a:cxn>
            </a:cxnLst>
            <a:rect l="0" t="0" r="r" b="b"/>
            <a:pathLst>
              <a:path w="1013" h="297">
                <a:moveTo>
                  <a:pt x="0" y="297"/>
                </a:moveTo>
                <a:cubicBezTo>
                  <a:pt x="0" y="297"/>
                  <a:pt x="0" y="297"/>
                  <a:pt x="0" y="297"/>
                </a:cubicBezTo>
                <a:cubicBezTo>
                  <a:pt x="1013" y="297"/>
                  <a:pt x="1013" y="297"/>
                  <a:pt x="1013" y="297"/>
                </a:cubicBezTo>
                <a:cubicBezTo>
                  <a:pt x="1013" y="239"/>
                  <a:pt x="1013" y="239"/>
                  <a:pt x="1013" y="239"/>
                </a:cubicBezTo>
                <a:cubicBezTo>
                  <a:pt x="714" y="0"/>
                  <a:pt x="277" y="19"/>
                  <a:pt x="0" y="297"/>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2" name="Freeform 30"/>
          <p:cNvSpPr>
            <a:spLocks/>
          </p:cNvSpPr>
          <p:nvPr/>
        </p:nvSpPr>
        <p:spPr bwMode="auto">
          <a:xfrm flipH="1">
            <a:off x="135306" y="6673933"/>
            <a:ext cx="1039582" cy="284535"/>
          </a:xfrm>
          <a:custGeom>
            <a:avLst/>
            <a:gdLst>
              <a:gd name="T0" fmla="*/ 343 w 555"/>
              <a:gd name="T1" fmla="*/ 21 h 131"/>
              <a:gd name="T2" fmla="*/ 343 w 555"/>
              <a:gd name="T3" fmla="*/ 21 h 131"/>
              <a:gd name="T4" fmla="*/ 0 w 555"/>
              <a:gd name="T5" fmla="*/ 131 h 131"/>
              <a:gd name="T6" fmla="*/ 197 w 555"/>
              <a:gd name="T7" fmla="*/ 131 h 131"/>
              <a:gd name="T8" fmla="*/ 555 w 555"/>
              <a:gd name="T9" fmla="*/ 131 h 131"/>
              <a:gd name="T10" fmla="*/ 343 w 555"/>
              <a:gd name="T11" fmla="*/ 21 h 131"/>
            </a:gdLst>
            <a:ahLst/>
            <a:cxnLst>
              <a:cxn ang="0">
                <a:pos x="T0" y="T1"/>
              </a:cxn>
              <a:cxn ang="0">
                <a:pos x="T2" y="T3"/>
              </a:cxn>
              <a:cxn ang="0">
                <a:pos x="T4" y="T5"/>
              </a:cxn>
              <a:cxn ang="0">
                <a:pos x="T6" y="T7"/>
              </a:cxn>
              <a:cxn ang="0">
                <a:pos x="T8" y="T9"/>
              </a:cxn>
              <a:cxn ang="0">
                <a:pos x="T10" y="T11"/>
              </a:cxn>
            </a:cxnLst>
            <a:rect l="0" t="0" r="r" b="b"/>
            <a:pathLst>
              <a:path w="555" h="131">
                <a:moveTo>
                  <a:pt x="343" y="21"/>
                </a:moveTo>
                <a:cubicBezTo>
                  <a:pt x="343" y="21"/>
                  <a:pt x="343" y="21"/>
                  <a:pt x="343" y="21"/>
                </a:cubicBezTo>
                <a:cubicBezTo>
                  <a:pt x="222" y="0"/>
                  <a:pt x="93" y="37"/>
                  <a:pt x="0" y="131"/>
                </a:cubicBezTo>
                <a:cubicBezTo>
                  <a:pt x="197" y="131"/>
                  <a:pt x="197" y="131"/>
                  <a:pt x="197" y="131"/>
                </a:cubicBezTo>
                <a:cubicBezTo>
                  <a:pt x="555" y="131"/>
                  <a:pt x="555" y="131"/>
                  <a:pt x="555" y="131"/>
                </a:cubicBezTo>
                <a:cubicBezTo>
                  <a:pt x="496" y="70"/>
                  <a:pt x="421" y="34"/>
                  <a:pt x="343" y="21"/>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5" name="Freeform 8"/>
          <p:cNvSpPr>
            <a:spLocks/>
          </p:cNvSpPr>
          <p:nvPr/>
        </p:nvSpPr>
        <p:spPr bwMode="auto">
          <a:xfrm>
            <a:off x="2149697" y="5371731"/>
            <a:ext cx="339354" cy="257835"/>
          </a:xfrm>
          <a:custGeom>
            <a:avLst/>
            <a:gdLst>
              <a:gd name="T0" fmla="*/ 117 w 139"/>
              <a:gd name="T1" fmla="*/ 40 h 91"/>
              <a:gd name="T2" fmla="*/ 117 w 139"/>
              <a:gd name="T3" fmla="*/ 38 h 91"/>
              <a:gd name="T4" fmla="*/ 79 w 139"/>
              <a:gd name="T5" fmla="*/ 0 h 91"/>
              <a:gd name="T6" fmla="*/ 47 w 139"/>
              <a:gd name="T7" fmla="*/ 17 h 91"/>
              <a:gd name="T8" fmla="*/ 36 w 139"/>
              <a:gd name="T9" fmla="*/ 14 h 91"/>
              <a:gd name="T10" fmla="*/ 24 w 139"/>
              <a:gd name="T11" fmla="*/ 18 h 91"/>
              <a:gd name="T12" fmla="*/ 14 w 139"/>
              <a:gd name="T13" fmla="*/ 36 h 91"/>
              <a:gd name="T14" fmla="*/ 0 w 139"/>
              <a:gd name="T15" fmla="*/ 61 h 91"/>
              <a:gd name="T16" fmla="*/ 27 w 139"/>
              <a:gd name="T17" fmla="*/ 91 h 91"/>
              <a:gd name="T18" fmla="*/ 30 w 139"/>
              <a:gd name="T19" fmla="*/ 91 h 91"/>
              <a:gd name="T20" fmla="*/ 33 w 139"/>
              <a:gd name="T21" fmla="*/ 91 h 91"/>
              <a:gd name="T22" fmla="*/ 96 w 139"/>
              <a:gd name="T23" fmla="*/ 91 h 91"/>
              <a:gd name="T24" fmla="*/ 97 w 139"/>
              <a:gd name="T25" fmla="*/ 91 h 91"/>
              <a:gd name="T26" fmla="*/ 99 w 139"/>
              <a:gd name="T27" fmla="*/ 91 h 91"/>
              <a:gd name="T28" fmla="*/ 103 w 139"/>
              <a:gd name="T29" fmla="*/ 91 h 91"/>
              <a:gd name="T30" fmla="*/ 113 w 139"/>
              <a:gd name="T31" fmla="*/ 91 h 91"/>
              <a:gd name="T32" fmla="*/ 139 w 139"/>
              <a:gd name="T33" fmla="*/ 66 h 91"/>
              <a:gd name="T34" fmla="*/ 117 w 139"/>
              <a:gd name="T35" fmla="*/ 4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91">
                <a:moveTo>
                  <a:pt x="117" y="40"/>
                </a:moveTo>
                <a:cubicBezTo>
                  <a:pt x="117" y="39"/>
                  <a:pt x="117" y="39"/>
                  <a:pt x="117" y="38"/>
                </a:cubicBezTo>
                <a:cubicBezTo>
                  <a:pt x="117" y="17"/>
                  <a:pt x="100" y="0"/>
                  <a:pt x="79" y="0"/>
                </a:cubicBezTo>
                <a:cubicBezTo>
                  <a:pt x="65" y="0"/>
                  <a:pt x="53" y="7"/>
                  <a:pt x="47" y="17"/>
                </a:cubicBezTo>
                <a:cubicBezTo>
                  <a:pt x="43" y="15"/>
                  <a:pt x="40" y="14"/>
                  <a:pt x="36" y="14"/>
                </a:cubicBezTo>
                <a:cubicBezTo>
                  <a:pt x="31" y="14"/>
                  <a:pt x="27" y="15"/>
                  <a:pt x="24" y="18"/>
                </a:cubicBezTo>
                <a:cubicBezTo>
                  <a:pt x="18" y="22"/>
                  <a:pt x="14" y="28"/>
                  <a:pt x="14" y="36"/>
                </a:cubicBezTo>
                <a:cubicBezTo>
                  <a:pt x="6" y="41"/>
                  <a:pt x="0" y="51"/>
                  <a:pt x="0" y="61"/>
                </a:cubicBezTo>
                <a:cubicBezTo>
                  <a:pt x="0" y="77"/>
                  <a:pt x="12" y="90"/>
                  <a:pt x="27" y="91"/>
                </a:cubicBezTo>
                <a:cubicBezTo>
                  <a:pt x="28" y="91"/>
                  <a:pt x="29" y="91"/>
                  <a:pt x="30" y="91"/>
                </a:cubicBezTo>
                <a:cubicBezTo>
                  <a:pt x="31" y="91"/>
                  <a:pt x="32" y="91"/>
                  <a:pt x="33" y="91"/>
                </a:cubicBezTo>
                <a:cubicBezTo>
                  <a:pt x="47" y="91"/>
                  <a:pt x="80" y="91"/>
                  <a:pt x="96" y="91"/>
                </a:cubicBezTo>
                <a:cubicBezTo>
                  <a:pt x="97" y="91"/>
                  <a:pt x="97" y="91"/>
                  <a:pt x="97" y="91"/>
                </a:cubicBezTo>
                <a:cubicBezTo>
                  <a:pt x="99" y="91"/>
                  <a:pt x="99" y="91"/>
                  <a:pt x="99" y="91"/>
                </a:cubicBezTo>
                <a:cubicBezTo>
                  <a:pt x="100" y="91"/>
                  <a:pt x="102" y="91"/>
                  <a:pt x="103" y="91"/>
                </a:cubicBezTo>
                <a:cubicBezTo>
                  <a:pt x="113" y="91"/>
                  <a:pt x="113" y="91"/>
                  <a:pt x="113" y="91"/>
                </a:cubicBezTo>
                <a:cubicBezTo>
                  <a:pt x="128" y="91"/>
                  <a:pt x="139" y="80"/>
                  <a:pt x="139" y="66"/>
                </a:cubicBezTo>
                <a:cubicBezTo>
                  <a:pt x="139" y="53"/>
                  <a:pt x="130" y="42"/>
                  <a:pt x="117" y="4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08" name="Freeform 5"/>
          <p:cNvSpPr>
            <a:spLocks/>
          </p:cNvSpPr>
          <p:nvPr/>
        </p:nvSpPr>
        <p:spPr bwMode="auto">
          <a:xfrm>
            <a:off x="544137" y="5827090"/>
            <a:ext cx="319940" cy="240604"/>
          </a:xfrm>
          <a:custGeom>
            <a:avLst/>
            <a:gdLst>
              <a:gd name="T0" fmla="*/ 118 w 140"/>
              <a:gd name="T1" fmla="*/ 40 h 91"/>
              <a:gd name="T2" fmla="*/ 118 w 140"/>
              <a:gd name="T3" fmla="*/ 38 h 91"/>
              <a:gd name="T4" fmla="*/ 79 w 140"/>
              <a:gd name="T5" fmla="*/ 0 h 91"/>
              <a:gd name="T6" fmla="*/ 47 w 140"/>
              <a:gd name="T7" fmla="*/ 17 h 91"/>
              <a:gd name="T8" fmla="*/ 37 w 140"/>
              <a:gd name="T9" fmla="*/ 14 h 91"/>
              <a:gd name="T10" fmla="*/ 24 w 140"/>
              <a:gd name="T11" fmla="*/ 18 h 91"/>
              <a:gd name="T12" fmla="*/ 14 w 140"/>
              <a:gd name="T13" fmla="*/ 36 h 91"/>
              <a:gd name="T14" fmla="*/ 0 w 140"/>
              <a:gd name="T15" fmla="*/ 61 h 91"/>
              <a:gd name="T16" fmla="*/ 27 w 140"/>
              <a:gd name="T17" fmla="*/ 91 h 91"/>
              <a:gd name="T18" fmla="*/ 31 w 140"/>
              <a:gd name="T19" fmla="*/ 91 h 91"/>
              <a:gd name="T20" fmla="*/ 34 w 140"/>
              <a:gd name="T21" fmla="*/ 91 h 91"/>
              <a:gd name="T22" fmla="*/ 97 w 140"/>
              <a:gd name="T23" fmla="*/ 91 h 91"/>
              <a:gd name="T24" fmla="*/ 98 w 140"/>
              <a:gd name="T25" fmla="*/ 91 h 91"/>
              <a:gd name="T26" fmla="*/ 99 w 140"/>
              <a:gd name="T27" fmla="*/ 91 h 91"/>
              <a:gd name="T28" fmla="*/ 104 w 140"/>
              <a:gd name="T29" fmla="*/ 91 h 91"/>
              <a:gd name="T30" fmla="*/ 114 w 140"/>
              <a:gd name="T31" fmla="*/ 91 h 91"/>
              <a:gd name="T32" fmla="*/ 140 w 140"/>
              <a:gd name="T33" fmla="*/ 66 h 91"/>
              <a:gd name="T34" fmla="*/ 118 w 140"/>
              <a:gd name="T35" fmla="*/ 4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91">
                <a:moveTo>
                  <a:pt x="118" y="40"/>
                </a:moveTo>
                <a:cubicBezTo>
                  <a:pt x="118" y="39"/>
                  <a:pt x="118" y="39"/>
                  <a:pt x="118" y="38"/>
                </a:cubicBezTo>
                <a:cubicBezTo>
                  <a:pt x="118" y="17"/>
                  <a:pt x="100" y="0"/>
                  <a:pt x="79" y="0"/>
                </a:cubicBezTo>
                <a:cubicBezTo>
                  <a:pt x="66" y="0"/>
                  <a:pt x="54" y="7"/>
                  <a:pt x="47" y="17"/>
                </a:cubicBezTo>
                <a:cubicBezTo>
                  <a:pt x="44" y="15"/>
                  <a:pt x="40" y="14"/>
                  <a:pt x="37" y="14"/>
                </a:cubicBezTo>
                <a:cubicBezTo>
                  <a:pt x="32" y="14"/>
                  <a:pt x="28" y="15"/>
                  <a:pt x="24" y="18"/>
                </a:cubicBezTo>
                <a:cubicBezTo>
                  <a:pt x="18" y="22"/>
                  <a:pt x="14" y="28"/>
                  <a:pt x="14" y="36"/>
                </a:cubicBezTo>
                <a:cubicBezTo>
                  <a:pt x="6" y="41"/>
                  <a:pt x="0" y="51"/>
                  <a:pt x="0" y="61"/>
                </a:cubicBezTo>
                <a:cubicBezTo>
                  <a:pt x="0" y="77"/>
                  <a:pt x="12" y="90"/>
                  <a:pt x="27" y="91"/>
                </a:cubicBezTo>
                <a:cubicBezTo>
                  <a:pt x="28" y="91"/>
                  <a:pt x="30" y="91"/>
                  <a:pt x="31" y="91"/>
                </a:cubicBezTo>
                <a:cubicBezTo>
                  <a:pt x="32" y="91"/>
                  <a:pt x="33" y="91"/>
                  <a:pt x="34" y="91"/>
                </a:cubicBezTo>
                <a:cubicBezTo>
                  <a:pt x="48" y="91"/>
                  <a:pt x="81" y="91"/>
                  <a:pt x="97" y="91"/>
                </a:cubicBezTo>
                <a:cubicBezTo>
                  <a:pt x="97" y="91"/>
                  <a:pt x="97" y="91"/>
                  <a:pt x="98" y="91"/>
                </a:cubicBezTo>
                <a:cubicBezTo>
                  <a:pt x="99" y="91"/>
                  <a:pt x="99" y="91"/>
                  <a:pt x="99" y="91"/>
                </a:cubicBezTo>
                <a:cubicBezTo>
                  <a:pt x="100" y="91"/>
                  <a:pt x="102" y="91"/>
                  <a:pt x="104" y="91"/>
                </a:cubicBezTo>
                <a:cubicBezTo>
                  <a:pt x="114" y="91"/>
                  <a:pt x="114" y="91"/>
                  <a:pt x="114" y="91"/>
                </a:cubicBezTo>
                <a:cubicBezTo>
                  <a:pt x="128" y="91"/>
                  <a:pt x="140" y="80"/>
                  <a:pt x="140" y="66"/>
                </a:cubicBezTo>
                <a:cubicBezTo>
                  <a:pt x="140" y="53"/>
                  <a:pt x="130" y="42"/>
                  <a:pt x="118" y="4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09" name="Freeform 8"/>
          <p:cNvSpPr>
            <a:spLocks/>
          </p:cNvSpPr>
          <p:nvPr/>
        </p:nvSpPr>
        <p:spPr bwMode="auto">
          <a:xfrm>
            <a:off x="864077" y="5484092"/>
            <a:ext cx="600202" cy="456023"/>
          </a:xfrm>
          <a:custGeom>
            <a:avLst/>
            <a:gdLst>
              <a:gd name="T0" fmla="*/ 117 w 139"/>
              <a:gd name="T1" fmla="*/ 40 h 91"/>
              <a:gd name="T2" fmla="*/ 117 w 139"/>
              <a:gd name="T3" fmla="*/ 38 h 91"/>
              <a:gd name="T4" fmla="*/ 79 w 139"/>
              <a:gd name="T5" fmla="*/ 0 h 91"/>
              <a:gd name="T6" fmla="*/ 47 w 139"/>
              <a:gd name="T7" fmla="*/ 17 h 91"/>
              <a:gd name="T8" fmla="*/ 36 w 139"/>
              <a:gd name="T9" fmla="*/ 14 h 91"/>
              <a:gd name="T10" fmla="*/ 24 w 139"/>
              <a:gd name="T11" fmla="*/ 18 h 91"/>
              <a:gd name="T12" fmla="*/ 14 w 139"/>
              <a:gd name="T13" fmla="*/ 36 h 91"/>
              <a:gd name="T14" fmla="*/ 0 w 139"/>
              <a:gd name="T15" fmla="*/ 61 h 91"/>
              <a:gd name="T16" fmla="*/ 27 w 139"/>
              <a:gd name="T17" fmla="*/ 91 h 91"/>
              <a:gd name="T18" fmla="*/ 30 w 139"/>
              <a:gd name="T19" fmla="*/ 91 h 91"/>
              <a:gd name="T20" fmla="*/ 33 w 139"/>
              <a:gd name="T21" fmla="*/ 91 h 91"/>
              <a:gd name="T22" fmla="*/ 96 w 139"/>
              <a:gd name="T23" fmla="*/ 91 h 91"/>
              <a:gd name="T24" fmla="*/ 97 w 139"/>
              <a:gd name="T25" fmla="*/ 91 h 91"/>
              <a:gd name="T26" fmla="*/ 99 w 139"/>
              <a:gd name="T27" fmla="*/ 91 h 91"/>
              <a:gd name="T28" fmla="*/ 103 w 139"/>
              <a:gd name="T29" fmla="*/ 91 h 91"/>
              <a:gd name="T30" fmla="*/ 113 w 139"/>
              <a:gd name="T31" fmla="*/ 91 h 91"/>
              <a:gd name="T32" fmla="*/ 139 w 139"/>
              <a:gd name="T33" fmla="*/ 66 h 91"/>
              <a:gd name="T34" fmla="*/ 117 w 139"/>
              <a:gd name="T35" fmla="*/ 4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91">
                <a:moveTo>
                  <a:pt x="117" y="40"/>
                </a:moveTo>
                <a:cubicBezTo>
                  <a:pt x="117" y="39"/>
                  <a:pt x="117" y="39"/>
                  <a:pt x="117" y="38"/>
                </a:cubicBezTo>
                <a:cubicBezTo>
                  <a:pt x="117" y="17"/>
                  <a:pt x="100" y="0"/>
                  <a:pt x="79" y="0"/>
                </a:cubicBezTo>
                <a:cubicBezTo>
                  <a:pt x="65" y="0"/>
                  <a:pt x="53" y="7"/>
                  <a:pt x="47" y="17"/>
                </a:cubicBezTo>
                <a:cubicBezTo>
                  <a:pt x="43" y="15"/>
                  <a:pt x="40" y="14"/>
                  <a:pt x="36" y="14"/>
                </a:cubicBezTo>
                <a:cubicBezTo>
                  <a:pt x="31" y="14"/>
                  <a:pt x="27" y="15"/>
                  <a:pt x="24" y="18"/>
                </a:cubicBezTo>
                <a:cubicBezTo>
                  <a:pt x="18" y="22"/>
                  <a:pt x="14" y="28"/>
                  <a:pt x="14" y="36"/>
                </a:cubicBezTo>
                <a:cubicBezTo>
                  <a:pt x="6" y="41"/>
                  <a:pt x="0" y="51"/>
                  <a:pt x="0" y="61"/>
                </a:cubicBezTo>
                <a:cubicBezTo>
                  <a:pt x="0" y="77"/>
                  <a:pt x="12" y="90"/>
                  <a:pt x="27" y="91"/>
                </a:cubicBezTo>
                <a:cubicBezTo>
                  <a:pt x="28" y="91"/>
                  <a:pt x="29" y="91"/>
                  <a:pt x="30" y="91"/>
                </a:cubicBezTo>
                <a:cubicBezTo>
                  <a:pt x="31" y="91"/>
                  <a:pt x="32" y="91"/>
                  <a:pt x="33" y="91"/>
                </a:cubicBezTo>
                <a:cubicBezTo>
                  <a:pt x="47" y="91"/>
                  <a:pt x="80" y="91"/>
                  <a:pt x="96" y="91"/>
                </a:cubicBezTo>
                <a:cubicBezTo>
                  <a:pt x="97" y="91"/>
                  <a:pt x="97" y="91"/>
                  <a:pt x="97" y="91"/>
                </a:cubicBezTo>
                <a:cubicBezTo>
                  <a:pt x="99" y="91"/>
                  <a:pt x="99" y="91"/>
                  <a:pt x="99" y="91"/>
                </a:cubicBezTo>
                <a:cubicBezTo>
                  <a:pt x="100" y="91"/>
                  <a:pt x="102" y="91"/>
                  <a:pt x="103" y="91"/>
                </a:cubicBezTo>
                <a:cubicBezTo>
                  <a:pt x="113" y="91"/>
                  <a:pt x="113" y="91"/>
                  <a:pt x="113" y="91"/>
                </a:cubicBezTo>
                <a:cubicBezTo>
                  <a:pt x="128" y="91"/>
                  <a:pt x="139" y="80"/>
                  <a:pt x="139" y="66"/>
                </a:cubicBezTo>
                <a:cubicBezTo>
                  <a:pt x="139" y="53"/>
                  <a:pt x="130" y="42"/>
                  <a:pt x="117" y="4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10" name="Freeform 5"/>
          <p:cNvSpPr>
            <a:spLocks/>
          </p:cNvSpPr>
          <p:nvPr/>
        </p:nvSpPr>
        <p:spPr bwMode="auto">
          <a:xfrm>
            <a:off x="2338978" y="5493613"/>
            <a:ext cx="637031" cy="412474"/>
          </a:xfrm>
          <a:custGeom>
            <a:avLst/>
            <a:gdLst>
              <a:gd name="T0" fmla="*/ 118 w 140"/>
              <a:gd name="T1" fmla="*/ 40 h 91"/>
              <a:gd name="T2" fmla="*/ 118 w 140"/>
              <a:gd name="T3" fmla="*/ 38 h 91"/>
              <a:gd name="T4" fmla="*/ 79 w 140"/>
              <a:gd name="T5" fmla="*/ 0 h 91"/>
              <a:gd name="T6" fmla="*/ 47 w 140"/>
              <a:gd name="T7" fmla="*/ 17 h 91"/>
              <a:gd name="T8" fmla="*/ 37 w 140"/>
              <a:gd name="T9" fmla="*/ 14 h 91"/>
              <a:gd name="T10" fmla="*/ 24 w 140"/>
              <a:gd name="T11" fmla="*/ 18 h 91"/>
              <a:gd name="T12" fmla="*/ 14 w 140"/>
              <a:gd name="T13" fmla="*/ 36 h 91"/>
              <a:gd name="T14" fmla="*/ 0 w 140"/>
              <a:gd name="T15" fmla="*/ 61 h 91"/>
              <a:gd name="T16" fmla="*/ 27 w 140"/>
              <a:gd name="T17" fmla="*/ 91 h 91"/>
              <a:gd name="T18" fmla="*/ 31 w 140"/>
              <a:gd name="T19" fmla="*/ 91 h 91"/>
              <a:gd name="T20" fmla="*/ 34 w 140"/>
              <a:gd name="T21" fmla="*/ 91 h 91"/>
              <a:gd name="T22" fmla="*/ 97 w 140"/>
              <a:gd name="T23" fmla="*/ 91 h 91"/>
              <a:gd name="T24" fmla="*/ 98 w 140"/>
              <a:gd name="T25" fmla="*/ 91 h 91"/>
              <a:gd name="T26" fmla="*/ 99 w 140"/>
              <a:gd name="T27" fmla="*/ 91 h 91"/>
              <a:gd name="T28" fmla="*/ 104 w 140"/>
              <a:gd name="T29" fmla="*/ 91 h 91"/>
              <a:gd name="T30" fmla="*/ 114 w 140"/>
              <a:gd name="T31" fmla="*/ 91 h 91"/>
              <a:gd name="T32" fmla="*/ 140 w 140"/>
              <a:gd name="T33" fmla="*/ 66 h 91"/>
              <a:gd name="T34" fmla="*/ 118 w 140"/>
              <a:gd name="T35" fmla="*/ 4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91">
                <a:moveTo>
                  <a:pt x="118" y="40"/>
                </a:moveTo>
                <a:cubicBezTo>
                  <a:pt x="118" y="39"/>
                  <a:pt x="118" y="39"/>
                  <a:pt x="118" y="38"/>
                </a:cubicBezTo>
                <a:cubicBezTo>
                  <a:pt x="118" y="17"/>
                  <a:pt x="100" y="0"/>
                  <a:pt x="79" y="0"/>
                </a:cubicBezTo>
                <a:cubicBezTo>
                  <a:pt x="66" y="0"/>
                  <a:pt x="54" y="7"/>
                  <a:pt x="47" y="17"/>
                </a:cubicBezTo>
                <a:cubicBezTo>
                  <a:pt x="44" y="15"/>
                  <a:pt x="40" y="14"/>
                  <a:pt x="37" y="14"/>
                </a:cubicBezTo>
                <a:cubicBezTo>
                  <a:pt x="32" y="14"/>
                  <a:pt x="28" y="15"/>
                  <a:pt x="24" y="18"/>
                </a:cubicBezTo>
                <a:cubicBezTo>
                  <a:pt x="18" y="22"/>
                  <a:pt x="14" y="28"/>
                  <a:pt x="14" y="36"/>
                </a:cubicBezTo>
                <a:cubicBezTo>
                  <a:pt x="6" y="41"/>
                  <a:pt x="0" y="51"/>
                  <a:pt x="0" y="61"/>
                </a:cubicBezTo>
                <a:cubicBezTo>
                  <a:pt x="0" y="77"/>
                  <a:pt x="12" y="90"/>
                  <a:pt x="27" y="91"/>
                </a:cubicBezTo>
                <a:cubicBezTo>
                  <a:pt x="28" y="91"/>
                  <a:pt x="30" y="91"/>
                  <a:pt x="31" y="91"/>
                </a:cubicBezTo>
                <a:cubicBezTo>
                  <a:pt x="32" y="91"/>
                  <a:pt x="33" y="91"/>
                  <a:pt x="34" y="91"/>
                </a:cubicBezTo>
                <a:cubicBezTo>
                  <a:pt x="48" y="91"/>
                  <a:pt x="81" y="91"/>
                  <a:pt x="97" y="91"/>
                </a:cubicBezTo>
                <a:cubicBezTo>
                  <a:pt x="97" y="91"/>
                  <a:pt x="97" y="91"/>
                  <a:pt x="98" y="91"/>
                </a:cubicBezTo>
                <a:cubicBezTo>
                  <a:pt x="99" y="91"/>
                  <a:pt x="99" y="91"/>
                  <a:pt x="99" y="91"/>
                </a:cubicBezTo>
                <a:cubicBezTo>
                  <a:pt x="100" y="91"/>
                  <a:pt x="102" y="91"/>
                  <a:pt x="104" y="91"/>
                </a:cubicBezTo>
                <a:cubicBezTo>
                  <a:pt x="114" y="91"/>
                  <a:pt x="114" y="91"/>
                  <a:pt x="114" y="91"/>
                </a:cubicBezTo>
                <a:cubicBezTo>
                  <a:pt x="128" y="91"/>
                  <a:pt x="140" y="80"/>
                  <a:pt x="140" y="66"/>
                </a:cubicBezTo>
                <a:cubicBezTo>
                  <a:pt x="140" y="53"/>
                  <a:pt x="130" y="42"/>
                  <a:pt x="118" y="4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nvGrpSpPr>
          <p:cNvPr id="214" name="Group 213"/>
          <p:cNvGrpSpPr/>
          <p:nvPr/>
        </p:nvGrpSpPr>
        <p:grpSpPr>
          <a:xfrm>
            <a:off x="2896035" y="5454729"/>
            <a:ext cx="2865003" cy="1497056"/>
            <a:chOff x="2896035" y="5710335"/>
            <a:chExt cx="2375833" cy="1241449"/>
          </a:xfrm>
        </p:grpSpPr>
        <p:grpSp>
          <p:nvGrpSpPr>
            <p:cNvPr id="211" name="Group 210"/>
            <p:cNvGrpSpPr/>
            <p:nvPr/>
          </p:nvGrpSpPr>
          <p:grpSpPr>
            <a:xfrm>
              <a:off x="2896035" y="5837473"/>
              <a:ext cx="2375833" cy="1114311"/>
              <a:chOff x="2896035" y="5990259"/>
              <a:chExt cx="1950603" cy="914870"/>
            </a:xfrm>
          </p:grpSpPr>
          <p:sp>
            <p:nvSpPr>
              <p:cNvPr id="123" name="Freeform 6"/>
              <p:cNvSpPr>
                <a:spLocks/>
              </p:cNvSpPr>
              <p:nvPr/>
            </p:nvSpPr>
            <p:spPr bwMode="auto">
              <a:xfrm flipH="1">
                <a:off x="3660643" y="6404320"/>
                <a:ext cx="509660" cy="498792"/>
              </a:xfrm>
              <a:custGeom>
                <a:avLst/>
                <a:gdLst>
                  <a:gd name="T0" fmla="*/ 167 w 370"/>
                  <a:gd name="T1" fmla="*/ 53 h 312"/>
                  <a:gd name="T2" fmla="*/ 167 w 370"/>
                  <a:gd name="T3" fmla="*/ 0 h 312"/>
                  <a:gd name="T4" fmla="*/ 126 w 370"/>
                  <a:gd name="T5" fmla="*/ 0 h 312"/>
                  <a:gd name="T6" fmla="*/ 126 w 370"/>
                  <a:gd name="T7" fmla="*/ 53 h 312"/>
                  <a:gd name="T8" fmla="*/ 112 w 370"/>
                  <a:gd name="T9" fmla="*/ 53 h 312"/>
                  <a:gd name="T10" fmla="*/ 112 w 370"/>
                  <a:gd name="T11" fmla="*/ 0 h 312"/>
                  <a:gd name="T12" fmla="*/ 72 w 370"/>
                  <a:gd name="T13" fmla="*/ 0 h 312"/>
                  <a:gd name="T14" fmla="*/ 72 w 370"/>
                  <a:gd name="T15" fmla="*/ 53 h 312"/>
                  <a:gd name="T16" fmla="*/ 0 w 370"/>
                  <a:gd name="T17" fmla="*/ 53 h 312"/>
                  <a:gd name="T18" fmla="*/ 0 w 370"/>
                  <a:gd name="T19" fmla="*/ 65 h 312"/>
                  <a:gd name="T20" fmla="*/ 17 w 370"/>
                  <a:gd name="T21" fmla="*/ 65 h 312"/>
                  <a:gd name="T22" fmla="*/ 17 w 370"/>
                  <a:gd name="T23" fmla="*/ 312 h 312"/>
                  <a:gd name="T24" fmla="*/ 353 w 370"/>
                  <a:gd name="T25" fmla="*/ 312 h 312"/>
                  <a:gd name="T26" fmla="*/ 353 w 370"/>
                  <a:gd name="T27" fmla="*/ 65 h 312"/>
                  <a:gd name="T28" fmla="*/ 370 w 370"/>
                  <a:gd name="T29" fmla="*/ 65 h 312"/>
                  <a:gd name="T30" fmla="*/ 370 w 370"/>
                  <a:gd name="T31" fmla="*/ 53 h 312"/>
                  <a:gd name="T32" fmla="*/ 167 w 370"/>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312">
                    <a:moveTo>
                      <a:pt x="167" y="53"/>
                    </a:moveTo>
                    <a:lnTo>
                      <a:pt x="167" y="0"/>
                    </a:lnTo>
                    <a:lnTo>
                      <a:pt x="126" y="0"/>
                    </a:lnTo>
                    <a:lnTo>
                      <a:pt x="126" y="53"/>
                    </a:lnTo>
                    <a:lnTo>
                      <a:pt x="112" y="53"/>
                    </a:lnTo>
                    <a:lnTo>
                      <a:pt x="112" y="0"/>
                    </a:lnTo>
                    <a:lnTo>
                      <a:pt x="72" y="0"/>
                    </a:lnTo>
                    <a:lnTo>
                      <a:pt x="72" y="53"/>
                    </a:lnTo>
                    <a:lnTo>
                      <a:pt x="0" y="53"/>
                    </a:lnTo>
                    <a:lnTo>
                      <a:pt x="0" y="65"/>
                    </a:lnTo>
                    <a:lnTo>
                      <a:pt x="17" y="65"/>
                    </a:lnTo>
                    <a:lnTo>
                      <a:pt x="17" y="312"/>
                    </a:lnTo>
                    <a:lnTo>
                      <a:pt x="353" y="312"/>
                    </a:lnTo>
                    <a:lnTo>
                      <a:pt x="353" y="65"/>
                    </a:lnTo>
                    <a:lnTo>
                      <a:pt x="370" y="65"/>
                    </a:lnTo>
                    <a:lnTo>
                      <a:pt x="370" y="53"/>
                    </a:lnTo>
                    <a:lnTo>
                      <a:pt x="167" y="5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4" name="Freeform 7"/>
              <p:cNvSpPr>
                <a:spLocks/>
              </p:cNvSpPr>
              <p:nvPr/>
            </p:nvSpPr>
            <p:spPr bwMode="auto">
              <a:xfrm flipH="1">
                <a:off x="3393413" y="6404320"/>
                <a:ext cx="508285" cy="498792"/>
              </a:xfrm>
              <a:custGeom>
                <a:avLst/>
                <a:gdLst>
                  <a:gd name="T0" fmla="*/ 166 w 369"/>
                  <a:gd name="T1" fmla="*/ 53 h 312"/>
                  <a:gd name="T2" fmla="*/ 166 w 369"/>
                  <a:gd name="T3" fmla="*/ 0 h 312"/>
                  <a:gd name="T4" fmla="*/ 126 w 369"/>
                  <a:gd name="T5" fmla="*/ 0 h 312"/>
                  <a:gd name="T6" fmla="*/ 126 w 369"/>
                  <a:gd name="T7" fmla="*/ 53 h 312"/>
                  <a:gd name="T8" fmla="*/ 112 w 369"/>
                  <a:gd name="T9" fmla="*/ 53 h 312"/>
                  <a:gd name="T10" fmla="*/ 112 w 369"/>
                  <a:gd name="T11" fmla="*/ 0 h 312"/>
                  <a:gd name="T12" fmla="*/ 73 w 369"/>
                  <a:gd name="T13" fmla="*/ 0 h 312"/>
                  <a:gd name="T14" fmla="*/ 73 w 369"/>
                  <a:gd name="T15" fmla="*/ 53 h 312"/>
                  <a:gd name="T16" fmla="*/ 0 w 369"/>
                  <a:gd name="T17" fmla="*/ 53 h 312"/>
                  <a:gd name="T18" fmla="*/ 0 w 369"/>
                  <a:gd name="T19" fmla="*/ 65 h 312"/>
                  <a:gd name="T20" fmla="*/ 17 w 369"/>
                  <a:gd name="T21" fmla="*/ 65 h 312"/>
                  <a:gd name="T22" fmla="*/ 17 w 369"/>
                  <a:gd name="T23" fmla="*/ 312 h 312"/>
                  <a:gd name="T24" fmla="*/ 353 w 369"/>
                  <a:gd name="T25" fmla="*/ 312 h 312"/>
                  <a:gd name="T26" fmla="*/ 353 w 369"/>
                  <a:gd name="T27" fmla="*/ 65 h 312"/>
                  <a:gd name="T28" fmla="*/ 369 w 369"/>
                  <a:gd name="T29" fmla="*/ 65 h 312"/>
                  <a:gd name="T30" fmla="*/ 369 w 369"/>
                  <a:gd name="T31" fmla="*/ 53 h 312"/>
                  <a:gd name="T32" fmla="*/ 166 w 369"/>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12">
                    <a:moveTo>
                      <a:pt x="166" y="53"/>
                    </a:moveTo>
                    <a:lnTo>
                      <a:pt x="166" y="0"/>
                    </a:lnTo>
                    <a:lnTo>
                      <a:pt x="126" y="0"/>
                    </a:lnTo>
                    <a:lnTo>
                      <a:pt x="126" y="53"/>
                    </a:lnTo>
                    <a:lnTo>
                      <a:pt x="112" y="53"/>
                    </a:lnTo>
                    <a:lnTo>
                      <a:pt x="112" y="0"/>
                    </a:lnTo>
                    <a:lnTo>
                      <a:pt x="73" y="0"/>
                    </a:lnTo>
                    <a:lnTo>
                      <a:pt x="73" y="53"/>
                    </a:lnTo>
                    <a:lnTo>
                      <a:pt x="0" y="53"/>
                    </a:lnTo>
                    <a:lnTo>
                      <a:pt x="0" y="65"/>
                    </a:lnTo>
                    <a:lnTo>
                      <a:pt x="17" y="65"/>
                    </a:lnTo>
                    <a:lnTo>
                      <a:pt x="17" y="312"/>
                    </a:lnTo>
                    <a:lnTo>
                      <a:pt x="353" y="312"/>
                    </a:lnTo>
                    <a:lnTo>
                      <a:pt x="353" y="65"/>
                    </a:lnTo>
                    <a:lnTo>
                      <a:pt x="369" y="65"/>
                    </a:lnTo>
                    <a:lnTo>
                      <a:pt x="369" y="53"/>
                    </a:lnTo>
                    <a:lnTo>
                      <a:pt x="166" y="5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6" name="Rectangle 9"/>
              <p:cNvSpPr>
                <a:spLocks noChangeArrowheads="1"/>
              </p:cNvSpPr>
              <p:nvPr/>
            </p:nvSpPr>
            <p:spPr bwMode="auto">
              <a:xfrm flipH="1">
                <a:off x="4032557" y="6228464"/>
                <a:ext cx="461451" cy="674648"/>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7" name="Rectangle 10"/>
              <p:cNvSpPr>
                <a:spLocks noChangeArrowheads="1"/>
              </p:cNvSpPr>
              <p:nvPr/>
            </p:nvSpPr>
            <p:spPr bwMode="auto">
              <a:xfrm flipH="1">
                <a:off x="4009140" y="6209279"/>
                <a:ext cx="506907" cy="19184"/>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8" name="Rectangle 11"/>
              <p:cNvSpPr>
                <a:spLocks noChangeArrowheads="1"/>
              </p:cNvSpPr>
              <p:nvPr/>
            </p:nvSpPr>
            <p:spPr bwMode="auto">
              <a:xfrm flipH="1">
                <a:off x="4392074" y="6289213"/>
                <a:ext cx="59231" cy="7194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29" name="Rectangle 12"/>
              <p:cNvSpPr>
                <a:spLocks noChangeArrowheads="1"/>
              </p:cNvSpPr>
              <p:nvPr/>
            </p:nvSpPr>
            <p:spPr bwMode="auto">
              <a:xfrm flipH="1">
                <a:off x="4392074" y="6289213"/>
                <a:ext cx="59231" cy="36771"/>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0" name="Rectangle 13"/>
              <p:cNvSpPr>
                <a:spLocks noChangeArrowheads="1"/>
              </p:cNvSpPr>
              <p:nvPr/>
            </p:nvSpPr>
            <p:spPr bwMode="auto">
              <a:xfrm flipH="1">
                <a:off x="4287387" y="6289213"/>
                <a:ext cx="59231" cy="7194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1" name="Rectangle 14"/>
              <p:cNvSpPr>
                <a:spLocks noChangeArrowheads="1"/>
              </p:cNvSpPr>
              <p:nvPr/>
            </p:nvSpPr>
            <p:spPr bwMode="auto">
              <a:xfrm flipH="1">
                <a:off x="4181322" y="6289213"/>
                <a:ext cx="61986" cy="7194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2" name="Rectangle 15"/>
              <p:cNvSpPr>
                <a:spLocks noChangeArrowheads="1"/>
              </p:cNvSpPr>
              <p:nvPr/>
            </p:nvSpPr>
            <p:spPr bwMode="auto">
              <a:xfrm flipH="1">
                <a:off x="4287387" y="6765625"/>
                <a:ext cx="59231" cy="137487"/>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3" name="Rectangle 16"/>
              <p:cNvSpPr>
                <a:spLocks noChangeArrowheads="1"/>
              </p:cNvSpPr>
              <p:nvPr/>
            </p:nvSpPr>
            <p:spPr bwMode="auto">
              <a:xfrm flipH="1">
                <a:off x="4181322" y="6765625"/>
                <a:ext cx="61986" cy="137487"/>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4" name="Rectangle 17"/>
              <p:cNvSpPr>
                <a:spLocks noChangeArrowheads="1"/>
              </p:cNvSpPr>
              <p:nvPr/>
            </p:nvSpPr>
            <p:spPr bwMode="auto">
              <a:xfrm flipH="1">
                <a:off x="4076636" y="6289213"/>
                <a:ext cx="60608" cy="7194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5" name="Rectangle 18"/>
              <p:cNvSpPr>
                <a:spLocks noChangeArrowheads="1"/>
              </p:cNvSpPr>
              <p:nvPr/>
            </p:nvSpPr>
            <p:spPr bwMode="auto">
              <a:xfrm flipH="1">
                <a:off x="4392074" y="6410714"/>
                <a:ext cx="59231" cy="7194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6" name="Rectangle 19"/>
              <p:cNvSpPr>
                <a:spLocks noChangeArrowheads="1"/>
              </p:cNvSpPr>
              <p:nvPr/>
            </p:nvSpPr>
            <p:spPr bwMode="auto">
              <a:xfrm flipH="1">
                <a:off x="4287387" y="6410714"/>
                <a:ext cx="59231" cy="7194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7" name="Rectangle 20"/>
              <p:cNvSpPr>
                <a:spLocks noChangeArrowheads="1"/>
              </p:cNvSpPr>
              <p:nvPr/>
            </p:nvSpPr>
            <p:spPr bwMode="auto">
              <a:xfrm flipH="1">
                <a:off x="4181322" y="6410714"/>
                <a:ext cx="61986" cy="7194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8" name="Rectangle 21"/>
              <p:cNvSpPr>
                <a:spLocks noChangeArrowheads="1"/>
              </p:cNvSpPr>
              <p:nvPr/>
            </p:nvSpPr>
            <p:spPr bwMode="auto">
              <a:xfrm flipH="1">
                <a:off x="4076636" y="6410714"/>
                <a:ext cx="60608" cy="7194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39" name="Rectangle 22"/>
              <p:cNvSpPr>
                <a:spLocks noChangeArrowheads="1"/>
              </p:cNvSpPr>
              <p:nvPr/>
            </p:nvSpPr>
            <p:spPr bwMode="auto">
              <a:xfrm flipH="1">
                <a:off x="4392074" y="6533814"/>
                <a:ext cx="59231" cy="6874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0" name="Rectangle 23"/>
              <p:cNvSpPr>
                <a:spLocks noChangeArrowheads="1"/>
              </p:cNvSpPr>
              <p:nvPr/>
            </p:nvSpPr>
            <p:spPr bwMode="auto">
              <a:xfrm flipH="1">
                <a:off x="4287387" y="6533814"/>
                <a:ext cx="59231" cy="687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1" name="Rectangle 24"/>
              <p:cNvSpPr>
                <a:spLocks noChangeArrowheads="1"/>
              </p:cNvSpPr>
              <p:nvPr/>
            </p:nvSpPr>
            <p:spPr bwMode="auto">
              <a:xfrm flipH="1">
                <a:off x="4181322" y="6533814"/>
                <a:ext cx="61986" cy="68744"/>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2" name="Rectangle 25"/>
              <p:cNvSpPr>
                <a:spLocks noChangeArrowheads="1"/>
              </p:cNvSpPr>
              <p:nvPr/>
            </p:nvSpPr>
            <p:spPr bwMode="auto">
              <a:xfrm flipH="1">
                <a:off x="4076636" y="6533814"/>
                <a:ext cx="60608" cy="6874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3" name="Rectangle 26"/>
              <p:cNvSpPr>
                <a:spLocks noChangeArrowheads="1"/>
              </p:cNvSpPr>
              <p:nvPr/>
            </p:nvSpPr>
            <p:spPr bwMode="auto">
              <a:xfrm flipH="1">
                <a:off x="4392074" y="6653716"/>
                <a:ext cx="59231" cy="7034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4" name="Rectangle 27"/>
              <p:cNvSpPr>
                <a:spLocks noChangeArrowheads="1"/>
              </p:cNvSpPr>
              <p:nvPr/>
            </p:nvSpPr>
            <p:spPr bwMode="auto">
              <a:xfrm flipH="1">
                <a:off x="4287387" y="6653716"/>
                <a:ext cx="59231" cy="7034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5" name="Rectangle 28"/>
              <p:cNvSpPr>
                <a:spLocks noChangeArrowheads="1"/>
              </p:cNvSpPr>
              <p:nvPr/>
            </p:nvSpPr>
            <p:spPr bwMode="auto">
              <a:xfrm flipH="1">
                <a:off x="4181322" y="6653716"/>
                <a:ext cx="61986" cy="7034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6" name="Rectangle 29"/>
              <p:cNvSpPr>
                <a:spLocks noChangeArrowheads="1"/>
              </p:cNvSpPr>
              <p:nvPr/>
            </p:nvSpPr>
            <p:spPr bwMode="auto">
              <a:xfrm flipH="1">
                <a:off x="4076636" y="6653716"/>
                <a:ext cx="60608" cy="7034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7" name="Rectangle 30"/>
              <p:cNvSpPr>
                <a:spLocks noChangeArrowheads="1"/>
              </p:cNvSpPr>
              <p:nvPr/>
            </p:nvSpPr>
            <p:spPr bwMode="auto">
              <a:xfrm flipH="1">
                <a:off x="4392074" y="6533814"/>
                <a:ext cx="59231" cy="33574"/>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8" name="Rectangle 31"/>
              <p:cNvSpPr>
                <a:spLocks noChangeArrowheads="1"/>
              </p:cNvSpPr>
              <p:nvPr/>
            </p:nvSpPr>
            <p:spPr bwMode="auto">
              <a:xfrm flipH="1">
                <a:off x="4076636" y="6533814"/>
                <a:ext cx="60608" cy="33574"/>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49" name="Rectangle 32"/>
              <p:cNvSpPr>
                <a:spLocks noChangeArrowheads="1"/>
              </p:cNvSpPr>
              <p:nvPr/>
            </p:nvSpPr>
            <p:spPr bwMode="auto">
              <a:xfrm flipH="1">
                <a:off x="4076636" y="6410714"/>
                <a:ext cx="60608" cy="3517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50" name="Rectangle 34"/>
              <p:cNvSpPr>
                <a:spLocks noChangeArrowheads="1"/>
              </p:cNvSpPr>
              <p:nvPr/>
            </p:nvSpPr>
            <p:spPr bwMode="auto">
              <a:xfrm flipH="1">
                <a:off x="4765368" y="6788424"/>
                <a:ext cx="27549" cy="11670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51" name="Oval 35"/>
              <p:cNvSpPr>
                <a:spLocks noChangeArrowheads="1"/>
              </p:cNvSpPr>
              <p:nvPr/>
            </p:nvSpPr>
            <p:spPr bwMode="auto">
              <a:xfrm flipH="1">
                <a:off x="4713024" y="6686106"/>
                <a:ext cx="133614" cy="15347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52" name="Oval 36"/>
              <p:cNvSpPr>
                <a:spLocks noChangeArrowheads="1"/>
              </p:cNvSpPr>
              <p:nvPr/>
            </p:nvSpPr>
            <p:spPr bwMode="auto">
              <a:xfrm flipH="1">
                <a:off x="4730930" y="6607772"/>
                <a:ext cx="97801" cy="11191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53" name="Rectangle 37"/>
              <p:cNvSpPr>
                <a:spLocks noChangeArrowheads="1"/>
              </p:cNvSpPr>
              <p:nvPr/>
            </p:nvSpPr>
            <p:spPr bwMode="auto">
              <a:xfrm flipH="1">
                <a:off x="4591808" y="6788424"/>
                <a:ext cx="27549" cy="11670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54" name="Oval 38"/>
              <p:cNvSpPr>
                <a:spLocks noChangeArrowheads="1"/>
              </p:cNvSpPr>
              <p:nvPr/>
            </p:nvSpPr>
            <p:spPr bwMode="auto">
              <a:xfrm flipH="1">
                <a:off x="4539464" y="6686106"/>
                <a:ext cx="133614" cy="15347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55" name="Oval 39"/>
              <p:cNvSpPr>
                <a:spLocks noChangeArrowheads="1"/>
              </p:cNvSpPr>
              <p:nvPr/>
            </p:nvSpPr>
            <p:spPr bwMode="auto">
              <a:xfrm flipH="1">
                <a:off x="4557370" y="6607772"/>
                <a:ext cx="97801" cy="11191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56" name="Rectangle 40"/>
              <p:cNvSpPr>
                <a:spLocks noChangeArrowheads="1"/>
              </p:cNvSpPr>
              <p:nvPr/>
            </p:nvSpPr>
            <p:spPr bwMode="auto">
              <a:xfrm flipH="1">
                <a:off x="4108318" y="6124549"/>
                <a:ext cx="179070" cy="84732"/>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57" name="Rectangle 41"/>
              <p:cNvSpPr>
                <a:spLocks noChangeArrowheads="1"/>
              </p:cNvSpPr>
              <p:nvPr/>
            </p:nvSpPr>
            <p:spPr bwMode="auto">
              <a:xfrm flipH="1">
                <a:off x="2910149" y="6474663"/>
                <a:ext cx="454338" cy="4284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58" name="Rectangle 42"/>
              <p:cNvSpPr>
                <a:spLocks noChangeArrowheads="1"/>
              </p:cNvSpPr>
              <p:nvPr/>
            </p:nvSpPr>
            <p:spPr bwMode="auto">
              <a:xfrm flipH="1">
                <a:off x="2896035" y="6455478"/>
                <a:ext cx="490493" cy="19184"/>
              </a:xfrm>
              <a:prstGeom prst="rect">
                <a:avLst/>
              </a:prstGeom>
              <a:solidFill>
                <a:srgbClr val="00BE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59" name="Rectangle 43"/>
              <p:cNvSpPr>
                <a:spLocks noChangeArrowheads="1"/>
              </p:cNvSpPr>
              <p:nvPr/>
            </p:nvSpPr>
            <p:spPr bwMode="auto">
              <a:xfrm flipH="1">
                <a:off x="3156491" y="6765625"/>
                <a:ext cx="60608" cy="137487"/>
              </a:xfrm>
              <a:prstGeom prst="rect">
                <a:avLst/>
              </a:prstGeom>
              <a:solidFill>
                <a:srgbClr val="00BE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60" name="Rectangle 44"/>
              <p:cNvSpPr>
                <a:spLocks noChangeArrowheads="1"/>
              </p:cNvSpPr>
              <p:nvPr/>
            </p:nvSpPr>
            <p:spPr bwMode="auto">
              <a:xfrm flipH="1">
                <a:off x="3051804" y="6765625"/>
                <a:ext cx="61986" cy="137487"/>
              </a:xfrm>
              <a:prstGeom prst="rect">
                <a:avLst/>
              </a:prstGeom>
              <a:solidFill>
                <a:srgbClr val="00BE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61" name="Rectangle 45"/>
              <p:cNvSpPr>
                <a:spLocks noChangeArrowheads="1"/>
              </p:cNvSpPr>
              <p:nvPr/>
            </p:nvSpPr>
            <p:spPr bwMode="auto">
              <a:xfrm flipH="1">
                <a:off x="3262555" y="6533814"/>
                <a:ext cx="59231" cy="6874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62" name="Rectangle 46"/>
              <p:cNvSpPr>
                <a:spLocks noChangeArrowheads="1"/>
              </p:cNvSpPr>
              <p:nvPr/>
            </p:nvSpPr>
            <p:spPr bwMode="auto">
              <a:xfrm flipH="1">
                <a:off x="3156491" y="6533814"/>
                <a:ext cx="60608" cy="687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63" name="Rectangle 47"/>
              <p:cNvSpPr>
                <a:spLocks noChangeArrowheads="1"/>
              </p:cNvSpPr>
              <p:nvPr/>
            </p:nvSpPr>
            <p:spPr bwMode="auto">
              <a:xfrm flipH="1">
                <a:off x="3051804" y="6533814"/>
                <a:ext cx="61986" cy="68744"/>
              </a:xfrm>
              <a:prstGeom prst="rect">
                <a:avLst/>
              </a:prstGeom>
              <a:solidFill>
                <a:srgbClr val="00BE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64" name="Rectangle 48"/>
              <p:cNvSpPr>
                <a:spLocks noChangeArrowheads="1"/>
              </p:cNvSpPr>
              <p:nvPr/>
            </p:nvSpPr>
            <p:spPr bwMode="auto">
              <a:xfrm flipH="1">
                <a:off x="2947117" y="6533814"/>
                <a:ext cx="60608" cy="6874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65" name="Rectangle 49"/>
              <p:cNvSpPr>
                <a:spLocks noChangeArrowheads="1"/>
              </p:cNvSpPr>
              <p:nvPr/>
            </p:nvSpPr>
            <p:spPr bwMode="auto">
              <a:xfrm flipH="1">
                <a:off x="3262555" y="6653716"/>
                <a:ext cx="59231" cy="70342"/>
              </a:xfrm>
              <a:prstGeom prst="rect">
                <a:avLst/>
              </a:prstGeom>
              <a:solidFill>
                <a:srgbClr val="00BE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66" name="Rectangle 50"/>
              <p:cNvSpPr>
                <a:spLocks noChangeArrowheads="1"/>
              </p:cNvSpPr>
              <p:nvPr/>
            </p:nvSpPr>
            <p:spPr bwMode="auto">
              <a:xfrm flipH="1">
                <a:off x="3156491" y="6653716"/>
                <a:ext cx="60608" cy="7034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67" name="Rectangle 51"/>
              <p:cNvSpPr>
                <a:spLocks noChangeArrowheads="1"/>
              </p:cNvSpPr>
              <p:nvPr/>
            </p:nvSpPr>
            <p:spPr bwMode="auto">
              <a:xfrm flipH="1">
                <a:off x="3051804" y="6653716"/>
                <a:ext cx="61986" cy="7034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68" name="Rectangle 52"/>
              <p:cNvSpPr>
                <a:spLocks noChangeArrowheads="1"/>
              </p:cNvSpPr>
              <p:nvPr/>
            </p:nvSpPr>
            <p:spPr bwMode="auto">
              <a:xfrm flipH="1">
                <a:off x="2947117" y="6653716"/>
                <a:ext cx="60608" cy="70342"/>
              </a:xfrm>
              <a:prstGeom prst="rect">
                <a:avLst/>
              </a:prstGeom>
              <a:solidFill>
                <a:srgbClr val="00BE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69" name="Rectangle 53"/>
              <p:cNvSpPr>
                <a:spLocks noChangeArrowheads="1"/>
              </p:cNvSpPr>
              <p:nvPr/>
            </p:nvSpPr>
            <p:spPr bwMode="auto">
              <a:xfrm flipH="1">
                <a:off x="3262555" y="6533814"/>
                <a:ext cx="59231" cy="33574"/>
              </a:xfrm>
              <a:prstGeom prst="rect">
                <a:avLst/>
              </a:prstGeom>
              <a:solidFill>
                <a:srgbClr val="00BE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70" name="Rectangle 54"/>
              <p:cNvSpPr>
                <a:spLocks noChangeArrowheads="1"/>
              </p:cNvSpPr>
              <p:nvPr/>
            </p:nvSpPr>
            <p:spPr bwMode="auto">
              <a:xfrm flipH="1">
                <a:off x="2947117" y="6533814"/>
                <a:ext cx="60608" cy="33574"/>
              </a:xfrm>
              <a:prstGeom prst="rect">
                <a:avLst/>
              </a:prstGeom>
              <a:solidFill>
                <a:srgbClr val="00BE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71" name="Rectangle 55"/>
              <p:cNvSpPr>
                <a:spLocks noChangeArrowheads="1"/>
              </p:cNvSpPr>
              <p:nvPr/>
            </p:nvSpPr>
            <p:spPr bwMode="auto">
              <a:xfrm flipH="1">
                <a:off x="2978797" y="6370748"/>
                <a:ext cx="177694" cy="84732"/>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72" name="Rectangle 56"/>
              <p:cNvSpPr>
                <a:spLocks noChangeArrowheads="1"/>
              </p:cNvSpPr>
              <p:nvPr/>
            </p:nvSpPr>
            <p:spPr bwMode="auto">
              <a:xfrm flipH="1">
                <a:off x="3467797" y="5990259"/>
                <a:ext cx="461451" cy="91285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74" name="Rectangle 58"/>
              <p:cNvSpPr>
                <a:spLocks noChangeArrowheads="1"/>
              </p:cNvSpPr>
              <p:nvPr/>
            </p:nvSpPr>
            <p:spPr bwMode="auto">
              <a:xfrm flipH="1">
                <a:off x="3827316" y="6289213"/>
                <a:ext cx="59231" cy="71942"/>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75" name="Rectangle 59"/>
              <p:cNvSpPr>
                <a:spLocks noChangeArrowheads="1"/>
              </p:cNvSpPr>
              <p:nvPr/>
            </p:nvSpPr>
            <p:spPr bwMode="auto">
              <a:xfrm flipH="1">
                <a:off x="3827316" y="6289213"/>
                <a:ext cx="59231" cy="36771"/>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76" name="Rectangle 60"/>
              <p:cNvSpPr>
                <a:spLocks noChangeArrowheads="1"/>
              </p:cNvSpPr>
              <p:nvPr/>
            </p:nvSpPr>
            <p:spPr bwMode="auto">
              <a:xfrm flipH="1">
                <a:off x="3722629" y="6289213"/>
                <a:ext cx="59231" cy="71942"/>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77" name="Rectangle 61"/>
              <p:cNvSpPr>
                <a:spLocks noChangeArrowheads="1"/>
              </p:cNvSpPr>
              <p:nvPr/>
            </p:nvSpPr>
            <p:spPr bwMode="auto">
              <a:xfrm flipH="1">
                <a:off x="3616563" y="6289213"/>
                <a:ext cx="61986" cy="71942"/>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78" name="Rectangle 62"/>
              <p:cNvSpPr>
                <a:spLocks noChangeArrowheads="1"/>
              </p:cNvSpPr>
              <p:nvPr/>
            </p:nvSpPr>
            <p:spPr bwMode="auto">
              <a:xfrm flipH="1">
                <a:off x="3722629" y="6765625"/>
                <a:ext cx="59231" cy="137487"/>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79" name="Rectangle 63"/>
              <p:cNvSpPr>
                <a:spLocks noChangeArrowheads="1"/>
              </p:cNvSpPr>
              <p:nvPr/>
            </p:nvSpPr>
            <p:spPr bwMode="auto">
              <a:xfrm flipH="1">
                <a:off x="3616563" y="6765625"/>
                <a:ext cx="61986" cy="137487"/>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80" name="Rectangle 64"/>
              <p:cNvSpPr>
                <a:spLocks noChangeArrowheads="1"/>
              </p:cNvSpPr>
              <p:nvPr/>
            </p:nvSpPr>
            <p:spPr bwMode="auto">
              <a:xfrm flipH="1">
                <a:off x="3511877" y="6289213"/>
                <a:ext cx="60608" cy="71942"/>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81" name="Rectangle 65"/>
              <p:cNvSpPr>
                <a:spLocks noChangeArrowheads="1"/>
              </p:cNvSpPr>
              <p:nvPr/>
            </p:nvSpPr>
            <p:spPr bwMode="auto">
              <a:xfrm flipH="1">
                <a:off x="3827316" y="6410714"/>
                <a:ext cx="59231" cy="71942"/>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82" name="Rectangle 66"/>
              <p:cNvSpPr>
                <a:spLocks noChangeArrowheads="1"/>
              </p:cNvSpPr>
              <p:nvPr/>
            </p:nvSpPr>
            <p:spPr bwMode="auto">
              <a:xfrm flipH="1">
                <a:off x="3722629" y="6410714"/>
                <a:ext cx="59231" cy="71942"/>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83" name="Rectangle 67"/>
              <p:cNvSpPr>
                <a:spLocks noChangeArrowheads="1"/>
              </p:cNvSpPr>
              <p:nvPr/>
            </p:nvSpPr>
            <p:spPr bwMode="auto">
              <a:xfrm flipH="1">
                <a:off x="3616563" y="6410714"/>
                <a:ext cx="61986" cy="71942"/>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84" name="Rectangle 68"/>
              <p:cNvSpPr>
                <a:spLocks noChangeArrowheads="1"/>
              </p:cNvSpPr>
              <p:nvPr/>
            </p:nvSpPr>
            <p:spPr bwMode="auto">
              <a:xfrm flipH="1">
                <a:off x="3511877" y="6410714"/>
                <a:ext cx="60608" cy="71942"/>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85" name="Rectangle 69"/>
              <p:cNvSpPr>
                <a:spLocks noChangeArrowheads="1"/>
              </p:cNvSpPr>
              <p:nvPr/>
            </p:nvSpPr>
            <p:spPr bwMode="auto">
              <a:xfrm flipH="1">
                <a:off x="3827316" y="6533814"/>
                <a:ext cx="59231" cy="68744"/>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86" name="Rectangle 70"/>
              <p:cNvSpPr>
                <a:spLocks noChangeArrowheads="1"/>
              </p:cNvSpPr>
              <p:nvPr/>
            </p:nvSpPr>
            <p:spPr bwMode="auto">
              <a:xfrm flipH="1">
                <a:off x="3722629" y="6533814"/>
                <a:ext cx="59231" cy="6874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87" name="Rectangle 71"/>
              <p:cNvSpPr>
                <a:spLocks noChangeArrowheads="1"/>
              </p:cNvSpPr>
              <p:nvPr/>
            </p:nvSpPr>
            <p:spPr bwMode="auto">
              <a:xfrm flipH="1">
                <a:off x="3616563" y="6533814"/>
                <a:ext cx="61986" cy="68744"/>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88" name="Rectangle 72"/>
              <p:cNvSpPr>
                <a:spLocks noChangeArrowheads="1"/>
              </p:cNvSpPr>
              <p:nvPr/>
            </p:nvSpPr>
            <p:spPr bwMode="auto">
              <a:xfrm flipH="1">
                <a:off x="3511877" y="6533814"/>
                <a:ext cx="60608" cy="68744"/>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89" name="Rectangle 73"/>
              <p:cNvSpPr>
                <a:spLocks noChangeArrowheads="1"/>
              </p:cNvSpPr>
              <p:nvPr/>
            </p:nvSpPr>
            <p:spPr bwMode="auto">
              <a:xfrm flipH="1">
                <a:off x="3827316" y="6653716"/>
                <a:ext cx="59231" cy="70342"/>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90" name="Rectangle 74"/>
              <p:cNvSpPr>
                <a:spLocks noChangeArrowheads="1"/>
              </p:cNvSpPr>
              <p:nvPr/>
            </p:nvSpPr>
            <p:spPr bwMode="auto">
              <a:xfrm flipH="1">
                <a:off x="3722629" y="6653716"/>
                <a:ext cx="59231" cy="70342"/>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91" name="Rectangle 75"/>
              <p:cNvSpPr>
                <a:spLocks noChangeArrowheads="1"/>
              </p:cNvSpPr>
              <p:nvPr/>
            </p:nvSpPr>
            <p:spPr bwMode="auto">
              <a:xfrm flipH="1">
                <a:off x="3616563" y="6653716"/>
                <a:ext cx="61986" cy="70342"/>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92" name="Rectangle 76"/>
              <p:cNvSpPr>
                <a:spLocks noChangeArrowheads="1"/>
              </p:cNvSpPr>
              <p:nvPr/>
            </p:nvSpPr>
            <p:spPr bwMode="auto">
              <a:xfrm flipH="1">
                <a:off x="3511877" y="6653716"/>
                <a:ext cx="60608" cy="70342"/>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93" name="Rectangle 77"/>
              <p:cNvSpPr>
                <a:spLocks noChangeArrowheads="1"/>
              </p:cNvSpPr>
              <p:nvPr/>
            </p:nvSpPr>
            <p:spPr bwMode="auto">
              <a:xfrm flipH="1">
                <a:off x="3827316" y="6533814"/>
                <a:ext cx="59231" cy="33574"/>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94" name="Rectangle 78"/>
              <p:cNvSpPr>
                <a:spLocks noChangeArrowheads="1"/>
              </p:cNvSpPr>
              <p:nvPr/>
            </p:nvSpPr>
            <p:spPr bwMode="auto">
              <a:xfrm flipH="1">
                <a:off x="3511877" y="6533814"/>
                <a:ext cx="60608" cy="33574"/>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95" name="Rectangle 79"/>
              <p:cNvSpPr>
                <a:spLocks noChangeArrowheads="1"/>
              </p:cNvSpPr>
              <p:nvPr/>
            </p:nvSpPr>
            <p:spPr bwMode="auto">
              <a:xfrm flipH="1">
                <a:off x="3511877" y="6410714"/>
                <a:ext cx="60608" cy="35172"/>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96" name="Rectangle 80"/>
              <p:cNvSpPr>
                <a:spLocks noChangeArrowheads="1"/>
              </p:cNvSpPr>
              <p:nvPr/>
            </p:nvSpPr>
            <p:spPr bwMode="auto">
              <a:xfrm flipH="1">
                <a:off x="3827316" y="6047812"/>
                <a:ext cx="59231" cy="68744"/>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97" name="Rectangle 81"/>
              <p:cNvSpPr>
                <a:spLocks noChangeArrowheads="1"/>
              </p:cNvSpPr>
              <p:nvPr/>
            </p:nvSpPr>
            <p:spPr bwMode="auto">
              <a:xfrm flipH="1">
                <a:off x="3827316" y="6047812"/>
                <a:ext cx="59231" cy="35172"/>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98" name="Rectangle 82"/>
              <p:cNvSpPr>
                <a:spLocks noChangeArrowheads="1"/>
              </p:cNvSpPr>
              <p:nvPr/>
            </p:nvSpPr>
            <p:spPr bwMode="auto">
              <a:xfrm flipH="1">
                <a:off x="3722629" y="6047812"/>
                <a:ext cx="59231" cy="68744"/>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99" name="Rectangle 83"/>
              <p:cNvSpPr>
                <a:spLocks noChangeArrowheads="1"/>
              </p:cNvSpPr>
              <p:nvPr/>
            </p:nvSpPr>
            <p:spPr bwMode="auto">
              <a:xfrm flipH="1">
                <a:off x="3616563" y="6047812"/>
                <a:ext cx="61986" cy="6874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00" name="Rectangle 84"/>
              <p:cNvSpPr>
                <a:spLocks noChangeArrowheads="1"/>
              </p:cNvSpPr>
              <p:nvPr/>
            </p:nvSpPr>
            <p:spPr bwMode="auto">
              <a:xfrm flipH="1">
                <a:off x="3511877" y="6047812"/>
                <a:ext cx="60608" cy="68744"/>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01" name="Rectangle 85"/>
              <p:cNvSpPr>
                <a:spLocks noChangeArrowheads="1"/>
              </p:cNvSpPr>
              <p:nvPr/>
            </p:nvSpPr>
            <p:spPr bwMode="auto">
              <a:xfrm flipH="1">
                <a:off x="3827316" y="6169312"/>
                <a:ext cx="59231" cy="6874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02" name="Rectangle 86"/>
              <p:cNvSpPr>
                <a:spLocks noChangeArrowheads="1"/>
              </p:cNvSpPr>
              <p:nvPr/>
            </p:nvSpPr>
            <p:spPr bwMode="auto">
              <a:xfrm flipH="1">
                <a:off x="3722629" y="6169312"/>
                <a:ext cx="59231" cy="68744"/>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03" name="Rectangle 87"/>
              <p:cNvSpPr>
                <a:spLocks noChangeArrowheads="1"/>
              </p:cNvSpPr>
              <p:nvPr/>
            </p:nvSpPr>
            <p:spPr bwMode="auto">
              <a:xfrm flipH="1">
                <a:off x="3616563" y="6169312"/>
                <a:ext cx="61986" cy="68744"/>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04" name="Rectangle 88"/>
              <p:cNvSpPr>
                <a:spLocks noChangeArrowheads="1"/>
              </p:cNvSpPr>
              <p:nvPr/>
            </p:nvSpPr>
            <p:spPr bwMode="auto">
              <a:xfrm flipH="1">
                <a:off x="3511877" y="6169312"/>
                <a:ext cx="60608" cy="68744"/>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05" name="Rectangle 89"/>
              <p:cNvSpPr>
                <a:spLocks noChangeArrowheads="1"/>
              </p:cNvSpPr>
              <p:nvPr/>
            </p:nvSpPr>
            <p:spPr bwMode="auto">
              <a:xfrm flipH="1">
                <a:off x="3511877" y="6169312"/>
                <a:ext cx="60608" cy="35172"/>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nvGrpSpPr>
            <p:cNvPr id="213" name="Group 212"/>
            <p:cNvGrpSpPr/>
            <p:nvPr/>
          </p:nvGrpSpPr>
          <p:grpSpPr>
            <a:xfrm>
              <a:off x="3561390" y="5710335"/>
              <a:ext cx="620324" cy="129122"/>
              <a:chOff x="3453712" y="5931401"/>
              <a:chExt cx="506907" cy="105514"/>
            </a:xfrm>
          </p:grpSpPr>
          <p:sp>
            <p:nvSpPr>
              <p:cNvPr id="173" name="Rectangle 57"/>
              <p:cNvSpPr>
                <a:spLocks noChangeArrowheads="1"/>
              </p:cNvSpPr>
              <p:nvPr/>
            </p:nvSpPr>
            <p:spPr bwMode="auto">
              <a:xfrm flipH="1">
                <a:off x="3453712" y="6014532"/>
                <a:ext cx="506907" cy="22383"/>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06" name="Rectangle 90"/>
              <p:cNvSpPr>
                <a:spLocks noChangeArrowheads="1"/>
              </p:cNvSpPr>
              <p:nvPr/>
            </p:nvSpPr>
            <p:spPr bwMode="auto">
              <a:xfrm flipH="1">
                <a:off x="3807720" y="5931401"/>
                <a:ext cx="55098" cy="83131"/>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07" name="Rectangle 91"/>
              <p:cNvSpPr>
                <a:spLocks noChangeArrowheads="1"/>
              </p:cNvSpPr>
              <p:nvPr/>
            </p:nvSpPr>
            <p:spPr bwMode="auto">
              <a:xfrm flipH="1">
                <a:off x="3733339" y="5931401"/>
                <a:ext cx="55098" cy="83131"/>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pic>
        <p:nvPicPr>
          <p:cNvPr id="215" name="Picture 214"/>
          <p:cNvPicPr>
            <a:picLocks noChangeAspect="1"/>
          </p:cNvPicPr>
          <p:nvPr/>
        </p:nvPicPr>
        <p:blipFill>
          <a:blip r:embed="rId7"/>
          <a:stretch>
            <a:fillRect/>
          </a:stretch>
        </p:blipFill>
        <p:spPr>
          <a:xfrm>
            <a:off x="10953384" y="5968409"/>
            <a:ext cx="1491475" cy="990058"/>
          </a:xfrm>
          <a:prstGeom prst="rect">
            <a:avLst/>
          </a:prstGeom>
        </p:spPr>
      </p:pic>
      <p:pic>
        <p:nvPicPr>
          <p:cNvPr id="216" name="Picture 215"/>
          <p:cNvPicPr>
            <a:picLocks noChangeAspect="1"/>
          </p:cNvPicPr>
          <p:nvPr/>
        </p:nvPicPr>
        <p:blipFill>
          <a:blip r:embed="rId8"/>
          <a:stretch>
            <a:fillRect/>
          </a:stretch>
        </p:blipFill>
        <p:spPr>
          <a:xfrm flipH="1">
            <a:off x="10347393" y="5710334"/>
            <a:ext cx="469880" cy="1279115"/>
          </a:xfrm>
          <a:prstGeom prst="rect">
            <a:avLst/>
          </a:prstGeom>
        </p:spPr>
      </p:pic>
      <p:sp>
        <p:nvSpPr>
          <p:cNvPr id="114" name="Freeform 113"/>
          <p:cNvSpPr/>
          <p:nvPr/>
        </p:nvSpPr>
        <p:spPr bwMode="auto">
          <a:xfrm>
            <a:off x="5524499" y="4171322"/>
            <a:ext cx="537557" cy="549017"/>
          </a:xfrm>
          <a:custGeom>
            <a:avLst/>
            <a:gdLst>
              <a:gd name="connsiteX0" fmla="*/ 863729 w 1002240"/>
              <a:gd name="connsiteY0" fmla="*/ 547216 h 1023606"/>
              <a:gd name="connsiteX1" fmla="*/ 880304 w 1002240"/>
              <a:gd name="connsiteY1" fmla="*/ 554683 h 1023606"/>
              <a:gd name="connsiteX2" fmla="*/ 898407 w 1002240"/>
              <a:gd name="connsiteY2" fmla="*/ 580026 h 1023606"/>
              <a:gd name="connsiteX3" fmla="*/ 897954 w 1002240"/>
              <a:gd name="connsiteY3" fmla="*/ 608538 h 1023606"/>
              <a:gd name="connsiteX4" fmla="*/ 759018 w 1002240"/>
              <a:gd name="connsiteY4" fmla="*/ 759240 h 1023606"/>
              <a:gd name="connsiteX5" fmla="*/ 723719 w 1002240"/>
              <a:gd name="connsiteY5" fmla="*/ 758335 h 1023606"/>
              <a:gd name="connsiteX6" fmla="*/ 645878 w 1002240"/>
              <a:gd name="connsiteY6" fmla="*/ 675969 h 1023606"/>
              <a:gd name="connsiteX7" fmla="*/ 652214 w 1002240"/>
              <a:gd name="connsiteY7" fmla="*/ 644290 h 1023606"/>
              <a:gd name="connsiteX8" fmla="*/ 668506 w 1002240"/>
              <a:gd name="connsiteY8" fmla="*/ 627998 h 1023606"/>
              <a:gd name="connsiteX9" fmla="*/ 699280 w 1002240"/>
              <a:gd name="connsiteY9" fmla="*/ 633428 h 1023606"/>
              <a:gd name="connsiteX10" fmla="*/ 736390 w 1002240"/>
              <a:gd name="connsiteY10" fmla="*/ 670538 h 1023606"/>
              <a:gd name="connsiteX11" fmla="*/ 849530 w 1002240"/>
              <a:gd name="connsiteY11" fmla="*/ 554683 h 1023606"/>
              <a:gd name="connsiteX12" fmla="*/ 863729 w 1002240"/>
              <a:gd name="connsiteY12" fmla="*/ 547216 h 1023606"/>
              <a:gd name="connsiteX13" fmla="*/ 773640 w 1002240"/>
              <a:gd name="connsiteY13" fmla="*/ 454005 h 1023606"/>
              <a:gd name="connsiteX14" fmla="*/ 568801 w 1002240"/>
              <a:gd name="connsiteY14" fmla="*/ 658844 h 1023606"/>
              <a:gd name="connsiteX15" fmla="*/ 773640 w 1002240"/>
              <a:gd name="connsiteY15" fmla="*/ 863683 h 1023606"/>
              <a:gd name="connsiteX16" fmla="*/ 978479 w 1002240"/>
              <a:gd name="connsiteY16" fmla="*/ 658844 h 1023606"/>
              <a:gd name="connsiteX17" fmla="*/ 773640 w 1002240"/>
              <a:gd name="connsiteY17" fmla="*/ 454005 h 1023606"/>
              <a:gd name="connsiteX18" fmla="*/ 406894 w 1002240"/>
              <a:gd name="connsiteY18" fmla="*/ 430093 h 1023606"/>
              <a:gd name="connsiteX19" fmla="*/ 565276 w 1002240"/>
              <a:gd name="connsiteY19" fmla="*/ 471552 h 1023606"/>
              <a:gd name="connsiteX20" fmla="*/ 608221 w 1002240"/>
              <a:gd name="connsiteY20" fmla="*/ 501775 h 1023606"/>
              <a:gd name="connsiteX21" fmla="*/ 611996 w 1002240"/>
              <a:gd name="connsiteY21" fmla="*/ 497200 h 1023606"/>
              <a:gd name="connsiteX22" fmla="*/ 773640 w 1002240"/>
              <a:gd name="connsiteY22" fmla="*/ 430244 h 1023606"/>
              <a:gd name="connsiteX23" fmla="*/ 1002240 w 1002240"/>
              <a:gd name="connsiteY23" fmla="*/ 658844 h 1023606"/>
              <a:gd name="connsiteX24" fmla="*/ 819711 w 1002240"/>
              <a:gd name="connsiteY24" fmla="*/ 882800 h 1023606"/>
              <a:gd name="connsiteX25" fmla="*/ 808058 w 1002240"/>
              <a:gd name="connsiteY25" fmla="*/ 883975 h 1023606"/>
              <a:gd name="connsiteX26" fmla="*/ 813787 w 1002240"/>
              <a:gd name="connsiteY26" fmla="*/ 957659 h 1023606"/>
              <a:gd name="connsiteX27" fmla="*/ 0 w 1002240"/>
              <a:gd name="connsiteY27" fmla="*/ 957659 h 1023606"/>
              <a:gd name="connsiteX28" fmla="*/ 406894 w 1002240"/>
              <a:gd name="connsiteY28" fmla="*/ 430093 h 1023606"/>
              <a:gd name="connsiteX29" fmla="*/ 406894 w 1002240"/>
              <a:gd name="connsiteY29" fmla="*/ 0 h 1023606"/>
              <a:gd name="connsiteX30" fmla="*/ 620397 w 1002240"/>
              <a:gd name="connsiteY30" fmla="*/ 213502 h 1023606"/>
              <a:gd name="connsiteX31" fmla="*/ 406894 w 1002240"/>
              <a:gd name="connsiteY31" fmla="*/ 427005 h 1023606"/>
              <a:gd name="connsiteX32" fmla="*/ 193390 w 1002240"/>
              <a:gd name="connsiteY32" fmla="*/ 213502 h 1023606"/>
              <a:gd name="connsiteX33" fmla="*/ 406894 w 1002240"/>
              <a:gd name="connsiteY33" fmla="*/ 0 h 102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2240" h="1023606">
                <a:moveTo>
                  <a:pt x="863729" y="547216"/>
                </a:moveTo>
                <a:cubicBezTo>
                  <a:pt x="868689" y="546198"/>
                  <a:pt x="874044" y="547668"/>
                  <a:pt x="880304" y="554683"/>
                </a:cubicBezTo>
                <a:lnTo>
                  <a:pt x="898407" y="580026"/>
                </a:lnTo>
                <a:cubicBezTo>
                  <a:pt x="900971" y="584552"/>
                  <a:pt x="914397" y="591793"/>
                  <a:pt x="897954" y="608538"/>
                </a:cubicBezTo>
                <a:cubicBezTo>
                  <a:pt x="835652" y="656207"/>
                  <a:pt x="796430" y="704782"/>
                  <a:pt x="759018" y="759240"/>
                </a:cubicBezTo>
                <a:cubicBezTo>
                  <a:pt x="746799" y="777041"/>
                  <a:pt x="732770" y="772213"/>
                  <a:pt x="723719" y="758335"/>
                </a:cubicBezTo>
                <a:cubicBezTo>
                  <a:pt x="698224" y="728617"/>
                  <a:pt x="673635" y="702519"/>
                  <a:pt x="645878" y="675969"/>
                </a:cubicBezTo>
                <a:cubicBezTo>
                  <a:pt x="639392" y="665409"/>
                  <a:pt x="638336" y="661185"/>
                  <a:pt x="652214" y="644290"/>
                </a:cubicBezTo>
                <a:lnTo>
                  <a:pt x="668506" y="627998"/>
                </a:lnTo>
                <a:cubicBezTo>
                  <a:pt x="676502" y="621209"/>
                  <a:pt x="690833" y="619399"/>
                  <a:pt x="699280" y="633428"/>
                </a:cubicBezTo>
                <a:lnTo>
                  <a:pt x="736390" y="670538"/>
                </a:lnTo>
                <a:cubicBezTo>
                  <a:pt x="763695" y="638708"/>
                  <a:pt x="789189" y="593754"/>
                  <a:pt x="849530" y="554683"/>
                </a:cubicBezTo>
                <a:cubicBezTo>
                  <a:pt x="854206" y="551741"/>
                  <a:pt x="858770" y="548234"/>
                  <a:pt x="863729" y="547216"/>
                </a:cubicBezTo>
                <a:close/>
                <a:moveTo>
                  <a:pt x="773640" y="454005"/>
                </a:moveTo>
                <a:cubicBezTo>
                  <a:pt x="660511" y="454005"/>
                  <a:pt x="568801" y="545715"/>
                  <a:pt x="568801" y="658844"/>
                </a:cubicBezTo>
                <a:cubicBezTo>
                  <a:pt x="568801" y="771974"/>
                  <a:pt x="660511" y="863683"/>
                  <a:pt x="773640" y="863683"/>
                </a:cubicBezTo>
                <a:cubicBezTo>
                  <a:pt x="886770" y="863683"/>
                  <a:pt x="978479" y="771974"/>
                  <a:pt x="978479" y="658844"/>
                </a:cubicBezTo>
                <a:cubicBezTo>
                  <a:pt x="978479" y="545715"/>
                  <a:pt x="886770" y="454005"/>
                  <a:pt x="773640" y="454005"/>
                </a:cubicBezTo>
                <a:close/>
                <a:moveTo>
                  <a:pt x="406894" y="430093"/>
                </a:moveTo>
                <a:cubicBezTo>
                  <a:pt x="463074" y="430093"/>
                  <a:pt x="516596" y="444856"/>
                  <a:pt x="565276" y="471552"/>
                </a:cubicBezTo>
                <a:lnTo>
                  <a:pt x="608221" y="501775"/>
                </a:lnTo>
                <a:lnTo>
                  <a:pt x="611996" y="497200"/>
                </a:lnTo>
                <a:cubicBezTo>
                  <a:pt x="653364" y="455831"/>
                  <a:pt x="710514" y="430244"/>
                  <a:pt x="773640" y="430244"/>
                </a:cubicBezTo>
                <a:cubicBezTo>
                  <a:pt x="899892" y="430244"/>
                  <a:pt x="1002240" y="532592"/>
                  <a:pt x="1002240" y="658844"/>
                </a:cubicBezTo>
                <a:cubicBezTo>
                  <a:pt x="1002240" y="769315"/>
                  <a:pt x="923880" y="861484"/>
                  <a:pt x="819711" y="882800"/>
                </a:cubicBezTo>
                <a:lnTo>
                  <a:pt x="808058" y="883975"/>
                </a:lnTo>
                <a:lnTo>
                  <a:pt x="813787" y="957659"/>
                </a:lnTo>
                <a:cubicBezTo>
                  <a:pt x="745972" y="1045589"/>
                  <a:pt x="67815" y="1045589"/>
                  <a:pt x="0" y="957659"/>
                </a:cubicBezTo>
                <a:cubicBezTo>
                  <a:pt x="0" y="666292"/>
                  <a:pt x="182174" y="430093"/>
                  <a:pt x="406894" y="430093"/>
                </a:cubicBezTo>
                <a:close/>
                <a:moveTo>
                  <a:pt x="406894" y="0"/>
                </a:moveTo>
                <a:cubicBezTo>
                  <a:pt x="524807" y="0"/>
                  <a:pt x="620397" y="95589"/>
                  <a:pt x="620397" y="213502"/>
                </a:cubicBezTo>
                <a:cubicBezTo>
                  <a:pt x="620397" y="331417"/>
                  <a:pt x="524807" y="427005"/>
                  <a:pt x="406894" y="427005"/>
                </a:cubicBezTo>
                <a:cubicBezTo>
                  <a:pt x="288979" y="427005"/>
                  <a:pt x="193390" y="331417"/>
                  <a:pt x="193390" y="213502"/>
                </a:cubicBezTo>
                <a:cubicBezTo>
                  <a:pt x="193390" y="95589"/>
                  <a:pt x="288979" y="0"/>
                  <a:pt x="406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err="1"/>
          </a:p>
        </p:txBody>
      </p:sp>
    </p:spTree>
    <p:extLst>
      <p:ext uri="{BB962C8B-B14F-4D97-AF65-F5344CB8AC3E}">
        <p14:creationId xmlns:p14="http://schemas.microsoft.com/office/powerpoint/2010/main" val="149471812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2470" y="2084"/>
          <a:ext cx="1587" cy="1587"/>
        </p:xfrm>
        <a:graphic>
          <a:graphicData uri="http://schemas.openxmlformats.org/presentationml/2006/ole">
            <mc:AlternateContent xmlns:mc="http://schemas.openxmlformats.org/markup-compatibility/2006">
              <mc:Choice xmlns:v="urn:schemas-microsoft-com:vml" Requires="v">
                <p:oleObj spid="_x0000_s220163"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2470" y="2084"/>
                        <a:ext cx="1587" cy="1587"/>
                      </a:xfrm>
                      <a:prstGeom prst="rect">
                        <a:avLst/>
                      </a:prstGeom>
                    </p:spPr>
                  </p:pic>
                </p:oleObj>
              </mc:Fallback>
            </mc:AlternateContent>
          </a:graphicData>
        </a:graphic>
      </p:graphicFrame>
      <p:sp>
        <p:nvSpPr>
          <p:cNvPr id="11" name="Text Placeholder 10"/>
          <p:cNvSpPr>
            <a:spLocks noGrp="1"/>
          </p:cNvSpPr>
          <p:nvPr>
            <p:ph type="body" sz="quarter" idx="10"/>
          </p:nvPr>
        </p:nvSpPr>
        <p:spPr>
          <a:xfrm>
            <a:off x="324567" y="1539296"/>
            <a:ext cx="7109281" cy="2094326"/>
          </a:xfrm>
        </p:spPr>
        <p:txBody>
          <a:bodyPr/>
          <a:lstStyle/>
          <a:p>
            <a:pPr marL="0" indent="0">
              <a:lnSpc>
                <a:spcPct val="100000"/>
              </a:lnSpc>
              <a:spcBef>
                <a:spcPts val="1199"/>
              </a:spcBef>
              <a:buSzTx/>
              <a:buNone/>
            </a:pPr>
            <a:r>
              <a:rPr lang="en-US" sz="2448" dirty="0">
                <a:ea typeface="Arial" panose="020B0604020202020204" pitchFamily="34" charset="0"/>
                <a:cs typeface="Segoe UI" panose="020B0502040204020203" pitchFamily="34" charset="0"/>
              </a:rPr>
              <a:t>"</a:t>
            </a:r>
            <a:r>
              <a:rPr lang="en-CA" sz="2448" i="1" dirty="0">
                <a:ea typeface="Arial" panose="020B0604020202020204" pitchFamily="34" charset="0"/>
                <a:cs typeface="Segoe UI" panose="020B0502040204020203" pitchFamily="34" charset="0"/>
              </a:rPr>
              <a:t>IAMCP sponsorship accelerated our marketing efforts by at least 6 months and I came away from the Worldwide Partner Conference with solid leads and international opportunities.”  </a:t>
            </a:r>
            <a:r>
              <a:rPr lang="en-CA"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EJ Harof, Global Partner Development, </a:t>
            </a:r>
            <a:r>
              <a:rPr lang="en-CA"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Kubisys</a:t>
            </a:r>
            <a:endPar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What do IAMCP Partners Say…</a:t>
            </a:r>
            <a:endParaRPr lang="en-US" dirty="0"/>
          </a:p>
        </p:txBody>
      </p:sp>
      <p:grpSp>
        <p:nvGrpSpPr>
          <p:cNvPr id="6" name="Group 5"/>
          <p:cNvGrpSpPr/>
          <p:nvPr/>
        </p:nvGrpSpPr>
        <p:grpSpPr>
          <a:xfrm>
            <a:off x="-29275" y="5456953"/>
            <a:ext cx="12461694" cy="1537077"/>
            <a:chOff x="-30162" y="5457230"/>
            <a:chExt cx="12463462" cy="1537295"/>
          </a:xfrm>
        </p:grpSpPr>
        <p:grpSp>
          <p:nvGrpSpPr>
            <p:cNvPr id="17" name="Group 16"/>
            <p:cNvGrpSpPr/>
            <p:nvPr/>
          </p:nvGrpSpPr>
          <p:grpSpPr>
            <a:xfrm>
              <a:off x="282357" y="5457230"/>
              <a:ext cx="2625454" cy="1460260"/>
              <a:chOff x="2275889" y="5790102"/>
              <a:chExt cx="1806986" cy="1005033"/>
            </a:xfrm>
          </p:grpSpPr>
          <p:sp>
            <p:nvSpPr>
              <p:cNvPr id="45" name="Freeform 44"/>
              <p:cNvSpPr>
                <a:spLocks/>
              </p:cNvSpPr>
              <p:nvPr/>
            </p:nvSpPr>
            <p:spPr bwMode="auto">
              <a:xfrm>
                <a:off x="3100637" y="6301944"/>
                <a:ext cx="584369" cy="493191"/>
              </a:xfrm>
              <a:custGeom>
                <a:avLst/>
                <a:gdLst>
                  <a:gd name="T0" fmla="*/ 154 w 282"/>
                  <a:gd name="T1" fmla="*/ 40 h 238"/>
                  <a:gd name="T2" fmla="*/ 154 w 282"/>
                  <a:gd name="T3" fmla="*/ 0 h 238"/>
                  <a:gd name="T4" fmla="*/ 185 w 282"/>
                  <a:gd name="T5" fmla="*/ 0 h 238"/>
                  <a:gd name="T6" fmla="*/ 185 w 282"/>
                  <a:gd name="T7" fmla="*/ 40 h 238"/>
                  <a:gd name="T8" fmla="*/ 196 w 282"/>
                  <a:gd name="T9" fmla="*/ 40 h 238"/>
                  <a:gd name="T10" fmla="*/ 196 w 282"/>
                  <a:gd name="T11" fmla="*/ 0 h 238"/>
                  <a:gd name="T12" fmla="*/ 226 w 282"/>
                  <a:gd name="T13" fmla="*/ 0 h 238"/>
                  <a:gd name="T14" fmla="*/ 226 w 282"/>
                  <a:gd name="T15" fmla="*/ 40 h 238"/>
                  <a:gd name="T16" fmla="*/ 282 w 282"/>
                  <a:gd name="T17" fmla="*/ 40 h 238"/>
                  <a:gd name="T18" fmla="*/ 282 w 282"/>
                  <a:gd name="T19" fmla="*/ 50 h 238"/>
                  <a:gd name="T20" fmla="*/ 268 w 282"/>
                  <a:gd name="T21" fmla="*/ 50 h 238"/>
                  <a:gd name="T22" fmla="*/ 268 w 282"/>
                  <a:gd name="T23" fmla="*/ 238 h 238"/>
                  <a:gd name="T24" fmla="*/ 12 w 282"/>
                  <a:gd name="T25" fmla="*/ 238 h 238"/>
                  <a:gd name="T26" fmla="*/ 12 w 282"/>
                  <a:gd name="T27" fmla="*/ 50 h 238"/>
                  <a:gd name="T28" fmla="*/ 0 w 282"/>
                  <a:gd name="T29" fmla="*/ 50 h 238"/>
                  <a:gd name="T30" fmla="*/ 0 w 282"/>
                  <a:gd name="T31" fmla="*/ 40 h 238"/>
                  <a:gd name="T32" fmla="*/ 154 w 282"/>
                  <a:gd name="T33" fmla="*/ 4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238">
                    <a:moveTo>
                      <a:pt x="154" y="40"/>
                    </a:moveTo>
                    <a:lnTo>
                      <a:pt x="154" y="0"/>
                    </a:lnTo>
                    <a:lnTo>
                      <a:pt x="185" y="0"/>
                    </a:lnTo>
                    <a:lnTo>
                      <a:pt x="185" y="40"/>
                    </a:lnTo>
                    <a:lnTo>
                      <a:pt x="196" y="40"/>
                    </a:lnTo>
                    <a:lnTo>
                      <a:pt x="196" y="0"/>
                    </a:lnTo>
                    <a:lnTo>
                      <a:pt x="226" y="0"/>
                    </a:lnTo>
                    <a:lnTo>
                      <a:pt x="226" y="40"/>
                    </a:lnTo>
                    <a:lnTo>
                      <a:pt x="282" y="40"/>
                    </a:lnTo>
                    <a:lnTo>
                      <a:pt x="282" y="50"/>
                    </a:lnTo>
                    <a:lnTo>
                      <a:pt x="268" y="50"/>
                    </a:lnTo>
                    <a:lnTo>
                      <a:pt x="268" y="238"/>
                    </a:lnTo>
                    <a:lnTo>
                      <a:pt x="12" y="238"/>
                    </a:lnTo>
                    <a:lnTo>
                      <a:pt x="12" y="50"/>
                    </a:lnTo>
                    <a:lnTo>
                      <a:pt x="0" y="50"/>
                    </a:lnTo>
                    <a:lnTo>
                      <a:pt x="0" y="40"/>
                    </a:lnTo>
                    <a:lnTo>
                      <a:pt x="154" y="4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46" name="Freeform 45"/>
              <p:cNvSpPr>
                <a:spLocks/>
              </p:cNvSpPr>
              <p:nvPr/>
            </p:nvSpPr>
            <p:spPr bwMode="auto">
              <a:xfrm>
                <a:off x="2789802" y="6301944"/>
                <a:ext cx="586442" cy="493191"/>
              </a:xfrm>
              <a:custGeom>
                <a:avLst/>
                <a:gdLst>
                  <a:gd name="T0" fmla="*/ 156 w 283"/>
                  <a:gd name="T1" fmla="*/ 40 h 238"/>
                  <a:gd name="T2" fmla="*/ 156 w 283"/>
                  <a:gd name="T3" fmla="*/ 0 h 238"/>
                  <a:gd name="T4" fmla="*/ 187 w 283"/>
                  <a:gd name="T5" fmla="*/ 0 h 238"/>
                  <a:gd name="T6" fmla="*/ 187 w 283"/>
                  <a:gd name="T7" fmla="*/ 40 h 238"/>
                  <a:gd name="T8" fmla="*/ 197 w 283"/>
                  <a:gd name="T9" fmla="*/ 40 h 238"/>
                  <a:gd name="T10" fmla="*/ 197 w 283"/>
                  <a:gd name="T11" fmla="*/ 0 h 238"/>
                  <a:gd name="T12" fmla="*/ 228 w 283"/>
                  <a:gd name="T13" fmla="*/ 0 h 238"/>
                  <a:gd name="T14" fmla="*/ 228 w 283"/>
                  <a:gd name="T15" fmla="*/ 40 h 238"/>
                  <a:gd name="T16" fmla="*/ 283 w 283"/>
                  <a:gd name="T17" fmla="*/ 40 h 238"/>
                  <a:gd name="T18" fmla="*/ 283 w 283"/>
                  <a:gd name="T19" fmla="*/ 50 h 238"/>
                  <a:gd name="T20" fmla="*/ 270 w 283"/>
                  <a:gd name="T21" fmla="*/ 50 h 238"/>
                  <a:gd name="T22" fmla="*/ 270 w 283"/>
                  <a:gd name="T23" fmla="*/ 238 h 238"/>
                  <a:gd name="T24" fmla="*/ 13 w 283"/>
                  <a:gd name="T25" fmla="*/ 238 h 238"/>
                  <a:gd name="T26" fmla="*/ 13 w 283"/>
                  <a:gd name="T27" fmla="*/ 50 h 238"/>
                  <a:gd name="T28" fmla="*/ 0 w 283"/>
                  <a:gd name="T29" fmla="*/ 50 h 238"/>
                  <a:gd name="T30" fmla="*/ 0 w 283"/>
                  <a:gd name="T31" fmla="*/ 40 h 238"/>
                  <a:gd name="T32" fmla="*/ 156 w 283"/>
                  <a:gd name="T33" fmla="*/ 4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238">
                    <a:moveTo>
                      <a:pt x="156" y="40"/>
                    </a:moveTo>
                    <a:lnTo>
                      <a:pt x="156" y="0"/>
                    </a:lnTo>
                    <a:lnTo>
                      <a:pt x="187" y="0"/>
                    </a:lnTo>
                    <a:lnTo>
                      <a:pt x="187" y="40"/>
                    </a:lnTo>
                    <a:lnTo>
                      <a:pt x="197" y="40"/>
                    </a:lnTo>
                    <a:lnTo>
                      <a:pt x="197" y="0"/>
                    </a:lnTo>
                    <a:lnTo>
                      <a:pt x="228" y="0"/>
                    </a:lnTo>
                    <a:lnTo>
                      <a:pt x="228" y="40"/>
                    </a:lnTo>
                    <a:lnTo>
                      <a:pt x="283" y="40"/>
                    </a:lnTo>
                    <a:lnTo>
                      <a:pt x="283" y="50"/>
                    </a:lnTo>
                    <a:lnTo>
                      <a:pt x="270" y="50"/>
                    </a:lnTo>
                    <a:lnTo>
                      <a:pt x="270" y="238"/>
                    </a:lnTo>
                    <a:lnTo>
                      <a:pt x="13" y="238"/>
                    </a:lnTo>
                    <a:lnTo>
                      <a:pt x="13" y="50"/>
                    </a:lnTo>
                    <a:lnTo>
                      <a:pt x="0" y="50"/>
                    </a:lnTo>
                    <a:lnTo>
                      <a:pt x="0" y="40"/>
                    </a:lnTo>
                    <a:lnTo>
                      <a:pt x="156" y="4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47" name="Rectangle 46"/>
              <p:cNvSpPr>
                <a:spLocks noChangeArrowheads="1"/>
              </p:cNvSpPr>
              <p:nvPr/>
            </p:nvSpPr>
            <p:spPr bwMode="auto">
              <a:xfrm>
                <a:off x="3525445" y="6129948"/>
                <a:ext cx="532564" cy="665187"/>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48" name="Rectangle 47"/>
              <p:cNvSpPr>
                <a:spLocks noChangeArrowheads="1"/>
              </p:cNvSpPr>
              <p:nvPr/>
            </p:nvSpPr>
            <p:spPr bwMode="auto">
              <a:xfrm>
                <a:off x="3498506" y="6109226"/>
                <a:ext cx="584369" cy="2072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49" name="Rectangle 48"/>
              <p:cNvSpPr>
                <a:spLocks noChangeArrowheads="1"/>
              </p:cNvSpPr>
              <p:nvPr/>
            </p:nvSpPr>
            <p:spPr bwMode="auto">
              <a:xfrm>
                <a:off x="3817629" y="6658368"/>
                <a:ext cx="70456" cy="13676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50" name="Rectangle 49"/>
              <p:cNvSpPr>
                <a:spLocks noChangeArrowheads="1"/>
              </p:cNvSpPr>
              <p:nvPr/>
            </p:nvSpPr>
            <p:spPr bwMode="auto">
              <a:xfrm>
                <a:off x="3697440" y="6658368"/>
                <a:ext cx="70456" cy="13676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51" name="Rectangle 50"/>
              <p:cNvSpPr>
                <a:spLocks noChangeArrowheads="1"/>
              </p:cNvSpPr>
              <p:nvPr/>
            </p:nvSpPr>
            <p:spPr bwMode="auto">
              <a:xfrm>
                <a:off x="3579323" y="6190043"/>
                <a:ext cx="428953" cy="68384"/>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52" name="Rectangle 51"/>
              <p:cNvSpPr>
                <a:spLocks noChangeArrowheads="1"/>
              </p:cNvSpPr>
              <p:nvPr/>
            </p:nvSpPr>
            <p:spPr bwMode="auto">
              <a:xfrm>
                <a:off x="3579323" y="6310233"/>
                <a:ext cx="428953" cy="68384"/>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53" name="Rectangle 52"/>
              <p:cNvSpPr>
                <a:spLocks noChangeArrowheads="1"/>
              </p:cNvSpPr>
              <p:nvPr/>
            </p:nvSpPr>
            <p:spPr bwMode="auto">
              <a:xfrm>
                <a:off x="3579323" y="6428349"/>
                <a:ext cx="428953" cy="70456"/>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54" name="Rectangle 53"/>
              <p:cNvSpPr>
                <a:spLocks noChangeArrowheads="1"/>
              </p:cNvSpPr>
              <p:nvPr/>
            </p:nvSpPr>
            <p:spPr bwMode="auto">
              <a:xfrm>
                <a:off x="3579323" y="6548539"/>
                <a:ext cx="428953" cy="68384"/>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55" name="Rectangle 54"/>
              <p:cNvSpPr>
                <a:spLocks noChangeArrowheads="1"/>
              </p:cNvSpPr>
              <p:nvPr/>
            </p:nvSpPr>
            <p:spPr bwMode="auto">
              <a:xfrm>
                <a:off x="3612479" y="6026336"/>
                <a:ext cx="205152" cy="8288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56" name="Rectangle 55"/>
              <p:cNvSpPr>
                <a:spLocks noChangeArrowheads="1"/>
              </p:cNvSpPr>
              <p:nvPr/>
            </p:nvSpPr>
            <p:spPr bwMode="auto">
              <a:xfrm>
                <a:off x="2275889" y="6372400"/>
                <a:ext cx="482831" cy="422735"/>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57" name="Rectangle 56"/>
              <p:cNvSpPr>
                <a:spLocks noChangeArrowheads="1"/>
              </p:cNvSpPr>
              <p:nvPr/>
            </p:nvSpPr>
            <p:spPr bwMode="auto">
              <a:xfrm>
                <a:off x="2275889" y="6353749"/>
                <a:ext cx="509769" cy="18651"/>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58" name="Rectangle 57"/>
              <p:cNvSpPr>
                <a:spLocks noChangeArrowheads="1"/>
              </p:cNvSpPr>
              <p:nvPr/>
            </p:nvSpPr>
            <p:spPr bwMode="auto">
              <a:xfrm>
                <a:off x="2520412" y="6658368"/>
                <a:ext cx="68384" cy="136767"/>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59" name="Rectangle 58"/>
              <p:cNvSpPr>
                <a:spLocks noChangeArrowheads="1"/>
              </p:cNvSpPr>
              <p:nvPr/>
            </p:nvSpPr>
            <p:spPr bwMode="auto">
              <a:xfrm>
                <a:off x="2398151" y="6658368"/>
                <a:ext cx="70456" cy="136767"/>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60" name="Rectangle 59"/>
              <p:cNvSpPr>
                <a:spLocks noChangeArrowheads="1"/>
              </p:cNvSpPr>
              <p:nvPr/>
            </p:nvSpPr>
            <p:spPr bwMode="auto">
              <a:xfrm>
                <a:off x="2277962" y="6428349"/>
                <a:ext cx="431024" cy="70456"/>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61" name="Rectangle 60"/>
              <p:cNvSpPr>
                <a:spLocks noChangeArrowheads="1"/>
              </p:cNvSpPr>
              <p:nvPr/>
            </p:nvSpPr>
            <p:spPr bwMode="auto">
              <a:xfrm>
                <a:off x="2277962" y="6548539"/>
                <a:ext cx="431024" cy="68384"/>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62" name="Rectangle 61"/>
              <p:cNvSpPr>
                <a:spLocks noChangeArrowheads="1"/>
              </p:cNvSpPr>
              <p:nvPr/>
            </p:nvSpPr>
            <p:spPr bwMode="auto">
              <a:xfrm>
                <a:off x="2313189" y="6270860"/>
                <a:ext cx="207223" cy="8288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63" name="Rectangle 62"/>
              <p:cNvSpPr>
                <a:spLocks noChangeArrowheads="1"/>
              </p:cNvSpPr>
              <p:nvPr/>
            </p:nvSpPr>
            <p:spPr bwMode="auto">
              <a:xfrm>
                <a:off x="2876836" y="5893714"/>
                <a:ext cx="530491" cy="901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64" name="Rectangle 63"/>
              <p:cNvSpPr>
                <a:spLocks noChangeArrowheads="1"/>
              </p:cNvSpPr>
              <p:nvPr/>
            </p:nvSpPr>
            <p:spPr bwMode="auto">
              <a:xfrm>
                <a:off x="2849898" y="5872991"/>
                <a:ext cx="584369" cy="20722"/>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65" name="Rectangle 64"/>
              <p:cNvSpPr>
                <a:spLocks noChangeArrowheads="1"/>
              </p:cNvSpPr>
              <p:nvPr/>
            </p:nvSpPr>
            <p:spPr bwMode="auto">
              <a:xfrm>
                <a:off x="3166949" y="6658368"/>
                <a:ext cx="70456" cy="13676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66" name="Rectangle 65"/>
              <p:cNvSpPr>
                <a:spLocks noChangeArrowheads="1"/>
              </p:cNvSpPr>
              <p:nvPr/>
            </p:nvSpPr>
            <p:spPr bwMode="auto">
              <a:xfrm>
                <a:off x="3048832" y="6658368"/>
                <a:ext cx="70456" cy="13676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67" name="Rectangle 66"/>
              <p:cNvSpPr>
                <a:spLocks noChangeArrowheads="1"/>
              </p:cNvSpPr>
              <p:nvPr/>
            </p:nvSpPr>
            <p:spPr bwMode="auto">
              <a:xfrm>
                <a:off x="2928643" y="6190043"/>
                <a:ext cx="428953" cy="68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68" name="Rectangle 67"/>
              <p:cNvSpPr>
                <a:spLocks noChangeArrowheads="1"/>
              </p:cNvSpPr>
              <p:nvPr/>
            </p:nvSpPr>
            <p:spPr bwMode="auto">
              <a:xfrm>
                <a:off x="2928643" y="6310233"/>
                <a:ext cx="428953" cy="68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69" name="Rectangle 68"/>
              <p:cNvSpPr>
                <a:spLocks noChangeArrowheads="1"/>
              </p:cNvSpPr>
              <p:nvPr/>
            </p:nvSpPr>
            <p:spPr bwMode="auto">
              <a:xfrm>
                <a:off x="2928643" y="6428349"/>
                <a:ext cx="428953" cy="7045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70" name="Rectangle 69"/>
              <p:cNvSpPr>
                <a:spLocks noChangeArrowheads="1"/>
              </p:cNvSpPr>
              <p:nvPr/>
            </p:nvSpPr>
            <p:spPr bwMode="auto">
              <a:xfrm>
                <a:off x="2928643" y="6548539"/>
                <a:ext cx="428953" cy="68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71" name="Rectangle 70"/>
              <p:cNvSpPr>
                <a:spLocks noChangeArrowheads="1"/>
              </p:cNvSpPr>
              <p:nvPr/>
            </p:nvSpPr>
            <p:spPr bwMode="auto">
              <a:xfrm>
                <a:off x="2928643" y="5951736"/>
                <a:ext cx="428953" cy="68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72" name="Rectangle 71"/>
              <p:cNvSpPr>
                <a:spLocks noChangeArrowheads="1"/>
              </p:cNvSpPr>
              <p:nvPr/>
            </p:nvSpPr>
            <p:spPr bwMode="auto">
              <a:xfrm>
                <a:off x="2928643" y="6069854"/>
                <a:ext cx="428953" cy="7045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73" name="Rectangle 72"/>
              <p:cNvSpPr>
                <a:spLocks noChangeArrowheads="1"/>
              </p:cNvSpPr>
              <p:nvPr/>
            </p:nvSpPr>
            <p:spPr bwMode="auto">
              <a:xfrm>
                <a:off x="3256055" y="5790102"/>
                <a:ext cx="64240" cy="8288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sp>
            <p:nvSpPr>
              <p:cNvPr id="74" name="Rectangle 73"/>
              <p:cNvSpPr>
                <a:spLocks noChangeArrowheads="1"/>
              </p:cNvSpPr>
              <p:nvPr/>
            </p:nvSpPr>
            <p:spPr bwMode="auto">
              <a:xfrm>
                <a:off x="3171093" y="5790102"/>
                <a:ext cx="64240" cy="8288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505050"/>
                  </a:solidFill>
                </a:endParaRPr>
              </a:p>
            </p:txBody>
          </p:sp>
        </p:grpSp>
        <p:sp>
          <p:nvSpPr>
            <p:cNvPr id="23" name="Rectangle 22"/>
            <p:cNvSpPr/>
            <p:nvPr/>
          </p:nvSpPr>
          <p:spPr bwMode="auto">
            <a:xfrm>
              <a:off x="-30162" y="6901049"/>
              <a:ext cx="12463462" cy="93476"/>
            </a:xfrm>
            <a:prstGeom prst="rect">
              <a:avLst/>
            </a:prstGeom>
            <a:solidFill>
              <a:srgbClr val="92D050"/>
            </a:solidFill>
            <a:ln w="9525" cap="flat" cmpd="sng" algn="ctr">
              <a:noFill/>
              <a:prstDash val="solid"/>
              <a:headEnd type="none" w="med" len="med"/>
              <a:tailEnd type="none" w="med" len="med"/>
            </a:ln>
            <a:effectLst/>
          </p:spPr>
          <p:txBody>
            <a:bodyPr rot="0" spcFirstLastPara="0" vert="horz" wrap="square" lIns="182854" tIns="146283" rIns="182854" bIns="14628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32293" fontAlgn="base">
                <a:lnSpc>
                  <a:spcPct val="90000"/>
                </a:lnSpc>
                <a:spcBef>
                  <a:spcPct val="0"/>
                </a:spcBef>
                <a:spcAft>
                  <a:spcPct val="0"/>
                </a:spcAft>
                <a:defRPr/>
              </a:pPr>
              <a:endParaRPr lang="en-IN" sz="2400"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6" name="Group 25"/>
            <p:cNvGrpSpPr/>
            <p:nvPr/>
          </p:nvGrpSpPr>
          <p:grpSpPr>
            <a:xfrm>
              <a:off x="2979941" y="6390559"/>
              <a:ext cx="267006" cy="511993"/>
              <a:chOff x="2985972" y="6424222"/>
              <a:chExt cx="185395" cy="355500"/>
            </a:xfrm>
          </p:grpSpPr>
          <p:sp>
            <p:nvSpPr>
              <p:cNvPr id="39" name="Rectangle 38"/>
              <p:cNvSpPr>
                <a:spLocks noChangeArrowheads="1"/>
              </p:cNvSpPr>
              <p:nvPr/>
            </p:nvSpPr>
            <p:spPr bwMode="auto">
              <a:xfrm>
                <a:off x="3060513" y="6640198"/>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N" kern="0">
                  <a:solidFill>
                    <a:srgbClr val="505050"/>
                  </a:solidFill>
                </a:endParaRPr>
              </a:p>
            </p:txBody>
          </p:sp>
          <p:sp>
            <p:nvSpPr>
              <p:cNvPr id="40" name="Oval 39"/>
              <p:cNvSpPr>
                <a:spLocks noChangeArrowheads="1"/>
              </p:cNvSpPr>
              <p:nvPr/>
            </p:nvSpPr>
            <p:spPr bwMode="auto">
              <a:xfrm>
                <a:off x="2985972" y="6517876"/>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N" kern="0">
                  <a:solidFill>
                    <a:srgbClr val="505050"/>
                  </a:solidFill>
                </a:endParaRPr>
              </a:p>
            </p:txBody>
          </p:sp>
          <p:sp>
            <p:nvSpPr>
              <p:cNvPr id="41" name="Oval 40"/>
              <p:cNvSpPr>
                <a:spLocks noChangeArrowheads="1"/>
              </p:cNvSpPr>
              <p:nvPr/>
            </p:nvSpPr>
            <p:spPr bwMode="auto">
              <a:xfrm>
                <a:off x="3010819" y="6424222"/>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N" kern="0">
                  <a:solidFill>
                    <a:srgbClr val="505050"/>
                  </a:solidFill>
                </a:endParaRPr>
              </a:p>
            </p:txBody>
          </p:sp>
        </p:grpSp>
        <p:grpSp>
          <p:nvGrpSpPr>
            <p:cNvPr id="27" name="Group 26"/>
            <p:cNvGrpSpPr/>
            <p:nvPr/>
          </p:nvGrpSpPr>
          <p:grpSpPr>
            <a:xfrm>
              <a:off x="3307108" y="6583226"/>
              <a:ext cx="166523" cy="319308"/>
              <a:chOff x="2985972" y="6424222"/>
              <a:chExt cx="185395" cy="355500"/>
            </a:xfrm>
          </p:grpSpPr>
          <p:sp>
            <p:nvSpPr>
              <p:cNvPr id="36" name="Rectangle 35"/>
              <p:cNvSpPr>
                <a:spLocks noChangeArrowheads="1"/>
              </p:cNvSpPr>
              <p:nvPr/>
            </p:nvSpPr>
            <p:spPr bwMode="auto">
              <a:xfrm>
                <a:off x="3060513" y="6640198"/>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N" kern="0">
                  <a:solidFill>
                    <a:srgbClr val="505050"/>
                  </a:solidFill>
                </a:endParaRPr>
              </a:p>
            </p:txBody>
          </p:sp>
          <p:sp>
            <p:nvSpPr>
              <p:cNvPr id="37" name="Oval 36"/>
              <p:cNvSpPr>
                <a:spLocks noChangeArrowheads="1"/>
              </p:cNvSpPr>
              <p:nvPr/>
            </p:nvSpPr>
            <p:spPr bwMode="auto">
              <a:xfrm>
                <a:off x="2985972" y="6517876"/>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N" kern="0">
                  <a:solidFill>
                    <a:srgbClr val="505050"/>
                  </a:solidFill>
                </a:endParaRPr>
              </a:p>
            </p:txBody>
          </p:sp>
          <p:sp>
            <p:nvSpPr>
              <p:cNvPr id="38" name="Oval 37"/>
              <p:cNvSpPr>
                <a:spLocks noChangeArrowheads="1"/>
              </p:cNvSpPr>
              <p:nvPr/>
            </p:nvSpPr>
            <p:spPr bwMode="auto">
              <a:xfrm>
                <a:off x="3010819" y="6424222"/>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N" kern="0">
                  <a:solidFill>
                    <a:srgbClr val="505050"/>
                  </a:solidFill>
                </a:endParaRPr>
              </a:p>
            </p:txBody>
          </p:sp>
        </p:grpSp>
        <p:grpSp>
          <p:nvGrpSpPr>
            <p:cNvPr id="28" name="Group 27"/>
            <p:cNvGrpSpPr/>
            <p:nvPr/>
          </p:nvGrpSpPr>
          <p:grpSpPr>
            <a:xfrm>
              <a:off x="3660451" y="6064841"/>
              <a:ext cx="436851" cy="837672"/>
              <a:chOff x="2985972" y="6424222"/>
              <a:chExt cx="185395" cy="355500"/>
            </a:xfrm>
          </p:grpSpPr>
          <p:sp>
            <p:nvSpPr>
              <p:cNvPr id="33" name="Rectangle 32"/>
              <p:cNvSpPr>
                <a:spLocks noChangeArrowheads="1"/>
              </p:cNvSpPr>
              <p:nvPr/>
            </p:nvSpPr>
            <p:spPr bwMode="auto">
              <a:xfrm>
                <a:off x="3060513" y="6640198"/>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N" kern="0">
                  <a:solidFill>
                    <a:srgbClr val="505050"/>
                  </a:solidFill>
                </a:endParaRPr>
              </a:p>
            </p:txBody>
          </p:sp>
          <p:sp>
            <p:nvSpPr>
              <p:cNvPr id="34" name="Oval 33"/>
              <p:cNvSpPr>
                <a:spLocks noChangeArrowheads="1"/>
              </p:cNvSpPr>
              <p:nvPr/>
            </p:nvSpPr>
            <p:spPr bwMode="auto">
              <a:xfrm>
                <a:off x="2985972" y="6517876"/>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N" kern="0">
                  <a:solidFill>
                    <a:srgbClr val="505050"/>
                  </a:solidFill>
                </a:endParaRPr>
              </a:p>
            </p:txBody>
          </p:sp>
          <p:sp>
            <p:nvSpPr>
              <p:cNvPr id="35" name="Oval 34"/>
              <p:cNvSpPr>
                <a:spLocks noChangeArrowheads="1"/>
              </p:cNvSpPr>
              <p:nvPr/>
            </p:nvSpPr>
            <p:spPr bwMode="auto">
              <a:xfrm>
                <a:off x="3010819" y="6424222"/>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N" kern="0">
                  <a:solidFill>
                    <a:srgbClr val="505050"/>
                  </a:solidFill>
                </a:endParaRPr>
              </a:p>
            </p:txBody>
          </p:sp>
        </p:grpSp>
      </p:grpSp>
      <p:pic>
        <p:nvPicPr>
          <p:cNvPr id="78" name="Picture 7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2126" y="5347415"/>
            <a:ext cx="3968332" cy="1009188"/>
          </a:xfrm>
          <a:prstGeom prst="rect">
            <a:avLst/>
          </a:prstGeom>
        </p:spPr>
      </p:pic>
      <p:sp>
        <p:nvSpPr>
          <p:cNvPr id="4" name="TextBox 3"/>
          <p:cNvSpPr txBox="1"/>
          <p:nvPr/>
        </p:nvSpPr>
        <p:spPr>
          <a:xfrm>
            <a:off x="7882884" y="1616505"/>
            <a:ext cx="4137574" cy="1868781"/>
          </a:xfrm>
          <a:prstGeom prst="rect">
            <a:avLst/>
          </a:prstGeom>
          <a:noFill/>
        </p:spPr>
        <p:txBody>
          <a:bodyPr wrap="square" lIns="0" tIns="0" rIns="0" bIns="0" rtlCol="0">
            <a:spAutoFit/>
          </a:bodyPr>
          <a:lstStyle/>
          <a:p>
            <a:pPr defTabSz="932563">
              <a:spcBef>
                <a:spcPts val="1199"/>
              </a:spcBef>
            </a:pPr>
            <a:r>
              <a:rPr lang="en-US" sz="2448" i="1" dirty="0">
                <a:solidFill>
                  <a:srgbClr val="505050"/>
                </a:solidFill>
                <a:latin typeface="Segoe UI Light"/>
                <a:ea typeface="Arial" panose="020B0604020202020204" pitchFamily="34" charset="0"/>
                <a:cs typeface="Segoe UI" panose="020B0502040204020203" pitchFamily="34" charset="0"/>
              </a:rPr>
              <a:t>" </a:t>
            </a:r>
            <a:r>
              <a:rPr lang="en-CA" sz="2448" i="1" dirty="0">
                <a:solidFill>
                  <a:srgbClr val="505050"/>
                </a:solidFill>
                <a:latin typeface="Segoe UI Light"/>
                <a:ea typeface="Arial" panose="020B0604020202020204" pitchFamily="34" charset="0"/>
                <a:cs typeface="Segoe UI" panose="020B0502040204020203" pitchFamily="34" charset="0"/>
              </a:rPr>
              <a:t>IAMCP represents companies with whom I could form profitable, mutually beneficial partnerships.” </a:t>
            </a:r>
            <a:r>
              <a:rPr lang="en-CA" sz="28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Tim Martin, Business Development Manager Action Point</a:t>
            </a:r>
            <a:endPar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5" name="Text Placeholder 10"/>
          <p:cNvSpPr txBox="1">
            <a:spLocks/>
          </p:cNvSpPr>
          <p:nvPr/>
        </p:nvSpPr>
        <p:spPr>
          <a:xfrm>
            <a:off x="912378" y="3817096"/>
            <a:ext cx="10580584" cy="2855214"/>
          </a:xfrm>
          <a:prstGeom prst="rect">
            <a:avLst/>
          </a:prstGeom>
        </p:spPr>
        <p:txBody>
          <a:bodyPr vert="horz" wrap="square" lIns="149217" tIns="93260" rIns="149217" bIns="9326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529" kern="1200" spc="0" baseline="0">
                <a:solidFill>
                  <a:schemeClr val="tx1"/>
                </a:soli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solidFill>
                  <a:schemeClr val="tx1"/>
                </a:soli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solidFill>
                  <a:schemeClr val="tx1"/>
                </a:soli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solidFill>
                  <a:schemeClr val="tx1"/>
                </a:soli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a:lnSpc>
                <a:spcPct val="100000"/>
              </a:lnSpc>
              <a:spcBef>
                <a:spcPts val="1199"/>
              </a:spcBef>
              <a:buSzTx/>
              <a:buNone/>
            </a:pPr>
            <a:r>
              <a:rPr lang="en-US" sz="2448" i="1" dirty="0">
                <a:ea typeface="Arial" panose="020B0604020202020204" pitchFamily="34" charset="0"/>
                <a:cs typeface="Segoe UI" panose="020B0502040204020203" pitchFamily="34" charset="0"/>
              </a:rPr>
              <a:t>"</a:t>
            </a:r>
            <a:r>
              <a:rPr lang="en-CA" sz="2448" i="1" dirty="0">
                <a:ea typeface="Arial" panose="020B0604020202020204" pitchFamily="34" charset="0"/>
                <a:cs typeface="Segoe UI" panose="020B0502040204020203" pitchFamily="34" charset="0"/>
              </a:rPr>
              <a:t>IAMCP is one of the most efficient things we can do to grow our business—whether it’s navigating business shifts, personnel changes at Microsoft or connecting with another trusted Microsoft Partner IAMCP never fails to help us deliver results”. </a:t>
            </a: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-Eran Barlev, </a:t>
            </a:r>
            <a:r>
              <a:rPr lang="en-CA"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Sela</a:t>
            </a: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Canada</a:t>
            </a:r>
          </a:p>
          <a:p>
            <a:pPr marL="0" indent="0">
              <a:lnSpc>
                <a:spcPct val="100000"/>
              </a:lnSpc>
              <a:spcBef>
                <a:spcPts val="1199"/>
              </a:spcBef>
              <a:buSzTx/>
              <a:buNone/>
            </a:pPr>
            <a:endPar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1199"/>
              </a:spcBef>
              <a:buSzTx/>
              <a:buNone/>
            </a:pPr>
            <a:endParaRPr lang="en-US" sz="2800" i="1" dirty="0">
              <a:ea typeface="Arial" panose="020B0604020202020204" pitchFamily="34" charset="0"/>
              <a:cs typeface="Segoe UI" panose="020B0502040204020203" pitchFamily="34" charset="0"/>
            </a:endParaRPr>
          </a:p>
        </p:txBody>
      </p:sp>
    </p:spTree>
    <p:extLst>
      <p:ext uri="{BB962C8B-B14F-4D97-AF65-F5344CB8AC3E}">
        <p14:creationId xmlns:p14="http://schemas.microsoft.com/office/powerpoint/2010/main" val="2595140745"/>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ext uri="{D42A27DB-BD31-4B8C-83A1-F6EECF244321}">
                <p14:modId xmlns:p14="http://schemas.microsoft.com/office/powerpoint/2010/main" val="13207438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27" name="think-cell Slide" r:id="rId5" imgW="378" imgH="377" progId="TCLayout.ActiveDocument.1">
                  <p:embed/>
                </p:oleObj>
              </mc:Choice>
              <mc:Fallback>
                <p:oleObj name="think-cell Slide" r:id="rId5" imgW="378"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Product and Customer Support Overview</a:t>
            </a:r>
            <a:br>
              <a:rPr lang="en-US" dirty="0" smtClean="0"/>
            </a:br>
            <a:r>
              <a:rPr lang="en-US" sz="3200" dirty="0" smtClean="0"/>
              <a:t>P2P Maturity Model Defined</a:t>
            </a:r>
            <a:endParaRPr lang="en-US" sz="4000" dirty="0"/>
          </a:p>
        </p:txBody>
      </p:sp>
      <p:sp>
        <p:nvSpPr>
          <p:cNvPr id="21" name="Rectangle 20"/>
          <p:cNvSpPr/>
          <p:nvPr/>
        </p:nvSpPr>
        <p:spPr bwMode="auto">
          <a:xfrm>
            <a:off x="457200" y="2707341"/>
            <a:ext cx="2822935" cy="1902759"/>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dirty="0">
                <a:solidFill>
                  <a:schemeClr val="tx1"/>
                </a:solidFill>
                <a:ea typeface="Segoe UI" pitchFamily="34" charset="0"/>
                <a:cs typeface="Segoe UI" pitchFamily="34" charset="0"/>
              </a:rPr>
              <a:t>No plan</a:t>
            </a:r>
          </a:p>
        </p:txBody>
      </p:sp>
      <p:sp>
        <p:nvSpPr>
          <p:cNvPr id="22" name="Rectangle 21"/>
          <p:cNvSpPr/>
          <p:nvPr/>
        </p:nvSpPr>
        <p:spPr bwMode="auto">
          <a:xfrm>
            <a:off x="3356913" y="2707341"/>
            <a:ext cx="2822935" cy="1902759"/>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GB" dirty="0">
                <a:solidFill>
                  <a:schemeClr val="tx1"/>
                </a:solidFill>
                <a:ea typeface="Segoe UI" pitchFamily="34" charset="0"/>
                <a:cs typeface="Segoe UI" pitchFamily="34" charset="0"/>
              </a:rPr>
              <a:t>Ad hoc as customers report problems; may have spreadsheet tracking system</a:t>
            </a:r>
          </a:p>
        </p:txBody>
      </p:sp>
      <p:sp>
        <p:nvSpPr>
          <p:cNvPr id="23" name="Rectangle 22"/>
          <p:cNvSpPr/>
          <p:nvPr/>
        </p:nvSpPr>
        <p:spPr bwMode="auto">
          <a:xfrm>
            <a:off x="6256627" y="2707341"/>
            <a:ext cx="2822935" cy="1902759"/>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GB" dirty="0">
                <a:solidFill>
                  <a:schemeClr val="tx1"/>
                </a:solidFill>
                <a:ea typeface="Segoe UI" pitchFamily="34" charset="0"/>
                <a:cs typeface="Segoe UI" pitchFamily="34" charset="0"/>
              </a:rPr>
              <a:t>Single Point of Contact (SPOC) for support; scheduled meetings to review customer and product issues</a:t>
            </a:r>
          </a:p>
        </p:txBody>
      </p:sp>
      <p:sp>
        <p:nvSpPr>
          <p:cNvPr id="24" name="Rectangle 23"/>
          <p:cNvSpPr/>
          <p:nvPr/>
        </p:nvSpPr>
        <p:spPr bwMode="auto">
          <a:xfrm>
            <a:off x="9156340" y="2707341"/>
            <a:ext cx="2822935" cy="1902759"/>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GB" dirty="0">
                <a:solidFill>
                  <a:schemeClr val="tx1"/>
                </a:solidFill>
                <a:ea typeface="Segoe UI" pitchFamily="34" charset="0"/>
                <a:cs typeface="Segoe UI" pitchFamily="34" charset="0"/>
              </a:rPr>
              <a:t>SPOC for support with shared CRM to proactively resolve and track customers and product issues</a:t>
            </a:r>
          </a:p>
        </p:txBody>
      </p:sp>
      <p:grpSp>
        <p:nvGrpSpPr>
          <p:cNvPr id="117" name="Group 116"/>
          <p:cNvGrpSpPr/>
          <p:nvPr/>
        </p:nvGrpSpPr>
        <p:grpSpPr>
          <a:xfrm>
            <a:off x="0" y="5635625"/>
            <a:ext cx="12436474" cy="1358900"/>
            <a:chOff x="0" y="5635625"/>
            <a:chExt cx="12436474" cy="1358900"/>
          </a:xfrm>
        </p:grpSpPr>
        <p:grpSp>
          <p:nvGrpSpPr>
            <p:cNvPr id="32" name="Group 31"/>
            <p:cNvGrpSpPr/>
            <p:nvPr/>
          </p:nvGrpSpPr>
          <p:grpSpPr>
            <a:xfrm>
              <a:off x="3492259" y="6756156"/>
              <a:ext cx="2085461" cy="209940"/>
              <a:chOff x="-6310" y="6438746"/>
              <a:chExt cx="1905074" cy="480134"/>
            </a:xfrm>
          </p:grpSpPr>
          <p:sp>
            <p:nvSpPr>
              <p:cNvPr id="33" name="Freeform 71"/>
              <p:cNvSpPr>
                <a:spLocks/>
              </p:cNvSpPr>
              <p:nvPr/>
            </p:nvSpPr>
            <p:spPr bwMode="auto">
              <a:xfrm flipH="1">
                <a:off x="-6310" y="6438746"/>
                <a:ext cx="1905074" cy="480134"/>
              </a:xfrm>
              <a:custGeom>
                <a:avLst/>
                <a:gdLst>
                  <a:gd name="T0" fmla="*/ 858 w 1193"/>
                  <a:gd name="T1" fmla="*/ 37 h 272"/>
                  <a:gd name="T2" fmla="*/ 437 w 1193"/>
                  <a:gd name="T3" fmla="*/ 31 h 272"/>
                  <a:gd name="T4" fmla="*/ 0 w 1193"/>
                  <a:gd name="T5" fmla="*/ 272 h 272"/>
                  <a:gd name="T6" fmla="*/ 1193 w 1193"/>
                  <a:gd name="T7" fmla="*/ 272 h 272"/>
                  <a:gd name="T8" fmla="*/ 1193 w 1193"/>
                  <a:gd name="T9" fmla="*/ 204 h 272"/>
                  <a:gd name="T10" fmla="*/ 858 w 1193"/>
                  <a:gd name="T11" fmla="*/ 37 h 272"/>
                </a:gdLst>
                <a:ahLst/>
                <a:cxnLst>
                  <a:cxn ang="0">
                    <a:pos x="T0" y="T1"/>
                  </a:cxn>
                  <a:cxn ang="0">
                    <a:pos x="T2" y="T3"/>
                  </a:cxn>
                  <a:cxn ang="0">
                    <a:pos x="T4" y="T5"/>
                  </a:cxn>
                  <a:cxn ang="0">
                    <a:pos x="T6" y="T7"/>
                  </a:cxn>
                  <a:cxn ang="0">
                    <a:pos x="T8" y="T9"/>
                  </a:cxn>
                  <a:cxn ang="0">
                    <a:pos x="T10" y="T11"/>
                  </a:cxn>
                </a:cxnLst>
                <a:rect l="0" t="0" r="r" b="b"/>
                <a:pathLst>
                  <a:path w="1193" h="272">
                    <a:moveTo>
                      <a:pt x="858" y="37"/>
                    </a:moveTo>
                    <a:cubicBezTo>
                      <a:pt x="720" y="2"/>
                      <a:pt x="575" y="0"/>
                      <a:pt x="437" y="31"/>
                    </a:cubicBezTo>
                    <a:cubicBezTo>
                      <a:pt x="277" y="68"/>
                      <a:pt x="125" y="148"/>
                      <a:pt x="0" y="272"/>
                    </a:cubicBezTo>
                    <a:cubicBezTo>
                      <a:pt x="1193" y="272"/>
                      <a:pt x="1193" y="272"/>
                      <a:pt x="1193" y="272"/>
                    </a:cubicBezTo>
                    <a:cubicBezTo>
                      <a:pt x="1193" y="204"/>
                      <a:pt x="1193" y="204"/>
                      <a:pt x="1193" y="204"/>
                    </a:cubicBezTo>
                    <a:cubicBezTo>
                      <a:pt x="1092" y="124"/>
                      <a:pt x="978" y="68"/>
                      <a:pt x="858" y="37"/>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34" name="Freeform 79"/>
              <p:cNvSpPr>
                <a:spLocks/>
              </p:cNvSpPr>
              <p:nvPr/>
            </p:nvSpPr>
            <p:spPr bwMode="auto">
              <a:xfrm flipH="1">
                <a:off x="37164" y="6670621"/>
                <a:ext cx="1044424" cy="248259"/>
              </a:xfrm>
              <a:custGeom>
                <a:avLst/>
                <a:gdLst>
                  <a:gd name="T0" fmla="*/ 511 w 654"/>
                  <a:gd name="T1" fmla="*/ 44 h 141"/>
                  <a:gd name="T2" fmla="*/ 404 w 654"/>
                  <a:gd name="T3" fmla="*/ 12 h 141"/>
                  <a:gd name="T4" fmla="*/ 349 w 654"/>
                  <a:gd name="T5" fmla="*/ 6 h 141"/>
                  <a:gd name="T6" fmla="*/ 0 w 654"/>
                  <a:gd name="T7" fmla="*/ 141 h 141"/>
                  <a:gd name="T8" fmla="*/ 231 w 654"/>
                  <a:gd name="T9" fmla="*/ 141 h 141"/>
                  <a:gd name="T10" fmla="*/ 654 w 654"/>
                  <a:gd name="T11" fmla="*/ 141 h 141"/>
                  <a:gd name="T12" fmla="*/ 511 w 654"/>
                  <a:gd name="T13" fmla="*/ 44 h 141"/>
                </a:gdLst>
                <a:ahLst/>
                <a:cxnLst>
                  <a:cxn ang="0">
                    <a:pos x="T0" y="T1"/>
                  </a:cxn>
                  <a:cxn ang="0">
                    <a:pos x="T2" y="T3"/>
                  </a:cxn>
                  <a:cxn ang="0">
                    <a:pos x="T4" y="T5"/>
                  </a:cxn>
                  <a:cxn ang="0">
                    <a:pos x="T6" y="T7"/>
                  </a:cxn>
                  <a:cxn ang="0">
                    <a:pos x="T8" y="T9"/>
                  </a:cxn>
                  <a:cxn ang="0">
                    <a:pos x="T10" y="T11"/>
                  </a:cxn>
                  <a:cxn ang="0">
                    <a:pos x="T12" y="T13"/>
                  </a:cxn>
                </a:cxnLst>
                <a:rect l="0" t="0" r="r" b="b"/>
                <a:pathLst>
                  <a:path w="654" h="141">
                    <a:moveTo>
                      <a:pt x="511" y="44"/>
                    </a:moveTo>
                    <a:cubicBezTo>
                      <a:pt x="477" y="29"/>
                      <a:pt x="441" y="18"/>
                      <a:pt x="404" y="12"/>
                    </a:cubicBezTo>
                    <a:cubicBezTo>
                      <a:pt x="386" y="9"/>
                      <a:pt x="367" y="7"/>
                      <a:pt x="349" y="6"/>
                    </a:cubicBezTo>
                    <a:cubicBezTo>
                      <a:pt x="223" y="0"/>
                      <a:pt x="96" y="45"/>
                      <a:pt x="0" y="141"/>
                    </a:cubicBezTo>
                    <a:cubicBezTo>
                      <a:pt x="231" y="141"/>
                      <a:pt x="231" y="141"/>
                      <a:pt x="231" y="141"/>
                    </a:cubicBezTo>
                    <a:cubicBezTo>
                      <a:pt x="654" y="141"/>
                      <a:pt x="654" y="141"/>
                      <a:pt x="654" y="141"/>
                    </a:cubicBezTo>
                    <a:cubicBezTo>
                      <a:pt x="612" y="99"/>
                      <a:pt x="563" y="67"/>
                      <a:pt x="511" y="44"/>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sp>
          <p:nvSpPr>
            <p:cNvPr id="35" name="Freeform 70"/>
            <p:cNvSpPr>
              <a:spLocks/>
            </p:cNvSpPr>
            <p:nvPr/>
          </p:nvSpPr>
          <p:spPr bwMode="auto">
            <a:xfrm flipH="1">
              <a:off x="201892" y="6966096"/>
              <a:ext cx="7493843" cy="0"/>
            </a:xfrm>
            <a:custGeom>
              <a:avLst/>
              <a:gdLst>
                <a:gd name="T0" fmla="*/ 485 w 784"/>
                <a:gd name="T1" fmla="*/ 29 h 183"/>
                <a:gd name="T2" fmla="*/ 0 w 784"/>
                <a:gd name="T3" fmla="*/ 183 h 183"/>
                <a:gd name="T4" fmla="*/ 277 w 784"/>
                <a:gd name="T5" fmla="*/ 183 h 183"/>
                <a:gd name="T6" fmla="*/ 784 w 784"/>
                <a:gd name="T7" fmla="*/ 183 h 183"/>
                <a:gd name="T8" fmla="*/ 485 w 784"/>
                <a:gd name="T9" fmla="*/ 29 h 183"/>
                <a:gd name="connsiteX0" fmla="*/ 6186 w 10000"/>
                <a:gd name="connsiteY0" fmla="*/ 431 h 8846"/>
                <a:gd name="connsiteX1" fmla="*/ 0 w 10000"/>
                <a:gd name="connsiteY1" fmla="*/ 8846 h 8846"/>
                <a:gd name="connsiteX2" fmla="*/ 3533 w 10000"/>
                <a:gd name="connsiteY2" fmla="*/ 8846 h 8846"/>
                <a:gd name="connsiteX3" fmla="*/ 10000 w 10000"/>
                <a:gd name="connsiteY3" fmla="*/ 8846 h 8846"/>
                <a:gd name="connsiteX4" fmla="*/ 6186 w 10000"/>
                <a:gd name="connsiteY4" fmla="*/ 431 h 8846"/>
                <a:gd name="connsiteX0" fmla="*/ 10000 w 10000"/>
                <a:gd name="connsiteY0" fmla="*/ 0 h 0"/>
                <a:gd name="connsiteX1" fmla="*/ 0 w 10000"/>
                <a:gd name="connsiteY1" fmla="*/ 0 h 0"/>
                <a:gd name="connsiteX2" fmla="*/ 3533 w 10000"/>
                <a:gd name="connsiteY2" fmla="*/ 0 h 0"/>
                <a:gd name="connsiteX3" fmla="*/ 10000 w 10000"/>
                <a:gd name="connsiteY3" fmla="*/ 0 h 0"/>
                <a:gd name="connsiteX0" fmla="*/ 10000 w 10000"/>
                <a:gd name="connsiteY0" fmla="*/ 0 h 0"/>
                <a:gd name="connsiteX1" fmla="*/ 0 w 10000"/>
                <a:gd name="connsiteY1" fmla="*/ 0 h 0"/>
                <a:gd name="connsiteX2" fmla="*/ 3533 w 10000"/>
                <a:gd name="connsiteY2" fmla="*/ 0 h 0"/>
                <a:gd name="connsiteX3" fmla="*/ 10000 w 10000"/>
                <a:gd name="connsiteY3" fmla="*/ 0 h 0"/>
              </a:gdLst>
              <a:ahLst/>
              <a:cxnLst>
                <a:cxn ang="0">
                  <a:pos x="connsiteX0" y="connsiteY0"/>
                </a:cxn>
                <a:cxn ang="0">
                  <a:pos x="connsiteX1" y="connsiteY1"/>
                </a:cxn>
                <a:cxn ang="0">
                  <a:pos x="connsiteX2" y="connsiteY2"/>
                </a:cxn>
                <a:cxn ang="0">
                  <a:pos x="connsiteX3" y="connsiteY3"/>
                </a:cxn>
              </a:cxnLst>
              <a:rect l="l" t="t" r="r" b="b"/>
              <a:pathLst>
                <a:path w="10000">
                  <a:moveTo>
                    <a:pt x="10000" y="0"/>
                  </a:moveTo>
                  <a:lnTo>
                    <a:pt x="0" y="0"/>
                  </a:lnTo>
                  <a:lnTo>
                    <a:pt x="3533" y="0"/>
                  </a:lnTo>
                  <a:cubicBezTo>
                    <a:pt x="5689" y="0"/>
                    <a:pt x="7782" y="-504825"/>
                    <a:pt x="10000" y="0"/>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36" name="Freeform 45"/>
            <p:cNvSpPr>
              <a:spLocks/>
            </p:cNvSpPr>
            <p:nvPr/>
          </p:nvSpPr>
          <p:spPr bwMode="auto">
            <a:xfrm>
              <a:off x="119870" y="6035227"/>
              <a:ext cx="311863" cy="208657"/>
            </a:xfrm>
            <a:custGeom>
              <a:avLst/>
              <a:gdLst>
                <a:gd name="T0" fmla="*/ 112 w 133"/>
                <a:gd name="T1" fmla="*/ 38 h 87"/>
                <a:gd name="T2" fmla="*/ 112 w 133"/>
                <a:gd name="T3" fmla="*/ 36 h 87"/>
                <a:gd name="T4" fmla="*/ 75 w 133"/>
                <a:gd name="T5" fmla="*/ 0 h 87"/>
                <a:gd name="T6" fmla="*/ 45 w 133"/>
                <a:gd name="T7" fmla="*/ 16 h 87"/>
                <a:gd name="T8" fmla="*/ 35 w 133"/>
                <a:gd name="T9" fmla="*/ 13 h 87"/>
                <a:gd name="T10" fmla="*/ 23 w 133"/>
                <a:gd name="T11" fmla="*/ 17 h 87"/>
                <a:gd name="T12" fmla="*/ 14 w 133"/>
                <a:gd name="T13" fmla="*/ 34 h 87"/>
                <a:gd name="T14" fmla="*/ 0 w 133"/>
                <a:gd name="T15" fmla="*/ 58 h 87"/>
                <a:gd name="T16" fmla="*/ 26 w 133"/>
                <a:gd name="T17" fmla="*/ 87 h 87"/>
                <a:gd name="T18" fmla="*/ 29 w 133"/>
                <a:gd name="T19" fmla="*/ 87 h 87"/>
                <a:gd name="T20" fmla="*/ 32 w 133"/>
                <a:gd name="T21" fmla="*/ 87 h 87"/>
                <a:gd name="T22" fmla="*/ 92 w 133"/>
                <a:gd name="T23" fmla="*/ 87 h 87"/>
                <a:gd name="T24" fmla="*/ 93 w 133"/>
                <a:gd name="T25" fmla="*/ 87 h 87"/>
                <a:gd name="T26" fmla="*/ 95 w 133"/>
                <a:gd name="T27" fmla="*/ 87 h 87"/>
                <a:gd name="T28" fmla="*/ 99 w 133"/>
                <a:gd name="T29" fmla="*/ 87 h 87"/>
                <a:gd name="T30" fmla="*/ 108 w 133"/>
                <a:gd name="T31" fmla="*/ 87 h 87"/>
                <a:gd name="T32" fmla="*/ 133 w 133"/>
                <a:gd name="T33" fmla="*/ 62 h 87"/>
                <a:gd name="T34" fmla="*/ 112 w 133"/>
                <a:gd name="T35" fmla="*/ 3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7">
                  <a:moveTo>
                    <a:pt x="112" y="38"/>
                  </a:moveTo>
                  <a:cubicBezTo>
                    <a:pt x="112" y="37"/>
                    <a:pt x="112" y="37"/>
                    <a:pt x="112" y="36"/>
                  </a:cubicBezTo>
                  <a:cubicBezTo>
                    <a:pt x="112" y="16"/>
                    <a:pt x="96" y="0"/>
                    <a:pt x="75" y="0"/>
                  </a:cubicBezTo>
                  <a:cubicBezTo>
                    <a:pt x="63" y="0"/>
                    <a:pt x="51" y="6"/>
                    <a:pt x="45" y="16"/>
                  </a:cubicBezTo>
                  <a:cubicBezTo>
                    <a:pt x="42" y="14"/>
                    <a:pt x="39" y="13"/>
                    <a:pt x="35" y="13"/>
                  </a:cubicBezTo>
                  <a:cubicBezTo>
                    <a:pt x="30" y="13"/>
                    <a:pt x="26" y="15"/>
                    <a:pt x="23" y="17"/>
                  </a:cubicBezTo>
                  <a:cubicBezTo>
                    <a:pt x="17" y="20"/>
                    <a:pt x="14" y="27"/>
                    <a:pt x="14" y="34"/>
                  </a:cubicBezTo>
                  <a:cubicBezTo>
                    <a:pt x="6" y="39"/>
                    <a:pt x="0" y="48"/>
                    <a:pt x="0" y="58"/>
                  </a:cubicBezTo>
                  <a:cubicBezTo>
                    <a:pt x="0" y="73"/>
                    <a:pt x="12" y="85"/>
                    <a:pt x="26" y="87"/>
                  </a:cubicBezTo>
                  <a:cubicBezTo>
                    <a:pt x="27" y="87"/>
                    <a:pt x="28" y="87"/>
                    <a:pt x="29" y="87"/>
                  </a:cubicBezTo>
                  <a:cubicBezTo>
                    <a:pt x="30" y="87"/>
                    <a:pt x="31" y="87"/>
                    <a:pt x="32" y="87"/>
                  </a:cubicBezTo>
                  <a:cubicBezTo>
                    <a:pt x="46" y="87"/>
                    <a:pt x="77" y="87"/>
                    <a:pt x="92" y="87"/>
                  </a:cubicBezTo>
                  <a:cubicBezTo>
                    <a:pt x="92" y="87"/>
                    <a:pt x="93" y="87"/>
                    <a:pt x="93" y="87"/>
                  </a:cubicBezTo>
                  <a:cubicBezTo>
                    <a:pt x="95" y="87"/>
                    <a:pt x="95" y="87"/>
                    <a:pt x="95" y="87"/>
                  </a:cubicBezTo>
                  <a:cubicBezTo>
                    <a:pt x="95" y="87"/>
                    <a:pt x="98" y="87"/>
                    <a:pt x="99" y="87"/>
                  </a:cubicBezTo>
                  <a:cubicBezTo>
                    <a:pt x="108" y="87"/>
                    <a:pt x="108" y="87"/>
                    <a:pt x="108" y="87"/>
                  </a:cubicBezTo>
                  <a:cubicBezTo>
                    <a:pt x="122" y="87"/>
                    <a:pt x="133" y="76"/>
                    <a:pt x="133" y="62"/>
                  </a:cubicBezTo>
                  <a:cubicBezTo>
                    <a:pt x="133" y="50"/>
                    <a:pt x="124" y="40"/>
                    <a:pt x="112" y="38"/>
                  </a:cubicBezTo>
                  <a:close/>
                </a:path>
              </a:pathLst>
            </a:custGeom>
            <a:solidFill>
              <a:srgbClr val="FFFFFF">
                <a:lumMod val="95000"/>
              </a:srgbClr>
            </a:solidFill>
            <a:ln>
              <a:noFill/>
            </a:ln>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37" name="Freeform 44"/>
            <p:cNvSpPr>
              <a:spLocks/>
            </p:cNvSpPr>
            <p:nvPr/>
          </p:nvSpPr>
          <p:spPr bwMode="auto">
            <a:xfrm>
              <a:off x="11834054" y="6197225"/>
              <a:ext cx="336748" cy="225007"/>
            </a:xfrm>
            <a:custGeom>
              <a:avLst/>
              <a:gdLst>
                <a:gd name="T0" fmla="*/ 154 w 184"/>
                <a:gd name="T1" fmla="*/ 53 h 121"/>
                <a:gd name="T2" fmla="*/ 154 w 184"/>
                <a:gd name="T3" fmla="*/ 51 h 121"/>
                <a:gd name="T4" fmla="*/ 104 w 184"/>
                <a:gd name="T5" fmla="*/ 0 h 121"/>
                <a:gd name="T6" fmla="*/ 61 w 184"/>
                <a:gd name="T7" fmla="*/ 23 h 121"/>
                <a:gd name="T8" fmla="*/ 48 w 184"/>
                <a:gd name="T9" fmla="*/ 19 h 121"/>
                <a:gd name="T10" fmla="*/ 31 w 184"/>
                <a:gd name="T11" fmla="*/ 24 h 121"/>
                <a:gd name="T12" fmla="*/ 18 w 184"/>
                <a:gd name="T13" fmla="*/ 48 h 121"/>
                <a:gd name="T14" fmla="*/ 0 w 184"/>
                <a:gd name="T15" fmla="*/ 81 h 121"/>
                <a:gd name="T16" fmla="*/ 35 w 184"/>
                <a:gd name="T17" fmla="*/ 121 h 121"/>
                <a:gd name="T18" fmla="*/ 40 w 184"/>
                <a:gd name="T19" fmla="*/ 121 h 121"/>
                <a:gd name="T20" fmla="*/ 44 w 184"/>
                <a:gd name="T21" fmla="*/ 121 h 121"/>
                <a:gd name="T22" fmla="*/ 127 w 184"/>
                <a:gd name="T23" fmla="*/ 121 h 121"/>
                <a:gd name="T24" fmla="*/ 128 w 184"/>
                <a:gd name="T25" fmla="*/ 121 h 121"/>
                <a:gd name="T26" fmla="*/ 130 w 184"/>
                <a:gd name="T27" fmla="*/ 121 h 121"/>
                <a:gd name="T28" fmla="*/ 136 w 184"/>
                <a:gd name="T29" fmla="*/ 121 h 121"/>
                <a:gd name="T30" fmla="*/ 150 w 184"/>
                <a:gd name="T31" fmla="*/ 121 h 121"/>
                <a:gd name="T32" fmla="*/ 184 w 184"/>
                <a:gd name="T33" fmla="*/ 87 h 121"/>
                <a:gd name="T34" fmla="*/ 154 w 184"/>
                <a:gd name="T35"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121">
                  <a:moveTo>
                    <a:pt x="154" y="53"/>
                  </a:moveTo>
                  <a:cubicBezTo>
                    <a:pt x="154" y="53"/>
                    <a:pt x="154" y="52"/>
                    <a:pt x="154" y="51"/>
                  </a:cubicBezTo>
                  <a:cubicBezTo>
                    <a:pt x="154" y="23"/>
                    <a:pt x="132" y="0"/>
                    <a:pt x="104" y="0"/>
                  </a:cubicBezTo>
                  <a:cubicBezTo>
                    <a:pt x="86" y="0"/>
                    <a:pt x="71" y="9"/>
                    <a:pt x="61" y="23"/>
                  </a:cubicBezTo>
                  <a:cubicBezTo>
                    <a:pt x="57" y="20"/>
                    <a:pt x="53" y="19"/>
                    <a:pt x="48" y="19"/>
                  </a:cubicBezTo>
                  <a:cubicBezTo>
                    <a:pt x="41" y="19"/>
                    <a:pt x="36" y="21"/>
                    <a:pt x="31" y="24"/>
                  </a:cubicBezTo>
                  <a:cubicBezTo>
                    <a:pt x="23" y="29"/>
                    <a:pt x="18" y="38"/>
                    <a:pt x="18" y="48"/>
                  </a:cubicBezTo>
                  <a:cubicBezTo>
                    <a:pt x="7" y="55"/>
                    <a:pt x="0" y="67"/>
                    <a:pt x="0" y="81"/>
                  </a:cubicBezTo>
                  <a:cubicBezTo>
                    <a:pt x="0" y="102"/>
                    <a:pt x="15" y="119"/>
                    <a:pt x="35" y="121"/>
                  </a:cubicBezTo>
                  <a:cubicBezTo>
                    <a:pt x="37" y="121"/>
                    <a:pt x="38" y="121"/>
                    <a:pt x="40" y="121"/>
                  </a:cubicBezTo>
                  <a:cubicBezTo>
                    <a:pt x="41" y="121"/>
                    <a:pt x="42" y="121"/>
                    <a:pt x="44" y="121"/>
                  </a:cubicBezTo>
                  <a:cubicBezTo>
                    <a:pt x="62" y="121"/>
                    <a:pt x="106" y="121"/>
                    <a:pt x="127" y="121"/>
                  </a:cubicBezTo>
                  <a:cubicBezTo>
                    <a:pt x="127" y="121"/>
                    <a:pt x="128" y="121"/>
                    <a:pt x="128" y="121"/>
                  </a:cubicBezTo>
                  <a:cubicBezTo>
                    <a:pt x="130" y="121"/>
                    <a:pt x="130" y="121"/>
                    <a:pt x="130" y="121"/>
                  </a:cubicBezTo>
                  <a:cubicBezTo>
                    <a:pt x="131" y="121"/>
                    <a:pt x="134" y="121"/>
                    <a:pt x="136" y="121"/>
                  </a:cubicBezTo>
                  <a:cubicBezTo>
                    <a:pt x="150" y="121"/>
                    <a:pt x="150" y="121"/>
                    <a:pt x="150" y="121"/>
                  </a:cubicBezTo>
                  <a:cubicBezTo>
                    <a:pt x="169" y="121"/>
                    <a:pt x="184" y="106"/>
                    <a:pt x="184" y="87"/>
                  </a:cubicBezTo>
                  <a:cubicBezTo>
                    <a:pt x="184" y="70"/>
                    <a:pt x="171" y="56"/>
                    <a:pt x="154" y="53"/>
                  </a:cubicBezTo>
                  <a:close/>
                </a:path>
              </a:pathLst>
            </a:custGeom>
            <a:solidFill>
              <a:srgbClr val="0072C6">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38" name="Freeform 45"/>
            <p:cNvSpPr>
              <a:spLocks/>
            </p:cNvSpPr>
            <p:nvPr/>
          </p:nvSpPr>
          <p:spPr bwMode="auto">
            <a:xfrm>
              <a:off x="20964" y="6470972"/>
              <a:ext cx="289470" cy="193675"/>
            </a:xfrm>
            <a:custGeom>
              <a:avLst/>
              <a:gdLst>
                <a:gd name="T0" fmla="*/ 112 w 133"/>
                <a:gd name="T1" fmla="*/ 38 h 87"/>
                <a:gd name="T2" fmla="*/ 112 w 133"/>
                <a:gd name="T3" fmla="*/ 36 h 87"/>
                <a:gd name="T4" fmla="*/ 75 w 133"/>
                <a:gd name="T5" fmla="*/ 0 h 87"/>
                <a:gd name="T6" fmla="*/ 45 w 133"/>
                <a:gd name="T7" fmla="*/ 16 h 87"/>
                <a:gd name="T8" fmla="*/ 35 w 133"/>
                <a:gd name="T9" fmla="*/ 13 h 87"/>
                <a:gd name="T10" fmla="*/ 23 w 133"/>
                <a:gd name="T11" fmla="*/ 17 h 87"/>
                <a:gd name="T12" fmla="*/ 14 w 133"/>
                <a:gd name="T13" fmla="*/ 34 h 87"/>
                <a:gd name="T14" fmla="*/ 0 w 133"/>
                <a:gd name="T15" fmla="*/ 58 h 87"/>
                <a:gd name="T16" fmla="*/ 26 w 133"/>
                <a:gd name="T17" fmla="*/ 87 h 87"/>
                <a:gd name="T18" fmla="*/ 29 w 133"/>
                <a:gd name="T19" fmla="*/ 87 h 87"/>
                <a:gd name="T20" fmla="*/ 32 w 133"/>
                <a:gd name="T21" fmla="*/ 87 h 87"/>
                <a:gd name="T22" fmla="*/ 92 w 133"/>
                <a:gd name="T23" fmla="*/ 87 h 87"/>
                <a:gd name="T24" fmla="*/ 93 w 133"/>
                <a:gd name="T25" fmla="*/ 87 h 87"/>
                <a:gd name="T26" fmla="*/ 95 w 133"/>
                <a:gd name="T27" fmla="*/ 87 h 87"/>
                <a:gd name="T28" fmla="*/ 99 w 133"/>
                <a:gd name="T29" fmla="*/ 87 h 87"/>
                <a:gd name="T30" fmla="*/ 108 w 133"/>
                <a:gd name="T31" fmla="*/ 87 h 87"/>
                <a:gd name="T32" fmla="*/ 133 w 133"/>
                <a:gd name="T33" fmla="*/ 62 h 87"/>
                <a:gd name="T34" fmla="*/ 112 w 133"/>
                <a:gd name="T35" fmla="*/ 3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7">
                  <a:moveTo>
                    <a:pt x="112" y="38"/>
                  </a:moveTo>
                  <a:cubicBezTo>
                    <a:pt x="112" y="37"/>
                    <a:pt x="112" y="37"/>
                    <a:pt x="112" y="36"/>
                  </a:cubicBezTo>
                  <a:cubicBezTo>
                    <a:pt x="112" y="16"/>
                    <a:pt x="96" y="0"/>
                    <a:pt x="75" y="0"/>
                  </a:cubicBezTo>
                  <a:cubicBezTo>
                    <a:pt x="63" y="0"/>
                    <a:pt x="51" y="6"/>
                    <a:pt x="45" y="16"/>
                  </a:cubicBezTo>
                  <a:cubicBezTo>
                    <a:pt x="42" y="14"/>
                    <a:pt x="39" y="13"/>
                    <a:pt x="35" y="13"/>
                  </a:cubicBezTo>
                  <a:cubicBezTo>
                    <a:pt x="30" y="13"/>
                    <a:pt x="26" y="15"/>
                    <a:pt x="23" y="17"/>
                  </a:cubicBezTo>
                  <a:cubicBezTo>
                    <a:pt x="17" y="20"/>
                    <a:pt x="14" y="27"/>
                    <a:pt x="14" y="34"/>
                  </a:cubicBezTo>
                  <a:cubicBezTo>
                    <a:pt x="6" y="39"/>
                    <a:pt x="0" y="48"/>
                    <a:pt x="0" y="58"/>
                  </a:cubicBezTo>
                  <a:cubicBezTo>
                    <a:pt x="0" y="73"/>
                    <a:pt x="12" y="85"/>
                    <a:pt x="26" y="87"/>
                  </a:cubicBezTo>
                  <a:cubicBezTo>
                    <a:pt x="27" y="87"/>
                    <a:pt x="28" y="87"/>
                    <a:pt x="29" y="87"/>
                  </a:cubicBezTo>
                  <a:cubicBezTo>
                    <a:pt x="30" y="87"/>
                    <a:pt x="31" y="87"/>
                    <a:pt x="32" y="87"/>
                  </a:cubicBezTo>
                  <a:cubicBezTo>
                    <a:pt x="46" y="87"/>
                    <a:pt x="77" y="87"/>
                    <a:pt x="92" y="87"/>
                  </a:cubicBezTo>
                  <a:cubicBezTo>
                    <a:pt x="92" y="87"/>
                    <a:pt x="93" y="87"/>
                    <a:pt x="93" y="87"/>
                  </a:cubicBezTo>
                  <a:cubicBezTo>
                    <a:pt x="95" y="87"/>
                    <a:pt x="95" y="87"/>
                    <a:pt x="95" y="87"/>
                  </a:cubicBezTo>
                  <a:cubicBezTo>
                    <a:pt x="95" y="87"/>
                    <a:pt x="98" y="87"/>
                    <a:pt x="99" y="87"/>
                  </a:cubicBezTo>
                  <a:cubicBezTo>
                    <a:pt x="108" y="87"/>
                    <a:pt x="108" y="87"/>
                    <a:pt x="108" y="87"/>
                  </a:cubicBezTo>
                  <a:cubicBezTo>
                    <a:pt x="122" y="87"/>
                    <a:pt x="133" y="76"/>
                    <a:pt x="133" y="62"/>
                  </a:cubicBezTo>
                  <a:cubicBezTo>
                    <a:pt x="133" y="50"/>
                    <a:pt x="124" y="40"/>
                    <a:pt x="112" y="38"/>
                  </a:cubicBezTo>
                  <a:close/>
                </a:path>
              </a:pathLst>
            </a:custGeom>
            <a:solidFill>
              <a:srgbClr val="00BCF2">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39" name="Freeform 46"/>
            <p:cNvSpPr>
              <a:spLocks/>
            </p:cNvSpPr>
            <p:nvPr/>
          </p:nvSpPr>
          <p:spPr bwMode="auto">
            <a:xfrm>
              <a:off x="315207" y="5857427"/>
              <a:ext cx="527584" cy="355600"/>
            </a:xfrm>
            <a:custGeom>
              <a:avLst/>
              <a:gdLst>
                <a:gd name="T0" fmla="*/ 203 w 242"/>
                <a:gd name="T1" fmla="*/ 70 h 160"/>
                <a:gd name="T2" fmla="*/ 203 w 242"/>
                <a:gd name="T3" fmla="*/ 67 h 160"/>
                <a:gd name="T4" fmla="*/ 136 w 242"/>
                <a:gd name="T5" fmla="*/ 0 h 160"/>
                <a:gd name="T6" fmla="*/ 81 w 242"/>
                <a:gd name="T7" fmla="*/ 30 h 160"/>
                <a:gd name="T8" fmla="*/ 62 w 242"/>
                <a:gd name="T9" fmla="*/ 25 h 160"/>
                <a:gd name="T10" fmla="*/ 24 w 242"/>
                <a:gd name="T11" fmla="*/ 63 h 160"/>
                <a:gd name="T12" fmla="*/ 0 w 242"/>
                <a:gd name="T13" fmla="*/ 107 h 160"/>
                <a:gd name="T14" fmla="*/ 46 w 242"/>
                <a:gd name="T15" fmla="*/ 160 h 160"/>
                <a:gd name="T16" fmla="*/ 52 w 242"/>
                <a:gd name="T17" fmla="*/ 160 h 160"/>
                <a:gd name="T18" fmla="*/ 57 w 242"/>
                <a:gd name="T19" fmla="*/ 160 h 160"/>
                <a:gd name="T20" fmla="*/ 166 w 242"/>
                <a:gd name="T21" fmla="*/ 160 h 160"/>
                <a:gd name="T22" fmla="*/ 171 w 242"/>
                <a:gd name="T23" fmla="*/ 160 h 160"/>
                <a:gd name="T24" fmla="*/ 179 w 242"/>
                <a:gd name="T25" fmla="*/ 160 h 160"/>
                <a:gd name="T26" fmla="*/ 197 w 242"/>
                <a:gd name="T27" fmla="*/ 160 h 160"/>
                <a:gd name="T28" fmla="*/ 242 w 242"/>
                <a:gd name="T29" fmla="*/ 115 h 160"/>
                <a:gd name="T30" fmla="*/ 203 w 242"/>
                <a:gd name="T31"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160">
                  <a:moveTo>
                    <a:pt x="203" y="70"/>
                  </a:moveTo>
                  <a:cubicBezTo>
                    <a:pt x="203" y="69"/>
                    <a:pt x="203" y="68"/>
                    <a:pt x="203" y="67"/>
                  </a:cubicBezTo>
                  <a:cubicBezTo>
                    <a:pt x="203" y="30"/>
                    <a:pt x="173" y="0"/>
                    <a:pt x="136" y="0"/>
                  </a:cubicBezTo>
                  <a:cubicBezTo>
                    <a:pt x="113" y="0"/>
                    <a:pt x="93" y="12"/>
                    <a:pt x="81" y="30"/>
                  </a:cubicBezTo>
                  <a:cubicBezTo>
                    <a:pt x="75" y="27"/>
                    <a:pt x="69" y="25"/>
                    <a:pt x="62" y="25"/>
                  </a:cubicBezTo>
                  <a:cubicBezTo>
                    <a:pt x="41" y="25"/>
                    <a:pt x="24" y="42"/>
                    <a:pt x="24" y="63"/>
                  </a:cubicBezTo>
                  <a:cubicBezTo>
                    <a:pt x="9" y="73"/>
                    <a:pt x="0" y="89"/>
                    <a:pt x="0" y="107"/>
                  </a:cubicBezTo>
                  <a:cubicBezTo>
                    <a:pt x="0" y="135"/>
                    <a:pt x="20" y="157"/>
                    <a:pt x="46" y="160"/>
                  </a:cubicBezTo>
                  <a:cubicBezTo>
                    <a:pt x="48" y="160"/>
                    <a:pt x="50" y="160"/>
                    <a:pt x="52" y="160"/>
                  </a:cubicBezTo>
                  <a:cubicBezTo>
                    <a:pt x="54" y="160"/>
                    <a:pt x="56" y="160"/>
                    <a:pt x="57" y="160"/>
                  </a:cubicBezTo>
                  <a:cubicBezTo>
                    <a:pt x="82" y="160"/>
                    <a:pt x="139" y="160"/>
                    <a:pt x="166" y="160"/>
                  </a:cubicBezTo>
                  <a:cubicBezTo>
                    <a:pt x="171" y="160"/>
                    <a:pt x="171" y="160"/>
                    <a:pt x="171" y="160"/>
                  </a:cubicBezTo>
                  <a:cubicBezTo>
                    <a:pt x="173" y="160"/>
                    <a:pt x="177" y="160"/>
                    <a:pt x="179" y="160"/>
                  </a:cubicBezTo>
                  <a:cubicBezTo>
                    <a:pt x="197" y="160"/>
                    <a:pt x="197" y="160"/>
                    <a:pt x="197" y="160"/>
                  </a:cubicBezTo>
                  <a:cubicBezTo>
                    <a:pt x="222" y="160"/>
                    <a:pt x="242" y="139"/>
                    <a:pt x="242" y="115"/>
                  </a:cubicBezTo>
                  <a:cubicBezTo>
                    <a:pt x="242" y="92"/>
                    <a:pt x="225" y="73"/>
                    <a:pt x="203" y="70"/>
                  </a:cubicBez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nvGrpSpPr>
            <p:cNvPr id="40" name="Group 39"/>
            <p:cNvGrpSpPr/>
            <p:nvPr/>
          </p:nvGrpSpPr>
          <p:grpSpPr>
            <a:xfrm>
              <a:off x="11887654" y="6709439"/>
              <a:ext cx="133479" cy="263409"/>
              <a:chOff x="6812419" y="6555317"/>
              <a:chExt cx="203193" cy="393100"/>
            </a:xfrm>
          </p:grpSpPr>
          <p:sp>
            <p:nvSpPr>
              <p:cNvPr id="41" name="Rectangle 40"/>
              <p:cNvSpPr>
                <a:spLocks noChangeArrowheads="1"/>
              </p:cNvSpPr>
              <p:nvPr/>
            </p:nvSpPr>
            <p:spPr bwMode="auto">
              <a:xfrm>
                <a:off x="6893697"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42" name="Oval 41"/>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43" name="Oval 42"/>
              <p:cNvSpPr>
                <a:spLocks noChangeArrowheads="1"/>
              </p:cNvSpPr>
              <p:nvPr/>
            </p:nvSpPr>
            <p:spPr bwMode="auto">
              <a:xfrm>
                <a:off x="6838991"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44" name="Group 43"/>
            <p:cNvGrpSpPr/>
            <p:nvPr/>
          </p:nvGrpSpPr>
          <p:grpSpPr>
            <a:xfrm>
              <a:off x="141140" y="6775893"/>
              <a:ext cx="87078" cy="171840"/>
              <a:chOff x="6812419" y="6555317"/>
              <a:chExt cx="203193" cy="393100"/>
            </a:xfrm>
          </p:grpSpPr>
          <p:sp>
            <p:nvSpPr>
              <p:cNvPr id="45" name="Rectangle 44"/>
              <p:cNvSpPr>
                <a:spLocks noChangeArrowheads="1"/>
              </p:cNvSpPr>
              <p:nvPr/>
            </p:nvSpPr>
            <p:spPr bwMode="auto">
              <a:xfrm>
                <a:off x="6893697"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46" name="Oval 45"/>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47" name="Oval 46"/>
              <p:cNvSpPr>
                <a:spLocks noChangeArrowheads="1"/>
              </p:cNvSpPr>
              <p:nvPr/>
            </p:nvSpPr>
            <p:spPr bwMode="auto">
              <a:xfrm>
                <a:off x="6838991"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sp>
          <p:nvSpPr>
            <p:cNvPr id="48" name="Rectangle 33"/>
            <p:cNvSpPr>
              <a:spLocks noChangeArrowheads="1"/>
            </p:cNvSpPr>
            <p:nvPr/>
          </p:nvSpPr>
          <p:spPr bwMode="auto">
            <a:xfrm flipH="1">
              <a:off x="0" y="6942989"/>
              <a:ext cx="12436474" cy="51536"/>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nvGrpSpPr>
            <p:cNvPr id="49" name="Group 48"/>
            <p:cNvGrpSpPr/>
            <p:nvPr/>
          </p:nvGrpSpPr>
          <p:grpSpPr>
            <a:xfrm flipH="1">
              <a:off x="5591943" y="6587786"/>
              <a:ext cx="191314" cy="362340"/>
              <a:chOff x="2947734" y="4893996"/>
              <a:chExt cx="261655" cy="485821"/>
            </a:xfrm>
          </p:grpSpPr>
          <p:sp>
            <p:nvSpPr>
              <p:cNvPr id="50" name="Freeform 25"/>
              <p:cNvSpPr>
                <a:spLocks/>
              </p:cNvSpPr>
              <p:nvPr/>
            </p:nvSpPr>
            <p:spPr bwMode="auto">
              <a:xfrm flipH="1">
                <a:off x="3046279" y="4893996"/>
                <a:ext cx="163110" cy="485821"/>
              </a:xfrm>
              <a:custGeom>
                <a:avLst/>
                <a:gdLst>
                  <a:gd name="T0" fmla="*/ 107 w 192"/>
                  <a:gd name="T1" fmla="*/ 0 h 570"/>
                  <a:gd name="T2" fmla="*/ 0 w 192"/>
                  <a:gd name="T3" fmla="*/ 570 h 570"/>
                  <a:gd name="T4" fmla="*/ 192 w 192"/>
                  <a:gd name="T5" fmla="*/ 570 h 570"/>
                  <a:gd name="T6" fmla="*/ 107 w 192"/>
                  <a:gd name="T7" fmla="*/ 0 h 570"/>
                </a:gdLst>
                <a:ahLst/>
                <a:cxnLst>
                  <a:cxn ang="0">
                    <a:pos x="T0" y="T1"/>
                  </a:cxn>
                  <a:cxn ang="0">
                    <a:pos x="T2" y="T3"/>
                  </a:cxn>
                  <a:cxn ang="0">
                    <a:pos x="T4" y="T5"/>
                  </a:cxn>
                  <a:cxn ang="0">
                    <a:pos x="T6" y="T7"/>
                  </a:cxn>
                </a:cxnLst>
                <a:rect l="0" t="0" r="r" b="b"/>
                <a:pathLst>
                  <a:path w="192" h="570">
                    <a:moveTo>
                      <a:pt x="107" y="0"/>
                    </a:moveTo>
                    <a:lnTo>
                      <a:pt x="0" y="570"/>
                    </a:lnTo>
                    <a:lnTo>
                      <a:pt x="192" y="570"/>
                    </a:lnTo>
                    <a:lnTo>
                      <a:pt x="107" y="0"/>
                    </a:lnTo>
                    <a:close/>
                  </a:path>
                </a:pathLst>
              </a:custGeom>
              <a:solidFill>
                <a:srgbClr val="79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51" name="Freeform 26"/>
              <p:cNvSpPr>
                <a:spLocks/>
              </p:cNvSpPr>
              <p:nvPr/>
            </p:nvSpPr>
            <p:spPr bwMode="auto">
              <a:xfrm flipH="1">
                <a:off x="2947734" y="5006502"/>
                <a:ext cx="126580" cy="373315"/>
              </a:xfrm>
              <a:custGeom>
                <a:avLst/>
                <a:gdLst>
                  <a:gd name="T0" fmla="*/ 83 w 149"/>
                  <a:gd name="T1" fmla="*/ 0 h 438"/>
                  <a:gd name="T2" fmla="*/ 0 w 149"/>
                  <a:gd name="T3" fmla="*/ 438 h 438"/>
                  <a:gd name="T4" fmla="*/ 149 w 149"/>
                  <a:gd name="T5" fmla="*/ 438 h 438"/>
                  <a:gd name="T6" fmla="*/ 83 w 149"/>
                  <a:gd name="T7" fmla="*/ 0 h 438"/>
                </a:gdLst>
                <a:ahLst/>
                <a:cxnLst>
                  <a:cxn ang="0">
                    <a:pos x="T0" y="T1"/>
                  </a:cxn>
                  <a:cxn ang="0">
                    <a:pos x="T2" y="T3"/>
                  </a:cxn>
                  <a:cxn ang="0">
                    <a:pos x="T4" y="T5"/>
                  </a:cxn>
                  <a:cxn ang="0">
                    <a:pos x="T6" y="T7"/>
                  </a:cxn>
                </a:cxnLst>
                <a:rect l="0" t="0" r="r" b="b"/>
                <a:pathLst>
                  <a:path w="149" h="438">
                    <a:moveTo>
                      <a:pt x="83" y="0"/>
                    </a:moveTo>
                    <a:lnTo>
                      <a:pt x="0" y="438"/>
                    </a:lnTo>
                    <a:lnTo>
                      <a:pt x="149" y="438"/>
                    </a:lnTo>
                    <a:lnTo>
                      <a:pt x="83" y="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52" name="Group 51"/>
            <p:cNvGrpSpPr/>
            <p:nvPr/>
          </p:nvGrpSpPr>
          <p:grpSpPr>
            <a:xfrm flipH="1">
              <a:off x="1687711" y="6390564"/>
              <a:ext cx="191314" cy="362340"/>
              <a:chOff x="2947734" y="4893996"/>
              <a:chExt cx="261655" cy="485821"/>
            </a:xfrm>
          </p:grpSpPr>
          <p:sp>
            <p:nvSpPr>
              <p:cNvPr id="53" name="Freeform 25"/>
              <p:cNvSpPr>
                <a:spLocks/>
              </p:cNvSpPr>
              <p:nvPr/>
            </p:nvSpPr>
            <p:spPr bwMode="auto">
              <a:xfrm flipH="1">
                <a:off x="3046279" y="4893996"/>
                <a:ext cx="163110" cy="485821"/>
              </a:xfrm>
              <a:custGeom>
                <a:avLst/>
                <a:gdLst>
                  <a:gd name="T0" fmla="*/ 107 w 192"/>
                  <a:gd name="T1" fmla="*/ 0 h 570"/>
                  <a:gd name="T2" fmla="*/ 0 w 192"/>
                  <a:gd name="T3" fmla="*/ 570 h 570"/>
                  <a:gd name="T4" fmla="*/ 192 w 192"/>
                  <a:gd name="T5" fmla="*/ 570 h 570"/>
                  <a:gd name="T6" fmla="*/ 107 w 192"/>
                  <a:gd name="T7" fmla="*/ 0 h 570"/>
                </a:gdLst>
                <a:ahLst/>
                <a:cxnLst>
                  <a:cxn ang="0">
                    <a:pos x="T0" y="T1"/>
                  </a:cxn>
                  <a:cxn ang="0">
                    <a:pos x="T2" y="T3"/>
                  </a:cxn>
                  <a:cxn ang="0">
                    <a:pos x="T4" y="T5"/>
                  </a:cxn>
                  <a:cxn ang="0">
                    <a:pos x="T6" y="T7"/>
                  </a:cxn>
                </a:cxnLst>
                <a:rect l="0" t="0" r="r" b="b"/>
                <a:pathLst>
                  <a:path w="192" h="570">
                    <a:moveTo>
                      <a:pt x="107" y="0"/>
                    </a:moveTo>
                    <a:lnTo>
                      <a:pt x="0" y="570"/>
                    </a:lnTo>
                    <a:lnTo>
                      <a:pt x="192" y="570"/>
                    </a:lnTo>
                    <a:lnTo>
                      <a:pt x="107" y="0"/>
                    </a:lnTo>
                    <a:close/>
                  </a:path>
                </a:pathLst>
              </a:custGeom>
              <a:solidFill>
                <a:srgbClr val="79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54" name="Freeform 26"/>
              <p:cNvSpPr>
                <a:spLocks/>
              </p:cNvSpPr>
              <p:nvPr/>
            </p:nvSpPr>
            <p:spPr bwMode="auto">
              <a:xfrm flipH="1">
                <a:off x="2947734" y="5006502"/>
                <a:ext cx="126580" cy="373315"/>
              </a:xfrm>
              <a:custGeom>
                <a:avLst/>
                <a:gdLst>
                  <a:gd name="T0" fmla="*/ 83 w 149"/>
                  <a:gd name="T1" fmla="*/ 0 h 438"/>
                  <a:gd name="T2" fmla="*/ 0 w 149"/>
                  <a:gd name="T3" fmla="*/ 438 h 438"/>
                  <a:gd name="T4" fmla="*/ 149 w 149"/>
                  <a:gd name="T5" fmla="*/ 438 h 438"/>
                  <a:gd name="T6" fmla="*/ 83 w 149"/>
                  <a:gd name="T7" fmla="*/ 0 h 438"/>
                </a:gdLst>
                <a:ahLst/>
                <a:cxnLst>
                  <a:cxn ang="0">
                    <a:pos x="T0" y="T1"/>
                  </a:cxn>
                  <a:cxn ang="0">
                    <a:pos x="T2" y="T3"/>
                  </a:cxn>
                  <a:cxn ang="0">
                    <a:pos x="T4" y="T5"/>
                  </a:cxn>
                  <a:cxn ang="0">
                    <a:pos x="T6" y="T7"/>
                  </a:cxn>
                </a:cxnLst>
                <a:rect l="0" t="0" r="r" b="b"/>
                <a:pathLst>
                  <a:path w="149" h="438">
                    <a:moveTo>
                      <a:pt x="83" y="0"/>
                    </a:moveTo>
                    <a:lnTo>
                      <a:pt x="0" y="438"/>
                    </a:lnTo>
                    <a:lnTo>
                      <a:pt x="149" y="438"/>
                    </a:lnTo>
                    <a:lnTo>
                      <a:pt x="83" y="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55" name="Group 54"/>
            <p:cNvGrpSpPr/>
            <p:nvPr/>
          </p:nvGrpSpPr>
          <p:grpSpPr>
            <a:xfrm>
              <a:off x="10432064" y="5635625"/>
              <a:ext cx="1108075" cy="1358900"/>
              <a:chOff x="7034213" y="5499100"/>
              <a:chExt cx="1108075" cy="1358900"/>
            </a:xfrm>
          </p:grpSpPr>
          <p:sp>
            <p:nvSpPr>
              <p:cNvPr id="56" name="AutoShape 3"/>
              <p:cNvSpPr>
                <a:spLocks noChangeAspect="1" noChangeArrowheads="1" noTextEdit="1"/>
              </p:cNvSpPr>
              <p:nvPr/>
            </p:nvSpPr>
            <p:spPr bwMode="auto">
              <a:xfrm>
                <a:off x="7037388" y="5499100"/>
                <a:ext cx="1104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
              <p:cNvSpPr>
                <a:spLocks noEditPoints="1"/>
              </p:cNvSpPr>
              <p:nvPr/>
            </p:nvSpPr>
            <p:spPr bwMode="auto">
              <a:xfrm>
                <a:off x="7034213" y="5502275"/>
                <a:ext cx="1108075" cy="1319213"/>
              </a:xfrm>
              <a:custGeom>
                <a:avLst/>
                <a:gdLst>
                  <a:gd name="T0" fmla="*/ 195 w 391"/>
                  <a:gd name="T1" fmla="*/ 0 h 466"/>
                  <a:gd name="T2" fmla="*/ 0 w 391"/>
                  <a:gd name="T3" fmla="*/ 195 h 466"/>
                  <a:gd name="T4" fmla="*/ 0 w 391"/>
                  <a:gd name="T5" fmla="*/ 466 h 466"/>
                  <a:gd name="T6" fmla="*/ 324 w 391"/>
                  <a:gd name="T7" fmla="*/ 466 h 466"/>
                  <a:gd name="T8" fmla="*/ 324 w 391"/>
                  <a:gd name="T9" fmla="*/ 402 h 466"/>
                  <a:gd name="T10" fmla="*/ 320 w 391"/>
                  <a:gd name="T11" fmla="*/ 402 h 466"/>
                  <a:gd name="T12" fmla="*/ 257 w 391"/>
                  <a:gd name="T13" fmla="*/ 365 h 466"/>
                  <a:gd name="T14" fmla="*/ 324 w 391"/>
                  <a:gd name="T15" fmla="*/ 365 h 466"/>
                  <a:gd name="T16" fmla="*/ 324 w 391"/>
                  <a:gd name="T17" fmla="*/ 310 h 466"/>
                  <a:gd name="T18" fmla="*/ 391 w 391"/>
                  <a:gd name="T19" fmla="*/ 310 h 466"/>
                  <a:gd name="T20" fmla="*/ 391 w 391"/>
                  <a:gd name="T21" fmla="*/ 195 h 466"/>
                  <a:gd name="T22" fmla="*/ 195 w 391"/>
                  <a:gd name="T23" fmla="*/ 0 h 466"/>
                  <a:gd name="T24" fmla="*/ 263 w 391"/>
                  <a:gd name="T25" fmla="*/ 243 h 466"/>
                  <a:gd name="T26" fmla="*/ 240 w 391"/>
                  <a:gd name="T27" fmla="*/ 220 h 466"/>
                  <a:gd name="T28" fmla="*/ 263 w 391"/>
                  <a:gd name="T29" fmla="*/ 197 h 466"/>
                  <a:gd name="T30" fmla="*/ 286 w 391"/>
                  <a:gd name="T31" fmla="*/ 220 h 466"/>
                  <a:gd name="T32" fmla="*/ 263 w 391"/>
                  <a:gd name="T33" fmla="*/ 24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6">
                    <a:moveTo>
                      <a:pt x="195" y="0"/>
                    </a:moveTo>
                    <a:cubicBezTo>
                      <a:pt x="87" y="0"/>
                      <a:pt x="0" y="87"/>
                      <a:pt x="0" y="195"/>
                    </a:cubicBezTo>
                    <a:cubicBezTo>
                      <a:pt x="0" y="466"/>
                      <a:pt x="0" y="466"/>
                      <a:pt x="0" y="466"/>
                    </a:cubicBezTo>
                    <a:cubicBezTo>
                      <a:pt x="324" y="466"/>
                      <a:pt x="324" y="466"/>
                      <a:pt x="324" y="466"/>
                    </a:cubicBezTo>
                    <a:cubicBezTo>
                      <a:pt x="324" y="402"/>
                      <a:pt x="324" y="402"/>
                      <a:pt x="324" y="402"/>
                    </a:cubicBezTo>
                    <a:cubicBezTo>
                      <a:pt x="323" y="402"/>
                      <a:pt x="322" y="402"/>
                      <a:pt x="320" y="402"/>
                    </a:cubicBezTo>
                    <a:cubicBezTo>
                      <a:pt x="293" y="402"/>
                      <a:pt x="270" y="387"/>
                      <a:pt x="257" y="365"/>
                    </a:cubicBezTo>
                    <a:cubicBezTo>
                      <a:pt x="324" y="365"/>
                      <a:pt x="324" y="365"/>
                      <a:pt x="324" y="365"/>
                    </a:cubicBezTo>
                    <a:cubicBezTo>
                      <a:pt x="324" y="310"/>
                      <a:pt x="324" y="310"/>
                      <a:pt x="324" y="310"/>
                    </a:cubicBezTo>
                    <a:cubicBezTo>
                      <a:pt x="391" y="310"/>
                      <a:pt x="391" y="310"/>
                      <a:pt x="391" y="310"/>
                    </a:cubicBezTo>
                    <a:cubicBezTo>
                      <a:pt x="391" y="195"/>
                      <a:pt x="391" y="195"/>
                      <a:pt x="391" y="195"/>
                    </a:cubicBezTo>
                    <a:cubicBezTo>
                      <a:pt x="391" y="87"/>
                      <a:pt x="303" y="0"/>
                      <a:pt x="195" y="0"/>
                    </a:cubicBezTo>
                    <a:close/>
                    <a:moveTo>
                      <a:pt x="263" y="243"/>
                    </a:moveTo>
                    <a:cubicBezTo>
                      <a:pt x="250" y="243"/>
                      <a:pt x="240" y="232"/>
                      <a:pt x="240" y="220"/>
                    </a:cubicBezTo>
                    <a:cubicBezTo>
                      <a:pt x="240" y="207"/>
                      <a:pt x="250" y="197"/>
                      <a:pt x="263" y="197"/>
                    </a:cubicBezTo>
                    <a:cubicBezTo>
                      <a:pt x="275" y="197"/>
                      <a:pt x="286" y="207"/>
                      <a:pt x="286" y="220"/>
                    </a:cubicBezTo>
                    <a:cubicBezTo>
                      <a:pt x="286" y="232"/>
                      <a:pt x="275" y="243"/>
                      <a:pt x="263" y="243"/>
                    </a:cubicBezTo>
                    <a:close/>
                  </a:path>
                </a:pathLst>
              </a:custGeom>
              <a:solidFill>
                <a:srgbClr val="6DC2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
              <p:cNvSpPr>
                <a:spLocks/>
              </p:cNvSpPr>
              <p:nvPr/>
            </p:nvSpPr>
            <p:spPr bwMode="auto">
              <a:xfrm>
                <a:off x="7229476" y="5572125"/>
                <a:ext cx="709613" cy="400050"/>
              </a:xfrm>
              <a:custGeom>
                <a:avLst/>
                <a:gdLst>
                  <a:gd name="T0" fmla="*/ 41 w 250"/>
                  <a:gd name="T1" fmla="*/ 59 h 141"/>
                  <a:gd name="T2" fmla="*/ 45 w 250"/>
                  <a:gd name="T3" fmla="*/ 59 h 141"/>
                  <a:gd name="T4" fmla="*/ 41 w 250"/>
                  <a:gd name="T5" fmla="*/ 41 h 141"/>
                  <a:gd name="T6" fmla="*/ 82 w 250"/>
                  <a:gd name="T7" fmla="*/ 0 h 141"/>
                  <a:gd name="T8" fmla="*/ 123 w 250"/>
                  <a:gd name="T9" fmla="*/ 36 h 141"/>
                  <a:gd name="T10" fmla="*/ 153 w 250"/>
                  <a:gd name="T11" fmla="*/ 23 h 141"/>
                  <a:gd name="T12" fmla="*/ 194 w 250"/>
                  <a:gd name="T13" fmla="*/ 62 h 141"/>
                  <a:gd name="T14" fmla="*/ 208 w 250"/>
                  <a:gd name="T15" fmla="*/ 59 h 141"/>
                  <a:gd name="T16" fmla="*/ 250 w 250"/>
                  <a:gd name="T17" fmla="*/ 100 h 141"/>
                  <a:gd name="T18" fmla="*/ 208 w 250"/>
                  <a:gd name="T19" fmla="*/ 141 h 141"/>
                  <a:gd name="T20" fmla="*/ 41 w 250"/>
                  <a:gd name="T21" fmla="*/ 141 h 141"/>
                  <a:gd name="T22" fmla="*/ 0 w 250"/>
                  <a:gd name="T23" fmla="*/ 100 h 141"/>
                  <a:gd name="T24" fmla="*/ 41 w 250"/>
                  <a:gd name="T25" fmla="*/ 5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141">
                    <a:moveTo>
                      <a:pt x="41" y="59"/>
                    </a:moveTo>
                    <a:cubicBezTo>
                      <a:pt x="42" y="59"/>
                      <a:pt x="44" y="59"/>
                      <a:pt x="45" y="59"/>
                    </a:cubicBezTo>
                    <a:cubicBezTo>
                      <a:pt x="43" y="54"/>
                      <a:pt x="41" y="48"/>
                      <a:pt x="41" y="41"/>
                    </a:cubicBezTo>
                    <a:cubicBezTo>
                      <a:pt x="41" y="19"/>
                      <a:pt x="59" y="0"/>
                      <a:pt x="82" y="0"/>
                    </a:cubicBezTo>
                    <a:cubicBezTo>
                      <a:pt x="103" y="0"/>
                      <a:pt x="120" y="16"/>
                      <a:pt x="123" y="36"/>
                    </a:cubicBezTo>
                    <a:cubicBezTo>
                      <a:pt x="130" y="28"/>
                      <a:pt x="141" y="23"/>
                      <a:pt x="153" y="23"/>
                    </a:cubicBezTo>
                    <a:cubicBezTo>
                      <a:pt x="175" y="23"/>
                      <a:pt x="193" y="40"/>
                      <a:pt x="194" y="62"/>
                    </a:cubicBezTo>
                    <a:cubicBezTo>
                      <a:pt x="199" y="60"/>
                      <a:pt x="203" y="59"/>
                      <a:pt x="208" y="59"/>
                    </a:cubicBezTo>
                    <a:cubicBezTo>
                      <a:pt x="231" y="59"/>
                      <a:pt x="250" y="78"/>
                      <a:pt x="250" y="100"/>
                    </a:cubicBezTo>
                    <a:cubicBezTo>
                      <a:pt x="250" y="123"/>
                      <a:pt x="231" y="141"/>
                      <a:pt x="208" y="141"/>
                    </a:cubicBezTo>
                    <a:cubicBezTo>
                      <a:pt x="41" y="141"/>
                      <a:pt x="41" y="141"/>
                      <a:pt x="41" y="141"/>
                    </a:cubicBezTo>
                    <a:cubicBezTo>
                      <a:pt x="18" y="141"/>
                      <a:pt x="0" y="123"/>
                      <a:pt x="0" y="100"/>
                    </a:cubicBezTo>
                    <a:cubicBezTo>
                      <a:pt x="0" y="78"/>
                      <a:pt x="18" y="59"/>
                      <a:pt x="41"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7"/>
              <p:cNvSpPr>
                <a:spLocks noChangeArrowheads="1"/>
              </p:cNvSpPr>
              <p:nvPr/>
            </p:nvSpPr>
            <p:spPr bwMode="auto">
              <a:xfrm>
                <a:off x="7626351" y="6673850"/>
                <a:ext cx="176213" cy="180975"/>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8"/>
              <p:cNvSpPr>
                <a:spLocks noChangeArrowheads="1"/>
              </p:cNvSpPr>
              <p:nvPr/>
            </p:nvSpPr>
            <p:spPr bwMode="auto">
              <a:xfrm>
                <a:off x="7380288" y="6319838"/>
                <a:ext cx="176213" cy="534988"/>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9"/>
              <p:cNvSpPr>
                <a:spLocks noChangeArrowheads="1"/>
              </p:cNvSpPr>
              <p:nvPr/>
            </p:nvSpPr>
            <p:spPr bwMode="auto">
              <a:xfrm>
                <a:off x="7399338" y="6351588"/>
                <a:ext cx="20638"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10"/>
              <p:cNvSpPr>
                <a:spLocks noChangeArrowheads="1"/>
              </p:cNvSpPr>
              <p:nvPr/>
            </p:nvSpPr>
            <p:spPr bwMode="auto">
              <a:xfrm>
                <a:off x="7439026" y="6351588"/>
                <a:ext cx="17463"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11"/>
              <p:cNvSpPr>
                <a:spLocks noChangeArrowheads="1"/>
              </p:cNvSpPr>
              <p:nvPr/>
            </p:nvSpPr>
            <p:spPr bwMode="auto">
              <a:xfrm>
                <a:off x="7477126" y="6351588"/>
                <a:ext cx="15875"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12"/>
              <p:cNvSpPr>
                <a:spLocks noChangeArrowheads="1"/>
              </p:cNvSpPr>
              <p:nvPr/>
            </p:nvSpPr>
            <p:spPr bwMode="auto">
              <a:xfrm>
                <a:off x="7513638" y="6351588"/>
                <a:ext cx="19050"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13"/>
              <p:cNvSpPr>
                <a:spLocks noChangeArrowheads="1"/>
              </p:cNvSpPr>
              <p:nvPr/>
            </p:nvSpPr>
            <p:spPr bwMode="auto">
              <a:xfrm>
                <a:off x="7399338" y="64023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14"/>
              <p:cNvSpPr>
                <a:spLocks noChangeArrowheads="1"/>
              </p:cNvSpPr>
              <p:nvPr/>
            </p:nvSpPr>
            <p:spPr bwMode="auto">
              <a:xfrm>
                <a:off x="7439026" y="64023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15"/>
              <p:cNvSpPr>
                <a:spLocks noChangeArrowheads="1"/>
              </p:cNvSpPr>
              <p:nvPr/>
            </p:nvSpPr>
            <p:spPr bwMode="auto">
              <a:xfrm>
                <a:off x="7477126" y="64023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6"/>
              <p:cNvSpPr>
                <a:spLocks noChangeArrowheads="1"/>
              </p:cNvSpPr>
              <p:nvPr/>
            </p:nvSpPr>
            <p:spPr bwMode="auto">
              <a:xfrm>
                <a:off x="7513638" y="64023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7"/>
              <p:cNvSpPr>
                <a:spLocks noChangeArrowheads="1"/>
              </p:cNvSpPr>
              <p:nvPr/>
            </p:nvSpPr>
            <p:spPr bwMode="auto">
              <a:xfrm>
                <a:off x="7399338" y="64531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8"/>
              <p:cNvSpPr>
                <a:spLocks noChangeArrowheads="1"/>
              </p:cNvSpPr>
              <p:nvPr/>
            </p:nvSpPr>
            <p:spPr bwMode="auto">
              <a:xfrm>
                <a:off x="7439026" y="64531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19"/>
              <p:cNvSpPr>
                <a:spLocks noChangeArrowheads="1"/>
              </p:cNvSpPr>
              <p:nvPr/>
            </p:nvSpPr>
            <p:spPr bwMode="auto">
              <a:xfrm>
                <a:off x="7477126" y="64531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20"/>
              <p:cNvSpPr>
                <a:spLocks noChangeArrowheads="1"/>
              </p:cNvSpPr>
              <p:nvPr/>
            </p:nvSpPr>
            <p:spPr bwMode="auto">
              <a:xfrm>
                <a:off x="7513638" y="64531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21"/>
              <p:cNvSpPr>
                <a:spLocks noChangeArrowheads="1"/>
              </p:cNvSpPr>
              <p:nvPr/>
            </p:nvSpPr>
            <p:spPr bwMode="auto">
              <a:xfrm>
                <a:off x="7399338" y="6503988"/>
                <a:ext cx="20638"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22"/>
              <p:cNvSpPr>
                <a:spLocks noChangeArrowheads="1"/>
              </p:cNvSpPr>
              <p:nvPr/>
            </p:nvSpPr>
            <p:spPr bwMode="auto">
              <a:xfrm>
                <a:off x="7439026" y="6503988"/>
                <a:ext cx="17463"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23"/>
              <p:cNvSpPr>
                <a:spLocks noChangeArrowheads="1"/>
              </p:cNvSpPr>
              <p:nvPr/>
            </p:nvSpPr>
            <p:spPr bwMode="auto">
              <a:xfrm>
                <a:off x="7477126" y="6503988"/>
                <a:ext cx="15875"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24"/>
              <p:cNvSpPr>
                <a:spLocks noChangeArrowheads="1"/>
              </p:cNvSpPr>
              <p:nvPr/>
            </p:nvSpPr>
            <p:spPr bwMode="auto">
              <a:xfrm>
                <a:off x="7513638" y="65039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25"/>
              <p:cNvSpPr>
                <a:spLocks noChangeArrowheads="1"/>
              </p:cNvSpPr>
              <p:nvPr/>
            </p:nvSpPr>
            <p:spPr bwMode="auto">
              <a:xfrm>
                <a:off x="7399338" y="65547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Rectangle 26"/>
              <p:cNvSpPr>
                <a:spLocks noChangeArrowheads="1"/>
              </p:cNvSpPr>
              <p:nvPr/>
            </p:nvSpPr>
            <p:spPr bwMode="auto">
              <a:xfrm>
                <a:off x="7439026" y="6554788"/>
                <a:ext cx="17463"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27"/>
              <p:cNvSpPr>
                <a:spLocks noChangeArrowheads="1"/>
              </p:cNvSpPr>
              <p:nvPr/>
            </p:nvSpPr>
            <p:spPr bwMode="auto">
              <a:xfrm>
                <a:off x="7477126" y="65547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28"/>
              <p:cNvSpPr>
                <a:spLocks noChangeArrowheads="1"/>
              </p:cNvSpPr>
              <p:nvPr/>
            </p:nvSpPr>
            <p:spPr bwMode="auto">
              <a:xfrm>
                <a:off x="7513638" y="65547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Rectangle 29"/>
              <p:cNvSpPr>
                <a:spLocks noChangeArrowheads="1"/>
              </p:cNvSpPr>
              <p:nvPr/>
            </p:nvSpPr>
            <p:spPr bwMode="auto">
              <a:xfrm>
                <a:off x="7399338" y="66055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Rectangle 30"/>
              <p:cNvSpPr>
                <a:spLocks noChangeArrowheads="1"/>
              </p:cNvSpPr>
              <p:nvPr/>
            </p:nvSpPr>
            <p:spPr bwMode="auto">
              <a:xfrm>
                <a:off x="7439026" y="66055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Rectangle 31"/>
              <p:cNvSpPr>
                <a:spLocks noChangeArrowheads="1"/>
              </p:cNvSpPr>
              <p:nvPr/>
            </p:nvSpPr>
            <p:spPr bwMode="auto">
              <a:xfrm>
                <a:off x="7477126" y="6605588"/>
                <a:ext cx="1587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Rectangle 32"/>
              <p:cNvSpPr>
                <a:spLocks noChangeArrowheads="1"/>
              </p:cNvSpPr>
              <p:nvPr/>
            </p:nvSpPr>
            <p:spPr bwMode="auto">
              <a:xfrm>
                <a:off x="7513638" y="6605588"/>
                <a:ext cx="19050"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Rectangle 33"/>
              <p:cNvSpPr>
                <a:spLocks noChangeArrowheads="1"/>
              </p:cNvSpPr>
              <p:nvPr/>
            </p:nvSpPr>
            <p:spPr bwMode="auto">
              <a:xfrm>
                <a:off x="7399338" y="6656388"/>
                <a:ext cx="20638"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Rectangle 34"/>
              <p:cNvSpPr>
                <a:spLocks noChangeArrowheads="1"/>
              </p:cNvSpPr>
              <p:nvPr/>
            </p:nvSpPr>
            <p:spPr bwMode="auto">
              <a:xfrm>
                <a:off x="7439026" y="6656388"/>
                <a:ext cx="17463"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Rectangle 35"/>
              <p:cNvSpPr>
                <a:spLocks noChangeArrowheads="1"/>
              </p:cNvSpPr>
              <p:nvPr/>
            </p:nvSpPr>
            <p:spPr bwMode="auto">
              <a:xfrm>
                <a:off x="7477126" y="6656388"/>
                <a:ext cx="15875"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Rectangle 36"/>
              <p:cNvSpPr>
                <a:spLocks noChangeArrowheads="1"/>
              </p:cNvSpPr>
              <p:nvPr/>
            </p:nvSpPr>
            <p:spPr bwMode="auto">
              <a:xfrm>
                <a:off x="7513638" y="66563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Rectangle 37"/>
              <p:cNvSpPr>
                <a:spLocks noChangeArrowheads="1"/>
              </p:cNvSpPr>
              <p:nvPr/>
            </p:nvSpPr>
            <p:spPr bwMode="auto">
              <a:xfrm>
                <a:off x="7399338" y="6708775"/>
                <a:ext cx="20638"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Rectangle 38"/>
              <p:cNvSpPr>
                <a:spLocks noChangeArrowheads="1"/>
              </p:cNvSpPr>
              <p:nvPr/>
            </p:nvSpPr>
            <p:spPr bwMode="auto">
              <a:xfrm>
                <a:off x="7439026" y="6708775"/>
                <a:ext cx="17463"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Rectangle 39"/>
              <p:cNvSpPr>
                <a:spLocks noChangeArrowheads="1"/>
              </p:cNvSpPr>
              <p:nvPr/>
            </p:nvSpPr>
            <p:spPr bwMode="auto">
              <a:xfrm>
                <a:off x="7477126" y="6708775"/>
                <a:ext cx="15875"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Rectangle 40"/>
              <p:cNvSpPr>
                <a:spLocks noChangeArrowheads="1"/>
              </p:cNvSpPr>
              <p:nvPr/>
            </p:nvSpPr>
            <p:spPr bwMode="auto">
              <a:xfrm>
                <a:off x="7513638" y="6708775"/>
                <a:ext cx="19050"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Rectangle 41"/>
              <p:cNvSpPr>
                <a:spLocks noChangeArrowheads="1"/>
              </p:cNvSpPr>
              <p:nvPr/>
            </p:nvSpPr>
            <p:spPr bwMode="auto">
              <a:xfrm>
                <a:off x="7399338" y="6759575"/>
                <a:ext cx="20638"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Rectangle 42"/>
              <p:cNvSpPr>
                <a:spLocks noChangeArrowheads="1"/>
              </p:cNvSpPr>
              <p:nvPr/>
            </p:nvSpPr>
            <p:spPr bwMode="auto">
              <a:xfrm>
                <a:off x="7439026" y="6759575"/>
                <a:ext cx="17463"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Rectangle 43"/>
              <p:cNvSpPr>
                <a:spLocks noChangeArrowheads="1"/>
              </p:cNvSpPr>
              <p:nvPr/>
            </p:nvSpPr>
            <p:spPr bwMode="auto">
              <a:xfrm>
                <a:off x="7477126" y="6759575"/>
                <a:ext cx="15875"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Rectangle 44"/>
              <p:cNvSpPr>
                <a:spLocks noChangeArrowheads="1"/>
              </p:cNvSpPr>
              <p:nvPr/>
            </p:nvSpPr>
            <p:spPr bwMode="auto">
              <a:xfrm>
                <a:off x="7513638" y="6759575"/>
                <a:ext cx="19050"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Rectangle 45"/>
              <p:cNvSpPr>
                <a:spLocks noChangeArrowheads="1"/>
              </p:cNvSpPr>
              <p:nvPr/>
            </p:nvSpPr>
            <p:spPr bwMode="auto">
              <a:xfrm>
                <a:off x="7123113" y="6489700"/>
                <a:ext cx="174625" cy="365125"/>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Rectangle 46"/>
              <p:cNvSpPr>
                <a:spLocks noChangeArrowheads="1"/>
              </p:cNvSpPr>
              <p:nvPr/>
            </p:nvSpPr>
            <p:spPr bwMode="auto">
              <a:xfrm>
                <a:off x="7148513" y="6535738"/>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Rectangle 47"/>
              <p:cNvSpPr>
                <a:spLocks noChangeArrowheads="1"/>
              </p:cNvSpPr>
              <p:nvPr/>
            </p:nvSpPr>
            <p:spPr bwMode="auto">
              <a:xfrm>
                <a:off x="7181851" y="6535738"/>
                <a:ext cx="20638"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Rectangle 48"/>
              <p:cNvSpPr>
                <a:spLocks noChangeArrowheads="1"/>
              </p:cNvSpPr>
              <p:nvPr/>
            </p:nvSpPr>
            <p:spPr bwMode="auto">
              <a:xfrm>
                <a:off x="7215188" y="6535738"/>
                <a:ext cx="20638"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Rectangle 49"/>
              <p:cNvSpPr>
                <a:spLocks noChangeArrowheads="1"/>
              </p:cNvSpPr>
              <p:nvPr/>
            </p:nvSpPr>
            <p:spPr bwMode="auto">
              <a:xfrm>
                <a:off x="7250113" y="6535738"/>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Rectangle 50"/>
              <p:cNvSpPr>
                <a:spLocks noChangeArrowheads="1"/>
              </p:cNvSpPr>
              <p:nvPr/>
            </p:nvSpPr>
            <p:spPr bwMode="auto">
              <a:xfrm>
                <a:off x="7654926" y="66881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Rectangle 51"/>
              <p:cNvSpPr>
                <a:spLocks noChangeArrowheads="1"/>
              </p:cNvSpPr>
              <p:nvPr/>
            </p:nvSpPr>
            <p:spPr bwMode="auto">
              <a:xfrm>
                <a:off x="7689851" y="66881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Rectangle 52"/>
              <p:cNvSpPr>
                <a:spLocks noChangeArrowheads="1"/>
              </p:cNvSpPr>
              <p:nvPr/>
            </p:nvSpPr>
            <p:spPr bwMode="auto">
              <a:xfrm>
                <a:off x="7723188" y="66881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Rectangle 53"/>
              <p:cNvSpPr>
                <a:spLocks noChangeArrowheads="1"/>
              </p:cNvSpPr>
              <p:nvPr/>
            </p:nvSpPr>
            <p:spPr bwMode="auto">
              <a:xfrm>
                <a:off x="7756526" y="66881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Rectangle 54"/>
              <p:cNvSpPr>
                <a:spLocks noChangeArrowheads="1"/>
              </p:cNvSpPr>
              <p:nvPr/>
            </p:nvSpPr>
            <p:spPr bwMode="auto">
              <a:xfrm>
                <a:off x="7654926" y="67389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Rectangle 55"/>
              <p:cNvSpPr>
                <a:spLocks noChangeArrowheads="1"/>
              </p:cNvSpPr>
              <p:nvPr/>
            </p:nvSpPr>
            <p:spPr bwMode="auto">
              <a:xfrm>
                <a:off x="7689851" y="67389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Rectangle 56"/>
              <p:cNvSpPr>
                <a:spLocks noChangeArrowheads="1"/>
              </p:cNvSpPr>
              <p:nvPr/>
            </p:nvSpPr>
            <p:spPr bwMode="auto">
              <a:xfrm>
                <a:off x="7723188" y="67389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Rectangle 57"/>
              <p:cNvSpPr>
                <a:spLocks noChangeArrowheads="1"/>
              </p:cNvSpPr>
              <p:nvPr/>
            </p:nvSpPr>
            <p:spPr bwMode="auto">
              <a:xfrm>
                <a:off x="7756526" y="67389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Rectangle 58"/>
              <p:cNvSpPr>
                <a:spLocks noChangeArrowheads="1"/>
              </p:cNvSpPr>
              <p:nvPr/>
            </p:nvSpPr>
            <p:spPr bwMode="auto">
              <a:xfrm>
                <a:off x="7654926" y="67897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Rectangle 59"/>
              <p:cNvSpPr>
                <a:spLocks noChangeArrowheads="1"/>
              </p:cNvSpPr>
              <p:nvPr/>
            </p:nvSpPr>
            <p:spPr bwMode="auto">
              <a:xfrm>
                <a:off x="7689851" y="67897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Rectangle 60"/>
              <p:cNvSpPr>
                <a:spLocks noChangeArrowheads="1"/>
              </p:cNvSpPr>
              <p:nvPr/>
            </p:nvSpPr>
            <p:spPr bwMode="auto">
              <a:xfrm>
                <a:off x="7723188" y="67897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Rectangle 61"/>
              <p:cNvSpPr>
                <a:spLocks noChangeArrowheads="1"/>
              </p:cNvSpPr>
              <p:nvPr/>
            </p:nvSpPr>
            <p:spPr bwMode="auto">
              <a:xfrm>
                <a:off x="7756526" y="67897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62"/>
              <p:cNvSpPr>
                <a:spLocks/>
              </p:cNvSpPr>
              <p:nvPr/>
            </p:nvSpPr>
            <p:spPr bwMode="auto">
              <a:xfrm>
                <a:off x="7204076" y="5972175"/>
                <a:ext cx="223838" cy="517525"/>
              </a:xfrm>
              <a:custGeom>
                <a:avLst/>
                <a:gdLst>
                  <a:gd name="T0" fmla="*/ 3 w 79"/>
                  <a:gd name="T1" fmla="*/ 183 h 183"/>
                  <a:gd name="T2" fmla="*/ 0 w 79"/>
                  <a:gd name="T3" fmla="*/ 183 h 183"/>
                  <a:gd name="T4" fmla="*/ 0 w 79"/>
                  <a:gd name="T5" fmla="*/ 92 h 183"/>
                  <a:gd name="T6" fmla="*/ 32 w 79"/>
                  <a:gd name="T7" fmla="*/ 60 h 183"/>
                  <a:gd name="T8" fmla="*/ 48 w 79"/>
                  <a:gd name="T9" fmla="*/ 60 h 183"/>
                  <a:gd name="T10" fmla="*/ 76 w 79"/>
                  <a:gd name="T11" fmla="*/ 32 h 183"/>
                  <a:gd name="T12" fmla="*/ 76 w 79"/>
                  <a:gd name="T13" fmla="*/ 0 h 183"/>
                  <a:gd name="T14" fmla="*/ 79 w 79"/>
                  <a:gd name="T15" fmla="*/ 0 h 183"/>
                  <a:gd name="T16" fmla="*/ 79 w 79"/>
                  <a:gd name="T17" fmla="*/ 32 h 183"/>
                  <a:gd name="T18" fmla="*/ 48 w 79"/>
                  <a:gd name="T19" fmla="*/ 63 h 183"/>
                  <a:gd name="T20" fmla="*/ 32 w 79"/>
                  <a:gd name="T21" fmla="*/ 63 h 183"/>
                  <a:gd name="T22" fmla="*/ 3 w 79"/>
                  <a:gd name="T23" fmla="*/ 92 h 183"/>
                  <a:gd name="T24" fmla="*/ 3 w 79"/>
                  <a:gd name="T2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83">
                    <a:moveTo>
                      <a:pt x="3" y="183"/>
                    </a:moveTo>
                    <a:cubicBezTo>
                      <a:pt x="0" y="183"/>
                      <a:pt x="0" y="183"/>
                      <a:pt x="0" y="183"/>
                    </a:cubicBezTo>
                    <a:cubicBezTo>
                      <a:pt x="0" y="92"/>
                      <a:pt x="0" y="92"/>
                      <a:pt x="0" y="92"/>
                    </a:cubicBezTo>
                    <a:cubicBezTo>
                      <a:pt x="0" y="74"/>
                      <a:pt x="14" y="60"/>
                      <a:pt x="32" y="60"/>
                    </a:cubicBezTo>
                    <a:cubicBezTo>
                      <a:pt x="48" y="60"/>
                      <a:pt x="48" y="60"/>
                      <a:pt x="48" y="60"/>
                    </a:cubicBezTo>
                    <a:cubicBezTo>
                      <a:pt x="63" y="60"/>
                      <a:pt x="76" y="48"/>
                      <a:pt x="76" y="32"/>
                    </a:cubicBezTo>
                    <a:cubicBezTo>
                      <a:pt x="76" y="0"/>
                      <a:pt x="76" y="0"/>
                      <a:pt x="76" y="0"/>
                    </a:cubicBezTo>
                    <a:cubicBezTo>
                      <a:pt x="79" y="0"/>
                      <a:pt x="79" y="0"/>
                      <a:pt x="79" y="0"/>
                    </a:cubicBezTo>
                    <a:cubicBezTo>
                      <a:pt x="79" y="32"/>
                      <a:pt x="79" y="32"/>
                      <a:pt x="79" y="32"/>
                    </a:cubicBezTo>
                    <a:cubicBezTo>
                      <a:pt x="79" y="49"/>
                      <a:pt x="65" y="63"/>
                      <a:pt x="48" y="63"/>
                    </a:cubicBezTo>
                    <a:cubicBezTo>
                      <a:pt x="32" y="63"/>
                      <a:pt x="32" y="63"/>
                      <a:pt x="32" y="63"/>
                    </a:cubicBezTo>
                    <a:cubicBezTo>
                      <a:pt x="16" y="63"/>
                      <a:pt x="3" y="76"/>
                      <a:pt x="3" y="92"/>
                    </a:cubicBezTo>
                    <a:lnTo>
                      <a:pt x="3" y="18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63"/>
              <p:cNvSpPr>
                <a:spLocks/>
              </p:cNvSpPr>
              <p:nvPr/>
            </p:nvSpPr>
            <p:spPr bwMode="auto">
              <a:xfrm>
                <a:off x="7618413" y="5972175"/>
                <a:ext cx="115888" cy="698500"/>
              </a:xfrm>
              <a:custGeom>
                <a:avLst/>
                <a:gdLst>
                  <a:gd name="T0" fmla="*/ 41 w 41"/>
                  <a:gd name="T1" fmla="*/ 247 h 247"/>
                  <a:gd name="T2" fmla="*/ 38 w 41"/>
                  <a:gd name="T3" fmla="*/ 247 h 247"/>
                  <a:gd name="T4" fmla="*/ 38 w 41"/>
                  <a:gd name="T5" fmla="*/ 123 h 247"/>
                  <a:gd name="T6" fmla="*/ 21 w 41"/>
                  <a:gd name="T7" fmla="*/ 106 h 247"/>
                  <a:gd name="T8" fmla="*/ 20 w 41"/>
                  <a:gd name="T9" fmla="*/ 106 h 247"/>
                  <a:gd name="T10" fmla="*/ 0 w 41"/>
                  <a:gd name="T11" fmla="*/ 86 h 247"/>
                  <a:gd name="T12" fmla="*/ 0 w 41"/>
                  <a:gd name="T13" fmla="*/ 0 h 247"/>
                  <a:gd name="T14" fmla="*/ 3 w 41"/>
                  <a:gd name="T15" fmla="*/ 0 h 247"/>
                  <a:gd name="T16" fmla="*/ 3 w 41"/>
                  <a:gd name="T17" fmla="*/ 86 h 247"/>
                  <a:gd name="T18" fmla="*/ 20 w 41"/>
                  <a:gd name="T19" fmla="*/ 103 h 247"/>
                  <a:gd name="T20" fmla="*/ 21 w 41"/>
                  <a:gd name="T21" fmla="*/ 103 h 247"/>
                  <a:gd name="T22" fmla="*/ 41 w 41"/>
                  <a:gd name="T23" fmla="*/ 123 h 247"/>
                  <a:gd name="T24" fmla="*/ 41 w 41"/>
                  <a:gd name="T2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47">
                    <a:moveTo>
                      <a:pt x="41" y="247"/>
                    </a:moveTo>
                    <a:cubicBezTo>
                      <a:pt x="38" y="247"/>
                      <a:pt x="38" y="247"/>
                      <a:pt x="38" y="247"/>
                    </a:cubicBezTo>
                    <a:cubicBezTo>
                      <a:pt x="38" y="123"/>
                      <a:pt x="38" y="123"/>
                      <a:pt x="38" y="123"/>
                    </a:cubicBezTo>
                    <a:cubicBezTo>
                      <a:pt x="38" y="113"/>
                      <a:pt x="31" y="106"/>
                      <a:pt x="21" y="106"/>
                    </a:cubicBezTo>
                    <a:cubicBezTo>
                      <a:pt x="20" y="106"/>
                      <a:pt x="20" y="106"/>
                      <a:pt x="20" y="106"/>
                    </a:cubicBezTo>
                    <a:cubicBezTo>
                      <a:pt x="9" y="106"/>
                      <a:pt x="0" y="97"/>
                      <a:pt x="0" y="86"/>
                    </a:cubicBezTo>
                    <a:cubicBezTo>
                      <a:pt x="0" y="0"/>
                      <a:pt x="0" y="0"/>
                      <a:pt x="0" y="0"/>
                    </a:cubicBezTo>
                    <a:cubicBezTo>
                      <a:pt x="3" y="0"/>
                      <a:pt x="3" y="0"/>
                      <a:pt x="3" y="0"/>
                    </a:cubicBezTo>
                    <a:cubicBezTo>
                      <a:pt x="3" y="86"/>
                      <a:pt x="3" y="86"/>
                      <a:pt x="3" y="86"/>
                    </a:cubicBezTo>
                    <a:cubicBezTo>
                      <a:pt x="3" y="95"/>
                      <a:pt x="11" y="103"/>
                      <a:pt x="20" y="103"/>
                    </a:cubicBezTo>
                    <a:cubicBezTo>
                      <a:pt x="21" y="103"/>
                      <a:pt x="21" y="103"/>
                      <a:pt x="21" y="103"/>
                    </a:cubicBezTo>
                    <a:cubicBezTo>
                      <a:pt x="32" y="103"/>
                      <a:pt x="41" y="112"/>
                      <a:pt x="41" y="123"/>
                    </a:cubicBezTo>
                    <a:lnTo>
                      <a:pt x="41" y="247"/>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Rectangle 64"/>
              <p:cNvSpPr>
                <a:spLocks noChangeArrowheads="1"/>
              </p:cNvSpPr>
              <p:nvPr/>
            </p:nvSpPr>
            <p:spPr bwMode="auto">
              <a:xfrm>
                <a:off x="7491413" y="5972175"/>
                <a:ext cx="7938" cy="3476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28" name="Rectangle 127"/>
          <p:cNvSpPr/>
          <p:nvPr/>
        </p:nvSpPr>
        <p:spPr bwMode="auto">
          <a:xfrm>
            <a:off x="457200" y="2125663"/>
            <a:ext cx="2822935" cy="581678"/>
          </a:xfrm>
          <a:prstGeom prst="rect">
            <a:avLst/>
          </a:prstGeom>
          <a:solidFill>
            <a:schemeClr val="accent1">
              <a:lumMod val="60000"/>
              <a:lumOff val="40000"/>
            </a:schemeClr>
          </a:solidFill>
          <a:ln w="31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solidFill>
                  <a:schemeClr val="bg1"/>
                </a:solidFill>
                <a:latin typeface="+mj-lt"/>
                <a:ea typeface="Segoe UI" pitchFamily="34" charset="0"/>
                <a:cs typeface="Segoe UI" pitchFamily="34" charset="0"/>
              </a:rPr>
              <a:t>Basic</a:t>
            </a:r>
            <a:endParaRPr lang="en-US" sz="2400" dirty="0" smtClean="0">
              <a:solidFill>
                <a:schemeClr val="bg1"/>
              </a:solidFill>
              <a:latin typeface="+mj-lt"/>
              <a:ea typeface="Segoe UI" pitchFamily="34" charset="0"/>
              <a:cs typeface="Segoe UI" pitchFamily="34" charset="0"/>
            </a:endParaRPr>
          </a:p>
        </p:txBody>
      </p:sp>
      <p:sp>
        <p:nvSpPr>
          <p:cNvPr id="129" name="Rectangle 128"/>
          <p:cNvSpPr/>
          <p:nvPr/>
        </p:nvSpPr>
        <p:spPr bwMode="auto">
          <a:xfrm>
            <a:off x="3356913" y="2125663"/>
            <a:ext cx="2822935" cy="581678"/>
          </a:xfrm>
          <a:prstGeom prst="rect">
            <a:avLst/>
          </a:prstGeom>
          <a:solidFill>
            <a:schemeClr val="accent1"/>
          </a:solidFill>
          <a:ln w="31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a:solidFill>
                  <a:schemeClr val="bg1"/>
                </a:solidFill>
                <a:latin typeface="+mj-lt"/>
                <a:ea typeface="Segoe UI" pitchFamily="34" charset="0"/>
                <a:cs typeface="Segoe UI" pitchFamily="34" charset="0"/>
              </a:rPr>
              <a:t>Reactive</a:t>
            </a:r>
            <a:endParaRPr lang="en-US" sz="2400" dirty="0" err="1">
              <a:solidFill>
                <a:schemeClr val="bg1"/>
              </a:solidFill>
              <a:latin typeface="+mj-lt"/>
              <a:ea typeface="Segoe UI" pitchFamily="34" charset="0"/>
              <a:cs typeface="Segoe UI" pitchFamily="34" charset="0"/>
            </a:endParaRPr>
          </a:p>
        </p:txBody>
      </p:sp>
      <p:sp>
        <p:nvSpPr>
          <p:cNvPr id="130" name="Rectangle 129"/>
          <p:cNvSpPr/>
          <p:nvPr/>
        </p:nvSpPr>
        <p:spPr bwMode="auto">
          <a:xfrm>
            <a:off x="6256627" y="2125663"/>
            <a:ext cx="2822935" cy="581678"/>
          </a:xfrm>
          <a:prstGeom prst="rect">
            <a:avLst/>
          </a:prstGeom>
          <a:solidFill>
            <a:schemeClr val="accent1">
              <a:lumMod val="75000"/>
            </a:schemeClr>
          </a:solidFill>
          <a:ln w="3175">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a:solidFill>
                  <a:schemeClr val="bg1"/>
                </a:solidFill>
                <a:latin typeface="+mj-lt"/>
                <a:ea typeface="Segoe UI" pitchFamily="34" charset="0"/>
                <a:cs typeface="Segoe UI" pitchFamily="34" charset="0"/>
              </a:rPr>
              <a:t>Proactive</a:t>
            </a:r>
            <a:endParaRPr lang="en-US" sz="2400" dirty="0" err="1">
              <a:solidFill>
                <a:schemeClr val="bg1"/>
              </a:solidFill>
              <a:latin typeface="+mj-lt"/>
              <a:ea typeface="Segoe UI" pitchFamily="34" charset="0"/>
              <a:cs typeface="Segoe UI" pitchFamily="34" charset="0"/>
            </a:endParaRPr>
          </a:p>
        </p:txBody>
      </p:sp>
      <p:sp>
        <p:nvSpPr>
          <p:cNvPr id="131" name="Rectangle 130"/>
          <p:cNvSpPr/>
          <p:nvPr/>
        </p:nvSpPr>
        <p:spPr bwMode="auto">
          <a:xfrm>
            <a:off x="9156340" y="2125663"/>
            <a:ext cx="2822935" cy="581678"/>
          </a:xfrm>
          <a:prstGeom prst="rect">
            <a:avLst/>
          </a:prstGeom>
          <a:solidFill>
            <a:schemeClr val="accent1">
              <a:lumMod val="50000"/>
            </a:schemeClr>
          </a:solidFill>
          <a:ln w="3175">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a:solidFill>
                  <a:schemeClr val="bg1"/>
                </a:solidFill>
                <a:latin typeface="+mj-lt"/>
                <a:ea typeface="Segoe UI" pitchFamily="34" charset="0"/>
                <a:cs typeface="Segoe UI" pitchFamily="34" charset="0"/>
              </a:rPr>
              <a:t>Dynamic</a:t>
            </a:r>
          </a:p>
        </p:txBody>
      </p:sp>
      <p:grpSp>
        <p:nvGrpSpPr>
          <p:cNvPr id="132" name="Group 131"/>
          <p:cNvGrpSpPr/>
          <p:nvPr/>
        </p:nvGrpSpPr>
        <p:grpSpPr>
          <a:xfrm>
            <a:off x="11462501" y="2204270"/>
            <a:ext cx="442608" cy="433788"/>
            <a:chOff x="2853690" y="2183383"/>
            <a:chExt cx="3152775" cy="3089945"/>
          </a:xfrm>
          <a:solidFill>
            <a:schemeClr val="bg1"/>
          </a:solidFill>
        </p:grpSpPr>
        <p:sp>
          <p:nvSpPr>
            <p:cNvPr id="133" name="Freeform 132"/>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sp>
          <p:nvSpPr>
            <p:cNvPr id="134" name="Freeform 133"/>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grpSp>
      <p:sp>
        <p:nvSpPr>
          <p:cNvPr id="135" name="Freeform 134"/>
          <p:cNvSpPr/>
          <p:nvPr/>
        </p:nvSpPr>
        <p:spPr>
          <a:xfrm>
            <a:off x="5797779" y="2188906"/>
            <a:ext cx="325300" cy="450540"/>
          </a:xfrm>
          <a:custGeom>
            <a:avLst/>
            <a:gdLst/>
            <a:ahLst/>
            <a:cxnLst/>
            <a:rect l="l" t="t" r="r" b="b"/>
            <a:pathLst>
              <a:path w="1581153" h="2189881">
                <a:moveTo>
                  <a:pt x="883116" y="734711"/>
                </a:moveTo>
                <a:cubicBezTo>
                  <a:pt x="862725" y="734711"/>
                  <a:pt x="846194" y="751242"/>
                  <a:pt x="846194" y="771633"/>
                </a:cubicBezTo>
                <a:cubicBezTo>
                  <a:pt x="846194" y="792025"/>
                  <a:pt x="862725" y="808556"/>
                  <a:pt x="883116" y="808556"/>
                </a:cubicBezTo>
                <a:cubicBezTo>
                  <a:pt x="903508" y="808556"/>
                  <a:pt x="920038" y="792025"/>
                  <a:pt x="920038" y="771633"/>
                </a:cubicBezTo>
                <a:cubicBezTo>
                  <a:pt x="920038" y="751242"/>
                  <a:pt x="903508" y="734711"/>
                  <a:pt x="883116" y="734711"/>
                </a:cubicBezTo>
                <a:close/>
                <a:moveTo>
                  <a:pt x="883116" y="712635"/>
                </a:moveTo>
                <a:cubicBezTo>
                  <a:pt x="915700" y="712635"/>
                  <a:pt x="942115" y="739049"/>
                  <a:pt x="942115" y="771633"/>
                </a:cubicBezTo>
                <a:cubicBezTo>
                  <a:pt x="942115" y="804218"/>
                  <a:pt x="915700" y="830632"/>
                  <a:pt x="883116" y="830632"/>
                </a:cubicBezTo>
                <a:cubicBezTo>
                  <a:pt x="850532" y="830632"/>
                  <a:pt x="824118" y="804218"/>
                  <a:pt x="824118" y="771633"/>
                </a:cubicBezTo>
                <a:cubicBezTo>
                  <a:pt x="824118" y="739049"/>
                  <a:pt x="850532" y="712635"/>
                  <a:pt x="883116" y="712635"/>
                </a:cubicBezTo>
                <a:close/>
                <a:moveTo>
                  <a:pt x="883116" y="690117"/>
                </a:moveTo>
                <a:cubicBezTo>
                  <a:pt x="838096" y="690117"/>
                  <a:pt x="801600" y="726613"/>
                  <a:pt x="801600" y="771633"/>
                </a:cubicBezTo>
                <a:cubicBezTo>
                  <a:pt x="801600" y="816654"/>
                  <a:pt x="838096" y="853150"/>
                  <a:pt x="883116" y="853150"/>
                </a:cubicBezTo>
                <a:cubicBezTo>
                  <a:pt x="928136" y="853150"/>
                  <a:pt x="964633" y="816654"/>
                  <a:pt x="964633" y="771633"/>
                </a:cubicBezTo>
                <a:cubicBezTo>
                  <a:pt x="964633" y="726613"/>
                  <a:pt x="928136" y="690117"/>
                  <a:pt x="883116" y="690117"/>
                </a:cubicBezTo>
                <a:close/>
                <a:moveTo>
                  <a:pt x="846736" y="631719"/>
                </a:moveTo>
                <a:cubicBezTo>
                  <a:pt x="848495" y="650106"/>
                  <a:pt x="864156" y="664229"/>
                  <a:pt x="883116" y="664229"/>
                </a:cubicBezTo>
                <a:cubicBezTo>
                  <a:pt x="901966" y="664229"/>
                  <a:pt x="917556" y="650269"/>
                  <a:pt x="919434" y="632028"/>
                </a:cubicBezTo>
                <a:cubicBezTo>
                  <a:pt x="933117" y="635454"/>
                  <a:pt x="946010" y="640847"/>
                  <a:pt x="957618" y="648200"/>
                </a:cubicBezTo>
                <a:cubicBezTo>
                  <a:pt x="945923" y="662280"/>
                  <a:pt x="946837" y="683147"/>
                  <a:pt x="959984" y="696618"/>
                </a:cubicBezTo>
                <a:cubicBezTo>
                  <a:pt x="973231" y="710192"/>
                  <a:pt x="994288" y="711531"/>
                  <a:pt x="1008677" y="699936"/>
                </a:cubicBezTo>
                <a:cubicBezTo>
                  <a:pt x="1015043" y="710845"/>
                  <a:pt x="1019971" y="722688"/>
                  <a:pt x="1023068" y="735251"/>
                </a:cubicBezTo>
                <a:cubicBezTo>
                  <a:pt x="1004666" y="736998"/>
                  <a:pt x="990525" y="752666"/>
                  <a:pt x="990525" y="771638"/>
                </a:cubicBezTo>
                <a:cubicBezTo>
                  <a:pt x="990525" y="790600"/>
                  <a:pt x="1004652" y="806263"/>
                  <a:pt x="1023043" y="808020"/>
                </a:cubicBezTo>
                <a:cubicBezTo>
                  <a:pt x="1019907" y="820418"/>
                  <a:pt x="1014948" y="832089"/>
                  <a:pt x="1008471" y="842796"/>
                </a:cubicBezTo>
                <a:cubicBezTo>
                  <a:pt x="994085" y="831502"/>
                  <a:pt x="973270" y="832980"/>
                  <a:pt x="960164" y="846473"/>
                </a:cubicBezTo>
                <a:cubicBezTo>
                  <a:pt x="947023" y="860002"/>
                  <a:pt x="946182" y="880926"/>
                  <a:pt x="957974" y="894985"/>
                </a:cubicBezTo>
                <a:cubicBezTo>
                  <a:pt x="946242" y="902441"/>
                  <a:pt x="933311" y="908110"/>
                  <a:pt x="919495" y="911547"/>
                </a:cubicBezTo>
                <a:cubicBezTo>
                  <a:pt x="917732" y="893165"/>
                  <a:pt x="902073" y="879047"/>
                  <a:pt x="883116" y="879047"/>
                </a:cubicBezTo>
                <a:cubicBezTo>
                  <a:pt x="864266" y="879047"/>
                  <a:pt x="848676" y="893007"/>
                  <a:pt x="846798" y="911248"/>
                </a:cubicBezTo>
                <a:cubicBezTo>
                  <a:pt x="833115" y="907823"/>
                  <a:pt x="820222" y="902430"/>
                  <a:pt x="808614" y="895077"/>
                </a:cubicBezTo>
                <a:cubicBezTo>
                  <a:pt x="820310" y="880996"/>
                  <a:pt x="819396" y="860129"/>
                  <a:pt x="806249" y="846658"/>
                </a:cubicBezTo>
                <a:cubicBezTo>
                  <a:pt x="793001" y="833084"/>
                  <a:pt x="771944" y="831745"/>
                  <a:pt x="757555" y="843340"/>
                </a:cubicBezTo>
                <a:cubicBezTo>
                  <a:pt x="751189" y="832430"/>
                  <a:pt x="746262" y="820588"/>
                  <a:pt x="743164" y="808025"/>
                </a:cubicBezTo>
                <a:cubicBezTo>
                  <a:pt x="761566" y="806278"/>
                  <a:pt x="775707" y="790610"/>
                  <a:pt x="775707" y="771638"/>
                </a:cubicBezTo>
                <a:cubicBezTo>
                  <a:pt x="775707" y="752788"/>
                  <a:pt x="761747" y="737198"/>
                  <a:pt x="743506" y="735320"/>
                </a:cubicBezTo>
                <a:cubicBezTo>
                  <a:pt x="746610" y="722921"/>
                  <a:pt x="751330" y="711171"/>
                  <a:pt x="757839" y="700530"/>
                </a:cubicBezTo>
                <a:cubicBezTo>
                  <a:pt x="772219" y="711769"/>
                  <a:pt x="792985" y="710273"/>
                  <a:pt x="806069" y="696803"/>
                </a:cubicBezTo>
                <a:cubicBezTo>
                  <a:pt x="819234" y="683248"/>
                  <a:pt x="820054" y="662271"/>
                  <a:pt x="808200" y="648208"/>
                </a:cubicBezTo>
                <a:cubicBezTo>
                  <a:pt x="819957" y="640798"/>
                  <a:pt x="832906" y="635148"/>
                  <a:pt x="846736" y="631719"/>
                </a:cubicBezTo>
                <a:close/>
                <a:moveTo>
                  <a:pt x="1118281" y="421960"/>
                </a:moveTo>
                <a:cubicBezTo>
                  <a:pt x="1085277" y="421960"/>
                  <a:pt x="1058522" y="448715"/>
                  <a:pt x="1058522" y="481719"/>
                </a:cubicBezTo>
                <a:cubicBezTo>
                  <a:pt x="1058522" y="514722"/>
                  <a:pt x="1085277" y="541477"/>
                  <a:pt x="1118281" y="541477"/>
                </a:cubicBezTo>
                <a:cubicBezTo>
                  <a:pt x="1151285" y="541477"/>
                  <a:pt x="1178040" y="514722"/>
                  <a:pt x="1178040" y="481719"/>
                </a:cubicBezTo>
                <a:cubicBezTo>
                  <a:pt x="1178040" y="448715"/>
                  <a:pt x="1151285" y="421960"/>
                  <a:pt x="1118281" y="421960"/>
                </a:cubicBezTo>
                <a:close/>
                <a:moveTo>
                  <a:pt x="1118281" y="386229"/>
                </a:moveTo>
                <a:cubicBezTo>
                  <a:pt x="1171019" y="386229"/>
                  <a:pt x="1213770" y="428981"/>
                  <a:pt x="1213770" y="481719"/>
                </a:cubicBezTo>
                <a:cubicBezTo>
                  <a:pt x="1213770" y="534456"/>
                  <a:pt x="1171019" y="577208"/>
                  <a:pt x="1118281" y="577208"/>
                </a:cubicBezTo>
                <a:cubicBezTo>
                  <a:pt x="1065544" y="577208"/>
                  <a:pt x="1022792" y="534456"/>
                  <a:pt x="1022792" y="481719"/>
                </a:cubicBezTo>
                <a:cubicBezTo>
                  <a:pt x="1022792" y="428981"/>
                  <a:pt x="1065544" y="386229"/>
                  <a:pt x="1118281" y="386229"/>
                </a:cubicBezTo>
                <a:close/>
                <a:moveTo>
                  <a:pt x="1118281" y="349784"/>
                </a:moveTo>
                <a:cubicBezTo>
                  <a:pt x="1045416" y="349784"/>
                  <a:pt x="986346" y="408853"/>
                  <a:pt x="986346" y="481719"/>
                </a:cubicBezTo>
                <a:cubicBezTo>
                  <a:pt x="986346" y="554584"/>
                  <a:pt x="1045416" y="613653"/>
                  <a:pt x="1118281" y="613653"/>
                </a:cubicBezTo>
                <a:cubicBezTo>
                  <a:pt x="1191147" y="613653"/>
                  <a:pt x="1250216" y="554584"/>
                  <a:pt x="1250216" y="481719"/>
                </a:cubicBezTo>
                <a:cubicBezTo>
                  <a:pt x="1250216" y="408853"/>
                  <a:pt x="1191147" y="349784"/>
                  <a:pt x="1118281" y="349784"/>
                </a:cubicBezTo>
                <a:close/>
                <a:moveTo>
                  <a:pt x="714681" y="341812"/>
                </a:moveTo>
                <a:cubicBezTo>
                  <a:pt x="690196" y="341812"/>
                  <a:pt x="670347" y="361661"/>
                  <a:pt x="670347" y="386145"/>
                </a:cubicBezTo>
                <a:cubicBezTo>
                  <a:pt x="670347" y="410630"/>
                  <a:pt x="690196" y="430479"/>
                  <a:pt x="714681" y="430479"/>
                </a:cubicBezTo>
                <a:cubicBezTo>
                  <a:pt x="739166" y="430479"/>
                  <a:pt x="759014" y="410630"/>
                  <a:pt x="759014" y="386145"/>
                </a:cubicBezTo>
                <a:cubicBezTo>
                  <a:pt x="759014" y="361661"/>
                  <a:pt x="739166" y="341812"/>
                  <a:pt x="714681" y="341812"/>
                </a:cubicBezTo>
                <a:close/>
                <a:moveTo>
                  <a:pt x="714681" y="315304"/>
                </a:moveTo>
                <a:cubicBezTo>
                  <a:pt x="753806" y="315304"/>
                  <a:pt x="785522" y="347021"/>
                  <a:pt x="785522" y="386145"/>
                </a:cubicBezTo>
                <a:cubicBezTo>
                  <a:pt x="785522" y="425270"/>
                  <a:pt x="753806" y="456987"/>
                  <a:pt x="714681" y="456987"/>
                </a:cubicBezTo>
                <a:cubicBezTo>
                  <a:pt x="675556" y="456987"/>
                  <a:pt x="643839" y="425270"/>
                  <a:pt x="643839" y="386145"/>
                </a:cubicBezTo>
                <a:cubicBezTo>
                  <a:pt x="643839" y="347021"/>
                  <a:pt x="675556" y="315304"/>
                  <a:pt x="714681" y="315304"/>
                </a:cubicBezTo>
                <a:close/>
                <a:moveTo>
                  <a:pt x="714681" y="288265"/>
                </a:moveTo>
                <a:cubicBezTo>
                  <a:pt x="660623" y="288265"/>
                  <a:pt x="616801" y="332088"/>
                  <a:pt x="616801" y="386145"/>
                </a:cubicBezTo>
                <a:cubicBezTo>
                  <a:pt x="616801" y="440203"/>
                  <a:pt x="660623" y="484025"/>
                  <a:pt x="714681" y="484025"/>
                </a:cubicBezTo>
                <a:cubicBezTo>
                  <a:pt x="768738" y="484025"/>
                  <a:pt x="812561" y="440203"/>
                  <a:pt x="812561" y="386145"/>
                </a:cubicBezTo>
                <a:cubicBezTo>
                  <a:pt x="812561" y="332088"/>
                  <a:pt x="768738" y="288265"/>
                  <a:pt x="714681" y="288265"/>
                </a:cubicBezTo>
                <a:close/>
                <a:moveTo>
                  <a:pt x="1059399" y="255267"/>
                </a:moveTo>
                <a:cubicBezTo>
                  <a:pt x="1062247" y="285026"/>
                  <a:pt x="1087594" y="307885"/>
                  <a:pt x="1118281" y="307885"/>
                </a:cubicBezTo>
                <a:cubicBezTo>
                  <a:pt x="1148790" y="307885"/>
                  <a:pt x="1174022" y="285290"/>
                  <a:pt x="1177062" y="255767"/>
                </a:cubicBezTo>
                <a:cubicBezTo>
                  <a:pt x="1199208" y="261311"/>
                  <a:pt x="1220076" y="270040"/>
                  <a:pt x="1238863" y="281941"/>
                </a:cubicBezTo>
                <a:cubicBezTo>
                  <a:pt x="1219934" y="304731"/>
                  <a:pt x="1221414" y="338503"/>
                  <a:pt x="1242692" y="360306"/>
                </a:cubicBezTo>
                <a:cubicBezTo>
                  <a:pt x="1264133" y="382275"/>
                  <a:pt x="1298213" y="384443"/>
                  <a:pt x="1321502" y="365676"/>
                </a:cubicBezTo>
                <a:cubicBezTo>
                  <a:pt x="1331806" y="383333"/>
                  <a:pt x="1339781" y="402500"/>
                  <a:pt x="1344794" y="422833"/>
                </a:cubicBezTo>
                <a:cubicBezTo>
                  <a:pt x="1315010" y="425660"/>
                  <a:pt x="1292123" y="451020"/>
                  <a:pt x="1292123" y="481726"/>
                </a:cubicBezTo>
                <a:cubicBezTo>
                  <a:pt x="1292123" y="512417"/>
                  <a:pt x="1314988" y="537767"/>
                  <a:pt x="1344753" y="540610"/>
                </a:cubicBezTo>
                <a:cubicBezTo>
                  <a:pt x="1339677" y="560676"/>
                  <a:pt x="1331652" y="579566"/>
                  <a:pt x="1321169" y="596895"/>
                </a:cubicBezTo>
                <a:cubicBezTo>
                  <a:pt x="1297885" y="578615"/>
                  <a:pt x="1264195" y="581008"/>
                  <a:pt x="1242983" y="602847"/>
                </a:cubicBezTo>
                <a:cubicBezTo>
                  <a:pt x="1221716" y="624744"/>
                  <a:pt x="1220354" y="658609"/>
                  <a:pt x="1239440" y="681363"/>
                </a:cubicBezTo>
                <a:cubicBezTo>
                  <a:pt x="1220450" y="693430"/>
                  <a:pt x="1199521" y="702605"/>
                  <a:pt x="1177160" y="708169"/>
                </a:cubicBezTo>
                <a:cubicBezTo>
                  <a:pt x="1174306" y="678418"/>
                  <a:pt x="1148963" y="655567"/>
                  <a:pt x="1118281" y="655567"/>
                </a:cubicBezTo>
                <a:cubicBezTo>
                  <a:pt x="1087772" y="655567"/>
                  <a:pt x="1062540" y="678162"/>
                  <a:pt x="1059500" y="707686"/>
                </a:cubicBezTo>
                <a:cubicBezTo>
                  <a:pt x="1037355" y="702141"/>
                  <a:pt x="1016486" y="693413"/>
                  <a:pt x="997698" y="681511"/>
                </a:cubicBezTo>
                <a:cubicBezTo>
                  <a:pt x="1016628" y="658722"/>
                  <a:pt x="1015149" y="624949"/>
                  <a:pt x="993871" y="603146"/>
                </a:cubicBezTo>
                <a:cubicBezTo>
                  <a:pt x="972429" y="581176"/>
                  <a:pt x="938348" y="579009"/>
                  <a:pt x="915060" y="597776"/>
                </a:cubicBezTo>
                <a:cubicBezTo>
                  <a:pt x="904757" y="580119"/>
                  <a:pt x="896781" y="560951"/>
                  <a:pt x="891768" y="540619"/>
                </a:cubicBezTo>
                <a:cubicBezTo>
                  <a:pt x="921552" y="537791"/>
                  <a:pt x="944439" y="512432"/>
                  <a:pt x="944439" y="481726"/>
                </a:cubicBezTo>
                <a:cubicBezTo>
                  <a:pt x="944439" y="451217"/>
                  <a:pt x="921844" y="425985"/>
                  <a:pt x="892322" y="422945"/>
                </a:cubicBezTo>
                <a:cubicBezTo>
                  <a:pt x="897345" y="402878"/>
                  <a:pt x="904984" y="383860"/>
                  <a:pt x="915520" y="366638"/>
                </a:cubicBezTo>
                <a:cubicBezTo>
                  <a:pt x="938793" y="384828"/>
                  <a:pt x="972404" y="382406"/>
                  <a:pt x="993580" y="360605"/>
                </a:cubicBezTo>
                <a:cubicBezTo>
                  <a:pt x="1014887" y="338667"/>
                  <a:pt x="1016215" y="304716"/>
                  <a:pt x="997030" y="281954"/>
                </a:cubicBezTo>
                <a:cubicBezTo>
                  <a:pt x="1016058" y="269961"/>
                  <a:pt x="1037015" y="260817"/>
                  <a:pt x="1059399" y="255267"/>
                </a:cubicBezTo>
                <a:close/>
                <a:moveTo>
                  <a:pt x="670997" y="218145"/>
                </a:moveTo>
                <a:cubicBezTo>
                  <a:pt x="673110" y="240223"/>
                  <a:pt x="691915" y="257181"/>
                  <a:pt x="714681" y="257181"/>
                </a:cubicBezTo>
                <a:cubicBezTo>
                  <a:pt x="737315" y="257181"/>
                  <a:pt x="756034" y="240418"/>
                  <a:pt x="758289" y="218516"/>
                </a:cubicBezTo>
                <a:cubicBezTo>
                  <a:pt x="774718" y="222629"/>
                  <a:pt x="790200" y="229105"/>
                  <a:pt x="804138" y="237934"/>
                </a:cubicBezTo>
                <a:cubicBezTo>
                  <a:pt x="790095" y="254841"/>
                  <a:pt x="791193" y="279896"/>
                  <a:pt x="806978" y="296071"/>
                </a:cubicBezTo>
                <a:cubicBezTo>
                  <a:pt x="822885" y="312370"/>
                  <a:pt x="848169" y="313978"/>
                  <a:pt x="865446" y="300056"/>
                </a:cubicBezTo>
                <a:cubicBezTo>
                  <a:pt x="873090" y="313155"/>
                  <a:pt x="879007" y="327375"/>
                  <a:pt x="882726" y="342459"/>
                </a:cubicBezTo>
                <a:cubicBezTo>
                  <a:pt x="860630" y="344557"/>
                  <a:pt x="843650" y="363371"/>
                  <a:pt x="843650" y="386151"/>
                </a:cubicBezTo>
                <a:cubicBezTo>
                  <a:pt x="843650" y="408920"/>
                  <a:pt x="860614" y="427727"/>
                  <a:pt x="882696" y="429836"/>
                </a:cubicBezTo>
                <a:cubicBezTo>
                  <a:pt x="878930" y="444722"/>
                  <a:pt x="872976" y="458737"/>
                  <a:pt x="865199" y="471592"/>
                </a:cubicBezTo>
                <a:cubicBezTo>
                  <a:pt x="847926" y="458031"/>
                  <a:pt x="822932" y="459806"/>
                  <a:pt x="807195" y="476008"/>
                </a:cubicBezTo>
                <a:cubicBezTo>
                  <a:pt x="791417" y="492253"/>
                  <a:pt x="790406" y="517378"/>
                  <a:pt x="804566" y="534258"/>
                </a:cubicBezTo>
                <a:cubicBezTo>
                  <a:pt x="790478" y="543211"/>
                  <a:pt x="774951" y="550017"/>
                  <a:pt x="758362" y="554145"/>
                </a:cubicBezTo>
                <a:cubicBezTo>
                  <a:pt x="756245" y="532073"/>
                  <a:pt x="737443" y="515121"/>
                  <a:pt x="714681" y="515121"/>
                </a:cubicBezTo>
                <a:cubicBezTo>
                  <a:pt x="692046" y="515121"/>
                  <a:pt x="673328" y="531884"/>
                  <a:pt x="671072" y="553786"/>
                </a:cubicBezTo>
                <a:cubicBezTo>
                  <a:pt x="654643" y="549673"/>
                  <a:pt x="639161" y="543198"/>
                  <a:pt x="625223" y="534368"/>
                </a:cubicBezTo>
                <a:cubicBezTo>
                  <a:pt x="639266" y="517461"/>
                  <a:pt x="638169" y="492406"/>
                  <a:pt x="622383" y="476230"/>
                </a:cubicBezTo>
                <a:cubicBezTo>
                  <a:pt x="606476" y="459931"/>
                  <a:pt x="581192" y="458323"/>
                  <a:pt x="563915" y="472246"/>
                </a:cubicBezTo>
                <a:cubicBezTo>
                  <a:pt x="556271" y="459147"/>
                  <a:pt x="550354" y="444927"/>
                  <a:pt x="546635" y="429843"/>
                </a:cubicBezTo>
                <a:cubicBezTo>
                  <a:pt x="568731" y="427745"/>
                  <a:pt x="585711" y="408931"/>
                  <a:pt x="585711" y="386151"/>
                </a:cubicBezTo>
                <a:cubicBezTo>
                  <a:pt x="585711" y="363517"/>
                  <a:pt x="568948" y="344798"/>
                  <a:pt x="547046" y="342542"/>
                </a:cubicBezTo>
                <a:cubicBezTo>
                  <a:pt x="550773" y="327655"/>
                  <a:pt x="556440" y="313546"/>
                  <a:pt x="564256" y="300769"/>
                </a:cubicBezTo>
                <a:cubicBezTo>
                  <a:pt x="581522" y="314264"/>
                  <a:pt x="606457" y="312467"/>
                  <a:pt x="622167" y="296293"/>
                </a:cubicBezTo>
                <a:cubicBezTo>
                  <a:pt x="637975" y="280018"/>
                  <a:pt x="638959" y="254830"/>
                  <a:pt x="624727" y="237944"/>
                </a:cubicBezTo>
                <a:cubicBezTo>
                  <a:pt x="638843" y="229046"/>
                  <a:pt x="654391" y="222263"/>
                  <a:pt x="670997" y="218145"/>
                </a:cubicBezTo>
                <a:close/>
                <a:moveTo>
                  <a:pt x="888599" y="51"/>
                </a:moveTo>
                <a:cubicBezTo>
                  <a:pt x="549309" y="4932"/>
                  <a:pt x="279179" y="203462"/>
                  <a:pt x="214901" y="405245"/>
                </a:cubicBezTo>
                <a:cubicBezTo>
                  <a:pt x="150623" y="607028"/>
                  <a:pt x="216528" y="436977"/>
                  <a:pt x="122145" y="683511"/>
                </a:cubicBezTo>
                <a:cubicBezTo>
                  <a:pt x="110754" y="788471"/>
                  <a:pt x="186423" y="773825"/>
                  <a:pt x="166082" y="849494"/>
                </a:cubicBezTo>
                <a:cubicBezTo>
                  <a:pt x="145741" y="925163"/>
                  <a:pt x="4167" y="1076501"/>
                  <a:pt x="99" y="1137524"/>
                </a:cubicBezTo>
                <a:cubicBezTo>
                  <a:pt x="-3970" y="1198547"/>
                  <a:pt x="118891" y="1183088"/>
                  <a:pt x="141673" y="1215634"/>
                </a:cubicBezTo>
                <a:cubicBezTo>
                  <a:pt x="164455" y="1248179"/>
                  <a:pt x="132723" y="1307575"/>
                  <a:pt x="136791" y="1332798"/>
                </a:cubicBezTo>
                <a:cubicBezTo>
                  <a:pt x="140859" y="1358021"/>
                  <a:pt x="163641" y="1357207"/>
                  <a:pt x="166082" y="1366971"/>
                </a:cubicBezTo>
                <a:cubicBezTo>
                  <a:pt x="168523" y="1376735"/>
                  <a:pt x="140859" y="1375108"/>
                  <a:pt x="151436" y="1391380"/>
                </a:cubicBezTo>
                <a:cubicBezTo>
                  <a:pt x="162014" y="1407653"/>
                  <a:pt x="213274" y="1415790"/>
                  <a:pt x="229546" y="1464608"/>
                </a:cubicBezTo>
                <a:cubicBezTo>
                  <a:pt x="245819" y="1513427"/>
                  <a:pt x="113195" y="1633032"/>
                  <a:pt x="249074" y="1684292"/>
                </a:cubicBezTo>
                <a:cubicBezTo>
                  <a:pt x="384952" y="1735552"/>
                  <a:pt x="562327" y="1630592"/>
                  <a:pt x="605450" y="1713583"/>
                </a:cubicBezTo>
                <a:cubicBezTo>
                  <a:pt x="648573" y="1796575"/>
                  <a:pt x="702274" y="1941403"/>
                  <a:pt x="507813" y="2182242"/>
                </a:cubicBezTo>
                <a:cubicBezTo>
                  <a:pt x="786893" y="2178987"/>
                  <a:pt x="1326340" y="2200955"/>
                  <a:pt x="1562296" y="2182242"/>
                </a:cubicBezTo>
                <a:cubicBezTo>
                  <a:pt x="1505341" y="2007308"/>
                  <a:pt x="1320644" y="1838884"/>
                  <a:pt x="1323085" y="1601300"/>
                </a:cubicBezTo>
                <a:cubicBezTo>
                  <a:pt x="1325526" y="1363716"/>
                  <a:pt x="1527310" y="1165188"/>
                  <a:pt x="1576942" y="756739"/>
                </a:cubicBezTo>
                <a:cubicBezTo>
                  <a:pt x="1626574" y="348290"/>
                  <a:pt x="1227888" y="-4832"/>
                  <a:pt x="888599" y="51"/>
                </a:cubicBezTo>
                <a:close/>
              </a:path>
            </a:pathLst>
          </a:custGeom>
          <a:solidFill>
            <a:schemeClr val="bg1"/>
          </a:solidFill>
          <a:ln w="9525">
            <a:noFill/>
            <a:round/>
            <a:headEnd/>
            <a:tailEnd/>
          </a:ln>
        </p:spPr>
        <p:txBody>
          <a:bodyPr/>
          <a:lstStyle/>
          <a:p>
            <a:endParaRPr lang="en-US" dirty="0" err="1">
              <a:ln>
                <a:solidFill>
                  <a:schemeClr val="tx1">
                    <a:alpha val="0"/>
                  </a:schemeClr>
                </a:solidFill>
              </a:ln>
              <a:solidFill>
                <a:schemeClr val="tx1"/>
              </a:solidFill>
            </a:endParaRPr>
          </a:p>
        </p:txBody>
      </p:sp>
      <p:sp>
        <p:nvSpPr>
          <p:cNvPr id="136" name="Freeform 14"/>
          <p:cNvSpPr>
            <a:spLocks noEditPoints="1"/>
          </p:cNvSpPr>
          <p:nvPr/>
        </p:nvSpPr>
        <p:spPr bwMode="black">
          <a:xfrm>
            <a:off x="8620714" y="2210393"/>
            <a:ext cx="401851" cy="425274"/>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UI" panose="020B0502040204020203" pitchFamily="34" charset="0"/>
              <a:sym typeface="Segoe UI" panose="020B0502040204020203" pitchFamily="34" charset="0"/>
            </a:endParaRPr>
          </a:p>
        </p:txBody>
      </p:sp>
      <p:sp>
        <p:nvSpPr>
          <p:cNvPr id="137" name="Freeform 136"/>
          <p:cNvSpPr/>
          <p:nvPr/>
        </p:nvSpPr>
        <p:spPr bwMode="auto">
          <a:xfrm rot="5400000">
            <a:off x="2832395" y="2260917"/>
            <a:ext cx="402348" cy="342614"/>
          </a:xfrm>
          <a:custGeom>
            <a:avLst/>
            <a:gdLst>
              <a:gd name="connsiteX0" fmla="*/ 1519205 w 4448175"/>
              <a:gd name="connsiteY0" fmla="*/ 2108202 h 3787779"/>
              <a:gd name="connsiteX1" fmla="*/ 1519205 w 4448175"/>
              <a:gd name="connsiteY1" fmla="*/ 1679577 h 3787779"/>
              <a:gd name="connsiteX2" fmla="*/ 2814605 w 4448175"/>
              <a:gd name="connsiteY2" fmla="*/ 1679577 h 3787779"/>
              <a:gd name="connsiteX3" fmla="*/ 2814605 w 4448175"/>
              <a:gd name="connsiteY3" fmla="*/ 2108202 h 3787779"/>
              <a:gd name="connsiteX4" fmla="*/ 1079818 w 4448175"/>
              <a:gd name="connsiteY4" fmla="*/ 1893890 h 3787779"/>
              <a:gd name="connsiteX5" fmla="*/ 2554286 w 4448175"/>
              <a:gd name="connsiteY5" fmla="*/ 3368358 h 3787779"/>
              <a:gd name="connsiteX6" fmla="*/ 4028754 w 4448175"/>
              <a:gd name="connsiteY6" fmla="*/ 1893890 h 3787779"/>
              <a:gd name="connsiteX7" fmla="*/ 2554286 w 4448175"/>
              <a:gd name="connsiteY7" fmla="*/ 419421 h 3787779"/>
              <a:gd name="connsiteX8" fmla="*/ 1079818 w 4448175"/>
              <a:gd name="connsiteY8" fmla="*/ 1893890 h 3787779"/>
              <a:gd name="connsiteX9" fmla="*/ 660397 w 4448175"/>
              <a:gd name="connsiteY9" fmla="*/ 1893890 h 3787779"/>
              <a:gd name="connsiteX10" fmla="*/ 983843 w 4448175"/>
              <a:gd name="connsiteY10" fmla="*/ 834998 h 3787779"/>
              <a:gd name="connsiteX11" fmla="*/ 1071549 w 4448175"/>
              <a:gd name="connsiteY11" fmla="*/ 717711 h 3787779"/>
              <a:gd name="connsiteX12" fmla="*/ 748947 w 4448175"/>
              <a:gd name="connsiteY12" fmla="*/ 377793 h 3787779"/>
              <a:gd name="connsiteX13" fmla="*/ 1059846 w 4448175"/>
              <a:gd name="connsiteY13" fmla="*/ 82732 h 3787779"/>
              <a:gd name="connsiteX14" fmla="*/ 1374264 w 4448175"/>
              <a:gd name="connsiteY14" fmla="*/ 414027 h 3787779"/>
              <a:gd name="connsiteX15" fmla="*/ 1495394 w 4448175"/>
              <a:gd name="connsiteY15" fmla="*/ 323447 h 3787779"/>
              <a:gd name="connsiteX16" fmla="*/ 2554286 w 4448175"/>
              <a:gd name="connsiteY16" fmla="*/ 0 h 3787779"/>
              <a:gd name="connsiteX17" fmla="*/ 4448175 w 4448175"/>
              <a:gd name="connsiteY17" fmla="*/ 1893890 h 3787779"/>
              <a:gd name="connsiteX18" fmla="*/ 2554286 w 4448175"/>
              <a:gd name="connsiteY18" fmla="*/ 3787779 h 3787779"/>
              <a:gd name="connsiteX19" fmla="*/ 660397 w 4448175"/>
              <a:gd name="connsiteY19" fmla="*/ 1893890 h 3787779"/>
              <a:gd name="connsiteX20" fmla="*/ 0 w 4448175"/>
              <a:gd name="connsiteY20" fmla="*/ 2536315 h 3787779"/>
              <a:gd name="connsiteX21" fmla="*/ 0 w 4448175"/>
              <a:gd name="connsiteY21" fmla="*/ 1240914 h 3787779"/>
              <a:gd name="connsiteX22" fmla="*/ 428625 w 4448175"/>
              <a:gd name="connsiteY22" fmla="*/ 1240914 h 3787779"/>
              <a:gd name="connsiteX23" fmla="*/ 428625 w 4448175"/>
              <a:gd name="connsiteY23" fmla="*/ 2536315 h 37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8175" h="3787779">
                <a:moveTo>
                  <a:pt x="1519205" y="2108202"/>
                </a:moveTo>
                <a:lnTo>
                  <a:pt x="1519205" y="1679577"/>
                </a:lnTo>
                <a:lnTo>
                  <a:pt x="2814605" y="1679577"/>
                </a:lnTo>
                <a:lnTo>
                  <a:pt x="2814605" y="2108202"/>
                </a:lnTo>
                <a:close/>
                <a:moveTo>
                  <a:pt x="1079818" y="1893890"/>
                </a:moveTo>
                <a:cubicBezTo>
                  <a:pt x="1079818" y="2708216"/>
                  <a:pt x="1739960" y="3368358"/>
                  <a:pt x="2554286" y="3368358"/>
                </a:cubicBezTo>
                <a:cubicBezTo>
                  <a:pt x="3368612" y="3368358"/>
                  <a:pt x="4028754" y="2708216"/>
                  <a:pt x="4028754" y="1893890"/>
                </a:cubicBezTo>
                <a:cubicBezTo>
                  <a:pt x="4028754" y="1079563"/>
                  <a:pt x="3368612" y="419421"/>
                  <a:pt x="2554286" y="419421"/>
                </a:cubicBezTo>
                <a:cubicBezTo>
                  <a:pt x="1739960" y="419421"/>
                  <a:pt x="1079818" y="1079563"/>
                  <a:pt x="1079818" y="1893890"/>
                </a:cubicBezTo>
                <a:close/>
                <a:moveTo>
                  <a:pt x="660397" y="1893890"/>
                </a:moveTo>
                <a:cubicBezTo>
                  <a:pt x="660397" y="1501652"/>
                  <a:pt x="779636" y="1137265"/>
                  <a:pt x="983843" y="834998"/>
                </a:cubicBezTo>
                <a:lnTo>
                  <a:pt x="1071549" y="717711"/>
                </a:lnTo>
                <a:lnTo>
                  <a:pt x="748947" y="377793"/>
                </a:lnTo>
                <a:lnTo>
                  <a:pt x="1059846" y="82732"/>
                </a:lnTo>
                <a:lnTo>
                  <a:pt x="1374264" y="414027"/>
                </a:lnTo>
                <a:lnTo>
                  <a:pt x="1495394" y="323447"/>
                </a:lnTo>
                <a:cubicBezTo>
                  <a:pt x="1797661" y="119239"/>
                  <a:pt x="2162048" y="0"/>
                  <a:pt x="2554286" y="0"/>
                </a:cubicBezTo>
                <a:cubicBezTo>
                  <a:pt x="3600252" y="0"/>
                  <a:pt x="4448175" y="847923"/>
                  <a:pt x="4448175" y="1893890"/>
                </a:cubicBezTo>
                <a:cubicBezTo>
                  <a:pt x="4448175" y="2939856"/>
                  <a:pt x="3600252" y="3787779"/>
                  <a:pt x="2554286" y="3787779"/>
                </a:cubicBezTo>
                <a:cubicBezTo>
                  <a:pt x="1508320" y="3787779"/>
                  <a:pt x="660397" y="2939856"/>
                  <a:pt x="660397" y="1893890"/>
                </a:cubicBezTo>
                <a:close/>
                <a:moveTo>
                  <a:pt x="0" y="2536315"/>
                </a:moveTo>
                <a:lnTo>
                  <a:pt x="0" y="1240914"/>
                </a:lnTo>
                <a:lnTo>
                  <a:pt x="428625" y="1240914"/>
                </a:lnTo>
                <a:lnTo>
                  <a:pt x="428625" y="2536315"/>
                </a:ln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293650707"/>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07"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3" name="Group 2"/>
          <p:cNvGrpSpPr/>
          <p:nvPr/>
        </p:nvGrpSpPr>
        <p:grpSpPr>
          <a:xfrm>
            <a:off x="9906157" y="6210707"/>
            <a:ext cx="2464532" cy="757490"/>
            <a:chOff x="9906157" y="6201183"/>
            <a:chExt cx="2464532" cy="757490"/>
          </a:xfrm>
        </p:grpSpPr>
        <p:grpSp>
          <p:nvGrpSpPr>
            <p:cNvPr id="23" name="Group 22"/>
            <p:cNvGrpSpPr/>
            <p:nvPr/>
          </p:nvGrpSpPr>
          <p:grpSpPr>
            <a:xfrm>
              <a:off x="10146397" y="6367201"/>
              <a:ext cx="980359" cy="591472"/>
              <a:chOff x="6670675" y="4275930"/>
              <a:chExt cx="1224064" cy="753270"/>
            </a:xfrm>
          </p:grpSpPr>
          <p:sp>
            <p:nvSpPr>
              <p:cNvPr id="24" name="Freeform 14"/>
              <p:cNvSpPr>
                <a:spLocks/>
              </p:cNvSpPr>
              <p:nvPr/>
            </p:nvSpPr>
            <p:spPr bwMode="auto">
              <a:xfrm>
                <a:off x="6670675" y="4534582"/>
                <a:ext cx="620540" cy="494617"/>
              </a:xfrm>
              <a:custGeom>
                <a:avLst/>
                <a:gdLst>
                  <a:gd name="T0" fmla="*/ 182 w 547"/>
                  <a:gd name="T1" fmla="*/ 47 h 436"/>
                  <a:gd name="T2" fmla="*/ 182 w 547"/>
                  <a:gd name="T3" fmla="*/ 0 h 436"/>
                  <a:gd name="T4" fmla="*/ 65 w 547"/>
                  <a:gd name="T5" fmla="*/ 0 h 436"/>
                  <a:gd name="T6" fmla="*/ 65 w 547"/>
                  <a:gd name="T7" fmla="*/ 47 h 436"/>
                  <a:gd name="T8" fmla="*/ 0 w 547"/>
                  <a:gd name="T9" fmla="*/ 47 h 436"/>
                  <a:gd name="T10" fmla="*/ 0 w 547"/>
                  <a:gd name="T11" fmla="*/ 59 h 436"/>
                  <a:gd name="T12" fmla="*/ 15 w 547"/>
                  <a:gd name="T13" fmla="*/ 59 h 436"/>
                  <a:gd name="T14" fmla="*/ 15 w 547"/>
                  <a:gd name="T15" fmla="*/ 436 h 436"/>
                  <a:gd name="T16" fmla="*/ 531 w 547"/>
                  <a:gd name="T17" fmla="*/ 436 h 436"/>
                  <a:gd name="T18" fmla="*/ 531 w 547"/>
                  <a:gd name="T19" fmla="*/ 59 h 436"/>
                  <a:gd name="T20" fmla="*/ 547 w 547"/>
                  <a:gd name="T21" fmla="*/ 59 h 436"/>
                  <a:gd name="T22" fmla="*/ 547 w 547"/>
                  <a:gd name="T23" fmla="*/ 47 h 436"/>
                  <a:gd name="T24" fmla="*/ 182 w 547"/>
                  <a:gd name="T25" fmla="*/ 47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436">
                    <a:moveTo>
                      <a:pt x="182" y="47"/>
                    </a:moveTo>
                    <a:lnTo>
                      <a:pt x="182" y="0"/>
                    </a:lnTo>
                    <a:lnTo>
                      <a:pt x="65" y="0"/>
                    </a:lnTo>
                    <a:lnTo>
                      <a:pt x="65" y="47"/>
                    </a:lnTo>
                    <a:lnTo>
                      <a:pt x="0" y="47"/>
                    </a:lnTo>
                    <a:lnTo>
                      <a:pt x="0" y="59"/>
                    </a:lnTo>
                    <a:lnTo>
                      <a:pt x="15" y="59"/>
                    </a:lnTo>
                    <a:lnTo>
                      <a:pt x="15" y="436"/>
                    </a:lnTo>
                    <a:lnTo>
                      <a:pt x="531" y="436"/>
                    </a:lnTo>
                    <a:lnTo>
                      <a:pt x="531" y="59"/>
                    </a:lnTo>
                    <a:lnTo>
                      <a:pt x="547" y="59"/>
                    </a:lnTo>
                    <a:lnTo>
                      <a:pt x="547" y="47"/>
                    </a:lnTo>
                    <a:lnTo>
                      <a:pt x="182" y="4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5" name="Freeform 15"/>
              <p:cNvSpPr>
                <a:spLocks/>
              </p:cNvSpPr>
              <p:nvPr/>
            </p:nvSpPr>
            <p:spPr bwMode="auto">
              <a:xfrm>
                <a:off x="7363820" y="4606053"/>
                <a:ext cx="530919" cy="423147"/>
              </a:xfrm>
              <a:custGeom>
                <a:avLst/>
                <a:gdLst>
                  <a:gd name="T0" fmla="*/ 155 w 468"/>
                  <a:gd name="T1" fmla="*/ 40 h 373"/>
                  <a:gd name="T2" fmla="*/ 155 w 468"/>
                  <a:gd name="T3" fmla="*/ 0 h 373"/>
                  <a:gd name="T4" fmla="*/ 56 w 468"/>
                  <a:gd name="T5" fmla="*/ 0 h 373"/>
                  <a:gd name="T6" fmla="*/ 56 w 468"/>
                  <a:gd name="T7" fmla="*/ 40 h 373"/>
                  <a:gd name="T8" fmla="*/ 0 w 468"/>
                  <a:gd name="T9" fmla="*/ 40 h 373"/>
                  <a:gd name="T10" fmla="*/ 0 w 468"/>
                  <a:gd name="T11" fmla="*/ 50 h 373"/>
                  <a:gd name="T12" fmla="*/ 13 w 468"/>
                  <a:gd name="T13" fmla="*/ 50 h 373"/>
                  <a:gd name="T14" fmla="*/ 13 w 468"/>
                  <a:gd name="T15" fmla="*/ 373 h 373"/>
                  <a:gd name="T16" fmla="*/ 456 w 468"/>
                  <a:gd name="T17" fmla="*/ 373 h 373"/>
                  <a:gd name="T18" fmla="*/ 456 w 468"/>
                  <a:gd name="T19" fmla="*/ 50 h 373"/>
                  <a:gd name="T20" fmla="*/ 468 w 468"/>
                  <a:gd name="T21" fmla="*/ 50 h 373"/>
                  <a:gd name="T22" fmla="*/ 468 w 468"/>
                  <a:gd name="T23" fmla="*/ 40 h 373"/>
                  <a:gd name="T24" fmla="*/ 155 w 468"/>
                  <a:gd name="T25" fmla="*/ 4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373">
                    <a:moveTo>
                      <a:pt x="155" y="40"/>
                    </a:moveTo>
                    <a:lnTo>
                      <a:pt x="155" y="0"/>
                    </a:lnTo>
                    <a:lnTo>
                      <a:pt x="56" y="0"/>
                    </a:lnTo>
                    <a:lnTo>
                      <a:pt x="56" y="40"/>
                    </a:lnTo>
                    <a:lnTo>
                      <a:pt x="0" y="40"/>
                    </a:lnTo>
                    <a:lnTo>
                      <a:pt x="0" y="50"/>
                    </a:lnTo>
                    <a:lnTo>
                      <a:pt x="13" y="50"/>
                    </a:lnTo>
                    <a:lnTo>
                      <a:pt x="13" y="373"/>
                    </a:lnTo>
                    <a:lnTo>
                      <a:pt x="456" y="373"/>
                    </a:lnTo>
                    <a:lnTo>
                      <a:pt x="456" y="50"/>
                    </a:lnTo>
                    <a:lnTo>
                      <a:pt x="468" y="50"/>
                    </a:lnTo>
                    <a:lnTo>
                      <a:pt x="468" y="40"/>
                    </a:lnTo>
                    <a:lnTo>
                      <a:pt x="155" y="4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6" name="Freeform 24"/>
              <p:cNvSpPr>
                <a:spLocks/>
              </p:cNvSpPr>
              <p:nvPr/>
            </p:nvSpPr>
            <p:spPr bwMode="auto">
              <a:xfrm>
                <a:off x="7016680" y="4275930"/>
                <a:ext cx="574028" cy="753270"/>
              </a:xfrm>
              <a:custGeom>
                <a:avLst/>
                <a:gdLst>
                  <a:gd name="T0" fmla="*/ 277 w 506"/>
                  <a:gd name="T1" fmla="*/ 71 h 664"/>
                  <a:gd name="T2" fmla="*/ 277 w 506"/>
                  <a:gd name="T3" fmla="*/ 0 h 664"/>
                  <a:gd name="T4" fmla="*/ 98 w 506"/>
                  <a:gd name="T5" fmla="*/ 0 h 664"/>
                  <a:gd name="T6" fmla="*/ 98 w 506"/>
                  <a:gd name="T7" fmla="*/ 71 h 664"/>
                  <a:gd name="T8" fmla="*/ 0 w 506"/>
                  <a:gd name="T9" fmla="*/ 71 h 664"/>
                  <a:gd name="T10" fmla="*/ 0 w 506"/>
                  <a:gd name="T11" fmla="*/ 89 h 664"/>
                  <a:gd name="T12" fmla="*/ 22 w 506"/>
                  <a:gd name="T13" fmla="*/ 89 h 664"/>
                  <a:gd name="T14" fmla="*/ 22 w 506"/>
                  <a:gd name="T15" fmla="*/ 664 h 664"/>
                  <a:gd name="T16" fmla="*/ 484 w 506"/>
                  <a:gd name="T17" fmla="*/ 664 h 664"/>
                  <a:gd name="T18" fmla="*/ 484 w 506"/>
                  <a:gd name="T19" fmla="*/ 89 h 664"/>
                  <a:gd name="T20" fmla="*/ 506 w 506"/>
                  <a:gd name="T21" fmla="*/ 89 h 664"/>
                  <a:gd name="T22" fmla="*/ 506 w 506"/>
                  <a:gd name="T23" fmla="*/ 71 h 664"/>
                  <a:gd name="T24" fmla="*/ 277 w 506"/>
                  <a:gd name="T25" fmla="*/ 7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6" h="664">
                    <a:moveTo>
                      <a:pt x="277" y="71"/>
                    </a:moveTo>
                    <a:lnTo>
                      <a:pt x="277" y="0"/>
                    </a:lnTo>
                    <a:lnTo>
                      <a:pt x="98" y="0"/>
                    </a:lnTo>
                    <a:lnTo>
                      <a:pt x="98" y="71"/>
                    </a:lnTo>
                    <a:lnTo>
                      <a:pt x="0" y="71"/>
                    </a:lnTo>
                    <a:lnTo>
                      <a:pt x="0" y="89"/>
                    </a:lnTo>
                    <a:lnTo>
                      <a:pt x="22" y="89"/>
                    </a:lnTo>
                    <a:lnTo>
                      <a:pt x="22" y="664"/>
                    </a:lnTo>
                    <a:lnTo>
                      <a:pt x="484" y="664"/>
                    </a:lnTo>
                    <a:lnTo>
                      <a:pt x="484" y="89"/>
                    </a:lnTo>
                    <a:lnTo>
                      <a:pt x="506" y="89"/>
                    </a:lnTo>
                    <a:lnTo>
                      <a:pt x="506" y="71"/>
                    </a:lnTo>
                    <a:lnTo>
                      <a:pt x="277" y="71"/>
                    </a:lnTo>
                    <a:close/>
                  </a:path>
                </a:pathLst>
              </a:custGeom>
              <a:solidFill>
                <a:srgbClr val="008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7" name="Rectangle 25"/>
              <p:cNvSpPr>
                <a:spLocks noChangeArrowheads="1"/>
              </p:cNvSpPr>
              <p:nvPr/>
            </p:nvSpPr>
            <p:spPr bwMode="auto">
              <a:xfrm>
                <a:off x="7330920"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8" name="Rectangle 26"/>
              <p:cNvSpPr>
                <a:spLocks noChangeArrowheads="1"/>
              </p:cNvSpPr>
              <p:nvPr/>
            </p:nvSpPr>
            <p:spPr bwMode="auto">
              <a:xfrm>
                <a:off x="7211804"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9" name="Rectangle 27"/>
              <p:cNvSpPr>
                <a:spLocks noChangeArrowheads="1"/>
              </p:cNvSpPr>
              <p:nvPr/>
            </p:nvSpPr>
            <p:spPr bwMode="auto">
              <a:xfrm>
                <a:off x="7093822" y="4435886"/>
                <a:ext cx="422013" cy="669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0" name="Rectangle 28"/>
              <p:cNvSpPr>
                <a:spLocks noChangeArrowheads="1"/>
              </p:cNvSpPr>
              <p:nvPr/>
            </p:nvSpPr>
            <p:spPr bwMode="auto">
              <a:xfrm>
                <a:off x="7093822" y="4553868"/>
                <a:ext cx="422013" cy="6579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1" name="Rectangle 29"/>
              <p:cNvSpPr>
                <a:spLocks noChangeArrowheads="1"/>
              </p:cNvSpPr>
              <p:nvPr/>
            </p:nvSpPr>
            <p:spPr bwMode="auto">
              <a:xfrm>
                <a:off x="7093822" y="4670716"/>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2" name="Rectangle 30"/>
              <p:cNvSpPr>
                <a:spLocks noChangeArrowheads="1"/>
              </p:cNvSpPr>
              <p:nvPr/>
            </p:nvSpPr>
            <p:spPr bwMode="auto">
              <a:xfrm>
                <a:off x="7093822" y="4788698"/>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33" name="Group 32"/>
            <p:cNvGrpSpPr/>
            <p:nvPr/>
          </p:nvGrpSpPr>
          <p:grpSpPr>
            <a:xfrm>
              <a:off x="10932286" y="6201183"/>
              <a:ext cx="956516" cy="738226"/>
              <a:chOff x="3994474" y="3851208"/>
              <a:chExt cx="1293813" cy="1018510"/>
            </a:xfrm>
          </p:grpSpPr>
          <p:sp>
            <p:nvSpPr>
              <p:cNvPr id="34" name="Freeform 62"/>
              <p:cNvSpPr>
                <a:spLocks/>
              </p:cNvSpPr>
              <p:nvPr/>
            </p:nvSpPr>
            <p:spPr bwMode="auto">
              <a:xfrm>
                <a:off x="4392937" y="4367146"/>
                <a:ext cx="587375" cy="495300"/>
              </a:xfrm>
              <a:custGeom>
                <a:avLst/>
                <a:gdLst>
                  <a:gd name="T0" fmla="*/ 167 w 370"/>
                  <a:gd name="T1" fmla="*/ 53 h 312"/>
                  <a:gd name="T2" fmla="*/ 167 w 370"/>
                  <a:gd name="T3" fmla="*/ 0 h 312"/>
                  <a:gd name="T4" fmla="*/ 126 w 370"/>
                  <a:gd name="T5" fmla="*/ 0 h 312"/>
                  <a:gd name="T6" fmla="*/ 126 w 370"/>
                  <a:gd name="T7" fmla="*/ 53 h 312"/>
                  <a:gd name="T8" fmla="*/ 112 w 370"/>
                  <a:gd name="T9" fmla="*/ 53 h 312"/>
                  <a:gd name="T10" fmla="*/ 112 w 370"/>
                  <a:gd name="T11" fmla="*/ 0 h 312"/>
                  <a:gd name="T12" fmla="*/ 72 w 370"/>
                  <a:gd name="T13" fmla="*/ 0 h 312"/>
                  <a:gd name="T14" fmla="*/ 72 w 370"/>
                  <a:gd name="T15" fmla="*/ 53 h 312"/>
                  <a:gd name="T16" fmla="*/ 0 w 370"/>
                  <a:gd name="T17" fmla="*/ 53 h 312"/>
                  <a:gd name="T18" fmla="*/ 0 w 370"/>
                  <a:gd name="T19" fmla="*/ 65 h 312"/>
                  <a:gd name="T20" fmla="*/ 17 w 370"/>
                  <a:gd name="T21" fmla="*/ 65 h 312"/>
                  <a:gd name="T22" fmla="*/ 17 w 370"/>
                  <a:gd name="T23" fmla="*/ 312 h 312"/>
                  <a:gd name="T24" fmla="*/ 353 w 370"/>
                  <a:gd name="T25" fmla="*/ 312 h 312"/>
                  <a:gd name="T26" fmla="*/ 353 w 370"/>
                  <a:gd name="T27" fmla="*/ 65 h 312"/>
                  <a:gd name="T28" fmla="*/ 370 w 370"/>
                  <a:gd name="T29" fmla="*/ 65 h 312"/>
                  <a:gd name="T30" fmla="*/ 370 w 370"/>
                  <a:gd name="T31" fmla="*/ 53 h 312"/>
                  <a:gd name="T32" fmla="*/ 167 w 370"/>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312">
                    <a:moveTo>
                      <a:pt x="167" y="53"/>
                    </a:moveTo>
                    <a:lnTo>
                      <a:pt x="167" y="0"/>
                    </a:lnTo>
                    <a:lnTo>
                      <a:pt x="126" y="0"/>
                    </a:lnTo>
                    <a:lnTo>
                      <a:pt x="126" y="53"/>
                    </a:lnTo>
                    <a:lnTo>
                      <a:pt x="112" y="53"/>
                    </a:lnTo>
                    <a:lnTo>
                      <a:pt x="112" y="0"/>
                    </a:lnTo>
                    <a:lnTo>
                      <a:pt x="72" y="0"/>
                    </a:lnTo>
                    <a:lnTo>
                      <a:pt x="72" y="53"/>
                    </a:lnTo>
                    <a:lnTo>
                      <a:pt x="0" y="53"/>
                    </a:lnTo>
                    <a:lnTo>
                      <a:pt x="0" y="65"/>
                    </a:lnTo>
                    <a:lnTo>
                      <a:pt x="17" y="65"/>
                    </a:lnTo>
                    <a:lnTo>
                      <a:pt x="17" y="312"/>
                    </a:lnTo>
                    <a:lnTo>
                      <a:pt x="353" y="312"/>
                    </a:lnTo>
                    <a:lnTo>
                      <a:pt x="353" y="65"/>
                    </a:lnTo>
                    <a:lnTo>
                      <a:pt x="370" y="65"/>
                    </a:lnTo>
                    <a:lnTo>
                      <a:pt x="370" y="53"/>
                    </a:lnTo>
                    <a:lnTo>
                      <a:pt x="167"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5" name="Freeform 63"/>
              <p:cNvSpPr>
                <a:spLocks/>
              </p:cNvSpPr>
              <p:nvPr/>
            </p:nvSpPr>
            <p:spPr bwMode="auto">
              <a:xfrm>
                <a:off x="4702499" y="4367146"/>
                <a:ext cx="585788" cy="495300"/>
              </a:xfrm>
              <a:custGeom>
                <a:avLst/>
                <a:gdLst>
                  <a:gd name="T0" fmla="*/ 166 w 369"/>
                  <a:gd name="T1" fmla="*/ 53 h 312"/>
                  <a:gd name="T2" fmla="*/ 166 w 369"/>
                  <a:gd name="T3" fmla="*/ 0 h 312"/>
                  <a:gd name="T4" fmla="*/ 126 w 369"/>
                  <a:gd name="T5" fmla="*/ 0 h 312"/>
                  <a:gd name="T6" fmla="*/ 126 w 369"/>
                  <a:gd name="T7" fmla="*/ 53 h 312"/>
                  <a:gd name="T8" fmla="*/ 112 w 369"/>
                  <a:gd name="T9" fmla="*/ 53 h 312"/>
                  <a:gd name="T10" fmla="*/ 112 w 369"/>
                  <a:gd name="T11" fmla="*/ 0 h 312"/>
                  <a:gd name="T12" fmla="*/ 73 w 369"/>
                  <a:gd name="T13" fmla="*/ 0 h 312"/>
                  <a:gd name="T14" fmla="*/ 73 w 369"/>
                  <a:gd name="T15" fmla="*/ 53 h 312"/>
                  <a:gd name="T16" fmla="*/ 0 w 369"/>
                  <a:gd name="T17" fmla="*/ 53 h 312"/>
                  <a:gd name="T18" fmla="*/ 0 w 369"/>
                  <a:gd name="T19" fmla="*/ 65 h 312"/>
                  <a:gd name="T20" fmla="*/ 17 w 369"/>
                  <a:gd name="T21" fmla="*/ 65 h 312"/>
                  <a:gd name="T22" fmla="*/ 17 w 369"/>
                  <a:gd name="T23" fmla="*/ 312 h 312"/>
                  <a:gd name="T24" fmla="*/ 353 w 369"/>
                  <a:gd name="T25" fmla="*/ 312 h 312"/>
                  <a:gd name="T26" fmla="*/ 353 w 369"/>
                  <a:gd name="T27" fmla="*/ 65 h 312"/>
                  <a:gd name="T28" fmla="*/ 369 w 369"/>
                  <a:gd name="T29" fmla="*/ 65 h 312"/>
                  <a:gd name="T30" fmla="*/ 369 w 369"/>
                  <a:gd name="T31" fmla="*/ 53 h 312"/>
                  <a:gd name="T32" fmla="*/ 166 w 369"/>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12">
                    <a:moveTo>
                      <a:pt x="166" y="53"/>
                    </a:moveTo>
                    <a:lnTo>
                      <a:pt x="166" y="0"/>
                    </a:lnTo>
                    <a:lnTo>
                      <a:pt x="126" y="0"/>
                    </a:lnTo>
                    <a:lnTo>
                      <a:pt x="126" y="53"/>
                    </a:lnTo>
                    <a:lnTo>
                      <a:pt x="112" y="53"/>
                    </a:lnTo>
                    <a:lnTo>
                      <a:pt x="112" y="0"/>
                    </a:lnTo>
                    <a:lnTo>
                      <a:pt x="73" y="0"/>
                    </a:lnTo>
                    <a:lnTo>
                      <a:pt x="73" y="53"/>
                    </a:lnTo>
                    <a:lnTo>
                      <a:pt x="0" y="53"/>
                    </a:lnTo>
                    <a:lnTo>
                      <a:pt x="0" y="65"/>
                    </a:lnTo>
                    <a:lnTo>
                      <a:pt x="17" y="65"/>
                    </a:lnTo>
                    <a:lnTo>
                      <a:pt x="17" y="312"/>
                    </a:lnTo>
                    <a:lnTo>
                      <a:pt x="353" y="312"/>
                    </a:lnTo>
                    <a:lnTo>
                      <a:pt x="353" y="65"/>
                    </a:lnTo>
                    <a:lnTo>
                      <a:pt x="369" y="65"/>
                    </a:lnTo>
                    <a:lnTo>
                      <a:pt x="369" y="53"/>
                    </a:lnTo>
                    <a:lnTo>
                      <a:pt x="166"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6" name="Rectangle 65"/>
              <p:cNvSpPr>
                <a:spLocks noChangeArrowheads="1"/>
              </p:cNvSpPr>
              <p:nvPr/>
            </p:nvSpPr>
            <p:spPr bwMode="auto">
              <a:xfrm>
                <a:off x="4019874" y="4192521"/>
                <a:ext cx="531813" cy="669925"/>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7" name="Rectangle 66"/>
              <p:cNvSpPr>
                <a:spLocks noChangeArrowheads="1"/>
              </p:cNvSpPr>
              <p:nvPr/>
            </p:nvSpPr>
            <p:spPr bwMode="auto">
              <a:xfrm>
                <a:off x="3994474" y="4173471"/>
                <a:ext cx="584200" cy="190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8" name="Rectangle 67"/>
              <p:cNvSpPr>
                <a:spLocks noChangeArrowheads="1"/>
              </p:cNvSpPr>
              <p:nvPr/>
            </p:nvSpPr>
            <p:spPr bwMode="auto">
              <a:xfrm>
                <a:off x="4069087"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9" name="Rectangle 68"/>
              <p:cNvSpPr>
                <a:spLocks noChangeArrowheads="1"/>
              </p:cNvSpPr>
              <p:nvPr/>
            </p:nvSpPr>
            <p:spPr bwMode="auto">
              <a:xfrm>
                <a:off x="4069087" y="4252846"/>
                <a:ext cx="69850" cy="3651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0" name="Rectangle 69"/>
              <p:cNvSpPr>
                <a:spLocks noChangeArrowheads="1"/>
              </p:cNvSpPr>
              <p:nvPr/>
            </p:nvSpPr>
            <p:spPr bwMode="auto">
              <a:xfrm>
                <a:off x="4189737" y="425284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1" name="Rectangle 70"/>
              <p:cNvSpPr>
                <a:spLocks noChangeArrowheads="1"/>
              </p:cNvSpPr>
              <p:nvPr/>
            </p:nvSpPr>
            <p:spPr bwMode="auto">
              <a:xfrm>
                <a:off x="4308799"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2" name="Rectangle 71"/>
              <p:cNvSpPr>
                <a:spLocks noChangeArrowheads="1"/>
              </p:cNvSpPr>
              <p:nvPr/>
            </p:nvSpPr>
            <p:spPr bwMode="auto">
              <a:xfrm>
                <a:off x="4189737" y="4725921"/>
                <a:ext cx="68263"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3" name="Rectangle 72"/>
              <p:cNvSpPr>
                <a:spLocks noChangeArrowheads="1"/>
              </p:cNvSpPr>
              <p:nvPr/>
            </p:nvSpPr>
            <p:spPr bwMode="auto">
              <a:xfrm>
                <a:off x="4308799" y="4725921"/>
                <a:ext cx="71438"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4" name="Rectangle 73"/>
              <p:cNvSpPr>
                <a:spLocks noChangeArrowheads="1"/>
              </p:cNvSpPr>
              <p:nvPr/>
            </p:nvSpPr>
            <p:spPr bwMode="auto">
              <a:xfrm>
                <a:off x="4431037" y="4252846"/>
                <a:ext cx="69850"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5" name="Rectangle 74"/>
              <p:cNvSpPr>
                <a:spLocks noChangeArrowheads="1"/>
              </p:cNvSpPr>
              <p:nvPr/>
            </p:nvSpPr>
            <p:spPr bwMode="auto">
              <a:xfrm>
                <a:off x="4069087"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6" name="Rectangle 75"/>
              <p:cNvSpPr>
                <a:spLocks noChangeArrowheads="1"/>
              </p:cNvSpPr>
              <p:nvPr/>
            </p:nvSpPr>
            <p:spPr bwMode="auto">
              <a:xfrm>
                <a:off x="4189737" y="437349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7" name="Rectangle 76"/>
              <p:cNvSpPr>
                <a:spLocks noChangeArrowheads="1"/>
              </p:cNvSpPr>
              <p:nvPr/>
            </p:nvSpPr>
            <p:spPr bwMode="auto">
              <a:xfrm>
                <a:off x="4308799" y="4373496"/>
                <a:ext cx="71438"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8" name="Rectangle 77"/>
              <p:cNvSpPr>
                <a:spLocks noChangeArrowheads="1"/>
              </p:cNvSpPr>
              <p:nvPr/>
            </p:nvSpPr>
            <p:spPr bwMode="auto">
              <a:xfrm>
                <a:off x="4431037"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9" name="Rectangle 78"/>
              <p:cNvSpPr>
                <a:spLocks noChangeArrowheads="1"/>
              </p:cNvSpPr>
              <p:nvPr/>
            </p:nvSpPr>
            <p:spPr bwMode="auto">
              <a:xfrm>
                <a:off x="406908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0" name="Rectangle 79"/>
              <p:cNvSpPr>
                <a:spLocks noChangeArrowheads="1"/>
              </p:cNvSpPr>
              <p:nvPr/>
            </p:nvSpPr>
            <p:spPr bwMode="auto">
              <a:xfrm>
                <a:off x="4189737"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1" name="Rectangle 80"/>
              <p:cNvSpPr>
                <a:spLocks noChangeArrowheads="1"/>
              </p:cNvSpPr>
              <p:nvPr/>
            </p:nvSpPr>
            <p:spPr bwMode="auto">
              <a:xfrm>
                <a:off x="4308799" y="4495733"/>
                <a:ext cx="71438" cy="6826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2" name="Rectangle 81"/>
              <p:cNvSpPr>
                <a:spLocks noChangeArrowheads="1"/>
              </p:cNvSpPr>
              <p:nvPr/>
            </p:nvSpPr>
            <p:spPr bwMode="auto">
              <a:xfrm>
                <a:off x="443103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3" name="Rectangle 82"/>
              <p:cNvSpPr>
                <a:spLocks noChangeArrowheads="1"/>
              </p:cNvSpPr>
              <p:nvPr/>
            </p:nvSpPr>
            <p:spPr bwMode="auto">
              <a:xfrm>
                <a:off x="406908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4" name="Rectangle 83"/>
              <p:cNvSpPr>
                <a:spLocks noChangeArrowheads="1"/>
              </p:cNvSpPr>
              <p:nvPr/>
            </p:nvSpPr>
            <p:spPr bwMode="auto">
              <a:xfrm>
                <a:off x="4189737" y="4614796"/>
                <a:ext cx="68263"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5" name="Rectangle 84"/>
              <p:cNvSpPr>
                <a:spLocks noChangeArrowheads="1"/>
              </p:cNvSpPr>
              <p:nvPr/>
            </p:nvSpPr>
            <p:spPr bwMode="auto">
              <a:xfrm>
                <a:off x="4308799"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6" name="Rectangle 85"/>
              <p:cNvSpPr>
                <a:spLocks noChangeArrowheads="1"/>
              </p:cNvSpPr>
              <p:nvPr/>
            </p:nvSpPr>
            <p:spPr bwMode="auto">
              <a:xfrm>
                <a:off x="443103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7" name="Rectangle 86"/>
              <p:cNvSpPr>
                <a:spLocks noChangeArrowheads="1"/>
              </p:cNvSpPr>
              <p:nvPr/>
            </p:nvSpPr>
            <p:spPr bwMode="auto">
              <a:xfrm>
                <a:off x="406908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8" name="Rectangle 87"/>
              <p:cNvSpPr>
                <a:spLocks noChangeArrowheads="1"/>
              </p:cNvSpPr>
              <p:nvPr/>
            </p:nvSpPr>
            <p:spPr bwMode="auto">
              <a:xfrm>
                <a:off x="443103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9" name="Rectangle 88"/>
              <p:cNvSpPr>
                <a:spLocks noChangeArrowheads="1"/>
              </p:cNvSpPr>
              <p:nvPr/>
            </p:nvSpPr>
            <p:spPr bwMode="auto">
              <a:xfrm>
                <a:off x="4431037" y="4373496"/>
                <a:ext cx="69850" cy="349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0" name="Rectangle 96"/>
              <p:cNvSpPr>
                <a:spLocks noChangeArrowheads="1"/>
              </p:cNvSpPr>
              <p:nvPr/>
            </p:nvSpPr>
            <p:spPr bwMode="auto">
              <a:xfrm>
                <a:off x="4257999" y="4089333"/>
                <a:ext cx="206375" cy="841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1" name="Rectangle 112"/>
              <p:cNvSpPr>
                <a:spLocks noChangeArrowheads="1"/>
              </p:cNvSpPr>
              <p:nvPr/>
            </p:nvSpPr>
            <p:spPr bwMode="auto">
              <a:xfrm>
                <a:off x="4639861" y="3963256"/>
                <a:ext cx="531813" cy="906462"/>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2" name="Rectangle 113"/>
              <p:cNvSpPr>
                <a:spLocks noChangeArrowheads="1"/>
              </p:cNvSpPr>
              <p:nvPr/>
            </p:nvSpPr>
            <p:spPr bwMode="auto">
              <a:xfrm>
                <a:off x="4645349" y="3933758"/>
                <a:ext cx="584200" cy="222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3" name="Rectangle 114"/>
              <p:cNvSpPr>
                <a:spLocks noChangeArrowheads="1"/>
              </p:cNvSpPr>
              <p:nvPr/>
            </p:nvSpPr>
            <p:spPr bwMode="auto">
              <a:xfrm>
                <a:off x="4719962"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4" name="Rectangle 115"/>
              <p:cNvSpPr>
                <a:spLocks noChangeArrowheads="1"/>
              </p:cNvSpPr>
              <p:nvPr/>
            </p:nvSpPr>
            <p:spPr bwMode="auto">
              <a:xfrm>
                <a:off x="4719962" y="4252846"/>
                <a:ext cx="69850" cy="3651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5" name="Rectangle 116"/>
              <p:cNvSpPr>
                <a:spLocks noChangeArrowheads="1"/>
              </p:cNvSpPr>
              <p:nvPr/>
            </p:nvSpPr>
            <p:spPr bwMode="auto">
              <a:xfrm>
                <a:off x="4840612" y="425284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6" name="Rectangle 117"/>
              <p:cNvSpPr>
                <a:spLocks noChangeArrowheads="1"/>
              </p:cNvSpPr>
              <p:nvPr/>
            </p:nvSpPr>
            <p:spPr bwMode="auto">
              <a:xfrm>
                <a:off x="4959674"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7" name="Rectangle 118"/>
              <p:cNvSpPr>
                <a:spLocks noChangeArrowheads="1"/>
              </p:cNvSpPr>
              <p:nvPr/>
            </p:nvSpPr>
            <p:spPr bwMode="auto">
              <a:xfrm>
                <a:off x="4840612" y="4725921"/>
                <a:ext cx="68263"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8" name="Rectangle 119"/>
              <p:cNvSpPr>
                <a:spLocks noChangeArrowheads="1"/>
              </p:cNvSpPr>
              <p:nvPr/>
            </p:nvSpPr>
            <p:spPr bwMode="auto">
              <a:xfrm>
                <a:off x="4959674" y="4725921"/>
                <a:ext cx="71438"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9" name="Rectangle 120"/>
              <p:cNvSpPr>
                <a:spLocks noChangeArrowheads="1"/>
              </p:cNvSpPr>
              <p:nvPr/>
            </p:nvSpPr>
            <p:spPr bwMode="auto">
              <a:xfrm>
                <a:off x="5081912" y="4252846"/>
                <a:ext cx="69850"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0" name="Rectangle 121"/>
              <p:cNvSpPr>
                <a:spLocks noChangeArrowheads="1"/>
              </p:cNvSpPr>
              <p:nvPr/>
            </p:nvSpPr>
            <p:spPr bwMode="auto">
              <a:xfrm>
                <a:off x="4719962"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1" name="Rectangle 122"/>
              <p:cNvSpPr>
                <a:spLocks noChangeArrowheads="1"/>
              </p:cNvSpPr>
              <p:nvPr/>
            </p:nvSpPr>
            <p:spPr bwMode="auto">
              <a:xfrm>
                <a:off x="4840612" y="437349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2" name="Rectangle 123"/>
              <p:cNvSpPr>
                <a:spLocks noChangeArrowheads="1"/>
              </p:cNvSpPr>
              <p:nvPr/>
            </p:nvSpPr>
            <p:spPr bwMode="auto">
              <a:xfrm>
                <a:off x="4959674" y="4373496"/>
                <a:ext cx="71438"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3" name="Rectangle 124"/>
              <p:cNvSpPr>
                <a:spLocks noChangeArrowheads="1"/>
              </p:cNvSpPr>
              <p:nvPr/>
            </p:nvSpPr>
            <p:spPr bwMode="auto">
              <a:xfrm>
                <a:off x="5081912"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4" name="Rectangle 125"/>
              <p:cNvSpPr>
                <a:spLocks noChangeArrowheads="1"/>
              </p:cNvSpPr>
              <p:nvPr/>
            </p:nvSpPr>
            <p:spPr bwMode="auto">
              <a:xfrm>
                <a:off x="471996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5" name="Rectangle 126"/>
              <p:cNvSpPr>
                <a:spLocks noChangeArrowheads="1"/>
              </p:cNvSpPr>
              <p:nvPr/>
            </p:nvSpPr>
            <p:spPr bwMode="auto">
              <a:xfrm>
                <a:off x="4840612"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6" name="Rectangle 127"/>
              <p:cNvSpPr>
                <a:spLocks noChangeArrowheads="1"/>
              </p:cNvSpPr>
              <p:nvPr/>
            </p:nvSpPr>
            <p:spPr bwMode="auto">
              <a:xfrm>
                <a:off x="4959674" y="449573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7" name="Rectangle 128"/>
              <p:cNvSpPr>
                <a:spLocks noChangeArrowheads="1"/>
              </p:cNvSpPr>
              <p:nvPr/>
            </p:nvSpPr>
            <p:spPr bwMode="auto">
              <a:xfrm>
                <a:off x="508191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8" name="Rectangle 129"/>
              <p:cNvSpPr>
                <a:spLocks noChangeArrowheads="1"/>
              </p:cNvSpPr>
              <p:nvPr/>
            </p:nvSpPr>
            <p:spPr bwMode="auto">
              <a:xfrm>
                <a:off x="471996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9" name="Rectangle 130"/>
              <p:cNvSpPr>
                <a:spLocks noChangeArrowheads="1"/>
              </p:cNvSpPr>
              <p:nvPr/>
            </p:nvSpPr>
            <p:spPr bwMode="auto">
              <a:xfrm>
                <a:off x="4840612" y="4614796"/>
                <a:ext cx="68263"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0" name="Rectangle 131"/>
              <p:cNvSpPr>
                <a:spLocks noChangeArrowheads="1"/>
              </p:cNvSpPr>
              <p:nvPr/>
            </p:nvSpPr>
            <p:spPr bwMode="auto">
              <a:xfrm>
                <a:off x="4959674"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1" name="Rectangle 132"/>
              <p:cNvSpPr>
                <a:spLocks noChangeArrowheads="1"/>
              </p:cNvSpPr>
              <p:nvPr/>
            </p:nvSpPr>
            <p:spPr bwMode="auto">
              <a:xfrm>
                <a:off x="508191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2" name="Rectangle 133"/>
              <p:cNvSpPr>
                <a:spLocks noChangeArrowheads="1"/>
              </p:cNvSpPr>
              <p:nvPr/>
            </p:nvSpPr>
            <p:spPr bwMode="auto">
              <a:xfrm>
                <a:off x="471996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3" name="Rectangle 134"/>
              <p:cNvSpPr>
                <a:spLocks noChangeArrowheads="1"/>
              </p:cNvSpPr>
              <p:nvPr/>
            </p:nvSpPr>
            <p:spPr bwMode="auto">
              <a:xfrm>
                <a:off x="508191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4" name="Rectangle 135"/>
              <p:cNvSpPr>
                <a:spLocks noChangeArrowheads="1"/>
              </p:cNvSpPr>
              <p:nvPr/>
            </p:nvSpPr>
            <p:spPr bwMode="auto">
              <a:xfrm>
                <a:off x="5081912" y="4373496"/>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5" name="Rectangle 136"/>
              <p:cNvSpPr>
                <a:spLocks noChangeArrowheads="1"/>
              </p:cNvSpPr>
              <p:nvPr/>
            </p:nvSpPr>
            <p:spPr bwMode="auto">
              <a:xfrm>
                <a:off x="4719962" y="40131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6" name="Rectangle 137"/>
              <p:cNvSpPr>
                <a:spLocks noChangeArrowheads="1"/>
              </p:cNvSpPr>
              <p:nvPr/>
            </p:nvSpPr>
            <p:spPr bwMode="auto">
              <a:xfrm>
                <a:off x="4719962" y="401313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7" name="Rectangle 138"/>
              <p:cNvSpPr>
                <a:spLocks noChangeArrowheads="1"/>
              </p:cNvSpPr>
              <p:nvPr/>
            </p:nvSpPr>
            <p:spPr bwMode="auto">
              <a:xfrm>
                <a:off x="4840612" y="401313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8" name="Rectangle 139"/>
              <p:cNvSpPr>
                <a:spLocks noChangeArrowheads="1"/>
              </p:cNvSpPr>
              <p:nvPr/>
            </p:nvSpPr>
            <p:spPr bwMode="auto">
              <a:xfrm>
                <a:off x="4959674" y="4013133"/>
                <a:ext cx="71438"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9" name="Rectangle 140"/>
              <p:cNvSpPr>
                <a:spLocks noChangeArrowheads="1"/>
              </p:cNvSpPr>
              <p:nvPr/>
            </p:nvSpPr>
            <p:spPr bwMode="auto">
              <a:xfrm>
                <a:off x="5081912" y="4013133"/>
                <a:ext cx="69850"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0" name="Rectangle 141"/>
              <p:cNvSpPr>
                <a:spLocks noChangeArrowheads="1"/>
              </p:cNvSpPr>
              <p:nvPr/>
            </p:nvSpPr>
            <p:spPr bwMode="auto">
              <a:xfrm>
                <a:off x="4719962" y="4133783"/>
                <a:ext cx="69850"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1" name="Rectangle 142"/>
              <p:cNvSpPr>
                <a:spLocks noChangeArrowheads="1"/>
              </p:cNvSpPr>
              <p:nvPr/>
            </p:nvSpPr>
            <p:spPr bwMode="auto">
              <a:xfrm>
                <a:off x="4840612" y="413378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2" name="Rectangle 143"/>
              <p:cNvSpPr>
                <a:spLocks noChangeArrowheads="1"/>
              </p:cNvSpPr>
              <p:nvPr/>
            </p:nvSpPr>
            <p:spPr bwMode="auto">
              <a:xfrm>
                <a:off x="4959674" y="413378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3" name="Rectangle 144"/>
              <p:cNvSpPr>
                <a:spLocks noChangeArrowheads="1"/>
              </p:cNvSpPr>
              <p:nvPr/>
            </p:nvSpPr>
            <p:spPr bwMode="auto">
              <a:xfrm>
                <a:off x="5081912" y="413378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4" name="Rectangle 145"/>
              <p:cNvSpPr>
                <a:spLocks noChangeArrowheads="1"/>
              </p:cNvSpPr>
              <p:nvPr/>
            </p:nvSpPr>
            <p:spPr bwMode="auto">
              <a:xfrm>
                <a:off x="5081912" y="413378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5" name="Rectangle 146"/>
              <p:cNvSpPr>
                <a:spLocks noChangeArrowheads="1"/>
              </p:cNvSpPr>
              <p:nvPr/>
            </p:nvSpPr>
            <p:spPr bwMode="auto">
              <a:xfrm>
                <a:off x="4758062"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6" name="Rectangle 147"/>
              <p:cNvSpPr>
                <a:spLocks noChangeArrowheads="1"/>
              </p:cNvSpPr>
              <p:nvPr/>
            </p:nvSpPr>
            <p:spPr bwMode="auto">
              <a:xfrm>
                <a:off x="4843787"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97" name="Group 96"/>
            <p:cNvGrpSpPr/>
            <p:nvPr/>
          </p:nvGrpSpPr>
          <p:grpSpPr>
            <a:xfrm>
              <a:off x="9906157" y="6719086"/>
              <a:ext cx="261721" cy="214019"/>
              <a:chOff x="7363193" y="4665889"/>
              <a:chExt cx="354013" cy="295275"/>
            </a:xfrm>
          </p:grpSpPr>
          <p:sp>
            <p:nvSpPr>
              <p:cNvPr id="118"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19"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0"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1"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2"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3"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124" name="Group 123"/>
            <p:cNvGrpSpPr/>
            <p:nvPr/>
          </p:nvGrpSpPr>
          <p:grpSpPr>
            <a:xfrm>
              <a:off x="12108968" y="6722215"/>
              <a:ext cx="261721" cy="214019"/>
              <a:chOff x="7363193" y="4665889"/>
              <a:chExt cx="354013" cy="295275"/>
            </a:xfrm>
          </p:grpSpPr>
          <p:sp>
            <p:nvSpPr>
              <p:cNvPr id="125"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6"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7"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8"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9"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30"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sp>
        <p:nvSpPr>
          <p:cNvPr id="2" name="Title 1"/>
          <p:cNvSpPr>
            <a:spLocks noGrp="1"/>
          </p:cNvSpPr>
          <p:nvPr>
            <p:ph type="title"/>
          </p:nvPr>
        </p:nvSpPr>
        <p:spPr/>
        <p:txBody>
          <a:bodyPr/>
          <a:lstStyle/>
          <a:p>
            <a:r>
              <a:rPr lang="en-US" dirty="0">
                <a:solidFill>
                  <a:srgbClr val="505050"/>
                </a:solidFill>
              </a:rPr>
              <a:t>Product and Customer Support</a:t>
            </a:r>
            <a:br>
              <a:rPr lang="en-US" dirty="0">
                <a:solidFill>
                  <a:srgbClr val="505050"/>
                </a:solidFill>
              </a:rPr>
            </a:br>
            <a:r>
              <a:rPr lang="en-IN" sz="3200" dirty="0">
                <a:solidFill>
                  <a:srgbClr val="505050"/>
                </a:solidFill>
              </a:rPr>
              <a:t>Which Maturity Model do you fit in?</a:t>
            </a:r>
            <a:endParaRPr lang="en-US" sz="2400" dirty="0"/>
          </a:p>
        </p:txBody>
      </p:sp>
      <p:graphicFrame>
        <p:nvGraphicFramePr>
          <p:cNvPr id="98" name="Table 97"/>
          <p:cNvGraphicFramePr>
            <a:graphicFrameLocks noGrp="1"/>
          </p:cNvGraphicFramePr>
          <p:nvPr>
            <p:extLst>
              <p:ext uri="{D42A27DB-BD31-4B8C-83A1-F6EECF244321}">
                <p14:modId xmlns:p14="http://schemas.microsoft.com/office/powerpoint/2010/main" val="985813391"/>
              </p:ext>
            </p:extLst>
          </p:nvPr>
        </p:nvGraphicFramePr>
        <p:xfrm>
          <a:off x="457200" y="1596630"/>
          <a:ext cx="11532450" cy="3547872"/>
        </p:xfrm>
        <a:graphic>
          <a:graphicData uri="http://schemas.openxmlformats.org/drawingml/2006/table">
            <a:tbl>
              <a:tblPr/>
              <a:tblGrid>
                <a:gridCol w="8921328">
                  <a:extLst>
                    <a:ext uri="{9D8B030D-6E8A-4147-A177-3AD203B41FA5}">
                      <a16:colId xmlns:a16="http://schemas.microsoft.com/office/drawing/2014/main" val="20000"/>
                    </a:ext>
                  </a:extLst>
                </a:gridCol>
                <a:gridCol w="1305561">
                  <a:extLst>
                    <a:ext uri="{9D8B030D-6E8A-4147-A177-3AD203B41FA5}">
                      <a16:colId xmlns:a16="http://schemas.microsoft.com/office/drawing/2014/main" val="20001"/>
                    </a:ext>
                  </a:extLst>
                </a:gridCol>
                <a:gridCol w="1305561">
                  <a:extLst>
                    <a:ext uri="{9D8B030D-6E8A-4147-A177-3AD203B41FA5}">
                      <a16:colId xmlns:a16="http://schemas.microsoft.com/office/drawing/2014/main" val="20002"/>
                    </a:ext>
                  </a:extLst>
                </a:gridCol>
              </a:tblGrid>
              <a:tr h="0">
                <a:tc>
                  <a:txBody>
                    <a:bodyPr/>
                    <a:lstStyle/>
                    <a:p>
                      <a:pPr algn="l" fontAlgn="b"/>
                      <a:r>
                        <a:rPr lang="en-US" sz="1800" b="0" i="0" u="none" strike="noStrike" noProof="0" dirty="0" smtClean="0">
                          <a:solidFill>
                            <a:schemeClr val="accent1"/>
                          </a:solidFill>
                          <a:effectLst/>
                          <a:latin typeface="Segoe UI Semibold" panose="020B0702040204020203" pitchFamily="34" charset="0"/>
                          <a:cs typeface="Segoe UI Semibold" panose="020B0702040204020203" pitchFamily="34" charset="0"/>
                        </a:rPr>
                        <a:t>Product and Customer Support</a:t>
                      </a:r>
                      <a:endParaRPr lang="en-US" sz="1800" b="0" i="0" u="none" strike="noStrike" noProof="0" dirty="0">
                        <a:solidFill>
                          <a:schemeClr val="accent1"/>
                        </a:solidFill>
                        <a:effectLst/>
                        <a:latin typeface="Segoe UI Semibold" panose="020B0702040204020203" pitchFamily="34" charset="0"/>
                        <a:cs typeface="Segoe UI Semibold" panose="020B0702040204020203" pitchFamily="34" charset="0"/>
                      </a:endParaRP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US" sz="1800" b="0" i="0" u="none" strike="noStrike" noProof="0" dirty="0">
                          <a:solidFill>
                            <a:schemeClr val="bg1"/>
                          </a:solidFill>
                          <a:effectLst/>
                          <a:latin typeface="Segoe UI Semibold" panose="020B0702040204020203" pitchFamily="34" charset="0"/>
                          <a:cs typeface="Segoe UI Semibold" panose="020B0702040204020203" pitchFamily="34" charset="0"/>
                        </a:rPr>
                        <a:t>Yes</a:t>
                      </a: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B050"/>
                    </a:solidFill>
                  </a:tcPr>
                </a:tc>
                <a:tc>
                  <a:txBody>
                    <a:bodyPr/>
                    <a:lstStyle/>
                    <a:p>
                      <a:pPr algn="ctr" fontAlgn="b"/>
                      <a:r>
                        <a:rPr lang="en-US" sz="1800" b="0" i="0" u="none" strike="noStrike" noProof="0" dirty="0">
                          <a:solidFill>
                            <a:schemeClr val="bg1"/>
                          </a:solidFill>
                          <a:effectLst/>
                          <a:latin typeface="Segoe UI Semibold" panose="020B0702040204020203" pitchFamily="34" charset="0"/>
                          <a:cs typeface="Segoe UI Semibold" panose="020B0702040204020203" pitchFamily="34" charset="0"/>
                        </a:rPr>
                        <a:t>No</a:t>
                      </a: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0">
                <a:tc>
                  <a:txBody>
                    <a:bodyPr/>
                    <a:lstStyle/>
                    <a:p>
                      <a:pPr algn="l" fontAlgn="b"/>
                      <a:r>
                        <a:rPr lang="en-US" sz="1400" b="0" i="0" u="none" strike="noStrike" noProof="0" dirty="0" smtClean="0">
                          <a:solidFill>
                            <a:schemeClr val="tx1"/>
                          </a:solidFill>
                          <a:effectLst/>
                          <a:latin typeface="+mn-lt"/>
                        </a:rPr>
                        <a:t>Is Partner support as important as your customer support?</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0">
                <a:tc>
                  <a:txBody>
                    <a:bodyPr/>
                    <a:lstStyle/>
                    <a:p>
                      <a:pPr algn="l" fontAlgn="b"/>
                      <a:r>
                        <a:rPr lang="en-US" sz="1400" b="0" i="0" u="none" strike="noStrike" noProof="0" dirty="0" smtClean="0">
                          <a:solidFill>
                            <a:schemeClr val="tx1"/>
                          </a:solidFill>
                          <a:effectLst/>
                          <a:latin typeface="+mn-lt"/>
                        </a:rPr>
                        <a:t>Have you created service offerings specific for partners?</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0">
                <a:tc>
                  <a:txBody>
                    <a:bodyPr/>
                    <a:lstStyle/>
                    <a:p>
                      <a:pPr algn="l" fontAlgn="b"/>
                      <a:r>
                        <a:rPr lang="en-US" sz="1400" b="0" i="0" u="none" strike="noStrike" noProof="0" dirty="0" smtClean="0">
                          <a:solidFill>
                            <a:schemeClr val="tx1"/>
                          </a:solidFill>
                          <a:effectLst/>
                          <a:latin typeface="+mn-lt"/>
                        </a:rPr>
                        <a:t>Do you have Service Level Agreements</a:t>
                      </a:r>
                      <a:r>
                        <a:rPr lang="en-US" sz="1400" b="0" i="0" u="none" strike="noStrike" baseline="0" noProof="0" dirty="0" smtClean="0">
                          <a:solidFill>
                            <a:schemeClr val="tx1"/>
                          </a:solidFill>
                          <a:effectLst/>
                          <a:latin typeface="+mn-lt"/>
                        </a:rPr>
                        <a:t> (S</a:t>
                      </a:r>
                      <a:r>
                        <a:rPr lang="en-US" sz="1400" b="0" i="0" u="none" strike="noStrike" noProof="0" dirty="0" smtClean="0">
                          <a:solidFill>
                            <a:schemeClr val="tx1"/>
                          </a:solidFill>
                          <a:effectLst/>
                          <a:latin typeface="+mn-lt"/>
                        </a:rPr>
                        <a:t>LA) with your partners?</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0">
                <a:tc>
                  <a:txBody>
                    <a:bodyPr/>
                    <a:lstStyle/>
                    <a:p>
                      <a:pPr marL="0" marR="0" indent="0" algn="l" defTabSz="932742" rtl="0" eaLnBrk="1" fontAlgn="b" latinLnBrk="0" hangingPunct="1">
                        <a:lnSpc>
                          <a:spcPct val="100000"/>
                        </a:lnSpc>
                        <a:spcBef>
                          <a:spcPts val="0"/>
                        </a:spcBef>
                        <a:spcAft>
                          <a:spcPts val="0"/>
                        </a:spcAft>
                        <a:buClrTx/>
                        <a:buSzTx/>
                        <a:buFontTx/>
                        <a:buNone/>
                        <a:tabLst/>
                        <a:defRPr/>
                      </a:pPr>
                      <a:r>
                        <a:rPr lang="en-US" sz="1400" noProof="0" dirty="0" smtClean="0">
                          <a:ln w="3175">
                            <a:noFill/>
                          </a:ln>
                          <a:latin typeface="+mn-lt"/>
                          <a:cs typeface="Segoe UI" pitchFamily="34" charset="0"/>
                        </a:rPr>
                        <a:t>Do you offer tiered support offerings for partners?</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0">
                <a:tc>
                  <a:txBody>
                    <a:bodyPr/>
                    <a:lstStyle/>
                    <a:p>
                      <a:pPr algn="l" fontAlgn="b"/>
                      <a:r>
                        <a:rPr lang="en-US" sz="1400" b="0" i="0" u="none" strike="noStrike" noProof="0" dirty="0" smtClean="0">
                          <a:solidFill>
                            <a:schemeClr val="tx1"/>
                          </a:solidFill>
                          <a:effectLst/>
                          <a:latin typeface="+mn-lt"/>
                        </a:rPr>
                        <a:t>Do you have defined customer support service level agreements?</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0">
                <a:tc>
                  <a:txBody>
                    <a:bodyPr/>
                    <a:lstStyle/>
                    <a:p>
                      <a:pPr algn="l" fontAlgn="b"/>
                      <a:r>
                        <a:rPr lang="en-US" sz="1400" b="0" i="0" u="none" strike="noStrike" noProof="0" dirty="0" smtClean="0">
                          <a:solidFill>
                            <a:schemeClr val="tx1"/>
                          </a:solidFill>
                          <a:effectLst/>
                          <a:latin typeface="+mn-lt"/>
                        </a:rPr>
                        <a:t>Do you offer maintenance agreement for upgrades, fixes, bugs etc.?</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0">
                <a:tc>
                  <a:txBody>
                    <a:bodyPr/>
                    <a:lstStyle/>
                    <a:p>
                      <a:pPr algn="l" fontAlgn="b"/>
                      <a:r>
                        <a:rPr lang="en-US" sz="1400" b="0" i="0" u="none" strike="noStrike" noProof="0" dirty="0" smtClean="0">
                          <a:solidFill>
                            <a:schemeClr val="tx1"/>
                          </a:solidFill>
                          <a:effectLst/>
                          <a:latin typeface="+mn-lt"/>
                        </a:rPr>
                        <a:t>Do you have a Single Point of Contact (SPOC)for partner support issues?</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0">
                <a:tc>
                  <a:txBody>
                    <a:bodyPr/>
                    <a:lstStyle/>
                    <a:p>
                      <a:pPr algn="l" fontAlgn="b"/>
                      <a:r>
                        <a:rPr lang="en-US" sz="1400" b="0" i="0" u="none" strike="noStrike" noProof="0" dirty="0" smtClean="0">
                          <a:solidFill>
                            <a:schemeClr val="tx1"/>
                          </a:solidFill>
                          <a:effectLst/>
                          <a:latin typeface="+mn-lt"/>
                        </a:rPr>
                        <a:t>Do partner support issues work within your trouble ticket system?</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0">
                <a:tc>
                  <a:txBody>
                    <a:bodyPr/>
                    <a:lstStyle/>
                    <a:p>
                      <a:pPr algn="l" fontAlgn="b"/>
                      <a:r>
                        <a:rPr lang="en-US" sz="1400" b="0" i="0" u="none" strike="noStrike" noProof="0" dirty="0" smtClean="0">
                          <a:solidFill>
                            <a:schemeClr val="tx1"/>
                          </a:solidFill>
                          <a:effectLst/>
                          <a:latin typeface="+mn-lt"/>
                        </a:rPr>
                        <a:t>Have you identified a process for how to identify/resolve issues together?</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0">
                <a:tc>
                  <a:txBody>
                    <a:bodyPr/>
                    <a:lstStyle/>
                    <a:p>
                      <a:pPr algn="l" fontAlgn="b"/>
                      <a:r>
                        <a:rPr lang="en-US" sz="1400" b="0" i="0" u="none" strike="noStrike" noProof="0" dirty="0" smtClean="0">
                          <a:solidFill>
                            <a:schemeClr val="tx1"/>
                          </a:solidFill>
                          <a:effectLst/>
                          <a:latin typeface="+mn-lt"/>
                        </a:rPr>
                        <a:t>Do you have regular scheduled support meetings?</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0">
                <a:tc>
                  <a:txBody>
                    <a:bodyPr/>
                    <a:lstStyle/>
                    <a:p>
                      <a:pPr algn="l" fontAlgn="b"/>
                      <a:r>
                        <a:rPr lang="en-US" sz="1400" b="0" i="0" u="none" strike="noStrike" noProof="0" dirty="0" smtClean="0">
                          <a:solidFill>
                            <a:schemeClr val="tx1"/>
                          </a:solidFill>
                          <a:effectLst/>
                          <a:latin typeface="+mn-lt"/>
                        </a:rPr>
                        <a:t>Do you share the same CRM?</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0">
                <a:tc>
                  <a:txBody>
                    <a:bodyPr/>
                    <a:lstStyle/>
                    <a:p>
                      <a:pPr algn="l" fontAlgn="b"/>
                      <a:r>
                        <a:rPr lang="en-US" sz="1400" b="0" i="0" u="none" strike="noStrike" noProof="0" dirty="0" smtClean="0">
                          <a:solidFill>
                            <a:schemeClr val="tx1"/>
                          </a:solidFill>
                          <a:effectLst/>
                          <a:latin typeface="+mn-lt"/>
                        </a:rPr>
                        <a:t>Do you honor 'Never blame your partners' and not letting the customer be stuck in between?</a:t>
                      </a:r>
                    </a:p>
                  </a:txBody>
                  <a:tcPr marT="27432" marB="27432"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noProof="0" dirty="0">
                        <a:solidFill>
                          <a:schemeClr val="tx1"/>
                        </a:solidFill>
                        <a:effectLst/>
                        <a:latin typeface="+mn-lt"/>
                      </a:endParaRPr>
                    </a:p>
                  </a:txBody>
                  <a:tcPr marT="27432" marB="27432"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bl>
          </a:graphicData>
        </a:graphic>
      </p:graphicFrame>
      <p:grpSp>
        <p:nvGrpSpPr>
          <p:cNvPr id="106" name="Group 105"/>
          <p:cNvGrpSpPr/>
          <p:nvPr/>
        </p:nvGrpSpPr>
        <p:grpSpPr>
          <a:xfrm>
            <a:off x="78139" y="6547743"/>
            <a:ext cx="471899" cy="393602"/>
            <a:chOff x="7363193" y="4665889"/>
            <a:chExt cx="354013" cy="295275"/>
          </a:xfrm>
        </p:grpSpPr>
        <p:sp>
          <p:nvSpPr>
            <p:cNvPr id="107"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8"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9"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0"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1"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2"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113" name="Rectangle 112"/>
          <p:cNvSpPr/>
          <p:nvPr/>
        </p:nvSpPr>
        <p:spPr bwMode="auto">
          <a:xfrm>
            <a:off x="-1" y="6939661"/>
            <a:ext cx="12436475" cy="5486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5" name="Rectangle 154"/>
          <p:cNvSpPr/>
          <p:nvPr/>
        </p:nvSpPr>
        <p:spPr bwMode="auto">
          <a:xfrm>
            <a:off x="469625" y="5182225"/>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56" name="Rectangle 155"/>
          <p:cNvSpPr/>
          <p:nvPr/>
        </p:nvSpPr>
        <p:spPr bwMode="auto">
          <a:xfrm>
            <a:off x="3379214" y="5182225"/>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57" name="Rectangle 156"/>
          <p:cNvSpPr/>
          <p:nvPr/>
        </p:nvSpPr>
        <p:spPr bwMode="auto">
          <a:xfrm>
            <a:off x="6288803" y="5182225"/>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58" name="Rectangle 157"/>
          <p:cNvSpPr/>
          <p:nvPr/>
        </p:nvSpPr>
        <p:spPr bwMode="auto">
          <a:xfrm>
            <a:off x="9198391" y="5182225"/>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59" name="Rectangle 158"/>
          <p:cNvSpPr/>
          <p:nvPr/>
        </p:nvSpPr>
        <p:spPr bwMode="auto">
          <a:xfrm>
            <a:off x="469625" y="5168268"/>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60" name="Rectangle 159"/>
          <p:cNvSpPr/>
          <p:nvPr/>
        </p:nvSpPr>
        <p:spPr bwMode="auto">
          <a:xfrm>
            <a:off x="3379214" y="5168268"/>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61" name="Rectangle 160"/>
          <p:cNvSpPr/>
          <p:nvPr/>
        </p:nvSpPr>
        <p:spPr bwMode="auto">
          <a:xfrm>
            <a:off x="6288803" y="5168268"/>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62" name="Rectangle 161"/>
          <p:cNvSpPr/>
          <p:nvPr/>
        </p:nvSpPr>
        <p:spPr bwMode="auto">
          <a:xfrm>
            <a:off x="9198391" y="5168268"/>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63" name="Rectangle 162"/>
          <p:cNvSpPr/>
          <p:nvPr/>
        </p:nvSpPr>
        <p:spPr bwMode="auto">
          <a:xfrm>
            <a:off x="469625" y="5174679"/>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64" name="Rectangle 163"/>
          <p:cNvSpPr/>
          <p:nvPr/>
        </p:nvSpPr>
        <p:spPr bwMode="auto">
          <a:xfrm>
            <a:off x="3379214" y="5174679"/>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65" name="Rectangle 164"/>
          <p:cNvSpPr/>
          <p:nvPr/>
        </p:nvSpPr>
        <p:spPr bwMode="auto">
          <a:xfrm>
            <a:off x="6288803" y="5174679"/>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66" name="Rectangle 165"/>
          <p:cNvSpPr/>
          <p:nvPr/>
        </p:nvSpPr>
        <p:spPr bwMode="auto">
          <a:xfrm>
            <a:off x="9198391" y="5174679"/>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67" name="Rectangle 166"/>
          <p:cNvSpPr/>
          <p:nvPr/>
        </p:nvSpPr>
        <p:spPr bwMode="auto">
          <a:xfrm>
            <a:off x="469625" y="5168176"/>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68" name="Rectangle 167"/>
          <p:cNvSpPr/>
          <p:nvPr/>
        </p:nvSpPr>
        <p:spPr bwMode="auto">
          <a:xfrm>
            <a:off x="3379214" y="5168176"/>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69" name="Rectangle 168"/>
          <p:cNvSpPr/>
          <p:nvPr/>
        </p:nvSpPr>
        <p:spPr bwMode="auto">
          <a:xfrm>
            <a:off x="6288803" y="5168176"/>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70" name="Rectangle 169"/>
          <p:cNvSpPr/>
          <p:nvPr/>
        </p:nvSpPr>
        <p:spPr bwMode="auto">
          <a:xfrm>
            <a:off x="9198391" y="5168176"/>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71" name="Rectangle 170"/>
          <p:cNvSpPr/>
          <p:nvPr/>
        </p:nvSpPr>
        <p:spPr bwMode="auto">
          <a:xfrm>
            <a:off x="469625" y="5168969"/>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0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Basic Maturity Model</a:t>
            </a:r>
          </a:p>
        </p:txBody>
      </p:sp>
      <p:sp>
        <p:nvSpPr>
          <p:cNvPr id="172" name="Rectangle 171"/>
          <p:cNvSpPr/>
          <p:nvPr/>
        </p:nvSpPr>
        <p:spPr bwMode="auto">
          <a:xfrm>
            <a:off x="3379214" y="5168969"/>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0-3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Reactive Maturity Model</a:t>
            </a:r>
          </a:p>
        </p:txBody>
      </p:sp>
      <p:sp>
        <p:nvSpPr>
          <p:cNvPr id="173" name="Rectangle 172"/>
          <p:cNvSpPr/>
          <p:nvPr/>
        </p:nvSpPr>
        <p:spPr bwMode="auto">
          <a:xfrm>
            <a:off x="6288803" y="5168969"/>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3-5 Yes =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Proactive Maturity </a:t>
            </a:r>
            <a:r>
              <a:rPr lang="en-US" sz="1600" dirty="0">
                <a:solidFill>
                  <a:schemeClr val="bg1"/>
                </a:solidFill>
                <a:ea typeface="Segoe UI" pitchFamily="34" charset="0"/>
                <a:cs typeface="Segoe UI" pitchFamily="34" charset="0"/>
              </a:rPr>
              <a:t>Model</a:t>
            </a:r>
          </a:p>
        </p:txBody>
      </p:sp>
      <p:sp>
        <p:nvSpPr>
          <p:cNvPr id="174" name="Rectangle 173"/>
          <p:cNvSpPr/>
          <p:nvPr/>
        </p:nvSpPr>
        <p:spPr bwMode="auto">
          <a:xfrm>
            <a:off x="9198391" y="5168969"/>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6+ Yes =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Dynamic </a:t>
            </a:r>
            <a:r>
              <a:rPr lang="en-US" sz="1600" dirty="0">
                <a:solidFill>
                  <a:schemeClr val="bg1"/>
                </a:solidFill>
                <a:ea typeface="Segoe UI" pitchFamily="34" charset="0"/>
                <a:cs typeface="Segoe UI" pitchFamily="34" charset="0"/>
              </a:rPr>
              <a:t>Maturity Model</a:t>
            </a:r>
          </a:p>
        </p:txBody>
      </p:sp>
      <p:sp>
        <p:nvSpPr>
          <p:cNvPr id="175" name="Rectangle 174"/>
          <p:cNvSpPr/>
          <p:nvPr/>
        </p:nvSpPr>
        <p:spPr bwMode="auto">
          <a:xfrm>
            <a:off x="3379214" y="5168969"/>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1-3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Reactive Maturity Model</a:t>
            </a:r>
          </a:p>
        </p:txBody>
      </p:sp>
    </p:spTree>
    <p:extLst>
      <p:ext uri="{BB962C8B-B14F-4D97-AF65-F5344CB8AC3E}">
        <p14:creationId xmlns:p14="http://schemas.microsoft.com/office/powerpoint/2010/main" val="3044007883"/>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9540256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23"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p>
            <a:r>
              <a:rPr lang="en-US" sz="4000" dirty="0" smtClean="0"/>
              <a:t>How do you manage Product and Customer Support?</a:t>
            </a:r>
            <a:endParaRPr lang="en-US" sz="4000" dirty="0"/>
          </a:p>
        </p:txBody>
      </p:sp>
      <p:sp>
        <p:nvSpPr>
          <p:cNvPr id="25" name="Pentagon 24"/>
          <p:cNvSpPr/>
          <p:nvPr/>
        </p:nvSpPr>
        <p:spPr bwMode="auto">
          <a:xfrm>
            <a:off x="4224676" y="1211263"/>
            <a:ext cx="3938249" cy="456382"/>
          </a:xfrm>
          <a:prstGeom prst="homePlate">
            <a:avLst>
              <a:gd name="adj" fmla="val 20749"/>
            </a:avLst>
          </a:prstGeom>
          <a:solidFill>
            <a:schemeClr val="accent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000">
                <a:solidFill>
                  <a:schemeClr val="bg1"/>
                </a:solidFill>
                <a:latin typeface="Segoe UI Semibold" panose="020B0702040204020203" pitchFamily="34" charset="0"/>
                <a:cs typeface="Segoe UI Semibold" panose="020B0702040204020203" pitchFamily="34" charset="0"/>
              </a:rPr>
              <a:t>Take Actions</a:t>
            </a:r>
            <a:endParaRPr lang="en-US" sz="2000" dirty="0">
              <a:solidFill>
                <a:schemeClr val="bg1"/>
              </a:solidFill>
              <a:latin typeface="Segoe UI Semibold" panose="020B0702040204020203" pitchFamily="34" charset="0"/>
              <a:cs typeface="Segoe UI Semibold" panose="020B0702040204020203" pitchFamily="34" charset="0"/>
            </a:endParaRPr>
          </a:p>
        </p:txBody>
      </p:sp>
      <p:sp>
        <p:nvSpPr>
          <p:cNvPr id="28" name="Chevron 27"/>
          <p:cNvSpPr/>
          <p:nvPr/>
        </p:nvSpPr>
        <p:spPr bwMode="auto">
          <a:xfrm>
            <a:off x="8118833" y="1211263"/>
            <a:ext cx="3975059" cy="456382"/>
          </a:xfrm>
          <a:prstGeom prst="chevron">
            <a:avLst>
              <a:gd name="adj" fmla="val 18593"/>
            </a:avLst>
          </a:prstGeom>
          <a:solidFill>
            <a:schemeClr val="accent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000">
                <a:solidFill>
                  <a:schemeClr val="bg1"/>
                </a:solidFill>
                <a:latin typeface="Segoe UI Semibold" panose="020B0702040204020203" pitchFamily="34" charset="0"/>
                <a:cs typeface="Segoe UI Semibold" panose="020B0702040204020203" pitchFamily="34" charset="0"/>
              </a:rPr>
              <a:t>Leverage These Resources</a:t>
            </a:r>
            <a:endParaRPr lang="en-US" sz="2000" dirty="0">
              <a:solidFill>
                <a:schemeClr val="bg1"/>
              </a:solidFill>
              <a:latin typeface="Segoe UI Semibold" panose="020B0702040204020203" pitchFamily="34" charset="0"/>
              <a:cs typeface="Segoe UI Semibold" panose="020B0702040204020203" pitchFamily="34" charset="0"/>
            </a:endParaRPr>
          </a:p>
        </p:txBody>
      </p:sp>
      <p:sp>
        <p:nvSpPr>
          <p:cNvPr id="29" name="TextBox 28"/>
          <p:cNvSpPr txBox="1"/>
          <p:nvPr/>
        </p:nvSpPr>
        <p:spPr>
          <a:xfrm>
            <a:off x="934917" y="5188492"/>
            <a:ext cx="3289759" cy="369332"/>
          </a:xfrm>
          <a:prstGeom prst="rect">
            <a:avLst/>
          </a:prstGeom>
          <a:noFill/>
        </p:spPr>
        <p:txBody>
          <a:bodyPr wrap="square" lIns="0" tIns="0" rIns="0" bIns="0" rtlCol="0">
            <a:spAutoFit/>
          </a:bodyPr>
          <a:lstStyle/>
          <a:p>
            <a:r>
              <a:rPr lang="en-US" sz="1200" dirty="0"/>
              <a:t>EXCELLENT! Ensure you have all of the above documents current and easy to access </a:t>
            </a:r>
          </a:p>
        </p:txBody>
      </p:sp>
      <p:cxnSp>
        <p:nvCxnSpPr>
          <p:cNvPr id="31" name="Elbow Connector 30"/>
          <p:cNvCxnSpPr/>
          <p:nvPr/>
        </p:nvCxnSpPr>
        <p:spPr>
          <a:xfrm rot="16200000" flipH="1">
            <a:off x="595449" y="1538001"/>
            <a:ext cx="3796000" cy="3325339"/>
          </a:xfrm>
          <a:prstGeom prst="bentConnector2">
            <a:avLst/>
          </a:prstGeom>
          <a:ln w="15875">
            <a:solidFill>
              <a:srgbClr val="00B05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bwMode="auto">
          <a:xfrm>
            <a:off x="4224677" y="4524730"/>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rPr>
              <a:t>Invest in a fully integrated product support CRM/PSA system in place</a:t>
            </a:r>
            <a:endParaRPr lang="en-US" sz="1600" dirty="0">
              <a:solidFill>
                <a:schemeClr val="tx1"/>
              </a:solidFill>
            </a:endParaRPr>
          </a:p>
        </p:txBody>
      </p:sp>
      <p:sp>
        <p:nvSpPr>
          <p:cNvPr id="47" name="Rectangle 46"/>
          <p:cNvSpPr/>
          <p:nvPr/>
        </p:nvSpPr>
        <p:spPr bwMode="auto">
          <a:xfrm>
            <a:off x="4224677" y="3589236"/>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rPr>
              <a:t>Go to Pinpoint to find a partner that offers PSA solutions</a:t>
            </a:r>
          </a:p>
        </p:txBody>
      </p:sp>
      <p:sp>
        <p:nvSpPr>
          <p:cNvPr id="49" name="Rectangle 48"/>
          <p:cNvSpPr/>
          <p:nvPr/>
        </p:nvSpPr>
        <p:spPr bwMode="auto">
          <a:xfrm>
            <a:off x="4224677" y="2653742"/>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a:solidFill>
                  <a:schemeClr val="tx1"/>
                </a:solidFill>
              </a:rPr>
              <a:t>Explore how to offer the same Service Level Agreement to your partners as you do your customers</a:t>
            </a:r>
            <a:endParaRPr lang="en-US" sz="1600" dirty="0">
              <a:solidFill>
                <a:schemeClr val="tx1"/>
              </a:solidFill>
            </a:endParaRPr>
          </a:p>
        </p:txBody>
      </p:sp>
      <p:sp>
        <p:nvSpPr>
          <p:cNvPr id="50" name="Rectangle 49"/>
          <p:cNvSpPr/>
          <p:nvPr/>
        </p:nvSpPr>
        <p:spPr bwMode="auto">
          <a:xfrm>
            <a:off x="4224677" y="1718248"/>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rPr>
              <a:t>Develop a Support and Services Plan for your </a:t>
            </a:r>
            <a:r>
              <a:rPr lang="en-US" sz="1600" dirty="0" smtClean="0">
                <a:solidFill>
                  <a:schemeClr val="tx1"/>
                </a:solidFill>
              </a:rPr>
              <a:t>partners</a:t>
            </a:r>
            <a:endParaRPr lang="en-IN" sz="1600" dirty="0">
              <a:solidFill>
                <a:schemeClr val="tx1"/>
              </a:solidFill>
            </a:endParaRPr>
          </a:p>
        </p:txBody>
      </p:sp>
      <p:cxnSp>
        <p:nvCxnSpPr>
          <p:cNvPr id="51" name="Elbow Connector 50"/>
          <p:cNvCxnSpPr>
            <a:endCxn id="50" idx="1"/>
          </p:cNvCxnSpPr>
          <p:nvPr/>
        </p:nvCxnSpPr>
        <p:spPr>
          <a:xfrm rot="16200000" flipH="1">
            <a:off x="2808541" y="744557"/>
            <a:ext cx="533695" cy="2298577"/>
          </a:xfrm>
          <a:prstGeom prst="bentConnector2">
            <a:avLst/>
          </a:prstGeom>
          <a:ln w="15875">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bwMode="auto">
          <a:xfrm>
            <a:off x="8118833" y="1718247"/>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hlinkClick r:id="rId7"/>
              </a:rPr>
              <a:t>Microsoft Services</a:t>
            </a:r>
            <a:endParaRPr lang="en-US" sz="1600" dirty="0">
              <a:solidFill>
                <a:schemeClr val="tx1"/>
              </a:solidFill>
            </a:endParaRPr>
          </a:p>
        </p:txBody>
      </p:sp>
      <p:sp>
        <p:nvSpPr>
          <p:cNvPr id="53" name="Rectangle 52"/>
          <p:cNvSpPr/>
          <p:nvPr/>
        </p:nvSpPr>
        <p:spPr bwMode="auto">
          <a:xfrm>
            <a:off x="8118833" y="2653742"/>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hlinkClick r:id="rId7"/>
              </a:rPr>
              <a:t>Microsoft Services</a:t>
            </a:r>
            <a:endParaRPr lang="en-US" sz="1600" dirty="0">
              <a:solidFill>
                <a:schemeClr val="tx1"/>
              </a:solidFill>
            </a:endParaRPr>
          </a:p>
        </p:txBody>
      </p:sp>
      <p:sp>
        <p:nvSpPr>
          <p:cNvPr id="54" name="Rectangle 53"/>
          <p:cNvSpPr/>
          <p:nvPr/>
        </p:nvSpPr>
        <p:spPr bwMode="auto">
          <a:xfrm>
            <a:off x="8118833" y="3589236"/>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hlinkClick r:id="rId8"/>
              </a:rPr>
              <a:t>Microsoft Pinpoint</a:t>
            </a:r>
            <a:endParaRPr lang="en-US" sz="1600" dirty="0">
              <a:solidFill>
                <a:schemeClr val="tx1"/>
              </a:solidFill>
            </a:endParaRPr>
          </a:p>
        </p:txBody>
      </p:sp>
      <p:sp>
        <p:nvSpPr>
          <p:cNvPr id="56" name="Rectangle 55"/>
          <p:cNvSpPr/>
          <p:nvPr/>
        </p:nvSpPr>
        <p:spPr bwMode="auto">
          <a:xfrm>
            <a:off x="8118833" y="4524730"/>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hlinkClick r:id="rId9"/>
              </a:rPr>
              <a:t>Microsoft Dynamics CRM</a:t>
            </a:r>
            <a:endParaRPr lang="en-US" sz="1600" dirty="0">
              <a:solidFill>
                <a:schemeClr val="tx1"/>
              </a:solidFill>
            </a:endParaRPr>
          </a:p>
        </p:txBody>
      </p:sp>
      <p:sp>
        <p:nvSpPr>
          <p:cNvPr id="22" name="TextBox 21"/>
          <p:cNvSpPr txBox="1"/>
          <p:nvPr/>
        </p:nvSpPr>
        <p:spPr>
          <a:xfrm>
            <a:off x="464407" y="1211263"/>
            <a:ext cx="732744" cy="457200"/>
          </a:xfrm>
          <a:prstGeom prst="rect">
            <a:avLst/>
          </a:prstGeom>
          <a:solidFill>
            <a:srgbClr val="00B050"/>
          </a:solidFill>
          <a:ln>
            <a:noFill/>
          </a:ln>
        </p:spPr>
        <p:txBody>
          <a:bodyPr wrap="square" rtlCol="0" anchor="ctr">
            <a:noAutofit/>
          </a:bodyPr>
          <a:lstStyle/>
          <a:p>
            <a:pPr algn="ctr"/>
            <a:r>
              <a:rPr lang="en-US" sz="1600" dirty="0">
                <a:solidFill>
                  <a:schemeClr val="bg1"/>
                </a:solidFill>
                <a:latin typeface="Segoe UI Semibold" panose="020B0702040204020203" pitchFamily="34" charset="0"/>
                <a:cs typeface="Segoe UI Semibold" panose="020B0702040204020203" pitchFamily="34" charset="0"/>
              </a:rPr>
              <a:t>YES</a:t>
            </a:r>
          </a:p>
        </p:txBody>
      </p:sp>
      <p:sp>
        <p:nvSpPr>
          <p:cNvPr id="23" name="TextBox 22"/>
          <p:cNvSpPr txBox="1"/>
          <p:nvPr/>
        </p:nvSpPr>
        <p:spPr>
          <a:xfrm>
            <a:off x="1559728" y="1211263"/>
            <a:ext cx="732744" cy="457200"/>
          </a:xfrm>
          <a:prstGeom prst="rect">
            <a:avLst/>
          </a:prstGeom>
          <a:solidFill>
            <a:schemeClr val="accent6"/>
          </a:solidFill>
          <a:ln>
            <a:solidFill>
              <a:schemeClr val="accent6"/>
            </a:solidFill>
          </a:ln>
        </p:spPr>
        <p:txBody>
          <a:bodyPr wrap="square" rtlCol="0" anchor="ctr">
            <a:noAutofit/>
          </a:bodyPr>
          <a:lstStyle/>
          <a:p>
            <a:pPr algn="ctr"/>
            <a:r>
              <a:rPr lang="en-US" sz="1600" dirty="0" smtClean="0">
                <a:solidFill>
                  <a:schemeClr val="bg1"/>
                </a:solidFill>
                <a:latin typeface="Segoe UI Semibold" panose="020B0702040204020203" pitchFamily="34" charset="0"/>
                <a:cs typeface="Segoe UI Semibold" panose="020B0702040204020203" pitchFamily="34" charset="0"/>
              </a:rPr>
              <a:t>NO</a:t>
            </a:r>
            <a:endParaRPr lang="en-US" sz="1600" dirty="0">
              <a:solidFill>
                <a:schemeClr val="bg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838849725"/>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2845516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851"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12" name="Group 11"/>
          <p:cNvGrpSpPr/>
          <p:nvPr/>
        </p:nvGrpSpPr>
        <p:grpSpPr>
          <a:xfrm>
            <a:off x="10704869" y="6129872"/>
            <a:ext cx="1731606" cy="823378"/>
            <a:chOff x="3175" y="4311650"/>
            <a:chExt cx="1749425" cy="831851"/>
          </a:xfrm>
        </p:grpSpPr>
        <p:sp>
          <p:nvSpPr>
            <p:cNvPr id="13" name="Freeform 5"/>
            <p:cNvSpPr>
              <a:spLocks/>
            </p:cNvSpPr>
            <p:nvPr/>
          </p:nvSpPr>
          <p:spPr bwMode="auto">
            <a:xfrm>
              <a:off x="3175" y="4694238"/>
              <a:ext cx="1749425" cy="449263"/>
            </a:xfrm>
            <a:custGeom>
              <a:avLst/>
              <a:gdLst>
                <a:gd name="T0" fmla="*/ 479 w 479"/>
                <a:gd name="T1" fmla="*/ 134 h 134"/>
                <a:gd name="T2" fmla="*/ 240 w 479"/>
                <a:gd name="T3" fmla="*/ 0 h 134"/>
                <a:gd name="T4" fmla="*/ 0 w 479"/>
                <a:gd name="T5" fmla="*/ 134 h 134"/>
                <a:gd name="T6" fmla="*/ 479 w 479"/>
                <a:gd name="T7" fmla="*/ 134 h 134"/>
              </a:gdLst>
              <a:ahLst/>
              <a:cxnLst>
                <a:cxn ang="0">
                  <a:pos x="T0" y="T1"/>
                </a:cxn>
                <a:cxn ang="0">
                  <a:pos x="T2" y="T3"/>
                </a:cxn>
                <a:cxn ang="0">
                  <a:pos x="T4" y="T5"/>
                </a:cxn>
                <a:cxn ang="0">
                  <a:pos x="T6" y="T7"/>
                </a:cxn>
              </a:cxnLst>
              <a:rect l="0" t="0" r="r" b="b"/>
              <a:pathLst>
                <a:path w="479" h="134">
                  <a:moveTo>
                    <a:pt x="479" y="134"/>
                  </a:moveTo>
                  <a:cubicBezTo>
                    <a:pt x="430" y="54"/>
                    <a:pt x="341" y="0"/>
                    <a:pt x="240" y="0"/>
                  </a:cubicBezTo>
                  <a:cubicBezTo>
                    <a:pt x="138" y="0"/>
                    <a:pt x="50" y="54"/>
                    <a:pt x="0" y="134"/>
                  </a:cubicBezTo>
                  <a:lnTo>
                    <a:pt x="479" y="134"/>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4" name="Freeform 6"/>
            <p:cNvSpPr>
              <a:spLocks/>
            </p:cNvSpPr>
            <p:nvPr/>
          </p:nvSpPr>
          <p:spPr bwMode="auto">
            <a:xfrm>
              <a:off x="846138" y="4311650"/>
              <a:ext cx="404813" cy="750888"/>
            </a:xfrm>
            <a:custGeom>
              <a:avLst/>
              <a:gdLst>
                <a:gd name="T0" fmla="*/ 129 w 255"/>
                <a:gd name="T1" fmla="*/ 0 h 473"/>
                <a:gd name="T2" fmla="*/ 0 w 255"/>
                <a:gd name="T3" fmla="*/ 473 h 473"/>
                <a:gd name="T4" fmla="*/ 255 w 255"/>
                <a:gd name="T5" fmla="*/ 473 h 473"/>
                <a:gd name="T6" fmla="*/ 129 w 255"/>
                <a:gd name="T7" fmla="*/ 0 h 473"/>
              </a:gdLst>
              <a:ahLst/>
              <a:cxnLst>
                <a:cxn ang="0">
                  <a:pos x="T0" y="T1"/>
                </a:cxn>
                <a:cxn ang="0">
                  <a:pos x="T2" y="T3"/>
                </a:cxn>
                <a:cxn ang="0">
                  <a:pos x="T4" y="T5"/>
                </a:cxn>
                <a:cxn ang="0">
                  <a:pos x="T6" y="T7"/>
                </a:cxn>
              </a:cxnLst>
              <a:rect l="0" t="0" r="r" b="b"/>
              <a:pathLst>
                <a:path w="255" h="473">
                  <a:moveTo>
                    <a:pt x="129" y="0"/>
                  </a:moveTo>
                  <a:lnTo>
                    <a:pt x="0" y="473"/>
                  </a:lnTo>
                  <a:lnTo>
                    <a:pt x="255" y="473"/>
                  </a:lnTo>
                  <a:lnTo>
                    <a:pt x="12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5" name="Freeform 7"/>
            <p:cNvSpPr>
              <a:spLocks/>
            </p:cNvSpPr>
            <p:nvPr/>
          </p:nvSpPr>
          <p:spPr bwMode="auto">
            <a:xfrm>
              <a:off x="333375" y="4633913"/>
              <a:ext cx="179388" cy="331788"/>
            </a:xfrm>
            <a:custGeom>
              <a:avLst/>
              <a:gdLst>
                <a:gd name="T0" fmla="*/ 57 w 113"/>
                <a:gd name="T1" fmla="*/ 0 h 209"/>
                <a:gd name="T2" fmla="*/ 0 w 113"/>
                <a:gd name="T3" fmla="*/ 209 h 209"/>
                <a:gd name="T4" fmla="*/ 113 w 113"/>
                <a:gd name="T5" fmla="*/ 209 h 209"/>
                <a:gd name="T6" fmla="*/ 57 w 113"/>
                <a:gd name="T7" fmla="*/ 0 h 209"/>
              </a:gdLst>
              <a:ahLst/>
              <a:cxnLst>
                <a:cxn ang="0">
                  <a:pos x="T0" y="T1"/>
                </a:cxn>
                <a:cxn ang="0">
                  <a:pos x="T2" y="T3"/>
                </a:cxn>
                <a:cxn ang="0">
                  <a:pos x="T4" y="T5"/>
                </a:cxn>
                <a:cxn ang="0">
                  <a:pos x="T6" y="T7"/>
                </a:cxn>
              </a:cxnLst>
              <a:rect l="0" t="0" r="r" b="b"/>
              <a:pathLst>
                <a:path w="113" h="209">
                  <a:moveTo>
                    <a:pt x="57" y="0"/>
                  </a:moveTo>
                  <a:lnTo>
                    <a:pt x="0" y="209"/>
                  </a:lnTo>
                  <a:lnTo>
                    <a:pt x="113" y="209"/>
                  </a:lnTo>
                  <a:lnTo>
                    <a:pt x="57" y="0"/>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6" name="Freeform 8"/>
            <p:cNvSpPr>
              <a:spLocks/>
            </p:cNvSpPr>
            <p:nvPr/>
          </p:nvSpPr>
          <p:spPr bwMode="auto">
            <a:xfrm>
              <a:off x="660400" y="4559300"/>
              <a:ext cx="185738" cy="295275"/>
            </a:xfrm>
            <a:custGeom>
              <a:avLst/>
              <a:gdLst>
                <a:gd name="T0" fmla="*/ 59 w 117"/>
                <a:gd name="T1" fmla="*/ 0 h 186"/>
                <a:gd name="T2" fmla="*/ 0 w 117"/>
                <a:gd name="T3" fmla="*/ 186 h 186"/>
                <a:gd name="T4" fmla="*/ 117 w 117"/>
                <a:gd name="T5" fmla="*/ 186 h 186"/>
                <a:gd name="T6" fmla="*/ 59 w 117"/>
                <a:gd name="T7" fmla="*/ 0 h 186"/>
              </a:gdLst>
              <a:ahLst/>
              <a:cxnLst>
                <a:cxn ang="0">
                  <a:pos x="T0" y="T1"/>
                </a:cxn>
                <a:cxn ang="0">
                  <a:pos x="T2" y="T3"/>
                </a:cxn>
                <a:cxn ang="0">
                  <a:pos x="T4" y="T5"/>
                </a:cxn>
                <a:cxn ang="0">
                  <a:pos x="T6" y="T7"/>
                </a:cxn>
              </a:cxnLst>
              <a:rect l="0" t="0" r="r" b="b"/>
              <a:pathLst>
                <a:path w="117" h="186">
                  <a:moveTo>
                    <a:pt x="59" y="0"/>
                  </a:moveTo>
                  <a:lnTo>
                    <a:pt x="0" y="186"/>
                  </a:lnTo>
                  <a:lnTo>
                    <a:pt x="117" y="186"/>
                  </a:lnTo>
                  <a:lnTo>
                    <a:pt x="5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7" name="Freeform 9"/>
            <p:cNvSpPr>
              <a:spLocks/>
            </p:cNvSpPr>
            <p:nvPr/>
          </p:nvSpPr>
          <p:spPr bwMode="auto">
            <a:xfrm>
              <a:off x="676275" y="4449763"/>
              <a:ext cx="153988" cy="241300"/>
            </a:xfrm>
            <a:custGeom>
              <a:avLst/>
              <a:gdLst>
                <a:gd name="T0" fmla="*/ 49 w 97"/>
                <a:gd name="T1" fmla="*/ 0 h 152"/>
                <a:gd name="T2" fmla="*/ 0 w 97"/>
                <a:gd name="T3" fmla="*/ 152 h 152"/>
                <a:gd name="T4" fmla="*/ 97 w 97"/>
                <a:gd name="T5" fmla="*/ 152 h 152"/>
                <a:gd name="T6" fmla="*/ 49 w 97"/>
                <a:gd name="T7" fmla="*/ 0 h 152"/>
              </a:gdLst>
              <a:ahLst/>
              <a:cxnLst>
                <a:cxn ang="0">
                  <a:pos x="T0" y="T1"/>
                </a:cxn>
                <a:cxn ang="0">
                  <a:pos x="T2" y="T3"/>
                </a:cxn>
                <a:cxn ang="0">
                  <a:pos x="T4" y="T5"/>
                </a:cxn>
                <a:cxn ang="0">
                  <a:pos x="T6" y="T7"/>
                </a:cxn>
              </a:cxnLst>
              <a:rect l="0" t="0" r="r" b="b"/>
              <a:pathLst>
                <a:path w="97" h="152">
                  <a:moveTo>
                    <a:pt x="49" y="0"/>
                  </a:moveTo>
                  <a:lnTo>
                    <a:pt x="0" y="152"/>
                  </a:lnTo>
                  <a:lnTo>
                    <a:pt x="97" y="152"/>
                  </a:lnTo>
                  <a:lnTo>
                    <a:pt x="4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8" name="Freeform 10"/>
            <p:cNvSpPr>
              <a:spLocks/>
            </p:cNvSpPr>
            <p:nvPr/>
          </p:nvSpPr>
          <p:spPr bwMode="auto">
            <a:xfrm>
              <a:off x="709613" y="4381500"/>
              <a:ext cx="90488" cy="144463"/>
            </a:xfrm>
            <a:custGeom>
              <a:avLst/>
              <a:gdLst>
                <a:gd name="T0" fmla="*/ 28 w 57"/>
                <a:gd name="T1" fmla="*/ 0 h 91"/>
                <a:gd name="T2" fmla="*/ 0 w 57"/>
                <a:gd name="T3" fmla="*/ 91 h 91"/>
                <a:gd name="T4" fmla="*/ 57 w 57"/>
                <a:gd name="T5" fmla="*/ 91 h 91"/>
                <a:gd name="T6" fmla="*/ 28 w 57"/>
                <a:gd name="T7" fmla="*/ 0 h 91"/>
              </a:gdLst>
              <a:ahLst/>
              <a:cxnLst>
                <a:cxn ang="0">
                  <a:pos x="T0" y="T1"/>
                </a:cxn>
                <a:cxn ang="0">
                  <a:pos x="T2" y="T3"/>
                </a:cxn>
                <a:cxn ang="0">
                  <a:pos x="T4" y="T5"/>
                </a:cxn>
                <a:cxn ang="0">
                  <a:pos x="T6" y="T7"/>
                </a:cxn>
              </a:cxnLst>
              <a:rect l="0" t="0" r="r" b="b"/>
              <a:pathLst>
                <a:path w="57" h="91">
                  <a:moveTo>
                    <a:pt x="28" y="0"/>
                  </a:moveTo>
                  <a:lnTo>
                    <a:pt x="0" y="91"/>
                  </a:lnTo>
                  <a:lnTo>
                    <a:pt x="57" y="91"/>
                  </a:lnTo>
                  <a:lnTo>
                    <a:pt x="28"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2" name="Title 1"/>
          <p:cNvSpPr>
            <a:spLocks noGrp="1"/>
          </p:cNvSpPr>
          <p:nvPr>
            <p:ph type="title"/>
          </p:nvPr>
        </p:nvSpPr>
        <p:spPr/>
        <p:txBody>
          <a:bodyPr/>
          <a:lstStyle/>
          <a:p>
            <a:r>
              <a:rPr lang="en-US" dirty="0"/>
              <a:t>P2P Maturity </a:t>
            </a:r>
            <a:r>
              <a:rPr lang="en-US" dirty="0" smtClean="0"/>
              <a:t>Model Framework</a:t>
            </a:r>
            <a:endParaRPr lang="en-US" dirty="0"/>
          </a:p>
        </p:txBody>
      </p:sp>
      <p:grpSp>
        <p:nvGrpSpPr>
          <p:cNvPr id="4" name="Group 3"/>
          <p:cNvGrpSpPr/>
          <p:nvPr/>
        </p:nvGrpSpPr>
        <p:grpSpPr>
          <a:xfrm>
            <a:off x="78139" y="6547743"/>
            <a:ext cx="471899" cy="393602"/>
            <a:chOff x="7363193" y="4665889"/>
            <a:chExt cx="354013" cy="295275"/>
          </a:xfrm>
        </p:grpSpPr>
        <p:sp>
          <p:nvSpPr>
            <p:cNvPr id="5"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6"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7"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9"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11" name="Rectangle 10"/>
          <p:cNvSpPr/>
          <p:nvPr/>
        </p:nvSpPr>
        <p:spPr bwMode="auto">
          <a:xfrm>
            <a:off x="-1" y="6939661"/>
            <a:ext cx="12436475" cy="5486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aphicFrame>
        <p:nvGraphicFramePr>
          <p:cNvPr id="21" name="Content Placeholder 6"/>
          <p:cNvGraphicFramePr>
            <a:graphicFrameLocks/>
          </p:cNvGraphicFramePr>
          <p:nvPr>
            <p:extLst>
              <p:ext uri="{D42A27DB-BD31-4B8C-83A1-F6EECF244321}">
                <p14:modId xmlns:p14="http://schemas.microsoft.com/office/powerpoint/2010/main" val="1347021384"/>
              </p:ext>
            </p:extLst>
          </p:nvPr>
        </p:nvGraphicFramePr>
        <p:xfrm>
          <a:off x="457198" y="1212849"/>
          <a:ext cx="11522074" cy="4980432"/>
        </p:xfrm>
        <a:graphic>
          <a:graphicData uri="http://schemas.openxmlformats.org/drawingml/2006/table">
            <a:tbl>
              <a:tblPr firstRow="1" bandRow="1">
                <a:tableStyleId>{5C22544A-7EE6-4342-B048-85BDC9FD1C3A}</a:tableStyleId>
              </a:tblPr>
              <a:tblGrid>
                <a:gridCol w="1917702">
                  <a:extLst>
                    <a:ext uri="{9D8B030D-6E8A-4147-A177-3AD203B41FA5}">
                      <a16:colId xmlns:a16="http://schemas.microsoft.com/office/drawing/2014/main" val="20000"/>
                    </a:ext>
                  </a:extLst>
                </a:gridCol>
                <a:gridCol w="1506436">
                  <a:extLst>
                    <a:ext uri="{9D8B030D-6E8A-4147-A177-3AD203B41FA5}">
                      <a16:colId xmlns:a16="http://schemas.microsoft.com/office/drawing/2014/main" val="20001"/>
                    </a:ext>
                  </a:extLst>
                </a:gridCol>
                <a:gridCol w="2757678">
                  <a:extLst>
                    <a:ext uri="{9D8B030D-6E8A-4147-A177-3AD203B41FA5}">
                      <a16:colId xmlns:a16="http://schemas.microsoft.com/office/drawing/2014/main" val="20002"/>
                    </a:ext>
                  </a:extLst>
                </a:gridCol>
                <a:gridCol w="2670129">
                  <a:extLst>
                    <a:ext uri="{9D8B030D-6E8A-4147-A177-3AD203B41FA5}">
                      <a16:colId xmlns:a16="http://schemas.microsoft.com/office/drawing/2014/main" val="20003"/>
                    </a:ext>
                  </a:extLst>
                </a:gridCol>
                <a:gridCol w="2670129">
                  <a:extLst>
                    <a:ext uri="{9D8B030D-6E8A-4147-A177-3AD203B41FA5}">
                      <a16:colId xmlns:a16="http://schemas.microsoft.com/office/drawing/2014/main" val="20004"/>
                    </a:ext>
                  </a:extLst>
                </a:gridCol>
              </a:tblGrid>
              <a:tr h="0">
                <a:tc>
                  <a:txBody>
                    <a:bodyPr/>
                    <a:lstStyle/>
                    <a:p>
                      <a:endParaRPr lang="sv-SE" sz="2000" dirty="0">
                        <a:solidFill>
                          <a:schemeClr val="bg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Basic</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60000"/>
                        <a:lumOff val="40000"/>
                      </a:schemeClr>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Reactive</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Proactive</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75000"/>
                      </a:schemeClr>
                    </a:solidFill>
                  </a:tcPr>
                </a:tc>
                <a:tc>
                  <a:txBody>
                    <a:bodyPr/>
                    <a:lstStyle/>
                    <a:p>
                      <a:pPr marL="0" algn="l" defTabSz="914363" rtl="0" eaLnBrk="1" latinLnBrk="0" hangingPunct="1"/>
                      <a:r>
                        <a:rPr lang="sv-SE" sz="1600" b="0" kern="1200" dirty="0" smtClean="0">
                          <a:solidFill>
                            <a:schemeClr val="bg1"/>
                          </a:solidFill>
                          <a:latin typeface="Segoe UI Semibold" panose="020B0702040204020203" pitchFamily="34" charset="0"/>
                          <a:ea typeface="+mn-ea"/>
                          <a:cs typeface="Segoe UI Semibold" panose="020B0702040204020203" pitchFamily="34" charset="0"/>
                        </a:rPr>
                        <a:t>Dynamic</a:t>
                      </a:r>
                      <a:endParaRPr lang="sv-SE" sz="1600" b="0" kern="1200" dirty="0">
                        <a:solidFill>
                          <a:schemeClr val="bg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Joint</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b</a:t>
                      </a: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usiness</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planning</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Activity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Annual plan with regular follow-up</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Leads and pipeline</a:t>
                      </a: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sharing</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 no structure</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 specific campaigns, some</a:t>
                      </a:r>
                    </a:p>
                    <a:p>
                      <a:pPr marL="0" algn="l" defTabSz="932742" rtl="0" eaLnBrk="1" latinLnBrk="0" hangingPunct="1"/>
                      <a:r>
                        <a:rPr lang="en-US" sz="1100" kern="1200" dirty="0" smtClean="0">
                          <a:solidFill>
                            <a:schemeClr val="bg1">
                              <a:lumMod val="75000"/>
                            </a:schemeClr>
                          </a:solidFill>
                          <a:latin typeface="+mn-lt"/>
                          <a:ea typeface="+mn-ea"/>
                          <a:cs typeface="+mn-cs"/>
                        </a:rPr>
                        <a:t>structure but outcome not measured</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Shared process to generate leads,</a:t>
                      </a:r>
                    </a:p>
                    <a:p>
                      <a:pPr marL="0" algn="l" defTabSz="932742" rtl="0" eaLnBrk="1" latinLnBrk="0" hangingPunct="1"/>
                      <a:r>
                        <a:rPr lang="en-US" sz="1100" kern="1200" dirty="0" smtClean="0">
                          <a:solidFill>
                            <a:schemeClr val="bg1">
                              <a:lumMod val="75000"/>
                            </a:schemeClr>
                          </a:solidFill>
                          <a:latin typeface="+mn-lt"/>
                          <a:ea typeface="+mn-ea"/>
                          <a:cs typeface="+mn-cs"/>
                        </a:rPr>
                        <a:t>scheduled pipeline reviews,</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 in-person meetings</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Agreement</a:t>
                      </a: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template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Rely on handshake or deal-specific contract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Letter of intent</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Formal contract that defines all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aspects of the relationship</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Sales</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compensation</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compensation for partnering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Ad hoc compensation for partnering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Alignment of referral and project-based compensation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Rationalized campaign-based</a:t>
                      </a:r>
                    </a:p>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compensation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Market messaging</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Only when asked or in response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to an opportunity</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messaging; recognition of</a:t>
                      </a:r>
                    </a:p>
                    <a:p>
                      <a:pPr marL="0" algn="l" defTabSz="932742" rtl="0" eaLnBrk="1" latinLnBrk="0" hangingPunct="1"/>
                      <a:r>
                        <a:rPr lang="en-US" sz="1100" kern="1200" dirty="0" smtClean="0">
                          <a:solidFill>
                            <a:schemeClr val="bg1">
                              <a:lumMod val="75000"/>
                            </a:schemeClr>
                          </a:solidFill>
                          <a:latin typeface="+mn-lt"/>
                          <a:ea typeface="+mn-ea"/>
                          <a:cs typeface="+mn-cs"/>
                        </a:rPr>
                        <a:t>partners and capabilities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Fully integrated marketing</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Geography</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Locally only</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Locally only</a:t>
                      </a: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Gain access to markets in other</a:t>
                      </a:r>
                    </a:p>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geographies</a:t>
                      </a:r>
                      <a:endParaRPr lang="sv-SE" sz="1100" kern="1200" dirty="0" smtClean="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lumMod val="75000"/>
                            </a:schemeClr>
                          </a:solidFill>
                          <a:latin typeface="+mn-lt"/>
                          <a:ea typeface="+mn-ea"/>
                          <a:cs typeface="+mn-cs"/>
                        </a:rPr>
                        <a:t>Strategically use partnering for broader geographical coverage</a:t>
                      </a:r>
                      <a:endParaRPr lang="sv-SE" sz="1100" kern="1200" dirty="0" smtClean="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Resource</a:t>
                      </a:r>
                      <a:r>
                        <a:rPr lang="sv-SE" sz="1200" b="0" baseline="0" dirty="0" smtClean="0">
                          <a:solidFill>
                            <a:schemeClr val="bg1">
                              <a:lumMod val="75000"/>
                            </a:schemeClr>
                          </a:solidFill>
                          <a:latin typeface="Segoe UI Semibold" panose="020B0702040204020203" pitchFamily="34" charset="0"/>
                          <a:cs typeface="Segoe UI Semibold" panose="020B0702040204020203" pitchFamily="34" charset="0"/>
                        </a:rPr>
                        <a:t> utilization </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Subcontractor</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Opportunity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Predefined rates for shared resources; access to architects for sales activities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Integrated resource planning covering multiple competencies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Readiness and certification</a:t>
                      </a:r>
                      <a:endParaRPr lang="sv-SE" sz="1200" b="0" i="1" dirty="0" smtClean="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 plan</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sv-SE" sz="1100" kern="1200" dirty="0" smtClean="0">
                          <a:solidFill>
                            <a:schemeClr val="bg1">
                              <a:lumMod val="75000"/>
                            </a:schemeClr>
                          </a:solidFill>
                          <a:latin typeface="+mn-lt"/>
                          <a:ea typeface="+mn-ea"/>
                          <a:cs typeface="+mn-cs"/>
                        </a:rPr>
                        <a:t>Ad hoc, opportunity based</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Joint partner training in overlapping areas, joint planning to reduce overlaps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Formal plan to earn certifications, use strength in combined advanced certifications to win customers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0">
                <a:tc>
                  <a:txBody>
                    <a:bodyPr/>
                    <a:lstStyle/>
                    <a:p>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Product and </a:t>
                      </a:r>
                      <a:b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br>
                      <a:r>
                        <a:rPr lang="sv-SE" sz="1200" b="0" dirty="0" smtClean="0">
                          <a:solidFill>
                            <a:schemeClr val="bg1">
                              <a:lumMod val="75000"/>
                            </a:schemeClr>
                          </a:solidFill>
                          <a:latin typeface="Segoe UI Semibold" panose="020B0702040204020203" pitchFamily="34" charset="0"/>
                          <a:cs typeface="Segoe UI Semibold" panose="020B0702040204020203" pitchFamily="34" charset="0"/>
                        </a:rPr>
                        <a:t>customer support</a:t>
                      </a:r>
                      <a:endParaRPr lang="sv-SE" sz="1200" b="0" dirty="0">
                        <a:solidFill>
                          <a:schemeClr val="bg1">
                            <a:lumMod val="75000"/>
                          </a:schemeClr>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bg1">
                              <a:lumMod val="75000"/>
                            </a:schemeClr>
                          </a:solidFill>
                          <a:latin typeface="+mn-lt"/>
                          <a:ea typeface="+mn-ea"/>
                          <a:cs typeface="+mn-cs"/>
                        </a:rPr>
                        <a:t>None</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Ad hoc as customers report problems; may have spreadsheet tracking system</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Single point of contact (SPOC) for</a:t>
                      </a:r>
                    </a:p>
                    <a:p>
                      <a:pPr marL="0" algn="l" defTabSz="932742" rtl="0" eaLnBrk="1" latinLnBrk="0" hangingPunct="1"/>
                      <a:r>
                        <a:rPr lang="en-US" sz="1100" kern="1200" dirty="0" smtClean="0">
                          <a:solidFill>
                            <a:schemeClr val="bg1">
                              <a:lumMod val="75000"/>
                            </a:schemeClr>
                          </a:solidFill>
                          <a:latin typeface="+mn-lt"/>
                          <a:ea typeface="+mn-ea"/>
                          <a:cs typeface="+mn-cs"/>
                        </a:rPr>
                        <a:t>support; scheduled meetings to review customer and product issues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bg1">
                              <a:lumMod val="75000"/>
                            </a:schemeClr>
                          </a:solidFill>
                          <a:latin typeface="+mn-lt"/>
                          <a:ea typeface="+mn-ea"/>
                          <a:cs typeface="+mn-cs"/>
                        </a:rPr>
                        <a:t>SPOC for support with shared </a:t>
                      </a:r>
                      <a:br>
                        <a:rPr lang="en-US" sz="1100" kern="1200" dirty="0" smtClean="0">
                          <a:solidFill>
                            <a:schemeClr val="bg1">
                              <a:lumMod val="75000"/>
                            </a:schemeClr>
                          </a:solidFill>
                          <a:latin typeface="+mn-lt"/>
                          <a:ea typeface="+mn-ea"/>
                          <a:cs typeface="+mn-cs"/>
                        </a:rPr>
                      </a:br>
                      <a:r>
                        <a:rPr lang="en-US" sz="1100" kern="1200" dirty="0" smtClean="0">
                          <a:solidFill>
                            <a:schemeClr val="bg1">
                              <a:lumMod val="75000"/>
                            </a:schemeClr>
                          </a:solidFill>
                          <a:latin typeface="+mn-lt"/>
                          <a:ea typeface="+mn-ea"/>
                          <a:cs typeface="+mn-cs"/>
                        </a:rPr>
                        <a:t>CRM to proactively resolve and track customers and product issues</a:t>
                      </a:r>
                      <a:endParaRPr lang="sv-SE" sz="1100" kern="1200" dirty="0">
                        <a:solidFill>
                          <a:schemeClr val="bg1">
                            <a:lumMod val="75000"/>
                          </a:schemeClr>
                        </a:solidFill>
                        <a:latin typeface="+mn-lt"/>
                        <a:ea typeface="+mn-ea"/>
                        <a:cs typeface="+mn-cs"/>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0">
                <a:tc>
                  <a:txBody>
                    <a:bodyPr/>
                    <a:lstStyle/>
                    <a:p>
                      <a:r>
                        <a:rPr lang="sv-SE" sz="1200" b="0" dirty="0" smtClean="0">
                          <a:solidFill>
                            <a:schemeClr val="tx1"/>
                          </a:solidFill>
                          <a:latin typeface="Segoe UI Semibold" panose="020B0702040204020203" pitchFamily="34" charset="0"/>
                          <a:cs typeface="Segoe UI Semibold" panose="020B0702040204020203" pitchFamily="34" charset="0"/>
                        </a:rPr>
                        <a:t>Customer relationships</a:t>
                      </a:r>
                    </a:p>
                    <a:p>
                      <a:r>
                        <a:rPr lang="sv-SE" sz="1200" b="0" dirty="0" smtClean="0">
                          <a:solidFill>
                            <a:schemeClr val="tx1"/>
                          </a:solidFill>
                          <a:latin typeface="Segoe UI Semibold" panose="020B0702040204020203" pitchFamily="34" charset="0"/>
                          <a:cs typeface="Segoe UI Semibold" panose="020B0702040204020203" pitchFamily="34" charset="0"/>
                        </a:rPr>
                        <a:t>and satisfaction</a:t>
                      </a:r>
                      <a:endParaRPr lang="sv-SE" sz="1200" b="0" dirty="0">
                        <a:solidFill>
                          <a:schemeClr val="tx1"/>
                        </a:solidFill>
                        <a:latin typeface="Segoe UI Semibold" panose="020B0702040204020203" pitchFamily="34" charset="0"/>
                        <a:cs typeface="Segoe UI Semibold" panose="020B0702040204020203" pitchFamily="34" charset="0"/>
                      </a:endParaRPr>
                    </a:p>
                  </a:txBody>
                  <a:tcPr marT="36576" marB="36576"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marL="0" algn="l" defTabSz="932742" rtl="0" eaLnBrk="1" latinLnBrk="0" hangingPunct="1"/>
                      <a:r>
                        <a:rPr lang="sv-SE" sz="1100" kern="1200" dirty="0" smtClean="0">
                          <a:solidFill>
                            <a:schemeClr val="tx1"/>
                          </a:solidFill>
                          <a:latin typeface="Segoe UI Semibold" panose="020B0702040204020203" pitchFamily="34" charset="0"/>
                          <a:ea typeface="+mn-ea"/>
                          <a:cs typeface="Segoe UI Semibold" panose="020B0702040204020203" pitchFamily="34" charset="0"/>
                        </a:rPr>
                        <a:t>None</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Segoe UI Semibold" panose="020B0702040204020203" pitchFamily="34" charset="0"/>
                          <a:ea typeface="+mn-ea"/>
                          <a:cs typeface="Segoe UI Semibold" panose="020B0702040204020203" pitchFamily="34" charset="0"/>
                        </a:rPr>
                        <a:t>Ad hoc, some 1:1 customer meetings to understand experience with each Partner</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Segoe UI Semibold" panose="020B0702040204020203" pitchFamily="34" charset="0"/>
                          <a:ea typeface="+mn-ea"/>
                          <a:cs typeface="Segoe UI Semibold" panose="020B0702040204020203" pitchFamily="34" charset="0"/>
                        </a:rPr>
                        <a:t>Proactive management of customer satisfaction; shared references</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tc>
                  <a:txBody>
                    <a:bodyPr/>
                    <a:lstStyle/>
                    <a:p>
                      <a:pPr marL="0" algn="l" defTabSz="932742" rtl="0" eaLnBrk="1" latinLnBrk="0" hangingPunct="1"/>
                      <a:r>
                        <a:rPr lang="en-US" sz="1100" kern="1200" dirty="0" smtClean="0">
                          <a:solidFill>
                            <a:schemeClr val="tx1"/>
                          </a:solidFill>
                          <a:latin typeface="Segoe UI Semibold" panose="020B0702040204020203" pitchFamily="34" charset="0"/>
                          <a:ea typeface="+mn-ea"/>
                          <a:cs typeface="Segoe UI Semibold" panose="020B0702040204020203" pitchFamily="34" charset="0"/>
                        </a:rPr>
                        <a:t>Shared responsibility and action for customer service regardless of fault</a:t>
                      </a:r>
                      <a:endParaRPr lang="sv-SE" sz="1100" kern="1200" dirty="0">
                        <a:solidFill>
                          <a:schemeClr val="tx1"/>
                        </a:solidFill>
                        <a:latin typeface="Segoe UI Semibold" panose="020B0702040204020203" pitchFamily="34" charset="0"/>
                        <a:ea typeface="+mn-ea"/>
                        <a:cs typeface="Segoe UI Semibold" panose="020B0702040204020203" pitchFamily="34" charset="0"/>
                      </a:endParaRPr>
                    </a:p>
                  </a:txBody>
                  <a:tcPr marT="36576" marB="36576"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grpSp>
        <p:nvGrpSpPr>
          <p:cNvPr id="28" name="Group 27"/>
          <p:cNvGrpSpPr/>
          <p:nvPr/>
        </p:nvGrpSpPr>
        <p:grpSpPr>
          <a:xfrm>
            <a:off x="11685613" y="1289759"/>
            <a:ext cx="223706" cy="219248"/>
            <a:chOff x="2853690" y="2183383"/>
            <a:chExt cx="3152775" cy="3089945"/>
          </a:xfrm>
          <a:solidFill>
            <a:schemeClr val="bg1"/>
          </a:solidFill>
        </p:grpSpPr>
        <p:sp>
          <p:nvSpPr>
            <p:cNvPr id="29" name="Freeform 28"/>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endParaRPr>
            </a:p>
          </p:txBody>
        </p:sp>
        <p:sp>
          <p:nvSpPr>
            <p:cNvPr id="30" name="Freeform 29"/>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endParaRPr>
            </a:p>
          </p:txBody>
        </p:sp>
      </p:grpSp>
      <p:sp>
        <p:nvSpPr>
          <p:cNvPr id="31" name="Freeform 30"/>
          <p:cNvSpPr/>
          <p:nvPr/>
        </p:nvSpPr>
        <p:spPr>
          <a:xfrm>
            <a:off x="6405896" y="1264912"/>
            <a:ext cx="193040" cy="267360"/>
          </a:xfrm>
          <a:custGeom>
            <a:avLst/>
            <a:gdLst/>
            <a:ahLst/>
            <a:cxnLst/>
            <a:rect l="l" t="t" r="r" b="b"/>
            <a:pathLst>
              <a:path w="1581153" h="2189881">
                <a:moveTo>
                  <a:pt x="883116" y="734711"/>
                </a:moveTo>
                <a:cubicBezTo>
                  <a:pt x="862725" y="734711"/>
                  <a:pt x="846194" y="751242"/>
                  <a:pt x="846194" y="771633"/>
                </a:cubicBezTo>
                <a:cubicBezTo>
                  <a:pt x="846194" y="792025"/>
                  <a:pt x="862725" y="808556"/>
                  <a:pt x="883116" y="808556"/>
                </a:cubicBezTo>
                <a:cubicBezTo>
                  <a:pt x="903508" y="808556"/>
                  <a:pt x="920038" y="792025"/>
                  <a:pt x="920038" y="771633"/>
                </a:cubicBezTo>
                <a:cubicBezTo>
                  <a:pt x="920038" y="751242"/>
                  <a:pt x="903508" y="734711"/>
                  <a:pt x="883116" y="734711"/>
                </a:cubicBezTo>
                <a:close/>
                <a:moveTo>
                  <a:pt x="883116" y="712635"/>
                </a:moveTo>
                <a:cubicBezTo>
                  <a:pt x="915700" y="712635"/>
                  <a:pt x="942115" y="739049"/>
                  <a:pt x="942115" y="771633"/>
                </a:cubicBezTo>
                <a:cubicBezTo>
                  <a:pt x="942115" y="804218"/>
                  <a:pt x="915700" y="830632"/>
                  <a:pt x="883116" y="830632"/>
                </a:cubicBezTo>
                <a:cubicBezTo>
                  <a:pt x="850532" y="830632"/>
                  <a:pt x="824118" y="804218"/>
                  <a:pt x="824118" y="771633"/>
                </a:cubicBezTo>
                <a:cubicBezTo>
                  <a:pt x="824118" y="739049"/>
                  <a:pt x="850532" y="712635"/>
                  <a:pt x="883116" y="712635"/>
                </a:cubicBezTo>
                <a:close/>
                <a:moveTo>
                  <a:pt x="883116" y="690117"/>
                </a:moveTo>
                <a:cubicBezTo>
                  <a:pt x="838096" y="690117"/>
                  <a:pt x="801600" y="726613"/>
                  <a:pt x="801600" y="771633"/>
                </a:cubicBezTo>
                <a:cubicBezTo>
                  <a:pt x="801600" y="816654"/>
                  <a:pt x="838096" y="853150"/>
                  <a:pt x="883116" y="853150"/>
                </a:cubicBezTo>
                <a:cubicBezTo>
                  <a:pt x="928136" y="853150"/>
                  <a:pt x="964633" y="816654"/>
                  <a:pt x="964633" y="771633"/>
                </a:cubicBezTo>
                <a:cubicBezTo>
                  <a:pt x="964633" y="726613"/>
                  <a:pt x="928136" y="690117"/>
                  <a:pt x="883116" y="690117"/>
                </a:cubicBezTo>
                <a:close/>
                <a:moveTo>
                  <a:pt x="846736" y="631719"/>
                </a:moveTo>
                <a:cubicBezTo>
                  <a:pt x="848495" y="650106"/>
                  <a:pt x="864156" y="664229"/>
                  <a:pt x="883116" y="664229"/>
                </a:cubicBezTo>
                <a:cubicBezTo>
                  <a:pt x="901966" y="664229"/>
                  <a:pt x="917556" y="650269"/>
                  <a:pt x="919434" y="632028"/>
                </a:cubicBezTo>
                <a:cubicBezTo>
                  <a:pt x="933117" y="635454"/>
                  <a:pt x="946010" y="640847"/>
                  <a:pt x="957618" y="648200"/>
                </a:cubicBezTo>
                <a:cubicBezTo>
                  <a:pt x="945923" y="662280"/>
                  <a:pt x="946837" y="683147"/>
                  <a:pt x="959984" y="696618"/>
                </a:cubicBezTo>
                <a:cubicBezTo>
                  <a:pt x="973231" y="710192"/>
                  <a:pt x="994288" y="711531"/>
                  <a:pt x="1008677" y="699936"/>
                </a:cubicBezTo>
                <a:cubicBezTo>
                  <a:pt x="1015043" y="710845"/>
                  <a:pt x="1019971" y="722688"/>
                  <a:pt x="1023068" y="735251"/>
                </a:cubicBezTo>
                <a:cubicBezTo>
                  <a:pt x="1004666" y="736998"/>
                  <a:pt x="990525" y="752666"/>
                  <a:pt x="990525" y="771638"/>
                </a:cubicBezTo>
                <a:cubicBezTo>
                  <a:pt x="990525" y="790600"/>
                  <a:pt x="1004652" y="806263"/>
                  <a:pt x="1023043" y="808020"/>
                </a:cubicBezTo>
                <a:cubicBezTo>
                  <a:pt x="1019907" y="820418"/>
                  <a:pt x="1014948" y="832089"/>
                  <a:pt x="1008471" y="842796"/>
                </a:cubicBezTo>
                <a:cubicBezTo>
                  <a:pt x="994085" y="831502"/>
                  <a:pt x="973270" y="832980"/>
                  <a:pt x="960164" y="846473"/>
                </a:cubicBezTo>
                <a:cubicBezTo>
                  <a:pt x="947023" y="860002"/>
                  <a:pt x="946182" y="880926"/>
                  <a:pt x="957974" y="894985"/>
                </a:cubicBezTo>
                <a:cubicBezTo>
                  <a:pt x="946242" y="902441"/>
                  <a:pt x="933311" y="908110"/>
                  <a:pt x="919495" y="911547"/>
                </a:cubicBezTo>
                <a:cubicBezTo>
                  <a:pt x="917732" y="893165"/>
                  <a:pt x="902073" y="879047"/>
                  <a:pt x="883116" y="879047"/>
                </a:cubicBezTo>
                <a:cubicBezTo>
                  <a:pt x="864266" y="879047"/>
                  <a:pt x="848676" y="893007"/>
                  <a:pt x="846798" y="911248"/>
                </a:cubicBezTo>
                <a:cubicBezTo>
                  <a:pt x="833115" y="907823"/>
                  <a:pt x="820222" y="902430"/>
                  <a:pt x="808614" y="895077"/>
                </a:cubicBezTo>
                <a:cubicBezTo>
                  <a:pt x="820310" y="880996"/>
                  <a:pt x="819396" y="860129"/>
                  <a:pt x="806249" y="846658"/>
                </a:cubicBezTo>
                <a:cubicBezTo>
                  <a:pt x="793001" y="833084"/>
                  <a:pt x="771944" y="831745"/>
                  <a:pt x="757555" y="843340"/>
                </a:cubicBezTo>
                <a:cubicBezTo>
                  <a:pt x="751189" y="832430"/>
                  <a:pt x="746262" y="820588"/>
                  <a:pt x="743164" y="808025"/>
                </a:cubicBezTo>
                <a:cubicBezTo>
                  <a:pt x="761566" y="806278"/>
                  <a:pt x="775707" y="790610"/>
                  <a:pt x="775707" y="771638"/>
                </a:cubicBezTo>
                <a:cubicBezTo>
                  <a:pt x="775707" y="752788"/>
                  <a:pt x="761747" y="737198"/>
                  <a:pt x="743506" y="735320"/>
                </a:cubicBezTo>
                <a:cubicBezTo>
                  <a:pt x="746610" y="722921"/>
                  <a:pt x="751330" y="711171"/>
                  <a:pt x="757839" y="700530"/>
                </a:cubicBezTo>
                <a:cubicBezTo>
                  <a:pt x="772219" y="711769"/>
                  <a:pt x="792985" y="710273"/>
                  <a:pt x="806069" y="696803"/>
                </a:cubicBezTo>
                <a:cubicBezTo>
                  <a:pt x="819234" y="683248"/>
                  <a:pt x="820054" y="662271"/>
                  <a:pt x="808200" y="648208"/>
                </a:cubicBezTo>
                <a:cubicBezTo>
                  <a:pt x="819957" y="640798"/>
                  <a:pt x="832906" y="635148"/>
                  <a:pt x="846736" y="631719"/>
                </a:cubicBezTo>
                <a:close/>
                <a:moveTo>
                  <a:pt x="1118281" y="421960"/>
                </a:moveTo>
                <a:cubicBezTo>
                  <a:pt x="1085277" y="421960"/>
                  <a:pt x="1058522" y="448715"/>
                  <a:pt x="1058522" y="481719"/>
                </a:cubicBezTo>
                <a:cubicBezTo>
                  <a:pt x="1058522" y="514722"/>
                  <a:pt x="1085277" y="541477"/>
                  <a:pt x="1118281" y="541477"/>
                </a:cubicBezTo>
                <a:cubicBezTo>
                  <a:pt x="1151285" y="541477"/>
                  <a:pt x="1178040" y="514722"/>
                  <a:pt x="1178040" y="481719"/>
                </a:cubicBezTo>
                <a:cubicBezTo>
                  <a:pt x="1178040" y="448715"/>
                  <a:pt x="1151285" y="421960"/>
                  <a:pt x="1118281" y="421960"/>
                </a:cubicBezTo>
                <a:close/>
                <a:moveTo>
                  <a:pt x="1118281" y="386229"/>
                </a:moveTo>
                <a:cubicBezTo>
                  <a:pt x="1171019" y="386229"/>
                  <a:pt x="1213770" y="428981"/>
                  <a:pt x="1213770" y="481719"/>
                </a:cubicBezTo>
                <a:cubicBezTo>
                  <a:pt x="1213770" y="534456"/>
                  <a:pt x="1171019" y="577208"/>
                  <a:pt x="1118281" y="577208"/>
                </a:cubicBezTo>
                <a:cubicBezTo>
                  <a:pt x="1065544" y="577208"/>
                  <a:pt x="1022792" y="534456"/>
                  <a:pt x="1022792" y="481719"/>
                </a:cubicBezTo>
                <a:cubicBezTo>
                  <a:pt x="1022792" y="428981"/>
                  <a:pt x="1065544" y="386229"/>
                  <a:pt x="1118281" y="386229"/>
                </a:cubicBezTo>
                <a:close/>
                <a:moveTo>
                  <a:pt x="1118281" y="349784"/>
                </a:moveTo>
                <a:cubicBezTo>
                  <a:pt x="1045416" y="349784"/>
                  <a:pt x="986346" y="408853"/>
                  <a:pt x="986346" y="481719"/>
                </a:cubicBezTo>
                <a:cubicBezTo>
                  <a:pt x="986346" y="554584"/>
                  <a:pt x="1045416" y="613653"/>
                  <a:pt x="1118281" y="613653"/>
                </a:cubicBezTo>
                <a:cubicBezTo>
                  <a:pt x="1191147" y="613653"/>
                  <a:pt x="1250216" y="554584"/>
                  <a:pt x="1250216" y="481719"/>
                </a:cubicBezTo>
                <a:cubicBezTo>
                  <a:pt x="1250216" y="408853"/>
                  <a:pt x="1191147" y="349784"/>
                  <a:pt x="1118281" y="349784"/>
                </a:cubicBezTo>
                <a:close/>
                <a:moveTo>
                  <a:pt x="714681" y="341812"/>
                </a:moveTo>
                <a:cubicBezTo>
                  <a:pt x="690196" y="341812"/>
                  <a:pt x="670347" y="361661"/>
                  <a:pt x="670347" y="386145"/>
                </a:cubicBezTo>
                <a:cubicBezTo>
                  <a:pt x="670347" y="410630"/>
                  <a:pt x="690196" y="430479"/>
                  <a:pt x="714681" y="430479"/>
                </a:cubicBezTo>
                <a:cubicBezTo>
                  <a:pt x="739166" y="430479"/>
                  <a:pt x="759014" y="410630"/>
                  <a:pt x="759014" y="386145"/>
                </a:cubicBezTo>
                <a:cubicBezTo>
                  <a:pt x="759014" y="361661"/>
                  <a:pt x="739166" y="341812"/>
                  <a:pt x="714681" y="341812"/>
                </a:cubicBezTo>
                <a:close/>
                <a:moveTo>
                  <a:pt x="714681" y="315304"/>
                </a:moveTo>
                <a:cubicBezTo>
                  <a:pt x="753806" y="315304"/>
                  <a:pt x="785522" y="347021"/>
                  <a:pt x="785522" y="386145"/>
                </a:cubicBezTo>
                <a:cubicBezTo>
                  <a:pt x="785522" y="425270"/>
                  <a:pt x="753806" y="456987"/>
                  <a:pt x="714681" y="456987"/>
                </a:cubicBezTo>
                <a:cubicBezTo>
                  <a:pt x="675556" y="456987"/>
                  <a:pt x="643839" y="425270"/>
                  <a:pt x="643839" y="386145"/>
                </a:cubicBezTo>
                <a:cubicBezTo>
                  <a:pt x="643839" y="347021"/>
                  <a:pt x="675556" y="315304"/>
                  <a:pt x="714681" y="315304"/>
                </a:cubicBezTo>
                <a:close/>
                <a:moveTo>
                  <a:pt x="714681" y="288265"/>
                </a:moveTo>
                <a:cubicBezTo>
                  <a:pt x="660623" y="288265"/>
                  <a:pt x="616801" y="332088"/>
                  <a:pt x="616801" y="386145"/>
                </a:cubicBezTo>
                <a:cubicBezTo>
                  <a:pt x="616801" y="440203"/>
                  <a:pt x="660623" y="484025"/>
                  <a:pt x="714681" y="484025"/>
                </a:cubicBezTo>
                <a:cubicBezTo>
                  <a:pt x="768738" y="484025"/>
                  <a:pt x="812561" y="440203"/>
                  <a:pt x="812561" y="386145"/>
                </a:cubicBezTo>
                <a:cubicBezTo>
                  <a:pt x="812561" y="332088"/>
                  <a:pt x="768738" y="288265"/>
                  <a:pt x="714681" y="288265"/>
                </a:cubicBezTo>
                <a:close/>
                <a:moveTo>
                  <a:pt x="1059399" y="255267"/>
                </a:moveTo>
                <a:cubicBezTo>
                  <a:pt x="1062247" y="285026"/>
                  <a:pt x="1087594" y="307885"/>
                  <a:pt x="1118281" y="307885"/>
                </a:cubicBezTo>
                <a:cubicBezTo>
                  <a:pt x="1148790" y="307885"/>
                  <a:pt x="1174022" y="285290"/>
                  <a:pt x="1177062" y="255767"/>
                </a:cubicBezTo>
                <a:cubicBezTo>
                  <a:pt x="1199208" y="261311"/>
                  <a:pt x="1220076" y="270040"/>
                  <a:pt x="1238863" y="281941"/>
                </a:cubicBezTo>
                <a:cubicBezTo>
                  <a:pt x="1219934" y="304731"/>
                  <a:pt x="1221414" y="338503"/>
                  <a:pt x="1242692" y="360306"/>
                </a:cubicBezTo>
                <a:cubicBezTo>
                  <a:pt x="1264133" y="382275"/>
                  <a:pt x="1298213" y="384443"/>
                  <a:pt x="1321502" y="365676"/>
                </a:cubicBezTo>
                <a:cubicBezTo>
                  <a:pt x="1331806" y="383333"/>
                  <a:pt x="1339781" y="402500"/>
                  <a:pt x="1344794" y="422833"/>
                </a:cubicBezTo>
                <a:cubicBezTo>
                  <a:pt x="1315010" y="425660"/>
                  <a:pt x="1292123" y="451020"/>
                  <a:pt x="1292123" y="481726"/>
                </a:cubicBezTo>
                <a:cubicBezTo>
                  <a:pt x="1292123" y="512417"/>
                  <a:pt x="1314988" y="537767"/>
                  <a:pt x="1344753" y="540610"/>
                </a:cubicBezTo>
                <a:cubicBezTo>
                  <a:pt x="1339677" y="560676"/>
                  <a:pt x="1331652" y="579566"/>
                  <a:pt x="1321169" y="596895"/>
                </a:cubicBezTo>
                <a:cubicBezTo>
                  <a:pt x="1297885" y="578615"/>
                  <a:pt x="1264195" y="581008"/>
                  <a:pt x="1242983" y="602847"/>
                </a:cubicBezTo>
                <a:cubicBezTo>
                  <a:pt x="1221716" y="624744"/>
                  <a:pt x="1220354" y="658609"/>
                  <a:pt x="1239440" y="681363"/>
                </a:cubicBezTo>
                <a:cubicBezTo>
                  <a:pt x="1220450" y="693430"/>
                  <a:pt x="1199521" y="702605"/>
                  <a:pt x="1177160" y="708169"/>
                </a:cubicBezTo>
                <a:cubicBezTo>
                  <a:pt x="1174306" y="678418"/>
                  <a:pt x="1148963" y="655567"/>
                  <a:pt x="1118281" y="655567"/>
                </a:cubicBezTo>
                <a:cubicBezTo>
                  <a:pt x="1087772" y="655567"/>
                  <a:pt x="1062540" y="678162"/>
                  <a:pt x="1059500" y="707686"/>
                </a:cubicBezTo>
                <a:cubicBezTo>
                  <a:pt x="1037355" y="702141"/>
                  <a:pt x="1016486" y="693413"/>
                  <a:pt x="997698" y="681511"/>
                </a:cubicBezTo>
                <a:cubicBezTo>
                  <a:pt x="1016628" y="658722"/>
                  <a:pt x="1015149" y="624949"/>
                  <a:pt x="993871" y="603146"/>
                </a:cubicBezTo>
                <a:cubicBezTo>
                  <a:pt x="972429" y="581176"/>
                  <a:pt x="938348" y="579009"/>
                  <a:pt x="915060" y="597776"/>
                </a:cubicBezTo>
                <a:cubicBezTo>
                  <a:pt x="904757" y="580119"/>
                  <a:pt x="896781" y="560951"/>
                  <a:pt x="891768" y="540619"/>
                </a:cubicBezTo>
                <a:cubicBezTo>
                  <a:pt x="921552" y="537791"/>
                  <a:pt x="944439" y="512432"/>
                  <a:pt x="944439" y="481726"/>
                </a:cubicBezTo>
                <a:cubicBezTo>
                  <a:pt x="944439" y="451217"/>
                  <a:pt x="921844" y="425985"/>
                  <a:pt x="892322" y="422945"/>
                </a:cubicBezTo>
                <a:cubicBezTo>
                  <a:pt x="897345" y="402878"/>
                  <a:pt x="904984" y="383860"/>
                  <a:pt x="915520" y="366638"/>
                </a:cubicBezTo>
                <a:cubicBezTo>
                  <a:pt x="938793" y="384828"/>
                  <a:pt x="972404" y="382406"/>
                  <a:pt x="993580" y="360605"/>
                </a:cubicBezTo>
                <a:cubicBezTo>
                  <a:pt x="1014887" y="338667"/>
                  <a:pt x="1016215" y="304716"/>
                  <a:pt x="997030" y="281954"/>
                </a:cubicBezTo>
                <a:cubicBezTo>
                  <a:pt x="1016058" y="269961"/>
                  <a:pt x="1037015" y="260817"/>
                  <a:pt x="1059399" y="255267"/>
                </a:cubicBezTo>
                <a:close/>
                <a:moveTo>
                  <a:pt x="670997" y="218145"/>
                </a:moveTo>
                <a:cubicBezTo>
                  <a:pt x="673110" y="240223"/>
                  <a:pt x="691915" y="257181"/>
                  <a:pt x="714681" y="257181"/>
                </a:cubicBezTo>
                <a:cubicBezTo>
                  <a:pt x="737315" y="257181"/>
                  <a:pt x="756034" y="240418"/>
                  <a:pt x="758289" y="218516"/>
                </a:cubicBezTo>
                <a:cubicBezTo>
                  <a:pt x="774718" y="222629"/>
                  <a:pt x="790200" y="229105"/>
                  <a:pt x="804138" y="237934"/>
                </a:cubicBezTo>
                <a:cubicBezTo>
                  <a:pt x="790095" y="254841"/>
                  <a:pt x="791193" y="279896"/>
                  <a:pt x="806978" y="296071"/>
                </a:cubicBezTo>
                <a:cubicBezTo>
                  <a:pt x="822885" y="312370"/>
                  <a:pt x="848169" y="313978"/>
                  <a:pt x="865446" y="300056"/>
                </a:cubicBezTo>
                <a:cubicBezTo>
                  <a:pt x="873090" y="313155"/>
                  <a:pt x="879007" y="327375"/>
                  <a:pt x="882726" y="342459"/>
                </a:cubicBezTo>
                <a:cubicBezTo>
                  <a:pt x="860630" y="344557"/>
                  <a:pt x="843650" y="363371"/>
                  <a:pt x="843650" y="386151"/>
                </a:cubicBezTo>
                <a:cubicBezTo>
                  <a:pt x="843650" y="408920"/>
                  <a:pt x="860614" y="427727"/>
                  <a:pt x="882696" y="429836"/>
                </a:cubicBezTo>
                <a:cubicBezTo>
                  <a:pt x="878930" y="444722"/>
                  <a:pt x="872976" y="458737"/>
                  <a:pt x="865199" y="471592"/>
                </a:cubicBezTo>
                <a:cubicBezTo>
                  <a:pt x="847926" y="458031"/>
                  <a:pt x="822932" y="459806"/>
                  <a:pt x="807195" y="476008"/>
                </a:cubicBezTo>
                <a:cubicBezTo>
                  <a:pt x="791417" y="492253"/>
                  <a:pt x="790406" y="517378"/>
                  <a:pt x="804566" y="534258"/>
                </a:cubicBezTo>
                <a:cubicBezTo>
                  <a:pt x="790478" y="543211"/>
                  <a:pt x="774951" y="550017"/>
                  <a:pt x="758362" y="554145"/>
                </a:cubicBezTo>
                <a:cubicBezTo>
                  <a:pt x="756245" y="532073"/>
                  <a:pt x="737443" y="515121"/>
                  <a:pt x="714681" y="515121"/>
                </a:cubicBezTo>
                <a:cubicBezTo>
                  <a:pt x="692046" y="515121"/>
                  <a:pt x="673328" y="531884"/>
                  <a:pt x="671072" y="553786"/>
                </a:cubicBezTo>
                <a:cubicBezTo>
                  <a:pt x="654643" y="549673"/>
                  <a:pt x="639161" y="543198"/>
                  <a:pt x="625223" y="534368"/>
                </a:cubicBezTo>
                <a:cubicBezTo>
                  <a:pt x="639266" y="517461"/>
                  <a:pt x="638169" y="492406"/>
                  <a:pt x="622383" y="476230"/>
                </a:cubicBezTo>
                <a:cubicBezTo>
                  <a:pt x="606476" y="459931"/>
                  <a:pt x="581192" y="458323"/>
                  <a:pt x="563915" y="472246"/>
                </a:cubicBezTo>
                <a:cubicBezTo>
                  <a:pt x="556271" y="459147"/>
                  <a:pt x="550354" y="444927"/>
                  <a:pt x="546635" y="429843"/>
                </a:cubicBezTo>
                <a:cubicBezTo>
                  <a:pt x="568731" y="427745"/>
                  <a:pt x="585711" y="408931"/>
                  <a:pt x="585711" y="386151"/>
                </a:cubicBezTo>
                <a:cubicBezTo>
                  <a:pt x="585711" y="363517"/>
                  <a:pt x="568948" y="344798"/>
                  <a:pt x="547046" y="342542"/>
                </a:cubicBezTo>
                <a:cubicBezTo>
                  <a:pt x="550773" y="327655"/>
                  <a:pt x="556440" y="313546"/>
                  <a:pt x="564256" y="300769"/>
                </a:cubicBezTo>
                <a:cubicBezTo>
                  <a:pt x="581522" y="314264"/>
                  <a:pt x="606457" y="312467"/>
                  <a:pt x="622167" y="296293"/>
                </a:cubicBezTo>
                <a:cubicBezTo>
                  <a:pt x="637975" y="280018"/>
                  <a:pt x="638959" y="254830"/>
                  <a:pt x="624727" y="237944"/>
                </a:cubicBezTo>
                <a:cubicBezTo>
                  <a:pt x="638843" y="229046"/>
                  <a:pt x="654391" y="222263"/>
                  <a:pt x="670997" y="218145"/>
                </a:cubicBezTo>
                <a:close/>
                <a:moveTo>
                  <a:pt x="888599" y="51"/>
                </a:moveTo>
                <a:cubicBezTo>
                  <a:pt x="549309" y="4932"/>
                  <a:pt x="279179" y="203462"/>
                  <a:pt x="214901" y="405245"/>
                </a:cubicBezTo>
                <a:cubicBezTo>
                  <a:pt x="150623" y="607028"/>
                  <a:pt x="216528" y="436977"/>
                  <a:pt x="122145" y="683511"/>
                </a:cubicBezTo>
                <a:cubicBezTo>
                  <a:pt x="110754" y="788471"/>
                  <a:pt x="186423" y="773825"/>
                  <a:pt x="166082" y="849494"/>
                </a:cubicBezTo>
                <a:cubicBezTo>
                  <a:pt x="145741" y="925163"/>
                  <a:pt x="4167" y="1076501"/>
                  <a:pt x="99" y="1137524"/>
                </a:cubicBezTo>
                <a:cubicBezTo>
                  <a:pt x="-3970" y="1198547"/>
                  <a:pt x="118891" y="1183088"/>
                  <a:pt x="141673" y="1215634"/>
                </a:cubicBezTo>
                <a:cubicBezTo>
                  <a:pt x="164455" y="1248179"/>
                  <a:pt x="132723" y="1307575"/>
                  <a:pt x="136791" y="1332798"/>
                </a:cubicBezTo>
                <a:cubicBezTo>
                  <a:pt x="140859" y="1358021"/>
                  <a:pt x="163641" y="1357207"/>
                  <a:pt x="166082" y="1366971"/>
                </a:cubicBezTo>
                <a:cubicBezTo>
                  <a:pt x="168523" y="1376735"/>
                  <a:pt x="140859" y="1375108"/>
                  <a:pt x="151436" y="1391380"/>
                </a:cubicBezTo>
                <a:cubicBezTo>
                  <a:pt x="162014" y="1407653"/>
                  <a:pt x="213274" y="1415790"/>
                  <a:pt x="229546" y="1464608"/>
                </a:cubicBezTo>
                <a:cubicBezTo>
                  <a:pt x="245819" y="1513427"/>
                  <a:pt x="113195" y="1633032"/>
                  <a:pt x="249074" y="1684292"/>
                </a:cubicBezTo>
                <a:cubicBezTo>
                  <a:pt x="384952" y="1735552"/>
                  <a:pt x="562327" y="1630592"/>
                  <a:pt x="605450" y="1713583"/>
                </a:cubicBezTo>
                <a:cubicBezTo>
                  <a:pt x="648573" y="1796575"/>
                  <a:pt x="702274" y="1941403"/>
                  <a:pt x="507813" y="2182242"/>
                </a:cubicBezTo>
                <a:cubicBezTo>
                  <a:pt x="786893" y="2178987"/>
                  <a:pt x="1326340" y="2200955"/>
                  <a:pt x="1562296" y="2182242"/>
                </a:cubicBezTo>
                <a:cubicBezTo>
                  <a:pt x="1505341" y="2007308"/>
                  <a:pt x="1320644" y="1838884"/>
                  <a:pt x="1323085" y="1601300"/>
                </a:cubicBezTo>
                <a:cubicBezTo>
                  <a:pt x="1325526" y="1363716"/>
                  <a:pt x="1527310" y="1165188"/>
                  <a:pt x="1576942" y="756739"/>
                </a:cubicBezTo>
                <a:cubicBezTo>
                  <a:pt x="1626574" y="348290"/>
                  <a:pt x="1227888" y="-4832"/>
                  <a:pt x="888599" y="51"/>
                </a:cubicBezTo>
                <a:close/>
              </a:path>
            </a:pathLst>
          </a:custGeom>
          <a:solidFill>
            <a:schemeClr val="bg1"/>
          </a:solidFill>
          <a:ln w="9525">
            <a:noFill/>
            <a:round/>
            <a:headEnd/>
            <a:tailEnd/>
          </a:ln>
        </p:spPr>
        <p:txBody>
          <a:bodyPr/>
          <a:lstStyle/>
          <a:p>
            <a:endParaRPr lang="en-US" dirty="0" err="1">
              <a:ln>
                <a:solidFill>
                  <a:schemeClr val="tx1">
                    <a:alpha val="0"/>
                  </a:schemeClr>
                </a:solidFill>
              </a:ln>
              <a:solidFill>
                <a:schemeClr val="tx1"/>
              </a:solidFill>
            </a:endParaRPr>
          </a:p>
        </p:txBody>
      </p:sp>
      <p:sp>
        <p:nvSpPr>
          <p:cNvPr id="32" name="Freeform 14"/>
          <p:cNvSpPr>
            <a:spLocks noEditPoints="1"/>
          </p:cNvSpPr>
          <p:nvPr/>
        </p:nvSpPr>
        <p:spPr bwMode="black">
          <a:xfrm>
            <a:off x="9004025" y="1256526"/>
            <a:ext cx="266975" cy="282536"/>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UI" panose="020B0502040204020203" pitchFamily="34" charset="0"/>
              <a:sym typeface="Segoe UI" panose="020B0502040204020203" pitchFamily="34" charset="0"/>
            </a:endParaRPr>
          </a:p>
        </p:txBody>
      </p:sp>
      <p:sp>
        <p:nvSpPr>
          <p:cNvPr id="33" name="Freeform 32"/>
          <p:cNvSpPr/>
          <p:nvPr/>
        </p:nvSpPr>
        <p:spPr bwMode="auto">
          <a:xfrm rot="5400000">
            <a:off x="3593042" y="1291917"/>
            <a:ext cx="260217" cy="221584"/>
          </a:xfrm>
          <a:custGeom>
            <a:avLst/>
            <a:gdLst>
              <a:gd name="connsiteX0" fmla="*/ 1519205 w 4448175"/>
              <a:gd name="connsiteY0" fmla="*/ 2108202 h 3787779"/>
              <a:gd name="connsiteX1" fmla="*/ 1519205 w 4448175"/>
              <a:gd name="connsiteY1" fmla="*/ 1679577 h 3787779"/>
              <a:gd name="connsiteX2" fmla="*/ 2814605 w 4448175"/>
              <a:gd name="connsiteY2" fmla="*/ 1679577 h 3787779"/>
              <a:gd name="connsiteX3" fmla="*/ 2814605 w 4448175"/>
              <a:gd name="connsiteY3" fmla="*/ 2108202 h 3787779"/>
              <a:gd name="connsiteX4" fmla="*/ 1079818 w 4448175"/>
              <a:gd name="connsiteY4" fmla="*/ 1893890 h 3787779"/>
              <a:gd name="connsiteX5" fmla="*/ 2554286 w 4448175"/>
              <a:gd name="connsiteY5" fmla="*/ 3368358 h 3787779"/>
              <a:gd name="connsiteX6" fmla="*/ 4028754 w 4448175"/>
              <a:gd name="connsiteY6" fmla="*/ 1893890 h 3787779"/>
              <a:gd name="connsiteX7" fmla="*/ 2554286 w 4448175"/>
              <a:gd name="connsiteY7" fmla="*/ 419421 h 3787779"/>
              <a:gd name="connsiteX8" fmla="*/ 1079818 w 4448175"/>
              <a:gd name="connsiteY8" fmla="*/ 1893890 h 3787779"/>
              <a:gd name="connsiteX9" fmla="*/ 660397 w 4448175"/>
              <a:gd name="connsiteY9" fmla="*/ 1893890 h 3787779"/>
              <a:gd name="connsiteX10" fmla="*/ 983843 w 4448175"/>
              <a:gd name="connsiteY10" fmla="*/ 834998 h 3787779"/>
              <a:gd name="connsiteX11" fmla="*/ 1071549 w 4448175"/>
              <a:gd name="connsiteY11" fmla="*/ 717711 h 3787779"/>
              <a:gd name="connsiteX12" fmla="*/ 748947 w 4448175"/>
              <a:gd name="connsiteY12" fmla="*/ 377793 h 3787779"/>
              <a:gd name="connsiteX13" fmla="*/ 1059846 w 4448175"/>
              <a:gd name="connsiteY13" fmla="*/ 82732 h 3787779"/>
              <a:gd name="connsiteX14" fmla="*/ 1374264 w 4448175"/>
              <a:gd name="connsiteY14" fmla="*/ 414027 h 3787779"/>
              <a:gd name="connsiteX15" fmla="*/ 1495394 w 4448175"/>
              <a:gd name="connsiteY15" fmla="*/ 323447 h 3787779"/>
              <a:gd name="connsiteX16" fmla="*/ 2554286 w 4448175"/>
              <a:gd name="connsiteY16" fmla="*/ 0 h 3787779"/>
              <a:gd name="connsiteX17" fmla="*/ 4448175 w 4448175"/>
              <a:gd name="connsiteY17" fmla="*/ 1893890 h 3787779"/>
              <a:gd name="connsiteX18" fmla="*/ 2554286 w 4448175"/>
              <a:gd name="connsiteY18" fmla="*/ 3787779 h 3787779"/>
              <a:gd name="connsiteX19" fmla="*/ 660397 w 4448175"/>
              <a:gd name="connsiteY19" fmla="*/ 1893890 h 3787779"/>
              <a:gd name="connsiteX20" fmla="*/ 0 w 4448175"/>
              <a:gd name="connsiteY20" fmla="*/ 2536315 h 3787779"/>
              <a:gd name="connsiteX21" fmla="*/ 0 w 4448175"/>
              <a:gd name="connsiteY21" fmla="*/ 1240914 h 3787779"/>
              <a:gd name="connsiteX22" fmla="*/ 428625 w 4448175"/>
              <a:gd name="connsiteY22" fmla="*/ 1240914 h 3787779"/>
              <a:gd name="connsiteX23" fmla="*/ 428625 w 4448175"/>
              <a:gd name="connsiteY23" fmla="*/ 2536315 h 37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8175" h="3787779">
                <a:moveTo>
                  <a:pt x="1519205" y="2108202"/>
                </a:moveTo>
                <a:lnTo>
                  <a:pt x="1519205" y="1679577"/>
                </a:lnTo>
                <a:lnTo>
                  <a:pt x="2814605" y="1679577"/>
                </a:lnTo>
                <a:lnTo>
                  <a:pt x="2814605" y="2108202"/>
                </a:lnTo>
                <a:close/>
                <a:moveTo>
                  <a:pt x="1079818" y="1893890"/>
                </a:moveTo>
                <a:cubicBezTo>
                  <a:pt x="1079818" y="2708216"/>
                  <a:pt x="1739960" y="3368358"/>
                  <a:pt x="2554286" y="3368358"/>
                </a:cubicBezTo>
                <a:cubicBezTo>
                  <a:pt x="3368612" y="3368358"/>
                  <a:pt x="4028754" y="2708216"/>
                  <a:pt x="4028754" y="1893890"/>
                </a:cubicBezTo>
                <a:cubicBezTo>
                  <a:pt x="4028754" y="1079563"/>
                  <a:pt x="3368612" y="419421"/>
                  <a:pt x="2554286" y="419421"/>
                </a:cubicBezTo>
                <a:cubicBezTo>
                  <a:pt x="1739960" y="419421"/>
                  <a:pt x="1079818" y="1079563"/>
                  <a:pt x="1079818" y="1893890"/>
                </a:cubicBezTo>
                <a:close/>
                <a:moveTo>
                  <a:pt x="660397" y="1893890"/>
                </a:moveTo>
                <a:cubicBezTo>
                  <a:pt x="660397" y="1501652"/>
                  <a:pt x="779636" y="1137265"/>
                  <a:pt x="983843" y="834998"/>
                </a:cubicBezTo>
                <a:lnTo>
                  <a:pt x="1071549" y="717711"/>
                </a:lnTo>
                <a:lnTo>
                  <a:pt x="748947" y="377793"/>
                </a:lnTo>
                <a:lnTo>
                  <a:pt x="1059846" y="82732"/>
                </a:lnTo>
                <a:lnTo>
                  <a:pt x="1374264" y="414027"/>
                </a:lnTo>
                <a:lnTo>
                  <a:pt x="1495394" y="323447"/>
                </a:lnTo>
                <a:cubicBezTo>
                  <a:pt x="1797661" y="119239"/>
                  <a:pt x="2162048" y="0"/>
                  <a:pt x="2554286" y="0"/>
                </a:cubicBezTo>
                <a:cubicBezTo>
                  <a:pt x="3600252" y="0"/>
                  <a:pt x="4448175" y="847923"/>
                  <a:pt x="4448175" y="1893890"/>
                </a:cubicBezTo>
                <a:cubicBezTo>
                  <a:pt x="4448175" y="2939856"/>
                  <a:pt x="3600252" y="3787779"/>
                  <a:pt x="2554286" y="3787779"/>
                </a:cubicBezTo>
                <a:cubicBezTo>
                  <a:pt x="1508320" y="3787779"/>
                  <a:pt x="660397" y="2939856"/>
                  <a:pt x="660397" y="1893890"/>
                </a:cubicBezTo>
                <a:close/>
                <a:moveTo>
                  <a:pt x="0" y="2536315"/>
                </a:moveTo>
                <a:lnTo>
                  <a:pt x="0" y="1240914"/>
                </a:lnTo>
                <a:lnTo>
                  <a:pt x="428625" y="1240914"/>
                </a:lnTo>
                <a:lnTo>
                  <a:pt x="428625" y="2536315"/>
                </a:ln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756965376"/>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2470" y="2084"/>
          <a:ext cx="1587" cy="1587"/>
        </p:xfrm>
        <a:graphic>
          <a:graphicData uri="http://schemas.openxmlformats.org/presentationml/2006/ole">
            <mc:AlternateContent xmlns:mc="http://schemas.openxmlformats.org/markup-compatibility/2006">
              <mc:Choice xmlns:v="urn:schemas-microsoft-com:vml" Requires="v">
                <p:oleObj spid="_x0000_s185347" name="think-cell Slide" r:id="rId5" imgW="377" imgH="377" progId="TCLayout.ActiveDocument.1">
                  <p:embed/>
                </p:oleObj>
              </mc:Choice>
              <mc:Fallback>
                <p:oleObj name="think-cell Slide" r:id="rId5" imgW="377" imgH="377" progId="TCLayout.ActiveDocument.1">
                  <p:embed/>
                  <p:pic>
                    <p:nvPicPr>
                      <p:cNvPr id="4" name="Object 3" hidden="1"/>
                      <p:cNvPicPr/>
                      <p:nvPr/>
                    </p:nvPicPr>
                    <p:blipFill>
                      <a:blip r:embed="rId6"/>
                      <a:stretch>
                        <a:fillRect/>
                      </a:stretch>
                    </p:blipFill>
                    <p:spPr>
                      <a:xfrm>
                        <a:off x="2470" y="2084"/>
                        <a:ext cx="1587" cy="1587"/>
                      </a:xfrm>
                      <a:prstGeom prst="rect">
                        <a:avLst/>
                      </a:prstGeom>
                    </p:spPr>
                  </p:pic>
                </p:oleObj>
              </mc:Fallback>
            </mc:AlternateContent>
          </a:graphicData>
        </a:graphic>
      </p:graphicFrame>
      <p:grpSp>
        <p:nvGrpSpPr>
          <p:cNvPr id="376" name="Group 375"/>
          <p:cNvGrpSpPr/>
          <p:nvPr/>
        </p:nvGrpSpPr>
        <p:grpSpPr>
          <a:xfrm>
            <a:off x="152384" y="5854366"/>
            <a:ext cx="2570096" cy="1139663"/>
            <a:chOff x="9980698" y="6245067"/>
            <a:chExt cx="1037514" cy="460067"/>
          </a:xfrm>
        </p:grpSpPr>
        <p:grpSp>
          <p:nvGrpSpPr>
            <p:cNvPr id="377" name="Group 376"/>
            <p:cNvGrpSpPr/>
            <p:nvPr/>
          </p:nvGrpSpPr>
          <p:grpSpPr>
            <a:xfrm>
              <a:off x="9980698" y="6345901"/>
              <a:ext cx="583756" cy="359233"/>
              <a:chOff x="6670675" y="4275930"/>
              <a:chExt cx="1224064" cy="753270"/>
            </a:xfrm>
          </p:grpSpPr>
          <p:sp>
            <p:nvSpPr>
              <p:cNvPr id="807" name="Freeform 806"/>
              <p:cNvSpPr>
                <a:spLocks/>
              </p:cNvSpPr>
              <p:nvPr/>
            </p:nvSpPr>
            <p:spPr bwMode="auto">
              <a:xfrm>
                <a:off x="6670675" y="4534582"/>
                <a:ext cx="620540" cy="494617"/>
              </a:xfrm>
              <a:custGeom>
                <a:avLst/>
                <a:gdLst>
                  <a:gd name="T0" fmla="*/ 182 w 547"/>
                  <a:gd name="T1" fmla="*/ 47 h 436"/>
                  <a:gd name="T2" fmla="*/ 182 w 547"/>
                  <a:gd name="T3" fmla="*/ 0 h 436"/>
                  <a:gd name="T4" fmla="*/ 65 w 547"/>
                  <a:gd name="T5" fmla="*/ 0 h 436"/>
                  <a:gd name="T6" fmla="*/ 65 w 547"/>
                  <a:gd name="T7" fmla="*/ 47 h 436"/>
                  <a:gd name="T8" fmla="*/ 0 w 547"/>
                  <a:gd name="T9" fmla="*/ 47 h 436"/>
                  <a:gd name="T10" fmla="*/ 0 w 547"/>
                  <a:gd name="T11" fmla="*/ 59 h 436"/>
                  <a:gd name="T12" fmla="*/ 15 w 547"/>
                  <a:gd name="T13" fmla="*/ 59 h 436"/>
                  <a:gd name="T14" fmla="*/ 15 w 547"/>
                  <a:gd name="T15" fmla="*/ 436 h 436"/>
                  <a:gd name="T16" fmla="*/ 531 w 547"/>
                  <a:gd name="T17" fmla="*/ 436 h 436"/>
                  <a:gd name="T18" fmla="*/ 531 w 547"/>
                  <a:gd name="T19" fmla="*/ 59 h 436"/>
                  <a:gd name="T20" fmla="*/ 547 w 547"/>
                  <a:gd name="T21" fmla="*/ 59 h 436"/>
                  <a:gd name="T22" fmla="*/ 547 w 547"/>
                  <a:gd name="T23" fmla="*/ 47 h 436"/>
                  <a:gd name="T24" fmla="*/ 182 w 547"/>
                  <a:gd name="T25" fmla="*/ 47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436">
                    <a:moveTo>
                      <a:pt x="182" y="47"/>
                    </a:moveTo>
                    <a:lnTo>
                      <a:pt x="182" y="0"/>
                    </a:lnTo>
                    <a:lnTo>
                      <a:pt x="65" y="0"/>
                    </a:lnTo>
                    <a:lnTo>
                      <a:pt x="65" y="47"/>
                    </a:lnTo>
                    <a:lnTo>
                      <a:pt x="0" y="47"/>
                    </a:lnTo>
                    <a:lnTo>
                      <a:pt x="0" y="59"/>
                    </a:lnTo>
                    <a:lnTo>
                      <a:pt x="15" y="59"/>
                    </a:lnTo>
                    <a:lnTo>
                      <a:pt x="15" y="436"/>
                    </a:lnTo>
                    <a:lnTo>
                      <a:pt x="531" y="436"/>
                    </a:lnTo>
                    <a:lnTo>
                      <a:pt x="531" y="59"/>
                    </a:lnTo>
                    <a:lnTo>
                      <a:pt x="547" y="59"/>
                    </a:lnTo>
                    <a:lnTo>
                      <a:pt x="547" y="47"/>
                    </a:lnTo>
                    <a:lnTo>
                      <a:pt x="182" y="4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808" name="Freeform 807"/>
              <p:cNvSpPr>
                <a:spLocks/>
              </p:cNvSpPr>
              <p:nvPr/>
            </p:nvSpPr>
            <p:spPr bwMode="auto">
              <a:xfrm>
                <a:off x="7363820" y="4606053"/>
                <a:ext cx="530919" cy="423147"/>
              </a:xfrm>
              <a:custGeom>
                <a:avLst/>
                <a:gdLst>
                  <a:gd name="T0" fmla="*/ 155 w 468"/>
                  <a:gd name="T1" fmla="*/ 40 h 373"/>
                  <a:gd name="T2" fmla="*/ 155 w 468"/>
                  <a:gd name="T3" fmla="*/ 0 h 373"/>
                  <a:gd name="T4" fmla="*/ 56 w 468"/>
                  <a:gd name="T5" fmla="*/ 0 h 373"/>
                  <a:gd name="T6" fmla="*/ 56 w 468"/>
                  <a:gd name="T7" fmla="*/ 40 h 373"/>
                  <a:gd name="T8" fmla="*/ 0 w 468"/>
                  <a:gd name="T9" fmla="*/ 40 h 373"/>
                  <a:gd name="T10" fmla="*/ 0 w 468"/>
                  <a:gd name="T11" fmla="*/ 50 h 373"/>
                  <a:gd name="T12" fmla="*/ 13 w 468"/>
                  <a:gd name="T13" fmla="*/ 50 h 373"/>
                  <a:gd name="T14" fmla="*/ 13 w 468"/>
                  <a:gd name="T15" fmla="*/ 373 h 373"/>
                  <a:gd name="T16" fmla="*/ 456 w 468"/>
                  <a:gd name="T17" fmla="*/ 373 h 373"/>
                  <a:gd name="T18" fmla="*/ 456 w 468"/>
                  <a:gd name="T19" fmla="*/ 50 h 373"/>
                  <a:gd name="T20" fmla="*/ 468 w 468"/>
                  <a:gd name="T21" fmla="*/ 50 h 373"/>
                  <a:gd name="T22" fmla="*/ 468 w 468"/>
                  <a:gd name="T23" fmla="*/ 40 h 373"/>
                  <a:gd name="T24" fmla="*/ 155 w 468"/>
                  <a:gd name="T25" fmla="*/ 4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373">
                    <a:moveTo>
                      <a:pt x="155" y="40"/>
                    </a:moveTo>
                    <a:lnTo>
                      <a:pt x="155" y="0"/>
                    </a:lnTo>
                    <a:lnTo>
                      <a:pt x="56" y="0"/>
                    </a:lnTo>
                    <a:lnTo>
                      <a:pt x="56" y="40"/>
                    </a:lnTo>
                    <a:lnTo>
                      <a:pt x="0" y="40"/>
                    </a:lnTo>
                    <a:lnTo>
                      <a:pt x="0" y="50"/>
                    </a:lnTo>
                    <a:lnTo>
                      <a:pt x="13" y="50"/>
                    </a:lnTo>
                    <a:lnTo>
                      <a:pt x="13" y="373"/>
                    </a:lnTo>
                    <a:lnTo>
                      <a:pt x="456" y="373"/>
                    </a:lnTo>
                    <a:lnTo>
                      <a:pt x="456" y="50"/>
                    </a:lnTo>
                    <a:lnTo>
                      <a:pt x="468" y="50"/>
                    </a:lnTo>
                    <a:lnTo>
                      <a:pt x="468" y="40"/>
                    </a:lnTo>
                    <a:lnTo>
                      <a:pt x="155" y="4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809" name="Freeform 808"/>
              <p:cNvSpPr>
                <a:spLocks/>
              </p:cNvSpPr>
              <p:nvPr/>
            </p:nvSpPr>
            <p:spPr bwMode="auto">
              <a:xfrm>
                <a:off x="7016680" y="4275930"/>
                <a:ext cx="574028" cy="753270"/>
              </a:xfrm>
              <a:custGeom>
                <a:avLst/>
                <a:gdLst>
                  <a:gd name="T0" fmla="*/ 277 w 506"/>
                  <a:gd name="T1" fmla="*/ 71 h 664"/>
                  <a:gd name="T2" fmla="*/ 277 w 506"/>
                  <a:gd name="T3" fmla="*/ 0 h 664"/>
                  <a:gd name="T4" fmla="*/ 98 w 506"/>
                  <a:gd name="T5" fmla="*/ 0 h 664"/>
                  <a:gd name="T6" fmla="*/ 98 w 506"/>
                  <a:gd name="T7" fmla="*/ 71 h 664"/>
                  <a:gd name="T8" fmla="*/ 0 w 506"/>
                  <a:gd name="T9" fmla="*/ 71 h 664"/>
                  <a:gd name="T10" fmla="*/ 0 w 506"/>
                  <a:gd name="T11" fmla="*/ 89 h 664"/>
                  <a:gd name="T12" fmla="*/ 22 w 506"/>
                  <a:gd name="T13" fmla="*/ 89 h 664"/>
                  <a:gd name="T14" fmla="*/ 22 w 506"/>
                  <a:gd name="T15" fmla="*/ 664 h 664"/>
                  <a:gd name="T16" fmla="*/ 484 w 506"/>
                  <a:gd name="T17" fmla="*/ 664 h 664"/>
                  <a:gd name="T18" fmla="*/ 484 w 506"/>
                  <a:gd name="T19" fmla="*/ 89 h 664"/>
                  <a:gd name="T20" fmla="*/ 506 w 506"/>
                  <a:gd name="T21" fmla="*/ 89 h 664"/>
                  <a:gd name="T22" fmla="*/ 506 w 506"/>
                  <a:gd name="T23" fmla="*/ 71 h 664"/>
                  <a:gd name="T24" fmla="*/ 277 w 506"/>
                  <a:gd name="T25" fmla="*/ 7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6" h="664">
                    <a:moveTo>
                      <a:pt x="277" y="71"/>
                    </a:moveTo>
                    <a:lnTo>
                      <a:pt x="277" y="0"/>
                    </a:lnTo>
                    <a:lnTo>
                      <a:pt x="98" y="0"/>
                    </a:lnTo>
                    <a:lnTo>
                      <a:pt x="98" y="71"/>
                    </a:lnTo>
                    <a:lnTo>
                      <a:pt x="0" y="71"/>
                    </a:lnTo>
                    <a:lnTo>
                      <a:pt x="0" y="89"/>
                    </a:lnTo>
                    <a:lnTo>
                      <a:pt x="22" y="89"/>
                    </a:lnTo>
                    <a:lnTo>
                      <a:pt x="22" y="664"/>
                    </a:lnTo>
                    <a:lnTo>
                      <a:pt x="484" y="664"/>
                    </a:lnTo>
                    <a:lnTo>
                      <a:pt x="484" y="89"/>
                    </a:lnTo>
                    <a:lnTo>
                      <a:pt x="506" y="89"/>
                    </a:lnTo>
                    <a:lnTo>
                      <a:pt x="506" y="71"/>
                    </a:lnTo>
                    <a:lnTo>
                      <a:pt x="277" y="71"/>
                    </a:lnTo>
                    <a:close/>
                  </a:path>
                </a:pathLst>
              </a:custGeom>
              <a:solidFill>
                <a:srgbClr val="008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810" name="Rectangle 809"/>
              <p:cNvSpPr>
                <a:spLocks noChangeArrowheads="1"/>
              </p:cNvSpPr>
              <p:nvPr/>
            </p:nvSpPr>
            <p:spPr bwMode="auto">
              <a:xfrm>
                <a:off x="7330920"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811" name="Rectangle 810"/>
              <p:cNvSpPr>
                <a:spLocks noChangeArrowheads="1"/>
              </p:cNvSpPr>
              <p:nvPr/>
            </p:nvSpPr>
            <p:spPr bwMode="auto">
              <a:xfrm>
                <a:off x="7211804"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812" name="Rectangle 811"/>
              <p:cNvSpPr>
                <a:spLocks noChangeArrowheads="1"/>
              </p:cNvSpPr>
              <p:nvPr/>
            </p:nvSpPr>
            <p:spPr bwMode="auto">
              <a:xfrm>
                <a:off x="7093822" y="4435886"/>
                <a:ext cx="422013" cy="669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813" name="Rectangle 812"/>
              <p:cNvSpPr>
                <a:spLocks noChangeArrowheads="1"/>
              </p:cNvSpPr>
              <p:nvPr/>
            </p:nvSpPr>
            <p:spPr bwMode="auto">
              <a:xfrm>
                <a:off x="7093822" y="4553868"/>
                <a:ext cx="422013" cy="6579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814" name="Rectangle 813"/>
              <p:cNvSpPr>
                <a:spLocks noChangeArrowheads="1"/>
              </p:cNvSpPr>
              <p:nvPr/>
            </p:nvSpPr>
            <p:spPr bwMode="auto">
              <a:xfrm>
                <a:off x="7093822" y="4670716"/>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815" name="Rectangle 814"/>
              <p:cNvSpPr>
                <a:spLocks noChangeArrowheads="1"/>
              </p:cNvSpPr>
              <p:nvPr/>
            </p:nvSpPr>
            <p:spPr bwMode="auto">
              <a:xfrm>
                <a:off x="7093822" y="4788698"/>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grpSp>
        <p:grpSp>
          <p:nvGrpSpPr>
            <p:cNvPr id="378" name="Group 377"/>
            <p:cNvGrpSpPr/>
            <p:nvPr/>
          </p:nvGrpSpPr>
          <p:grpSpPr>
            <a:xfrm>
              <a:off x="10448654" y="6245067"/>
              <a:ext cx="569558" cy="448364"/>
              <a:chOff x="3994474" y="3851208"/>
              <a:chExt cx="1293813" cy="1018510"/>
            </a:xfrm>
          </p:grpSpPr>
          <p:sp>
            <p:nvSpPr>
              <p:cNvPr id="379" name="Freeform 378"/>
              <p:cNvSpPr>
                <a:spLocks/>
              </p:cNvSpPr>
              <p:nvPr/>
            </p:nvSpPr>
            <p:spPr bwMode="auto">
              <a:xfrm>
                <a:off x="4392937" y="4367146"/>
                <a:ext cx="587375" cy="495300"/>
              </a:xfrm>
              <a:custGeom>
                <a:avLst/>
                <a:gdLst>
                  <a:gd name="T0" fmla="*/ 167 w 370"/>
                  <a:gd name="T1" fmla="*/ 53 h 312"/>
                  <a:gd name="T2" fmla="*/ 167 w 370"/>
                  <a:gd name="T3" fmla="*/ 0 h 312"/>
                  <a:gd name="T4" fmla="*/ 126 w 370"/>
                  <a:gd name="T5" fmla="*/ 0 h 312"/>
                  <a:gd name="T6" fmla="*/ 126 w 370"/>
                  <a:gd name="T7" fmla="*/ 53 h 312"/>
                  <a:gd name="T8" fmla="*/ 112 w 370"/>
                  <a:gd name="T9" fmla="*/ 53 h 312"/>
                  <a:gd name="T10" fmla="*/ 112 w 370"/>
                  <a:gd name="T11" fmla="*/ 0 h 312"/>
                  <a:gd name="T12" fmla="*/ 72 w 370"/>
                  <a:gd name="T13" fmla="*/ 0 h 312"/>
                  <a:gd name="T14" fmla="*/ 72 w 370"/>
                  <a:gd name="T15" fmla="*/ 53 h 312"/>
                  <a:gd name="T16" fmla="*/ 0 w 370"/>
                  <a:gd name="T17" fmla="*/ 53 h 312"/>
                  <a:gd name="T18" fmla="*/ 0 w 370"/>
                  <a:gd name="T19" fmla="*/ 65 h 312"/>
                  <a:gd name="T20" fmla="*/ 17 w 370"/>
                  <a:gd name="T21" fmla="*/ 65 h 312"/>
                  <a:gd name="T22" fmla="*/ 17 w 370"/>
                  <a:gd name="T23" fmla="*/ 312 h 312"/>
                  <a:gd name="T24" fmla="*/ 353 w 370"/>
                  <a:gd name="T25" fmla="*/ 312 h 312"/>
                  <a:gd name="T26" fmla="*/ 353 w 370"/>
                  <a:gd name="T27" fmla="*/ 65 h 312"/>
                  <a:gd name="T28" fmla="*/ 370 w 370"/>
                  <a:gd name="T29" fmla="*/ 65 h 312"/>
                  <a:gd name="T30" fmla="*/ 370 w 370"/>
                  <a:gd name="T31" fmla="*/ 53 h 312"/>
                  <a:gd name="T32" fmla="*/ 167 w 370"/>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312">
                    <a:moveTo>
                      <a:pt x="167" y="53"/>
                    </a:moveTo>
                    <a:lnTo>
                      <a:pt x="167" y="0"/>
                    </a:lnTo>
                    <a:lnTo>
                      <a:pt x="126" y="0"/>
                    </a:lnTo>
                    <a:lnTo>
                      <a:pt x="126" y="53"/>
                    </a:lnTo>
                    <a:lnTo>
                      <a:pt x="112" y="53"/>
                    </a:lnTo>
                    <a:lnTo>
                      <a:pt x="112" y="0"/>
                    </a:lnTo>
                    <a:lnTo>
                      <a:pt x="72" y="0"/>
                    </a:lnTo>
                    <a:lnTo>
                      <a:pt x="72" y="53"/>
                    </a:lnTo>
                    <a:lnTo>
                      <a:pt x="0" y="53"/>
                    </a:lnTo>
                    <a:lnTo>
                      <a:pt x="0" y="65"/>
                    </a:lnTo>
                    <a:lnTo>
                      <a:pt x="17" y="65"/>
                    </a:lnTo>
                    <a:lnTo>
                      <a:pt x="17" y="312"/>
                    </a:lnTo>
                    <a:lnTo>
                      <a:pt x="353" y="312"/>
                    </a:lnTo>
                    <a:lnTo>
                      <a:pt x="353" y="65"/>
                    </a:lnTo>
                    <a:lnTo>
                      <a:pt x="370" y="65"/>
                    </a:lnTo>
                    <a:lnTo>
                      <a:pt x="370" y="53"/>
                    </a:lnTo>
                    <a:lnTo>
                      <a:pt x="167"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380" name="Freeform 379"/>
              <p:cNvSpPr>
                <a:spLocks/>
              </p:cNvSpPr>
              <p:nvPr/>
            </p:nvSpPr>
            <p:spPr bwMode="auto">
              <a:xfrm>
                <a:off x="4702499" y="4367146"/>
                <a:ext cx="585788" cy="495300"/>
              </a:xfrm>
              <a:custGeom>
                <a:avLst/>
                <a:gdLst>
                  <a:gd name="T0" fmla="*/ 166 w 369"/>
                  <a:gd name="T1" fmla="*/ 53 h 312"/>
                  <a:gd name="T2" fmla="*/ 166 w 369"/>
                  <a:gd name="T3" fmla="*/ 0 h 312"/>
                  <a:gd name="T4" fmla="*/ 126 w 369"/>
                  <a:gd name="T5" fmla="*/ 0 h 312"/>
                  <a:gd name="T6" fmla="*/ 126 w 369"/>
                  <a:gd name="T7" fmla="*/ 53 h 312"/>
                  <a:gd name="T8" fmla="*/ 112 w 369"/>
                  <a:gd name="T9" fmla="*/ 53 h 312"/>
                  <a:gd name="T10" fmla="*/ 112 w 369"/>
                  <a:gd name="T11" fmla="*/ 0 h 312"/>
                  <a:gd name="T12" fmla="*/ 73 w 369"/>
                  <a:gd name="T13" fmla="*/ 0 h 312"/>
                  <a:gd name="T14" fmla="*/ 73 w 369"/>
                  <a:gd name="T15" fmla="*/ 53 h 312"/>
                  <a:gd name="T16" fmla="*/ 0 w 369"/>
                  <a:gd name="T17" fmla="*/ 53 h 312"/>
                  <a:gd name="T18" fmla="*/ 0 w 369"/>
                  <a:gd name="T19" fmla="*/ 65 h 312"/>
                  <a:gd name="T20" fmla="*/ 17 w 369"/>
                  <a:gd name="T21" fmla="*/ 65 h 312"/>
                  <a:gd name="T22" fmla="*/ 17 w 369"/>
                  <a:gd name="T23" fmla="*/ 312 h 312"/>
                  <a:gd name="T24" fmla="*/ 353 w 369"/>
                  <a:gd name="T25" fmla="*/ 312 h 312"/>
                  <a:gd name="T26" fmla="*/ 353 w 369"/>
                  <a:gd name="T27" fmla="*/ 65 h 312"/>
                  <a:gd name="T28" fmla="*/ 369 w 369"/>
                  <a:gd name="T29" fmla="*/ 65 h 312"/>
                  <a:gd name="T30" fmla="*/ 369 w 369"/>
                  <a:gd name="T31" fmla="*/ 53 h 312"/>
                  <a:gd name="T32" fmla="*/ 166 w 369"/>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12">
                    <a:moveTo>
                      <a:pt x="166" y="53"/>
                    </a:moveTo>
                    <a:lnTo>
                      <a:pt x="166" y="0"/>
                    </a:lnTo>
                    <a:lnTo>
                      <a:pt x="126" y="0"/>
                    </a:lnTo>
                    <a:lnTo>
                      <a:pt x="126" y="53"/>
                    </a:lnTo>
                    <a:lnTo>
                      <a:pt x="112" y="53"/>
                    </a:lnTo>
                    <a:lnTo>
                      <a:pt x="112" y="0"/>
                    </a:lnTo>
                    <a:lnTo>
                      <a:pt x="73" y="0"/>
                    </a:lnTo>
                    <a:lnTo>
                      <a:pt x="73" y="53"/>
                    </a:lnTo>
                    <a:lnTo>
                      <a:pt x="0" y="53"/>
                    </a:lnTo>
                    <a:lnTo>
                      <a:pt x="0" y="65"/>
                    </a:lnTo>
                    <a:lnTo>
                      <a:pt x="17" y="65"/>
                    </a:lnTo>
                    <a:lnTo>
                      <a:pt x="17" y="312"/>
                    </a:lnTo>
                    <a:lnTo>
                      <a:pt x="353" y="312"/>
                    </a:lnTo>
                    <a:lnTo>
                      <a:pt x="353" y="65"/>
                    </a:lnTo>
                    <a:lnTo>
                      <a:pt x="369" y="65"/>
                    </a:lnTo>
                    <a:lnTo>
                      <a:pt x="369" y="53"/>
                    </a:lnTo>
                    <a:lnTo>
                      <a:pt x="166"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381" name="Rectangle 380"/>
              <p:cNvSpPr>
                <a:spLocks noChangeArrowheads="1"/>
              </p:cNvSpPr>
              <p:nvPr/>
            </p:nvSpPr>
            <p:spPr bwMode="auto">
              <a:xfrm>
                <a:off x="4019874" y="4192521"/>
                <a:ext cx="531813" cy="669925"/>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382" name="Rectangle 381"/>
              <p:cNvSpPr>
                <a:spLocks noChangeArrowheads="1"/>
              </p:cNvSpPr>
              <p:nvPr/>
            </p:nvSpPr>
            <p:spPr bwMode="auto">
              <a:xfrm>
                <a:off x="3994474" y="4173471"/>
                <a:ext cx="584200" cy="190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383" name="Rectangle 382"/>
              <p:cNvSpPr>
                <a:spLocks noChangeArrowheads="1"/>
              </p:cNvSpPr>
              <p:nvPr/>
            </p:nvSpPr>
            <p:spPr bwMode="auto">
              <a:xfrm>
                <a:off x="4069087"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384" name="Rectangle 383"/>
              <p:cNvSpPr>
                <a:spLocks noChangeArrowheads="1"/>
              </p:cNvSpPr>
              <p:nvPr/>
            </p:nvSpPr>
            <p:spPr bwMode="auto">
              <a:xfrm>
                <a:off x="4069087" y="4252846"/>
                <a:ext cx="69850" cy="3651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385" name="Rectangle 384"/>
              <p:cNvSpPr>
                <a:spLocks noChangeArrowheads="1"/>
              </p:cNvSpPr>
              <p:nvPr/>
            </p:nvSpPr>
            <p:spPr bwMode="auto">
              <a:xfrm>
                <a:off x="4189737" y="425284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386" name="Rectangle 385"/>
              <p:cNvSpPr>
                <a:spLocks noChangeArrowheads="1"/>
              </p:cNvSpPr>
              <p:nvPr/>
            </p:nvSpPr>
            <p:spPr bwMode="auto">
              <a:xfrm>
                <a:off x="4308799"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394" name="Rectangle 393"/>
              <p:cNvSpPr>
                <a:spLocks noChangeArrowheads="1"/>
              </p:cNvSpPr>
              <p:nvPr/>
            </p:nvSpPr>
            <p:spPr bwMode="auto">
              <a:xfrm>
                <a:off x="4189737" y="4725921"/>
                <a:ext cx="68263"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395" name="Rectangle 394"/>
              <p:cNvSpPr>
                <a:spLocks noChangeArrowheads="1"/>
              </p:cNvSpPr>
              <p:nvPr/>
            </p:nvSpPr>
            <p:spPr bwMode="auto">
              <a:xfrm>
                <a:off x="4308799" y="4725921"/>
                <a:ext cx="71438"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396" name="Rectangle 395"/>
              <p:cNvSpPr>
                <a:spLocks noChangeArrowheads="1"/>
              </p:cNvSpPr>
              <p:nvPr/>
            </p:nvSpPr>
            <p:spPr bwMode="auto">
              <a:xfrm>
                <a:off x="4431037" y="4252846"/>
                <a:ext cx="69850"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397" name="Rectangle 396"/>
              <p:cNvSpPr>
                <a:spLocks noChangeArrowheads="1"/>
              </p:cNvSpPr>
              <p:nvPr/>
            </p:nvSpPr>
            <p:spPr bwMode="auto">
              <a:xfrm>
                <a:off x="4069087"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402" name="Rectangle 401"/>
              <p:cNvSpPr>
                <a:spLocks noChangeArrowheads="1"/>
              </p:cNvSpPr>
              <p:nvPr/>
            </p:nvSpPr>
            <p:spPr bwMode="auto">
              <a:xfrm>
                <a:off x="4189737" y="437349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403" name="Rectangle 402"/>
              <p:cNvSpPr>
                <a:spLocks noChangeArrowheads="1"/>
              </p:cNvSpPr>
              <p:nvPr/>
            </p:nvSpPr>
            <p:spPr bwMode="auto">
              <a:xfrm>
                <a:off x="4308799" y="4373496"/>
                <a:ext cx="71438"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404" name="Rectangle 403"/>
              <p:cNvSpPr>
                <a:spLocks noChangeArrowheads="1"/>
              </p:cNvSpPr>
              <p:nvPr/>
            </p:nvSpPr>
            <p:spPr bwMode="auto">
              <a:xfrm>
                <a:off x="4431037"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59" name="Rectangle 758"/>
              <p:cNvSpPr>
                <a:spLocks noChangeArrowheads="1"/>
              </p:cNvSpPr>
              <p:nvPr/>
            </p:nvSpPr>
            <p:spPr bwMode="auto">
              <a:xfrm>
                <a:off x="406908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60" name="Rectangle 759"/>
              <p:cNvSpPr>
                <a:spLocks noChangeArrowheads="1"/>
              </p:cNvSpPr>
              <p:nvPr/>
            </p:nvSpPr>
            <p:spPr bwMode="auto">
              <a:xfrm>
                <a:off x="4189737"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61" name="Rectangle 760"/>
              <p:cNvSpPr>
                <a:spLocks noChangeArrowheads="1"/>
              </p:cNvSpPr>
              <p:nvPr/>
            </p:nvSpPr>
            <p:spPr bwMode="auto">
              <a:xfrm>
                <a:off x="4308799" y="4495733"/>
                <a:ext cx="71438" cy="6826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62" name="Rectangle 761"/>
              <p:cNvSpPr>
                <a:spLocks noChangeArrowheads="1"/>
              </p:cNvSpPr>
              <p:nvPr/>
            </p:nvSpPr>
            <p:spPr bwMode="auto">
              <a:xfrm>
                <a:off x="443103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63" name="Rectangle 762"/>
              <p:cNvSpPr>
                <a:spLocks noChangeArrowheads="1"/>
              </p:cNvSpPr>
              <p:nvPr/>
            </p:nvSpPr>
            <p:spPr bwMode="auto">
              <a:xfrm>
                <a:off x="406908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64" name="Rectangle 763"/>
              <p:cNvSpPr>
                <a:spLocks noChangeArrowheads="1"/>
              </p:cNvSpPr>
              <p:nvPr/>
            </p:nvSpPr>
            <p:spPr bwMode="auto">
              <a:xfrm>
                <a:off x="4189737" y="4614796"/>
                <a:ext cx="68263"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65" name="Rectangle 764"/>
              <p:cNvSpPr>
                <a:spLocks noChangeArrowheads="1"/>
              </p:cNvSpPr>
              <p:nvPr/>
            </p:nvSpPr>
            <p:spPr bwMode="auto">
              <a:xfrm>
                <a:off x="4308799"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66" name="Rectangle 765"/>
              <p:cNvSpPr>
                <a:spLocks noChangeArrowheads="1"/>
              </p:cNvSpPr>
              <p:nvPr/>
            </p:nvSpPr>
            <p:spPr bwMode="auto">
              <a:xfrm>
                <a:off x="443103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67" name="Rectangle 766"/>
              <p:cNvSpPr>
                <a:spLocks noChangeArrowheads="1"/>
              </p:cNvSpPr>
              <p:nvPr/>
            </p:nvSpPr>
            <p:spPr bwMode="auto">
              <a:xfrm>
                <a:off x="406908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68" name="Rectangle 767"/>
              <p:cNvSpPr>
                <a:spLocks noChangeArrowheads="1"/>
              </p:cNvSpPr>
              <p:nvPr/>
            </p:nvSpPr>
            <p:spPr bwMode="auto">
              <a:xfrm>
                <a:off x="443103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69" name="Rectangle 768"/>
              <p:cNvSpPr>
                <a:spLocks noChangeArrowheads="1"/>
              </p:cNvSpPr>
              <p:nvPr/>
            </p:nvSpPr>
            <p:spPr bwMode="auto">
              <a:xfrm>
                <a:off x="4431037" y="4373496"/>
                <a:ext cx="69850" cy="349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70" name="Rectangle 769"/>
              <p:cNvSpPr>
                <a:spLocks noChangeArrowheads="1"/>
              </p:cNvSpPr>
              <p:nvPr/>
            </p:nvSpPr>
            <p:spPr bwMode="auto">
              <a:xfrm>
                <a:off x="4257999" y="4089333"/>
                <a:ext cx="206375" cy="841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71" name="Rectangle 770"/>
              <p:cNvSpPr>
                <a:spLocks noChangeArrowheads="1"/>
              </p:cNvSpPr>
              <p:nvPr/>
            </p:nvSpPr>
            <p:spPr bwMode="auto">
              <a:xfrm>
                <a:off x="4639861" y="3963256"/>
                <a:ext cx="531813" cy="906462"/>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72" name="Rectangle 771"/>
              <p:cNvSpPr>
                <a:spLocks noChangeArrowheads="1"/>
              </p:cNvSpPr>
              <p:nvPr/>
            </p:nvSpPr>
            <p:spPr bwMode="auto">
              <a:xfrm>
                <a:off x="4645349" y="3933758"/>
                <a:ext cx="584200" cy="222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73" name="Rectangle 772"/>
              <p:cNvSpPr>
                <a:spLocks noChangeArrowheads="1"/>
              </p:cNvSpPr>
              <p:nvPr/>
            </p:nvSpPr>
            <p:spPr bwMode="auto">
              <a:xfrm>
                <a:off x="4719962"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74" name="Rectangle 773"/>
              <p:cNvSpPr>
                <a:spLocks noChangeArrowheads="1"/>
              </p:cNvSpPr>
              <p:nvPr/>
            </p:nvSpPr>
            <p:spPr bwMode="auto">
              <a:xfrm>
                <a:off x="4719962" y="4252846"/>
                <a:ext cx="69850" cy="3651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75" name="Rectangle 774"/>
              <p:cNvSpPr>
                <a:spLocks noChangeArrowheads="1"/>
              </p:cNvSpPr>
              <p:nvPr/>
            </p:nvSpPr>
            <p:spPr bwMode="auto">
              <a:xfrm>
                <a:off x="4840612" y="425284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76" name="Rectangle 775"/>
              <p:cNvSpPr>
                <a:spLocks noChangeArrowheads="1"/>
              </p:cNvSpPr>
              <p:nvPr/>
            </p:nvSpPr>
            <p:spPr bwMode="auto">
              <a:xfrm>
                <a:off x="4959674"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77" name="Rectangle 776"/>
              <p:cNvSpPr>
                <a:spLocks noChangeArrowheads="1"/>
              </p:cNvSpPr>
              <p:nvPr/>
            </p:nvSpPr>
            <p:spPr bwMode="auto">
              <a:xfrm>
                <a:off x="4840612" y="4725921"/>
                <a:ext cx="68263"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78" name="Rectangle 777"/>
              <p:cNvSpPr>
                <a:spLocks noChangeArrowheads="1"/>
              </p:cNvSpPr>
              <p:nvPr/>
            </p:nvSpPr>
            <p:spPr bwMode="auto">
              <a:xfrm>
                <a:off x="4959674" y="4725921"/>
                <a:ext cx="71438"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79" name="Rectangle 778"/>
              <p:cNvSpPr>
                <a:spLocks noChangeArrowheads="1"/>
              </p:cNvSpPr>
              <p:nvPr/>
            </p:nvSpPr>
            <p:spPr bwMode="auto">
              <a:xfrm>
                <a:off x="5081912" y="4252846"/>
                <a:ext cx="69850"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80" name="Rectangle 779"/>
              <p:cNvSpPr>
                <a:spLocks noChangeArrowheads="1"/>
              </p:cNvSpPr>
              <p:nvPr/>
            </p:nvSpPr>
            <p:spPr bwMode="auto">
              <a:xfrm>
                <a:off x="4719962"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81" name="Rectangle 780"/>
              <p:cNvSpPr>
                <a:spLocks noChangeArrowheads="1"/>
              </p:cNvSpPr>
              <p:nvPr/>
            </p:nvSpPr>
            <p:spPr bwMode="auto">
              <a:xfrm>
                <a:off x="4840612" y="437349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82" name="Rectangle 781"/>
              <p:cNvSpPr>
                <a:spLocks noChangeArrowheads="1"/>
              </p:cNvSpPr>
              <p:nvPr/>
            </p:nvSpPr>
            <p:spPr bwMode="auto">
              <a:xfrm>
                <a:off x="4959674" y="4373496"/>
                <a:ext cx="71438"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83" name="Rectangle 782"/>
              <p:cNvSpPr>
                <a:spLocks noChangeArrowheads="1"/>
              </p:cNvSpPr>
              <p:nvPr/>
            </p:nvSpPr>
            <p:spPr bwMode="auto">
              <a:xfrm>
                <a:off x="5081912"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84" name="Rectangle 783"/>
              <p:cNvSpPr>
                <a:spLocks noChangeArrowheads="1"/>
              </p:cNvSpPr>
              <p:nvPr/>
            </p:nvSpPr>
            <p:spPr bwMode="auto">
              <a:xfrm>
                <a:off x="471996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85" name="Rectangle 784"/>
              <p:cNvSpPr>
                <a:spLocks noChangeArrowheads="1"/>
              </p:cNvSpPr>
              <p:nvPr/>
            </p:nvSpPr>
            <p:spPr bwMode="auto">
              <a:xfrm>
                <a:off x="4840612"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86" name="Rectangle 785"/>
              <p:cNvSpPr>
                <a:spLocks noChangeArrowheads="1"/>
              </p:cNvSpPr>
              <p:nvPr/>
            </p:nvSpPr>
            <p:spPr bwMode="auto">
              <a:xfrm>
                <a:off x="4959674" y="449573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87" name="Rectangle 786"/>
              <p:cNvSpPr>
                <a:spLocks noChangeArrowheads="1"/>
              </p:cNvSpPr>
              <p:nvPr/>
            </p:nvSpPr>
            <p:spPr bwMode="auto">
              <a:xfrm>
                <a:off x="508191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88" name="Rectangle 787"/>
              <p:cNvSpPr>
                <a:spLocks noChangeArrowheads="1"/>
              </p:cNvSpPr>
              <p:nvPr/>
            </p:nvSpPr>
            <p:spPr bwMode="auto">
              <a:xfrm>
                <a:off x="471996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89" name="Rectangle 788"/>
              <p:cNvSpPr>
                <a:spLocks noChangeArrowheads="1"/>
              </p:cNvSpPr>
              <p:nvPr/>
            </p:nvSpPr>
            <p:spPr bwMode="auto">
              <a:xfrm>
                <a:off x="4840612" y="4614796"/>
                <a:ext cx="68263"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90" name="Rectangle 789"/>
              <p:cNvSpPr>
                <a:spLocks noChangeArrowheads="1"/>
              </p:cNvSpPr>
              <p:nvPr/>
            </p:nvSpPr>
            <p:spPr bwMode="auto">
              <a:xfrm>
                <a:off x="4959674"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91" name="Rectangle 790"/>
              <p:cNvSpPr>
                <a:spLocks noChangeArrowheads="1"/>
              </p:cNvSpPr>
              <p:nvPr/>
            </p:nvSpPr>
            <p:spPr bwMode="auto">
              <a:xfrm>
                <a:off x="508191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92" name="Rectangle 791"/>
              <p:cNvSpPr>
                <a:spLocks noChangeArrowheads="1"/>
              </p:cNvSpPr>
              <p:nvPr/>
            </p:nvSpPr>
            <p:spPr bwMode="auto">
              <a:xfrm>
                <a:off x="471996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93" name="Rectangle 792"/>
              <p:cNvSpPr>
                <a:spLocks noChangeArrowheads="1"/>
              </p:cNvSpPr>
              <p:nvPr/>
            </p:nvSpPr>
            <p:spPr bwMode="auto">
              <a:xfrm>
                <a:off x="508191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94" name="Rectangle 793"/>
              <p:cNvSpPr>
                <a:spLocks noChangeArrowheads="1"/>
              </p:cNvSpPr>
              <p:nvPr/>
            </p:nvSpPr>
            <p:spPr bwMode="auto">
              <a:xfrm>
                <a:off x="5081912" y="4373496"/>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95" name="Rectangle 794"/>
              <p:cNvSpPr>
                <a:spLocks noChangeArrowheads="1"/>
              </p:cNvSpPr>
              <p:nvPr/>
            </p:nvSpPr>
            <p:spPr bwMode="auto">
              <a:xfrm>
                <a:off x="4719962" y="40131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96" name="Rectangle 795"/>
              <p:cNvSpPr>
                <a:spLocks noChangeArrowheads="1"/>
              </p:cNvSpPr>
              <p:nvPr/>
            </p:nvSpPr>
            <p:spPr bwMode="auto">
              <a:xfrm>
                <a:off x="4719962" y="401313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97" name="Rectangle 796"/>
              <p:cNvSpPr>
                <a:spLocks noChangeArrowheads="1"/>
              </p:cNvSpPr>
              <p:nvPr/>
            </p:nvSpPr>
            <p:spPr bwMode="auto">
              <a:xfrm>
                <a:off x="4840612" y="401313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98" name="Rectangle 797"/>
              <p:cNvSpPr>
                <a:spLocks noChangeArrowheads="1"/>
              </p:cNvSpPr>
              <p:nvPr/>
            </p:nvSpPr>
            <p:spPr bwMode="auto">
              <a:xfrm>
                <a:off x="4959674" y="4013133"/>
                <a:ext cx="71438"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799" name="Rectangle 798"/>
              <p:cNvSpPr>
                <a:spLocks noChangeArrowheads="1"/>
              </p:cNvSpPr>
              <p:nvPr/>
            </p:nvSpPr>
            <p:spPr bwMode="auto">
              <a:xfrm>
                <a:off x="5081912" y="4013133"/>
                <a:ext cx="69850"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800" name="Rectangle 799"/>
              <p:cNvSpPr>
                <a:spLocks noChangeArrowheads="1"/>
              </p:cNvSpPr>
              <p:nvPr/>
            </p:nvSpPr>
            <p:spPr bwMode="auto">
              <a:xfrm>
                <a:off x="4719962" y="4133783"/>
                <a:ext cx="69850"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801" name="Rectangle 800"/>
              <p:cNvSpPr>
                <a:spLocks noChangeArrowheads="1"/>
              </p:cNvSpPr>
              <p:nvPr/>
            </p:nvSpPr>
            <p:spPr bwMode="auto">
              <a:xfrm>
                <a:off x="4840612" y="413378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802" name="Rectangle 801"/>
              <p:cNvSpPr>
                <a:spLocks noChangeArrowheads="1"/>
              </p:cNvSpPr>
              <p:nvPr/>
            </p:nvSpPr>
            <p:spPr bwMode="auto">
              <a:xfrm>
                <a:off x="4959674" y="413378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803" name="Rectangle 802"/>
              <p:cNvSpPr>
                <a:spLocks noChangeArrowheads="1"/>
              </p:cNvSpPr>
              <p:nvPr/>
            </p:nvSpPr>
            <p:spPr bwMode="auto">
              <a:xfrm>
                <a:off x="5081912" y="413378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804" name="Rectangle 803"/>
              <p:cNvSpPr>
                <a:spLocks noChangeArrowheads="1"/>
              </p:cNvSpPr>
              <p:nvPr/>
            </p:nvSpPr>
            <p:spPr bwMode="auto">
              <a:xfrm>
                <a:off x="5081912" y="413378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805" name="Rectangle 804"/>
              <p:cNvSpPr>
                <a:spLocks noChangeArrowheads="1"/>
              </p:cNvSpPr>
              <p:nvPr/>
            </p:nvSpPr>
            <p:spPr bwMode="auto">
              <a:xfrm>
                <a:off x="4758062"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806" name="Rectangle 805"/>
              <p:cNvSpPr>
                <a:spLocks noChangeArrowheads="1"/>
              </p:cNvSpPr>
              <p:nvPr/>
            </p:nvSpPr>
            <p:spPr bwMode="auto">
              <a:xfrm>
                <a:off x="4843787"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grpSp>
      </p:grpSp>
      <p:sp>
        <p:nvSpPr>
          <p:cNvPr id="2" name="Title 1"/>
          <p:cNvSpPr>
            <a:spLocks noGrp="1"/>
          </p:cNvSpPr>
          <p:nvPr>
            <p:ph type="title"/>
          </p:nvPr>
        </p:nvSpPr>
        <p:spPr/>
        <p:txBody>
          <a:bodyPr/>
          <a:lstStyle/>
          <a:p>
            <a:r>
              <a:rPr lang="en-US" dirty="0"/>
              <a:t>Customer Relationships and Satisfaction</a:t>
            </a:r>
          </a:p>
        </p:txBody>
      </p:sp>
      <p:sp>
        <p:nvSpPr>
          <p:cNvPr id="387" name="Freeform 386"/>
          <p:cNvSpPr>
            <a:spLocks/>
          </p:cNvSpPr>
          <p:nvPr/>
        </p:nvSpPr>
        <p:spPr bwMode="auto">
          <a:xfrm flipH="1">
            <a:off x="8220705" y="6670744"/>
            <a:ext cx="4214888" cy="294063"/>
          </a:xfrm>
          <a:custGeom>
            <a:avLst/>
            <a:gdLst>
              <a:gd name="T0" fmla="*/ 0 w 1014"/>
              <a:gd name="T1" fmla="*/ 296 h 296"/>
              <a:gd name="T2" fmla="*/ 0 w 1014"/>
              <a:gd name="T3" fmla="*/ 296 h 296"/>
              <a:gd name="T4" fmla="*/ 1014 w 1014"/>
              <a:gd name="T5" fmla="*/ 296 h 296"/>
              <a:gd name="T6" fmla="*/ 1014 w 1014"/>
              <a:gd name="T7" fmla="*/ 238 h 296"/>
              <a:gd name="T8" fmla="*/ 0 w 1014"/>
              <a:gd name="T9" fmla="*/ 296 h 296"/>
              <a:gd name="connsiteX0" fmla="*/ 0 w 10000"/>
              <a:gd name="connsiteY0" fmla="*/ 7541 h 7541"/>
              <a:gd name="connsiteX1" fmla="*/ 0 w 10000"/>
              <a:gd name="connsiteY1" fmla="*/ 7541 h 7541"/>
              <a:gd name="connsiteX2" fmla="*/ 10000 w 10000"/>
              <a:gd name="connsiteY2" fmla="*/ 5582 h 7541"/>
              <a:gd name="connsiteX3" fmla="*/ 0 w 10000"/>
              <a:gd name="connsiteY3" fmla="*/ 7541 h 7541"/>
              <a:gd name="connsiteX0" fmla="*/ 0 w 10030"/>
              <a:gd name="connsiteY0" fmla="*/ 8523 h 8827"/>
              <a:gd name="connsiteX1" fmla="*/ 0 w 10030"/>
              <a:gd name="connsiteY1" fmla="*/ 8523 h 8827"/>
              <a:gd name="connsiteX2" fmla="*/ 10030 w 10030"/>
              <a:gd name="connsiteY2" fmla="*/ 8827 h 8827"/>
              <a:gd name="connsiteX3" fmla="*/ 0 w 10030"/>
              <a:gd name="connsiteY3" fmla="*/ 8523 h 8827"/>
              <a:gd name="connsiteX0" fmla="*/ 0 w 10000"/>
              <a:gd name="connsiteY0" fmla="*/ 15386 h 15730"/>
              <a:gd name="connsiteX1" fmla="*/ 0 w 10000"/>
              <a:gd name="connsiteY1" fmla="*/ 15386 h 15730"/>
              <a:gd name="connsiteX2" fmla="*/ 10000 w 10000"/>
              <a:gd name="connsiteY2" fmla="*/ 15730 h 15730"/>
              <a:gd name="connsiteX3" fmla="*/ 0 w 10000"/>
              <a:gd name="connsiteY3" fmla="*/ 15386 h 15730"/>
              <a:gd name="connsiteX0" fmla="*/ 0 w 10000"/>
              <a:gd name="connsiteY0" fmla="*/ 12466 h 12810"/>
              <a:gd name="connsiteX1" fmla="*/ 0 w 10000"/>
              <a:gd name="connsiteY1" fmla="*/ 12466 h 12810"/>
              <a:gd name="connsiteX2" fmla="*/ 10000 w 10000"/>
              <a:gd name="connsiteY2" fmla="*/ 12810 h 12810"/>
              <a:gd name="connsiteX3" fmla="*/ 0 w 10000"/>
              <a:gd name="connsiteY3" fmla="*/ 12466 h 12810"/>
              <a:gd name="connsiteX0" fmla="*/ 0 w 10011"/>
              <a:gd name="connsiteY0" fmla="*/ 10968 h 14189"/>
              <a:gd name="connsiteX1" fmla="*/ 11 w 10011"/>
              <a:gd name="connsiteY1" fmla="*/ 13845 h 14189"/>
              <a:gd name="connsiteX2" fmla="*/ 10011 w 10011"/>
              <a:gd name="connsiteY2" fmla="*/ 14189 h 14189"/>
              <a:gd name="connsiteX3" fmla="*/ 0 w 10011"/>
              <a:gd name="connsiteY3" fmla="*/ 10968 h 14189"/>
              <a:gd name="connsiteX0" fmla="*/ 1 w 10012"/>
              <a:gd name="connsiteY0" fmla="*/ 10968 h 14189"/>
              <a:gd name="connsiteX1" fmla="*/ 1 w 10012"/>
              <a:gd name="connsiteY1" fmla="*/ 14153 h 14189"/>
              <a:gd name="connsiteX2" fmla="*/ 10012 w 10012"/>
              <a:gd name="connsiteY2" fmla="*/ 14189 h 14189"/>
              <a:gd name="connsiteX3" fmla="*/ 1 w 10012"/>
              <a:gd name="connsiteY3" fmla="*/ 10968 h 14189"/>
              <a:gd name="connsiteX0" fmla="*/ 12 w 10012"/>
              <a:gd name="connsiteY0" fmla="*/ 12410 h 12857"/>
              <a:gd name="connsiteX1" fmla="*/ 1 w 10012"/>
              <a:gd name="connsiteY1" fmla="*/ 12821 h 12857"/>
              <a:gd name="connsiteX2" fmla="*/ 10012 w 10012"/>
              <a:gd name="connsiteY2" fmla="*/ 12857 h 12857"/>
              <a:gd name="connsiteX3" fmla="*/ 12 w 10012"/>
              <a:gd name="connsiteY3" fmla="*/ 12410 h 12857"/>
              <a:gd name="connsiteX0" fmla="*/ 0 w 10022"/>
              <a:gd name="connsiteY0" fmla="*/ 12580 h 12869"/>
              <a:gd name="connsiteX1" fmla="*/ 11 w 10022"/>
              <a:gd name="connsiteY1" fmla="*/ 12683 h 12869"/>
              <a:gd name="connsiteX2" fmla="*/ 10022 w 10022"/>
              <a:gd name="connsiteY2" fmla="*/ 12719 h 12869"/>
              <a:gd name="connsiteX3" fmla="*/ 0 w 10022"/>
              <a:gd name="connsiteY3" fmla="*/ 12580 h 12869"/>
            </a:gdLst>
            <a:ahLst/>
            <a:cxnLst>
              <a:cxn ang="0">
                <a:pos x="connsiteX0" y="connsiteY0"/>
              </a:cxn>
              <a:cxn ang="0">
                <a:pos x="connsiteX1" y="connsiteY1"/>
              </a:cxn>
              <a:cxn ang="0">
                <a:pos x="connsiteX2" y="connsiteY2"/>
              </a:cxn>
              <a:cxn ang="0">
                <a:pos x="connsiteX3" y="connsiteY3"/>
              </a:cxn>
            </a:cxnLst>
            <a:rect l="l" t="t" r="r" b="b"/>
            <a:pathLst>
              <a:path w="10022" h="12869">
                <a:moveTo>
                  <a:pt x="0" y="12580"/>
                </a:moveTo>
                <a:cubicBezTo>
                  <a:pt x="4" y="13539"/>
                  <a:pt x="7" y="11724"/>
                  <a:pt x="11" y="12683"/>
                </a:cubicBezTo>
                <a:lnTo>
                  <a:pt x="10022" y="12719"/>
                </a:lnTo>
                <a:cubicBezTo>
                  <a:pt x="5911" y="-6759"/>
                  <a:pt x="2724" y="-1478"/>
                  <a:pt x="0" y="12580"/>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109545">
              <a:defRPr/>
            </a:pPr>
            <a:endParaRPr lang="en-US" sz="2244">
              <a:solidFill>
                <a:srgbClr val="505050"/>
              </a:solidFill>
              <a:latin typeface="Segoe UI"/>
            </a:endParaRPr>
          </a:p>
        </p:txBody>
      </p:sp>
      <p:sp>
        <p:nvSpPr>
          <p:cNvPr id="388" name="Freeform 387"/>
          <p:cNvSpPr>
            <a:spLocks/>
          </p:cNvSpPr>
          <p:nvPr/>
        </p:nvSpPr>
        <p:spPr bwMode="auto">
          <a:xfrm flipH="1">
            <a:off x="11331002" y="6574835"/>
            <a:ext cx="1100387" cy="376145"/>
          </a:xfrm>
          <a:custGeom>
            <a:avLst/>
            <a:gdLst>
              <a:gd name="connsiteX0" fmla="*/ 321196 w 1116041"/>
              <a:gd name="connsiteY0" fmla="*/ 973 h 381496"/>
              <a:gd name="connsiteX1" fmla="*/ 23898 w 1116041"/>
              <a:gd name="connsiteY1" fmla="*/ 39291 h 381496"/>
              <a:gd name="connsiteX2" fmla="*/ 0 w 1116041"/>
              <a:gd name="connsiteY2" fmla="*/ 48045 h 381496"/>
              <a:gd name="connsiteX3" fmla="*/ 0 w 1116041"/>
              <a:gd name="connsiteY3" fmla="*/ 380753 h 381496"/>
              <a:gd name="connsiteX4" fmla="*/ 1116041 w 1116041"/>
              <a:gd name="connsiteY4" fmla="*/ 381496 h 381496"/>
              <a:gd name="connsiteX5" fmla="*/ 321196 w 1116041"/>
              <a:gd name="connsiteY5" fmla="*/ 973 h 3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041" h="381496">
                <a:moveTo>
                  <a:pt x="321196" y="973"/>
                </a:moveTo>
                <a:cubicBezTo>
                  <a:pt x="218145" y="-3937"/>
                  <a:pt x="119209" y="9890"/>
                  <a:pt x="23898" y="39291"/>
                </a:cubicBezTo>
                <a:lnTo>
                  <a:pt x="0" y="48045"/>
                </a:lnTo>
                <a:lnTo>
                  <a:pt x="0" y="380753"/>
                </a:lnTo>
                <a:lnTo>
                  <a:pt x="1116041" y="381496"/>
                </a:lnTo>
                <a:cubicBezTo>
                  <a:pt x="824511" y="125888"/>
                  <a:pt x="561649" y="12428"/>
                  <a:pt x="321196" y="973"/>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1958">
              <a:defRPr/>
            </a:pPr>
            <a:endParaRPr lang="en-US" kern="0">
              <a:solidFill>
                <a:srgbClr val="000000"/>
              </a:solidFill>
              <a:latin typeface="Segoe UI"/>
            </a:endParaRPr>
          </a:p>
        </p:txBody>
      </p:sp>
      <p:grpSp>
        <p:nvGrpSpPr>
          <p:cNvPr id="392" name="Group 391"/>
          <p:cNvGrpSpPr/>
          <p:nvPr/>
        </p:nvGrpSpPr>
        <p:grpSpPr>
          <a:xfrm>
            <a:off x="9837176" y="6559191"/>
            <a:ext cx="155821" cy="129967"/>
            <a:chOff x="7363193" y="4665889"/>
            <a:chExt cx="354013" cy="295275"/>
          </a:xfrm>
        </p:grpSpPr>
        <p:sp>
          <p:nvSpPr>
            <p:cNvPr id="411" name="Rectangle 41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412" name="Oval 41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413" name="Oval 41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414" name="Rectangle 41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415" name="Oval 41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416" name="Oval 41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grpSp>
      <p:grpSp>
        <p:nvGrpSpPr>
          <p:cNvPr id="393" name="Group 392"/>
          <p:cNvGrpSpPr/>
          <p:nvPr/>
        </p:nvGrpSpPr>
        <p:grpSpPr>
          <a:xfrm>
            <a:off x="11148657" y="6590179"/>
            <a:ext cx="155821" cy="129967"/>
            <a:chOff x="7363193" y="4665889"/>
            <a:chExt cx="354013" cy="295275"/>
          </a:xfrm>
        </p:grpSpPr>
        <p:sp>
          <p:nvSpPr>
            <p:cNvPr id="405" name="Rectangle 404"/>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406" name="Oval 405"/>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407" name="Oval 406"/>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408" name="Rectangle 407"/>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409" name="Oval 408"/>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410" name="Oval 409"/>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grpSp>
      <p:grpSp>
        <p:nvGrpSpPr>
          <p:cNvPr id="398" name="Group 397"/>
          <p:cNvGrpSpPr/>
          <p:nvPr/>
        </p:nvGrpSpPr>
        <p:grpSpPr>
          <a:xfrm>
            <a:off x="8458612" y="6706749"/>
            <a:ext cx="102654" cy="196845"/>
            <a:chOff x="2985972" y="6424222"/>
            <a:chExt cx="185395" cy="355500"/>
          </a:xfrm>
        </p:grpSpPr>
        <p:sp>
          <p:nvSpPr>
            <p:cNvPr id="399" name="Rectangle 398"/>
            <p:cNvSpPr>
              <a:spLocks noChangeArrowheads="1"/>
            </p:cNvSpPr>
            <p:nvPr/>
          </p:nvSpPr>
          <p:spPr bwMode="auto">
            <a:xfrm>
              <a:off x="3060513" y="6640198"/>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400" name="Oval 399"/>
            <p:cNvSpPr>
              <a:spLocks noChangeArrowheads="1"/>
            </p:cNvSpPr>
            <p:nvPr/>
          </p:nvSpPr>
          <p:spPr bwMode="auto">
            <a:xfrm>
              <a:off x="2985972" y="6517876"/>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sp>
          <p:nvSpPr>
            <p:cNvPr id="401" name="Oval 400"/>
            <p:cNvSpPr>
              <a:spLocks noChangeArrowheads="1"/>
            </p:cNvSpPr>
            <p:nvPr/>
          </p:nvSpPr>
          <p:spPr bwMode="auto">
            <a:xfrm>
              <a:off x="3010819" y="6424222"/>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24">
                <a:defRPr/>
              </a:pPr>
              <a:endParaRPr lang="en-IN" kern="0">
                <a:solidFill>
                  <a:srgbClr val="505050"/>
                </a:solidFill>
                <a:latin typeface="Segoe UI"/>
              </a:endParaRPr>
            </a:p>
          </p:txBody>
        </p:sp>
      </p:grpSp>
      <p:sp>
        <p:nvSpPr>
          <p:cNvPr id="757" name="Rectangle 756"/>
          <p:cNvSpPr/>
          <p:nvPr/>
        </p:nvSpPr>
        <p:spPr bwMode="auto">
          <a:xfrm>
            <a:off x="-29275" y="6948316"/>
            <a:ext cx="12461694" cy="45713"/>
          </a:xfrm>
          <a:prstGeom prst="rect">
            <a:avLst/>
          </a:prstGeom>
          <a:solidFill>
            <a:srgbClr val="92D050"/>
          </a:solidFill>
          <a:ln w="9525" cap="flat" cmpd="sng" algn="ctr">
            <a:noFill/>
            <a:prstDash val="solid"/>
            <a:headEnd type="none" w="med" len="med"/>
            <a:tailEnd type="none" w="med" len="med"/>
          </a:ln>
          <a:effectLst/>
        </p:spPr>
        <p:txBody>
          <a:bodyPr rot="0" spcFirstLastPara="0" vert="horz" wrap="square" lIns="182854" tIns="146283" rIns="182854" bIns="14628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32293" fontAlgn="base">
              <a:lnSpc>
                <a:spcPct val="90000"/>
              </a:lnSpc>
              <a:spcBef>
                <a:spcPct val="0"/>
              </a:spcBef>
              <a:spcAft>
                <a:spcPct val="0"/>
              </a:spcAft>
              <a:defRPr/>
            </a:pPr>
            <a:endParaRPr lang="en-IN"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 name="Rectangle 2"/>
          <p:cNvSpPr/>
          <p:nvPr/>
        </p:nvSpPr>
        <p:spPr bwMode="auto">
          <a:xfrm>
            <a:off x="415027" y="1450170"/>
            <a:ext cx="3783953" cy="269552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91427" rIns="137141" bIns="91427" numCol="1" spcCol="0" rtlCol="0" fromWordArt="0" anchor="t" anchorCtr="0" forceAA="0" compatLnSpc="1">
            <a:prstTxWarp prst="textNoShape">
              <a:avLst/>
            </a:prstTxWarp>
            <a:noAutofit/>
          </a:bodyPr>
          <a:lstStyle/>
          <a:p>
            <a:pPr defTabSz="932293" fontAlgn="base">
              <a:spcBef>
                <a:spcPct val="0"/>
              </a:spcBef>
              <a:spcAft>
                <a:spcPct val="0"/>
              </a:spcAft>
            </a:pPr>
            <a:r>
              <a:rPr lang="en-US" sz="2000" dirty="0">
                <a:solidFill>
                  <a:srgbClr val="FFFFFF"/>
                </a:solidFill>
                <a:latin typeface="Segoe UI"/>
              </a:rPr>
              <a:t>Developing long-standing customer relationships and measuring customer satisfaction are key ingredients to a successful business</a:t>
            </a:r>
          </a:p>
        </p:txBody>
      </p:sp>
      <p:sp>
        <p:nvSpPr>
          <p:cNvPr id="370" name="Rectangle 369"/>
          <p:cNvSpPr/>
          <p:nvPr/>
        </p:nvSpPr>
        <p:spPr bwMode="auto">
          <a:xfrm>
            <a:off x="4302274" y="1419008"/>
            <a:ext cx="3783953" cy="269552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91427" rIns="137141" bIns="91427" numCol="1" spcCol="0" rtlCol="0" fromWordArt="0" anchor="t" anchorCtr="0" forceAA="0" compatLnSpc="1">
            <a:prstTxWarp prst="textNoShape">
              <a:avLst/>
            </a:prstTxWarp>
            <a:noAutofit/>
          </a:bodyPr>
          <a:lstStyle/>
          <a:p>
            <a:pPr defTabSz="932293" fontAlgn="base">
              <a:spcBef>
                <a:spcPct val="0"/>
              </a:spcBef>
              <a:spcAft>
                <a:spcPct val="0"/>
              </a:spcAft>
            </a:pPr>
            <a:r>
              <a:rPr lang="en-US" sz="2000" dirty="0">
                <a:solidFill>
                  <a:srgbClr val="FFFFFF"/>
                </a:solidFill>
                <a:latin typeface="Segoe UI"/>
              </a:rPr>
              <a:t>Customer references and success stories can be shared as well, reducing the overall cost of marketing. As always, a standard process to track and measure customer satisfaction is an important tool</a:t>
            </a:r>
          </a:p>
        </p:txBody>
      </p:sp>
      <p:sp>
        <p:nvSpPr>
          <p:cNvPr id="371" name="Rectangle 370"/>
          <p:cNvSpPr/>
          <p:nvPr/>
        </p:nvSpPr>
        <p:spPr bwMode="auto">
          <a:xfrm>
            <a:off x="8220706" y="1441344"/>
            <a:ext cx="3783953" cy="269552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91427" rIns="137141" bIns="91427" numCol="1" spcCol="0" rtlCol="0" fromWordArt="0" anchor="t" anchorCtr="0" forceAA="0" compatLnSpc="1">
            <a:prstTxWarp prst="textNoShape">
              <a:avLst/>
            </a:prstTxWarp>
            <a:noAutofit/>
          </a:bodyPr>
          <a:lstStyle/>
          <a:p>
            <a:pPr defTabSz="932293" fontAlgn="base">
              <a:spcBef>
                <a:spcPct val="0"/>
              </a:spcBef>
              <a:spcAft>
                <a:spcPct val="0"/>
              </a:spcAft>
            </a:pPr>
            <a:r>
              <a:rPr lang="en-US" sz="2000" dirty="0">
                <a:solidFill>
                  <a:srgbClr val="FFFFFF"/>
                </a:solidFill>
                <a:latin typeface="Segoe UI"/>
              </a:rPr>
              <a:t>By working together, partners can pool resources to proactively measure customer satisfaction across their entire customer base</a:t>
            </a:r>
          </a:p>
        </p:txBody>
      </p:sp>
      <p:sp>
        <p:nvSpPr>
          <p:cNvPr id="373" name="Rounded Rectangle 1040"/>
          <p:cNvSpPr/>
          <p:nvPr/>
        </p:nvSpPr>
        <p:spPr>
          <a:xfrm>
            <a:off x="3562726" y="4638934"/>
            <a:ext cx="548013" cy="493383"/>
          </a:xfrm>
          <a:custGeom>
            <a:avLst/>
            <a:gdLst/>
            <a:ahLst/>
            <a:cxnLst/>
            <a:rect l="l" t="t" r="r" b="b"/>
            <a:pathLst>
              <a:path w="2038350" h="1835152">
                <a:moveTo>
                  <a:pt x="1847850" y="590551"/>
                </a:moveTo>
                <a:lnTo>
                  <a:pt x="1984375" y="727076"/>
                </a:lnTo>
                <a:lnTo>
                  <a:pt x="1984375" y="1747303"/>
                </a:lnTo>
                <a:cubicBezTo>
                  <a:pt x="1984375" y="1795821"/>
                  <a:pt x="1945044" y="1835152"/>
                  <a:pt x="1896526" y="1835152"/>
                </a:cubicBezTo>
                <a:lnTo>
                  <a:pt x="87849" y="1835152"/>
                </a:lnTo>
                <a:cubicBezTo>
                  <a:pt x="39331" y="1835152"/>
                  <a:pt x="0" y="1795821"/>
                  <a:pt x="0" y="1747303"/>
                </a:cubicBezTo>
                <a:lnTo>
                  <a:pt x="0" y="1094957"/>
                </a:lnTo>
                <a:lnTo>
                  <a:pt x="330200" y="1403351"/>
                </a:lnTo>
                <a:lnTo>
                  <a:pt x="679450" y="1054101"/>
                </a:lnTo>
                <a:lnTo>
                  <a:pt x="1031875" y="1406526"/>
                </a:lnTo>
                <a:close/>
                <a:moveTo>
                  <a:pt x="1377950" y="0"/>
                </a:moveTo>
                <a:lnTo>
                  <a:pt x="2038350" y="0"/>
                </a:lnTo>
                <a:lnTo>
                  <a:pt x="2028825" y="660400"/>
                </a:lnTo>
                <a:lnTo>
                  <a:pt x="1847850" y="479425"/>
                </a:lnTo>
                <a:lnTo>
                  <a:pt x="1031875" y="1295400"/>
                </a:lnTo>
                <a:lnTo>
                  <a:pt x="673100" y="936625"/>
                </a:lnTo>
                <a:lnTo>
                  <a:pt x="317500" y="1292225"/>
                </a:lnTo>
                <a:lnTo>
                  <a:pt x="12700" y="987425"/>
                </a:lnTo>
                <a:lnTo>
                  <a:pt x="682625" y="320675"/>
                </a:lnTo>
                <a:lnTo>
                  <a:pt x="1044575" y="682625"/>
                </a:lnTo>
                <a:lnTo>
                  <a:pt x="1552575" y="1746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187"/>
            <a:endParaRPr lang="en-US">
              <a:solidFill>
                <a:srgbClr val="FFFFFF"/>
              </a:solidFill>
              <a:latin typeface="Segoe UI"/>
            </a:endParaRPr>
          </a:p>
        </p:txBody>
      </p:sp>
      <p:sp>
        <p:nvSpPr>
          <p:cNvPr id="374" name="Rectangle 50"/>
          <p:cNvSpPr/>
          <p:nvPr/>
        </p:nvSpPr>
        <p:spPr>
          <a:xfrm rot="2084829">
            <a:off x="7313487" y="4648084"/>
            <a:ext cx="674223" cy="556648"/>
          </a:xfrm>
          <a:custGeom>
            <a:avLst/>
            <a:gdLst/>
            <a:ahLst/>
            <a:cxnLst/>
            <a:rect l="l" t="t" r="r" b="b"/>
            <a:pathLst>
              <a:path w="5132879" h="4237776">
                <a:moveTo>
                  <a:pt x="170699" y="1441288"/>
                </a:moveTo>
                <a:cubicBezTo>
                  <a:pt x="350790" y="1316368"/>
                  <a:pt x="598051" y="1361092"/>
                  <a:pt x="722971" y="1541183"/>
                </a:cubicBezTo>
                <a:cubicBezTo>
                  <a:pt x="760292" y="1594987"/>
                  <a:pt x="782471" y="1654786"/>
                  <a:pt x="788662" y="1715758"/>
                </a:cubicBezTo>
                <a:lnTo>
                  <a:pt x="1544341" y="1760309"/>
                </a:lnTo>
                <a:cubicBezTo>
                  <a:pt x="1555966" y="1535887"/>
                  <a:pt x="1669195" y="1320361"/>
                  <a:pt x="1868177" y="1182337"/>
                </a:cubicBezTo>
                <a:cubicBezTo>
                  <a:pt x="2167556" y="974672"/>
                  <a:pt x="2563258" y="1010283"/>
                  <a:pt x="2819940" y="1247757"/>
                </a:cubicBezTo>
                <a:lnTo>
                  <a:pt x="3337714" y="705728"/>
                </a:lnTo>
                <a:cubicBezTo>
                  <a:pt x="3220087" y="495123"/>
                  <a:pt x="3280513" y="225942"/>
                  <a:pt x="3483209" y="85342"/>
                </a:cubicBezTo>
                <a:cubicBezTo>
                  <a:pt x="3700277" y="-65228"/>
                  <a:pt x="3998304" y="-11320"/>
                  <a:pt x="4148874" y="205748"/>
                </a:cubicBezTo>
                <a:cubicBezTo>
                  <a:pt x="4299443" y="422815"/>
                  <a:pt x="4245536" y="720843"/>
                  <a:pt x="4028468" y="871412"/>
                </a:cubicBezTo>
                <a:cubicBezTo>
                  <a:pt x="3849201" y="995761"/>
                  <a:pt x="3614716" y="980648"/>
                  <a:pt x="3455085" y="847617"/>
                </a:cubicBezTo>
                <a:lnTo>
                  <a:pt x="2939940" y="1386894"/>
                </a:lnTo>
                <a:cubicBezTo>
                  <a:pt x="3028033" y="1517900"/>
                  <a:pt x="3069688" y="1666889"/>
                  <a:pt x="3067703" y="1814220"/>
                </a:cubicBezTo>
                <a:lnTo>
                  <a:pt x="3823204" y="1814220"/>
                </a:lnTo>
                <a:cubicBezTo>
                  <a:pt x="3860497" y="1668152"/>
                  <a:pt x="3949845" y="1535603"/>
                  <a:pt x="4083371" y="1442982"/>
                </a:cubicBezTo>
                <a:cubicBezTo>
                  <a:pt x="4386716" y="1232567"/>
                  <a:pt x="4803201" y="1307901"/>
                  <a:pt x="5013617" y="1611246"/>
                </a:cubicBezTo>
                <a:cubicBezTo>
                  <a:pt x="5224033" y="1914591"/>
                  <a:pt x="5148699" y="2331076"/>
                  <a:pt x="4845353" y="2541492"/>
                </a:cubicBezTo>
                <a:cubicBezTo>
                  <a:pt x="4542008" y="2751907"/>
                  <a:pt x="4125523" y="2676573"/>
                  <a:pt x="3915108" y="2373228"/>
                </a:cubicBezTo>
                <a:cubicBezTo>
                  <a:pt x="3853310" y="2284137"/>
                  <a:pt x="3816159" y="2185287"/>
                  <a:pt x="3805026" y="2084371"/>
                </a:cubicBezTo>
                <a:lnTo>
                  <a:pt x="3017890" y="2084371"/>
                </a:lnTo>
                <a:cubicBezTo>
                  <a:pt x="2965175" y="2223262"/>
                  <a:pt x="2871223" y="2348058"/>
                  <a:pt x="2739945" y="2439119"/>
                </a:cubicBezTo>
                <a:cubicBezTo>
                  <a:pt x="2553259" y="2568614"/>
                  <a:pt x="2329119" y="2603511"/>
                  <a:pt x="2125063" y="2551210"/>
                </a:cubicBezTo>
                <a:lnTo>
                  <a:pt x="1817988" y="3326906"/>
                </a:lnTo>
                <a:cubicBezTo>
                  <a:pt x="1870081" y="3360208"/>
                  <a:pt x="1916246" y="3404425"/>
                  <a:pt x="1953645" y="3458341"/>
                </a:cubicBezTo>
                <a:cubicBezTo>
                  <a:pt x="2109913" y="3683625"/>
                  <a:pt x="2053965" y="3992935"/>
                  <a:pt x="1828681" y="4149204"/>
                </a:cubicBezTo>
                <a:cubicBezTo>
                  <a:pt x="1603396" y="4305473"/>
                  <a:pt x="1294087" y="4249524"/>
                  <a:pt x="1137818" y="4024240"/>
                </a:cubicBezTo>
                <a:cubicBezTo>
                  <a:pt x="981549" y="3798955"/>
                  <a:pt x="1037497" y="3489646"/>
                  <a:pt x="1262782" y="3333377"/>
                </a:cubicBezTo>
                <a:cubicBezTo>
                  <a:pt x="1379987" y="3252077"/>
                  <a:pt x="1519935" y="3228218"/>
                  <a:pt x="1648985" y="3256970"/>
                </a:cubicBezTo>
                <a:lnTo>
                  <a:pt x="1953877" y="2486789"/>
                </a:lnTo>
                <a:cubicBezTo>
                  <a:pt x="1844968" y="2434491"/>
                  <a:pt x="1749293" y="2352751"/>
                  <a:pt x="1675670" y="2246612"/>
                </a:cubicBezTo>
                <a:cubicBezTo>
                  <a:pt x="1598426" y="2135253"/>
                  <a:pt x="1554841" y="2010567"/>
                  <a:pt x="1546237" y="1884283"/>
                </a:cubicBezTo>
                <a:lnTo>
                  <a:pt x="786976" y="1839520"/>
                </a:lnTo>
                <a:cubicBezTo>
                  <a:pt x="768746" y="1938904"/>
                  <a:pt x="712658" y="2031315"/>
                  <a:pt x="623075" y="2093455"/>
                </a:cubicBezTo>
                <a:cubicBezTo>
                  <a:pt x="442985" y="2218375"/>
                  <a:pt x="195724" y="2173650"/>
                  <a:pt x="70804" y="1993559"/>
                </a:cubicBezTo>
                <a:cubicBezTo>
                  <a:pt x="-54116" y="1813469"/>
                  <a:pt x="-9392" y="1566208"/>
                  <a:pt x="170699" y="14412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187"/>
            <a:endParaRPr lang="en-US">
              <a:solidFill>
                <a:srgbClr val="505050"/>
              </a:solidFill>
              <a:latin typeface="Segoe UI"/>
            </a:endParaRPr>
          </a:p>
        </p:txBody>
      </p:sp>
      <p:sp>
        <p:nvSpPr>
          <p:cNvPr id="375" name="Donut 2056"/>
          <p:cNvSpPr/>
          <p:nvPr/>
        </p:nvSpPr>
        <p:spPr>
          <a:xfrm>
            <a:off x="11331615" y="4595782"/>
            <a:ext cx="533324" cy="539619"/>
          </a:xfrm>
          <a:custGeom>
            <a:avLst/>
            <a:gdLst/>
            <a:ahLst/>
            <a:cxnLst/>
            <a:rect l="l" t="t" r="r" b="b"/>
            <a:pathLst>
              <a:path w="2766773" h="2799429">
                <a:moveTo>
                  <a:pt x="1383386" y="1210092"/>
                </a:moveTo>
                <a:cubicBezTo>
                  <a:pt x="1488111" y="1210092"/>
                  <a:pt x="1573008" y="1294989"/>
                  <a:pt x="1573008" y="1399714"/>
                </a:cubicBezTo>
                <a:cubicBezTo>
                  <a:pt x="1573008" y="1504439"/>
                  <a:pt x="1488111" y="1589336"/>
                  <a:pt x="1383386" y="1589336"/>
                </a:cubicBezTo>
                <a:cubicBezTo>
                  <a:pt x="1278661" y="1589336"/>
                  <a:pt x="1193764" y="1504439"/>
                  <a:pt x="1193764" y="1399714"/>
                </a:cubicBezTo>
                <a:cubicBezTo>
                  <a:pt x="1193764" y="1294989"/>
                  <a:pt x="1278661" y="1210092"/>
                  <a:pt x="1383386" y="1210092"/>
                </a:cubicBezTo>
                <a:close/>
                <a:moveTo>
                  <a:pt x="1314807" y="589339"/>
                </a:moveTo>
                <a:cubicBezTo>
                  <a:pt x="920031" y="621688"/>
                  <a:pt x="605360" y="936358"/>
                  <a:pt x="573011" y="1331134"/>
                </a:cubicBezTo>
                <a:lnTo>
                  <a:pt x="937260" y="1331134"/>
                </a:lnTo>
                <a:cubicBezTo>
                  <a:pt x="975136" y="1331134"/>
                  <a:pt x="1005840" y="1361838"/>
                  <a:pt x="1005840" y="1399714"/>
                </a:cubicBezTo>
                <a:cubicBezTo>
                  <a:pt x="1005840" y="1437590"/>
                  <a:pt x="975136" y="1468294"/>
                  <a:pt x="937260" y="1468294"/>
                </a:cubicBezTo>
                <a:lnTo>
                  <a:pt x="573011" y="1468294"/>
                </a:lnTo>
                <a:cubicBezTo>
                  <a:pt x="605360" y="1863070"/>
                  <a:pt x="920030" y="2177740"/>
                  <a:pt x="1314806" y="2210089"/>
                </a:cubicBezTo>
                <a:lnTo>
                  <a:pt x="1314806" y="1862169"/>
                </a:lnTo>
                <a:cubicBezTo>
                  <a:pt x="1314806" y="1824293"/>
                  <a:pt x="1345510" y="1793589"/>
                  <a:pt x="1383386" y="1793589"/>
                </a:cubicBezTo>
                <a:cubicBezTo>
                  <a:pt x="1421262" y="1793589"/>
                  <a:pt x="1451966" y="1824293"/>
                  <a:pt x="1451966" y="1862169"/>
                </a:cubicBezTo>
                <a:lnTo>
                  <a:pt x="1451966" y="2210089"/>
                </a:lnTo>
                <a:cubicBezTo>
                  <a:pt x="1846742" y="2177740"/>
                  <a:pt x="2161412" y="1863070"/>
                  <a:pt x="2193761" y="1468294"/>
                </a:cubicBezTo>
                <a:lnTo>
                  <a:pt x="1829513" y="1468294"/>
                </a:lnTo>
                <a:cubicBezTo>
                  <a:pt x="1791637" y="1468294"/>
                  <a:pt x="1760933" y="1437590"/>
                  <a:pt x="1760933" y="1399714"/>
                </a:cubicBezTo>
                <a:cubicBezTo>
                  <a:pt x="1760933" y="1361838"/>
                  <a:pt x="1791637" y="1331134"/>
                  <a:pt x="1829513" y="1331134"/>
                </a:cubicBezTo>
                <a:lnTo>
                  <a:pt x="2193761" y="1331134"/>
                </a:lnTo>
                <a:cubicBezTo>
                  <a:pt x="2161412" y="936358"/>
                  <a:pt x="1846743" y="621689"/>
                  <a:pt x="1451967" y="589339"/>
                </a:cubicBezTo>
                <a:lnTo>
                  <a:pt x="1451967" y="937260"/>
                </a:lnTo>
                <a:cubicBezTo>
                  <a:pt x="1451967" y="975136"/>
                  <a:pt x="1421263" y="1005840"/>
                  <a:pt x="1383387" y="1005840"/>
                </a:cubicBezTo>
                <a:cubicBezTo>
                  <a:pt x="1345511" y="1005840"/>
                  <a:pt x="1314807" y="975136"/>
                  <a:pt x="1314807" y="937260"/>
                </a:cubicBezTo>
                <a:close/>
                <a:moveTo>
                  <a:pt x="1383387" y="0"/>
                </a:moveTo>
                <a:cubicBezTo>
                  <a:pt x="1421263" y="0"/>
                  <a:pt x="1451967" y="30704"/>
                  <a:pt x="1451967" y="68580"/>
                </a:cubicBezTo>
                <a:lnTo>
                  <a:pt x="1451967" y="414357"/>
                </a:lnTo>
                <a:cubicBezTo>
                  <a:pt x="1943440" y="446942"/>
                  <a:pt x="2336159" y="839661"/>
                  <a:pt x="2368743" y="1331134"/>
                </a:cubicBezTo>
                <a:lnTo>
                  <a:pt x="2698193" y="1331134"/>
                </a:lnTo>
                <a:cubicBezTo>
                  <a:pt x="2736069" y="1331134"/>
                  <a:pt x="2766773" y="1361838"/>
                  <a:pt x="2766773" y="1399714"/>
                </a:cubicBezTo>
                <a:cubicBezTo>
                  <a:pt x="2766773" y="1437590"/>
                  <a:pt x="2736069" y="1468294"/>
                  <a:pt x="2698193" y="1468294"/>
                </a:cubicBezTo>
                <a:lnTo>
                  <a:pt x="2368743" y="1468294"/>
                </a:lnTo>
                <a:cubicBezTo>
                  <a:pt x="2336159" y="1959768"/>
                  <a:pt x="1943440" y="2352487"/>
                  <a:pt x="1451966" y="2385071"/>
                </a:cubicBezTo>
                <a:lnTo>
                  <a:pt x="1451966" y="2730849"/>
                </a:lnTo>
                <a:cubicBezTo>
                  <a:pt x="1451966" y="2768725"/>
                  <a:pt x="1421262" y="2799429"/>
                  <a:pt x="1383386" y="2799429"/>
                </a:cubicBezTo>
                <a:cubicBezTo>
                  <a:pt x="1345510" y="2799429"/>
                  <a:pt x="1314806" y="2768725"/>
                  <a:pt x="1314806" y="2730849"/>
                </a:cubicBezTo>
                <a:lnTo>
                  <a:pt x="1314806" y="2385071"/>
                </a:lnTo>
                <a:cubicBezTo>
                  <a:pt x="823333" y="2352487"/>
                  <a:pt x="430613" y="1959768"/>
                  <a:pt x="398029" y="1468294"/>
                </a:cubicBezTo>
                <a:lnTo>
                  <a:pt x="68580" y="1468294"/>
                </a:lnTo>
                <a:cubicBezTo>
                  <a:pt x="30704" y="1468294"/>
                  <a:pt x="0" y="1437590"/>
                  <a:pt x="0" y="1399714"/>
                </a:cubicBezTo>
                <a:cubicBezTo>
                  <a:pt x="0" y="1361838"/>
                  <a:pt x="30704" y="1331134"/>
                  <a:pt x="68580" y="1331134"/>
                </a:cubicBezTo>
                <a:lnTo>
                  <a:pt x="398029" y="1331134"/>
                </a:lnTo>
                <a:cubicBezTo>
                  <a:pt x="430613" y="839660"/>
                  <a:pt x="823333" y="446941"/>
                  <a:pt x="1314807" y="414357"/>
                </a:cubicBezTo>
                <a:lnTo>
                  <a:pt x="1314807" y="68580"/>
                </a:lnTo>
                <a:cubicBezTo>
                  <a:pt x="1314807" y="30704"/>
                  <a:pt x="1345511" y="0"/>
                  <a:pt x="13833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187"/>
            <a:endParaRPr lang="en-US">
              <a:solidFill>
                <a:srgbClr val="505050"/>
              </a:solidFill>
              <a:latin typeface="Segoe UI"/>
            </a:endParaRPr>
          </a:p>
        </p:txBody>
      </p:sp>
    </p:spTree>
    <p:extLst>
      <p:ext uri="{BB962C8B-B14F-4D97-AF65-F5344CB8AC3E}">
        <p14:creationId xmlns:p14="http://schemas.microsoft.com/office/powerpoint/2010/main" val="350174769"/>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ext uri="{D42A27DB-BD31-4B8C-83A1-F6EECF244321}">
                <p14:modId xmlns:p14="http://schemas.microsoft.com/office/powerpoint/2010/main" val="28008927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899" name="think-cell Slide" r:id="rId5" imgW="378" imgH="377" progId="TCLayout.ActiveDocument.1">
                  <p:embed/>
                </p:oleObj>
              </mc:Choice>
              <mc:Fallback>
                <p:oleObj name="think-cell Slide" r:id="rId5" imgW="378"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z="4400" dirty="0" smtClean="0"/>
              <a:t>Customer Relationships and Satisfaction Overview </a:t>
            </a:r>
            <a:r>
              <a:rPr lang="en-US" sz="3200" dirty="0" smtClean="0"/>
              <a:t>P2P Maturity Model Defined</a:t>
            </a:r>
            <a:endParaRPr lang="en-US" sz="3200" dirty="0"/>
          </a:p>
        </p:txBody>
      </p:sp>
      <p:sp>
        <p:nvSpPr>
          <p:cNvPr id="21" name="Rectangle 20"/>
          <p:cNvSpPr/>
          <p:nvPr/>
        </p:nvSpPr>
        <p:spPr bwMode="auto">
          <a:xfrm>
            <a:off x="457200" y="2707341"/>
            <a:ext cx="2822935" cy="1617009"/>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a:solidFill>
                  <a:schemeClr val="tx1"/>
                </a:solidFill>
                <a:ea typeface="Segoe UI" pitchFamily="34" charset="0"/>
                <a:cs typeface="Segoe UI" pitchFamily="34" charset="0"/>
              </a:rPr>
              <a:t>None</a:t>
            </a:r>
            <a:endParaRPr lang="en-US" dirty="0" err="1" smtClean="0">
              <a:solidFill>
                <a:schemeClr val="tx1"/>
              </a:solidFill>
              <a:ea typeface="Segoe UI" pitchFamily="34" charset="0"/>
              <a:cs typeface="Segoe UI" pitchFamily="34" charset="0"/>
            </a:endParaRPr>
          </a:p>
        </p:txBody>
      </p:sp>
      <p:sp>
        <p:nvSpPr>
          <p:cNvPr id="22" name="Rectangle 21"/>
          <p:cNvSpPr/>
          <p:nvPr/>
        </p:nvSpPr>
        <p:spPr bwMode="auto">
          <a:xfrm>
            <a:off x="3356913" y="2707341"/>
            <a:ext cx="2822935" cy="1617009"/>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ct val="0"/>
              </a:spcBef>
              <a:spcAft>
                <a:spcPct val="0"/>
              </a:spcAft>
            </a:pPr>
            <a:r>
              <a:rPr lang="en-GB">
                <a:solidFill>
                  <a:schemeClr val="tx1"/>
                </a:solidFill>
                <a:ea typeface="Segoe UI" pitchFamily="34" charset="0"/>
                <a:cs typeface="Segoe UI" pitchFamily="34" charset="0"/>
              </a:rPr>
              <a:t>Ad hoc, some 1:1 customer meetings to understand experience with each partner</a:t>
            </a:r>
            <a:endParaRPr lang="en-GB" dirty="0" err="1">
              <a:solidFill>
                <a:schemeClr val="tx1"/>
              </a:solidFill>
              <a:ea typeface="Segoe UI" pitchFamily="34" charset="0"/>
              <a:cs typeface="Segoe UI" pitchFamily="34" charset="0"/>
            </a:endParaRPr>
          </a:p>
        </p:txBody>
      </p:sp>
      <p:sp>
        <p:nvSpPr>
          <p:cNvPr id="23" name="Rectangle 22"/>
          <p:cNvSpPr/>
          <p:nvPr/>
        </p:nvSpPr>
        <p:spPr bwMode="auto">
          <a:xfrm>
            <a:off x="6256627" y="2707341"/>
            <a:ext cx="2822935" cy="1617009"/>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ct val="0"/>
              </a:spcBef>
              <a:spcAft>
                <a:spcPct val="0"/>
              </a:spcAft>
            </a:pPr>
            <a:r>
              <a:rPr lang="en-GB">
                <a:solidFill>
                  <a:schemeClr val="tx1"/>
                </a:solidFill>
                <a:ea typeface="Segoe UI" pitchFamily="34" charset="0"/>
                <a:cs typeface="Segoe UI" pitchFamily="34" charset="0"/>
              </a:rPr>
              <a:t>Proactive management of customer satisfaction; shared references</a:t>
            </a:r>
            <a:endParaRPr lang="en-GB" dirty="0" err="1">
              <a:solidFill>
                <a:schemeClr val="tx1"/>
              </a:solidFill>
              <a:ea typeface="Segoe UI" pitchFamily="34" charset="0"/>
              <a:cs typeface="Segoe UI" pitchFamily="34" charset="0"/>
            </a:endParaRPr>
          </a:p>
        </p:txBody>
      </p:sp>
      <p:sp>
        <p:nvSpPr>
          <p:cNvPr id="24" name="Rectangle 23"/>
          <p:cNvSpPr/>
          <p:nvPr/>
        </p:nvSpPr>
        <p:spPr bwMode="auto">
          <a:xfrm>
            <a:off x="9156340" y="2707341"/>
            <a:ext cx="2822935" cy="1617009"/>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ct val="0"/>
              </a:spcBef>
              <a:spcAft>
                <a:spcPct val="0"/>
              </a:spcAft>
            </a:pPr>
            <a:r>
              <a:rPr lang="en-GB">
                <a:solidFill>
                  <a:schemeClr val="tx1"/>
                </a:solidFill>
                <a:ea typeface="Segoe UI" pitchFamily="34" charset="0"/>
                <a:cs typeface="Segoe UI" pitchFamily="34" charset="0"/>
              </a:rPr>
              <a:t>Shared responsibility and action for customer service regardless of fault</a:t>
            </a:r>
            <a:endParaRPr lang="en-GB" dirty="0" err="1">
              <a:solidFill>
                <a:schemeClr val="tx1"/>
              </a:solidFill>
              <a:ea typeface="Segoe UI" pitchFamily="34" charset="0"/>
              <a:cs typeface="Segoe UI" pitchFamily="34" charset="0"/>
            </a:endParaRPr>
          </a:p>
        </p:txBody>
      </p:sp>
      <p:sp>
        <p:nvSpPr>
          <p:cNvPr id="11" name="Rectangle 10"/>
          <p:cNvSpPr/>
          <p:nvPr/>
        </p:nvSpPr>
        <p:spPr bwMode="auto">
          <a:xfrm>
            <a:off x="457200" y="2125663"/>
            <a:ext cx="2822935" cy="581678"/>
          </a:xfrm>
          <a:prstGeom prst="rect">
            <a:avLst/>
          </a:prstGeom>
          <a:solidFill>
            <a:schemeClr val="accent1">
              <a:lumMod val="60000"/>
              <a:lumOff val="40000"/>
            </a:schemeClr>
          </a:solidFill>
          <a:ln w="3175">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2400">
                <a:solidFill>
                  <a:schemeClr val="bg1"/>
                </a:solidFill>
                <a:latin typeface="+mj-lt"/>
                <a:ea typeface="Segoe UI" pitchFamily="34" charset="0"/>
                <a:cs typeface="Segoe UI" pitchFamily="34" charset="0"/>
              </a:rPr>
              <a:t>Basic</a:t>
            </a:r>
            <a:endParaRPr lang="en-US" sz="2400" dirty="0" err="1" smtClean="0">
              <a:solidFill>
                <a:schemeClr val="bg1"/>
              </a:solidFill>
              <a:latin typeface="+mj-lt"/>
              <a:ea typeface="Segoe UI" pitchFamily="34" charset="0"/>
              <a:cs typeface="Segoe UI" pitchFamily="34" charset="0"/>
            </a:endParaRPr>
          </a:p>
        </p:txBody>
      </p:sp>
      <p:sp>
        <p:nvSpPr>
          <p:cNvPr id="16" name="Rectangle 15"/>
          <p:cNvSpPr/>
          <p:nvPr/>
        </p:nvSpPr>
        <p:spPr bwMode="auto">
          <a:xfrm>
            <a:off x="3356913" y="2125663"/>
            <a:ext cx="2822935" cy="581678"/>
          </a:xfrm>
          <a:prstGeom prst="rect">
            <a:avLst/>
          </a:prstGeom>
          <a:solidFill>
            <a:schemeClr val="accent1"/>
          </a:solidFill>
          <a:ln w="31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2400" dirty="0">
                <a:solidFill>
                  <a:schemeClr val="bg1"/>
                </a:solidFill>
                <a:latin typeface="+mj-lt"/>
                <a:ea typeface="Segoe UI" pitchFamily="34" charset="0"/>
                <a:cs typeface="Segoe UI" pitchFamily="34" charset="0"/>
              </a:rPr>
              <a:t>Reactive</a:t>
            </a:r>
          </a:p>
        </p:txBody>
      </p:sp>
      <p:sp>
        <p:nvSpPr>
          <p:cNvPr id="17" name="Rectangle 16"/>
          <p:cNvSpPr/>
          <p:nvPr/>
        </p:nvSpPr>
        <p:spPr bwMode="auto">
          <a:xfrm>
            <a:off x="6256627" y="2125663"/>
            <a:ext cx="2822935" cy="581678"/>
          </a:xfrm>
          <a:prstGeom prst="rect">
            <a:avLst/>
          </a:prstGeom>
          <a:solidFill>
            <a:schemeClr val="accent1">
              <a:lumMod val="75000"/>
            </a:schemeClr>
          </a:solidFill>
          <a:ln w="3175">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2400">
                <a:solidFill>
                  <a:schemeClr val="bg1"/>
                </a:solidFill>
                <a:latin typeface="+mj-lt"/>
                <a:ea typeface="Segoe UI" pitchFamily="34" charset="0"/>
                <a:cs typeface="Segoe UI" pitchFamily="34" charset="0"/>
              </a:rPr>
              <a:t>Proactive</a:t>
            </a:r>
            <a:endParaRPr lang="en-US" sz="2400" dirty="0" err="1">
              <a:solidFill>
                <a:schemeClr val="bg1"/>
              </a:solidFill>
              <a:latin typeface="+mj-lt"/>
              <a:ea typeface="Segoe UI" pitchFamily="34" charset="0"/>
              <a:cs typeface="Segoe UI" pitchFamily="34" charset="0"/>
            </a:endParaRPr>
          </a:p>
        </p:txBody>
      </p:sp>
      <p:sp>
        <p:nvSpPr>
          <p:cNvPr id="18" name="Rectangle 17"/>
          <p:cNvSpPr/>
          <p:nvPr/>
        </p:nvSpPr>
        <p:spPr bwMode="auto">
          <a:xfrm>
            <a:off x="9156340" y="2125663"/>
            <a:ext cx="2822935" cy="581678"/>
          </a:xfrm>
          <a:prstGeom prst="rect">
            <a:avLst/>
          </a:prstGeom>
          <a:solidFill>
            <a:schemeClr val="accent1">
              <a:lumMod val="50000"/>
            </a:schemeClr>
          </a:solidFill>
          <a:ln w="3175">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2400" dirty="0">
                <a:solidFill>
                  <a:schemeClr val="bg1"/>
                </a:solidFill>
                <a:latin typeface="+mj-lt"/>
                <a:ea typeface="Segoe UI" pitchFamily="34" charset="0"/>
                <a:cs typeface="Segoe UI" pitchFamily="34" charset="0"/>
              </a:rPr>
              <a:t>Dynamic</a:t>
            </a:r>
          </a:p>
        </p:txBody>
      </p:sp>
      <p:grpSp>
        <p:nvGrpSpPr>
          <p:cNvPr id="117" name="Group 116"/>
          <p:cNvGrpSpPr/>
          <p:nvPr/>
        </p:nvGrpSpPr>
        <p:grpSpPr>
          <a:xfrm>
            <a:off x="0" y="5635625"/>
            <a:ext cx="12436474" cy="1358900"/>
            <a:chOff x="0" y="5635625"/>
            <a:chExt cx="12436474" cy="1358900"/>
          </a:xfrm>
        </p:grpSpPr>
        <p:grpSp>
          <p:nvGrpSpPr>
            <p:cNvPr id="32" name="Group 31"/>
            <p:cNvGrpSpPr/>
            <p:nvPr/>
          </p:nvGrpSpPr>
          <p:grpSpPr>
            <a:xfrm>
              <a:off x="3492259" y="6756156"/>
              <a:ext cx="2085461" cy="209940"/>
              <a:chOff x="-6310" y="6438746"/>
              <a:chExt cx="1905074" cy="480134"/>
            </a:xfrm>
          </p:grpSpPr>
          <p:sp>
            <p:nvSpPr>
              <p:cNvPr id="33" name="Freeform 71"/>
              <p:cNvSpPr>
                <a:spLocks/>
              </p:cNvSpPr>
              <p:nvPr/>
            </p:nvSpPr>
            <p:spPr bwMode="auto">
              <a:xfrm flipH="1">
                <a:off x="-6310" y="6438746"/>
                <a:ext cx="1905074" cy="480134"/>
              </a:xfrm>
              <a:custGeom>
                <a:avLst/>
                <a:gdLst>
                  <a:gd name="T0" fmla="*/ 858 w 1193"/>
                  <a:gd name="T1" fmla="*/ 37 h 272"/>
                  <a:gd name="T2" fmla="*/ 437 w 1193"/>
                  <a:gd name="T3" fmla="*/ 31 h 272"/>
                  <a:gd name="T4" fmla="*/ 0 w 1193"/>
                  <a:gd name="T5" fmla="*/ 272 h 272"/>
                  <a:gd name="T6" fmla="*/ 1193 w 1193"/>
                  <a:gd name="T7" fmla="*/ 272 h 272"/>
                  <a:gd name="T8" fmla="*/ 1193 w 1193"/>
                  <a:gd name="T9" fmla="*/ 204 h 272"/>
                  <a:gd name="T10" fmla="*/ 858 w 1193"/>
                  <a:gd name="T11" fmla="*/ 37 h 272"/>
                </a:gdLst>
                <a:ahLst/>
                <a:cxnLst>
                  <a:cxn ang="0">
                    <a:pos x="T0" y="T1"/>
                  </a:cxn>
                  <a:cxn ang="0">
                    <a:pos x="T2" y="T3"/>
                  </a:cxn>
                  <a:cxn ang="0">
                    <a:pos x="T4" y="T5"/>
                  </a:cxn>
                  <a:cxn ang="0">
                    <a:pos x="T6" y="T7"/>
                  </a:cxn>
                  <a:cxn ang="0">
                    <a:pos x="T8" y="T9"/>
                  </a:cxn>
                  <a:cxn ang="0">
                    <a:pos x="T10" y="T11"/>
                  </a:cxn>
                </a:cxnLst>
                <a:rect l="0" t="0" r="r" b="b"/>
                <a:pathLst>
                  <a:path w="1193" h="272">
                    <a:moveTo>
                      <a:pt x="858" y="37"/>
                    </a:moveTo>
                    <a:cubicBezTo>
                      <a:pt x="720" y="2"/>
                      <a:pt x="575" y="0"/>
                      <a:pt x="437" y="31"/>
                    </a:cubicBezTo>
                    <a:cubicBezTo>
                      <a:pt x="277" y="68"/>
                      <a:pt x="125" y="148"/>
                      <a:pt x="0" y="272"/>
                    </a:cubicBezTo>
                    <a:cubicBezTo>
                      <a:pt x="1193" y="272"/>
                      <a:pt x="1193" y="272"/>
                      <a:pt x="1193" y="272"/>
                    </a:cubicBezTo>
                    <a:cubicBezTo>
                      <a:pt x="1193" y="204"/>
                      <a:pt x="1193" y="204"/>
                      <a:pt x="1193" y="204"/>
                    </a:cubicBezTo>
                    <a:cubicBezTo>
                      <a:pt x="1092" y="124"/>
                      <a:pt x="978" y="68"/>
                      <a:pt x="858" y="37"/>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34" name="Freeform 79"/>
              <p:cNvSpPr>
                <a:spLocks/>
              </p:cNvSpPr>
              <p:nvPr/>
            </p:nvSpPr>
            <p:spPr bwMode="auto">
              <a:xfrm flipH="1">
                <a:off x="37164" y="6670621"/>
                <a:ext cx="1044424" cy="248259"/>
              </a:xfrm>
              <a:custGeom>
                <a:avLst/>
                <a:gdLst>
                  <a:gd name="T0" fmla="*/ 511 w 654"/>
                  <a:gd name="T1" fmla="*/ 44 h 141"/>
                  <a:gd name="T2" fmla="*/ 404 w 654"/>
                  <a:gd name="T3" fmla="*/ 12 h 141"/>
                  <a:gd name="T4" fmla="*/ 349 w 654"/>
                  <a:gd name="T5" fmla="*/ 6 h 141"/>
                  <a:gd name="T6" fmla="*/ 0 w 654"/>
                  <a:gd name="T7" fmla="*/ 141 h 141"/>
                  <a:gd name="T8" fmla="*/ 231 w 654"/>
                  <a:gd name="T9" fmla="*/ 141 h 141"/>
                  <a:gd name="T10" fmla="*/ 654 w 654"/>
                  <a:gd name="T11" fmla="*/ 141 h 141"/>
                  <a:gd name="T12" fmla="*/ 511 w 654"/>
                  <a:gd name="T13" fmla="*/ 44 h 141"/>
                </a:gdLst>
                <a:ahLst/>
                <a:cxnLst>
                  <a:cxn ang="0">
                    <a:pos x="T0" y="T1"/>
                  </a:cxn>
                  <a:cxn ang="0">
                    <a:pos x="T2" y="T3"/>
                  </a:cxn>
                  <a:cxn ang="0">
                    <a:pos x="T4" y="T5"/>
                  </a:cxn>
                  <a:cxn ang="0">
                    <a:pos x="T6" y="T7"/>
                  </a:cxn>
                  <a:cxn ang="0">
                    <a:pos x="T8" y="T9"/>
                  </a:cxn>
                  <a:cxn ang="0">
                    <a:pos x="T10" y="T11"/>
                  </a:cxn>
                  <a:cxn ang="0">
                    <a:pos x="T12" y="T13"/>
                  </a:cxn>
                </a:cxnLst>
                <a:rect l="0" t="0" r="r" b="b"/>
                <a:pathLst>
                  <a:path w="654" h="141">
                    <a:moveTo>
                      <a:pt x="511" y="44"/>
                    </a:moveTo>
                    <a:cubicBezTo>
                      <a:pt x="477" y="29"/>
                      <a:pt x="441" y="18"/>
                      <a:pt x="404" y="12"/>
                    </a:cubicBezTo>
                    <a:cubicBezTo>
                      <a:pt x="386" y="9"/>
                      <a:pt x="367" y="7"/>
                      <a:pt x="349" y="6"/>
                    </a:cubicBezTo>
                    <a:cubicBezTo>
                      <a:pt x="223" y="0"/>
                      <a:pt x="96" y="45"/>
                      <a:pt x="0" y="141"/>
                    </a:cubicBezTo>
                    <a:cubicBezTo>
                      <a:pt x="231" y="141"/>
                      <a:pt x="231" y="141"/>
                      <a:pt x="231" y="141"/>
                    </a:cubicBezTo>
                    <a:cubicBezTo>
                      <a:pt x="654" y="141"/>
                      <a:pt x="654" y="141"/>
                      <a:pt x="654" y="141"/>
                    </a:cubicBezTo>
                    <a:cubicBezTo>
                      <a:pt x="612" y="99"/>
                      <a:pt x="563" y="67"/>
                      <a:pt x="511" y="44"/>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sp>
          <p:nvSpPr>
            <p:cNvPr id="35" name="Freeform 70"/>
            <p:cNvSpPr>
              <a:spLocks/>
            </p:cNvSpPr>
            <p:nvPr/>
          </p:nvSpPr>
          <p:spPr bwMode="auto">
            <a:xfrm flipH="1">
              <a:off x="201892" y="6966096"/>
              <a:ext cx="7493843" cy="0"/>
            </a:xfrm>
            <a:custGeom>
              <a:avLst/>
              <a:gdLst>
                <a:gd name="T0" fmla="*/ 485 w 784"/>
                <a:gd name="T1" fmla="*/ 29 h 183"/>
                <a:gd name="T2" fmla="*/ 0 w 784"/>
                <a:gd name="T3" fmla="*/ 183 h 183"/>
                <a:gd name="T4" fmla="*/ 277 w 784"/>
                <a:gd name="T5" fmla="*/ 183 h 183"/>
                <a:gd name="T6" fmla="*/ 784 w 784"/>
                <a:gd name="T7" fmla="*/ 183 h 183"/>
                <a:gd name="T8" fmla="*/ 485 w 784"/>
                <a:gd name="T9" fmla="*/ 29 h 183"/>
                <a:gd name="connsiteX0" fmla="*/ 6186 w 10000"/>
                <a:gd name="connsiteY0" fmla="*/ 431 h 8846"/>
                <a:gd name="connsiteX1" fmla="*/ 0 w 10000"/>
                <a:gd name="connsiteY1" fmla="*/ 8846 h 8846"/>
                <a:gd name="connsiteX2" fmla="*/ 3533 w 10000"/>
                <a:gd name="connsiteY2" fmla="*/ 8846 h 8846"/>
                <a:gd name="connsiteX3" fmla="*/ 10000 w 10000"/>
                <a:gd name="connsiteY3" fmla="*/ 8846 h 8846"/>
                <a:gd name="connsiteX4" fmla="*/ 6186 w 10000"/>
                <a:gd name="connsiteY4" fmla="*/ 431 h 8846"/>
                <a:gd name="connsiteX0" fmla="*/ 10000 w 10000"/>
                <a:gd name="connsiteY0" fmla="*/ 0 h 0"/>
                <a:gd name="connsiteX1" fmla="*/ 0 w 10000"/>
                <a:gd name="connsiteY1" fmla="*/ 0 h 0"/>
                <a:gd name="connsiteX2" fmla="*/ 3533 w 10000"/>
                <a:gd name="connsiteY2" fmla="*/ 0 h 0"/>
                <a:gd name="connsiteX3" fmla="*/ 10000 w 10000"/>
                <a:gd name="connsiteY3" fmla="*/ 0 h 0"/>
                <a:gd name="connsiteX0" fmla="*/ 10000 w 10000"/>
                <a:gd name="connsiteY0" fmla="*/ 0 h 0"/>
                <a:gd name="connsiteX1" fmla="*/ 0 w 10000"/>
                <a:gd name="connsiteY1" fmla="*/ 0 h 0"/>
                <a:gd name="connsiteX2" fmla="*/ 3533 w 10000"/>
                <a:gd name="connsiteY2" fmla="*/ 0 h 0"/>
                <a:gd name="connsiteX3" fmla="*/ 10000 w 10000"/>
                <a:gd name="connsiteY3" fmla="*/ 0 h 0"/>
              </a:gdLst>
              <a:ahLst/>
              <a:cxnLst>
                <a:cxn ang="0">
                  <a:pos x="connsiteX0" y="connsiteY0"/>
                </a:cxn>
                <a:cxn ang="0">
                  <a:pos x="connsiteX1" y="connsiteY1"/>
                </a:cxn>
                <a:cxn ang="0">
                  <a:pos x="connsiteX2" y="connsiteY2"/>
                </a:cxn>
                <a:cxn ang="0">
                  <a:pos x="connsiteX3" y="connsiteY3"/>
                </a:cxn>
              </a:cxnLst>
              <a:rect l="l" t="t" r="r" b="b"/>
              <a:pathLst>
                <a:path w="10000">
                  <a:moveTo>
                    <a:pt x="10000" y="0"/>
                  </a:moveTo>
                  <a:lnTo>
                    <a:pt x="0" y="0"/>
                  </a:lnTo>
                  <a:lnTo>
                    <a:pt x="3533" y="0"/>
                  </a:lnTo>
                  <a:cubicBezTo>
                    <a:pt x="5689" y="0"/>
                    <a:pt x="7782" y="-504825"/>
                    <a:pt x="10000" y="0"/>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36" name="Freeform 45"/>
            <p:cNvSpPr>
              <a:spLocks/>
            </p:cNvSpPr>
            <p:nvPr/>
          </p:nvSpPr>
          <p:spPr bwMode="auto">
            <a:xfrm>
              <a:off x="119870" y="6035227"/>
              <a:ext cx="311863" cy="208657"/>
            </a:xfrm>
            <a:custGeom>
              <a:avLst/>
              <a:gdLst>
                <a:gd name="T0" fmla="*/ 112 w 133"/>
                <a:gd name="T1" fmla="*/ 38 h 87"/>
                <a:gd name="T2" fmla="*/ 112 w 133"/>
                <a:gd name="T3" fmla="*/ 36 h 87"/>
                <a:gd name="T4" fmla="*/ 75 w 133"/>
                <a:gd name="T5" fmla="*/ 0 h 87"/>
                <a:gd name="T6" fmla="*/ 45 w 133"/>
                <a:gd name="T7" fmla="*/ 16 h 87"/>
                <a:gd name="T8" fmla="*/ 35 w 133"/>
                <a:gd name="T9" fmla="*/ 13 h 87"/>
                <a:gd name="T10" fmla="*/ 23 w 133"/>
                <a:gd name="T11" fmla="*/ 17 h 87"/>
                <a:gd name="T12" fmla="*/ 14 w 133"/>
                <a:gd name="T13" fmla="*/ 34 h 87"/>
                <a:gd name="T14" fmla="*/ 0 w 133"/>
                <a:gd name="T15" fmla="*/ 58 h 87"/>
                <a:gd name="T16" fmla="*/ 26 w 133"/>
                <a:gd name="T17" fmla="*/ 87 h 87"/>
                <a:gd name="T18" fmla="*/ 29 w 133"/>
                <a:gd name="T19" fmla="*/ 87 h 87"/>
                <a:gd name="T20" fmla="*/ 32 w 133"/>
                <a:gd name="T21" fmla="*/ 87 h 87"/>
                <a:gd name="T22" fmla="*/ 92 w 133"/>
                <a:gd name="T23" fmla="*/ 87 h 87"/>
                <a:gd name="T24" fmla="*/ 93 w 133"/>
                <a:gd name="T25" fmla="*/ 87 h 87"/>
                <a:gd name="T26" fmla="*/ 95 w 133"/>
                <a:gd name="T27" fmla="*/ 87 h 87"/>
                <a:gd name="T28" fmla="*/ 99 w 133"/>
                <a:gd name="T29" fmla="*/ 87 h 87"/>
                <a:gd name="T30" fmla="*/ 108 w 133"/>
                <a:gd name="T31" fmla="*/ 87 h 87"/>
                <a:gd name="T32" fmla="*/ 133 w 133"/>
                <a:gd name="T33" fmla="*/ 62 h 87"/>
                <a:gd name="T34" fmla="*/ 112 w 133"/>
                <a:gd name="T35" fmla="*/ 3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7">
                  <a:moveTo>
                    <a:pt x="112" y="38"/>
                  </a:moveTo>
                  <a:cubicBezTo>
                    <a:pt x="112" y="37"/>
                    <a:pt x="112" y="37"/>
                    <a:pt x="112" y="36"/>
                  </a:cubicBezTo>
                  <a:cubicBezTo>
                    <a:pt x="112" y="16"/>
                    <a:pt x="96" y="0"/>
                    <a:pt x="75" y="0"/>
                  </a:cubicBezTo>
                  <a:cubicBezTo>
                    <a:pt x="63" y="0"/>
                    <a:pt x="51" y="6"/>
                    <a:pt x="45" y="16"/>
                  </a:cubicBezTo>
                  <a:cubicBezTo>
                    <a:pt x="42" y="14"/>
                    <a:pt x="39" y="13"/>
                    <a:pt x="35" y="13"/>
                  </a:cubicBezTo>
                  <a:cubicBezTo>
                    <a:pt x="30" y="13"/>
                    <a:pt x="26" y="15"/>
                    <a:pt x="23" y="17"/>
                  </a:cubicBezTo>
                  <a:cubicBezTo>
                    <a:pt x="17" y="20"/>
                    <a:pt x="14" y="27"/>
                    <a:pt x="14" y="34"/>
                  </a:cubicBezTo>
                  <a:cubicBezTo>
                    <a:pt x="6" y="39"/>
                    <a:pt x="0" y="48"/>
                    <a:pt x="0" y="58"/>
                  </a:cubicBezTo>
                  <a:cubicBezTo>
                    <a:pt x="0" y="73"/>
                    <a:pt x="12" y="85"/>
                    <a:pt x="26" y="87"/>
                  </a:cubicBezTo>
                  <a:cubicBezTo>
                    <a:pt x="27" y="87"/>
                    <a:pt x="28" y="87"/>
                    <a:pt x="29" y="87"/>
                  </a:cubicBezTo>
                  <a:cubicBezTo>
                    <a:pt x="30" y="87"/>
                    <a:pt x="31" y="87"/>
                    <a:pt x="32" y="87"/>
                  </a:cubicBezTo>
                  <a:cubicBezTo>
                    <a:pt x="46" y="87"/>
                    <a:pt x="77" y="87"/>
                    <a:pt x="92" y="87"/>
                  </a:cubicBezTo>
                  <a:cubicBezTo>
                    <a:pt x="92" y="87"/>
                    <a:pt x="93" y="87"/>
                    <a:pt x="93" y="87"/>
                  </a:cubicBezTo>
                  <a:cubicBezTo>
                    <a:pt x="95" y="87"/>
                    <a:pt x="95" y="87"/>
                    <a:pt x="95" y="87"/>
                  </a:cubicBezTo>
                  <a:cubicBezTo>
                    <a:pt x="95" y="87"/>
                    <a:pt x="98" y="87"/>
                    <a:pt x="99" y="87"/>
                  </a:cubicBezTo>
                  <a:cubicBezTo>
                    <a:pt x="108" y="87"/>
                    <a:pt x="108" y="87"/>
                    <a:pt x="108" y="87"/>
                  </a:cubicBezTo>
                  <a:cubicBezTo>
                    <a:pt x="122" y="87"/>
                    <a:pt x="133" y="76"/>
                    <a:pt x="133" y="62"/>
                  </a:cubicBezTo>
                  <a:cubicBezTo>
                    <a:pt x="133" y="50"/>
                    <a:pt x="124" y="40"/>
                    <a:pt x="112" y="38"/>
                  </a:cubicBezTo>
                  <a:close/>
                </a:path>
              </a:pathLst>
            </a:custGeom>
            <a:solidFill>
              <a:srgbClr val="FFFFFF">
                <a:lumMod val="95000"/>
              </a:srgbClr>
            </a:solidFill>
            <a:ln>
              <a:noFill/>
            </a:ln>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37" name="Freeform 44"/>
            <p:cNvSpPr>
              <a:spLocks/>
            </p:cNvSpPr>
            <p:nvPr/>
          </p:nvSpPr>
          <p:spPr bwMode="auto">
            <a:xfrm>
              <a:off x="11834054" y="6197225"/>
              <a:ext cx="336748" cy="225007"/>
            </a:xfrm>
            <a:custGeom>
              <a:avLst/>
              <a:gdLst>
                <a:gd name="T0" fmla="*/ 154 w 184"/>
                <a:gd name="T1" fmla="*/ 53 h 121"/>
                <a:gd name="T2" fmla="*/ 154 w 184"/>
                <a:gd name="T3" fmla="*/ 51 h 121"/>
                <a:gd name="T4" fmla="*/ 104 w 184"/>
                <a:gd name="T5" fmla="*/ 0 h 121"/>
                <a:gd name="T6" fmla="*/ 61 w 184"/>
                <a:gd name="T7" fmla="*/ 23 h 121"/>
                <a:gd name="T8" fmla="*/ 48 w 184"/>
                <a:gd name="T9" fmla="*/ 19 h 121"/>
                <a:gd name="T10" fmla="*/ 31 w 184"/>
                <a:gd name="T11" fmla="*/ 24 h 121"/>
                <a:gd name="T12" fmla="*/ 18 w 184"/>
                <a:gd name="T13" fmla="*/ 48 h 121"/>
                <a:gd name="T14" fmla="*/ 0 w 184"/>
                <a:gd name="T15" fmla="*/ 81 h 121"/>
                <a:gd name="T16" fmla="*/ 35 w 184"/>
                <a:gd name="T17" fmla="*/ 121 h 121"/>
                <a:gd name="T18" fmla="*/ 40 w 184"/>
                <a:gd name="T19" fmla="*/ 121 h 121"/>
                <a:gd name="T20" fmla="*/ 44 w 184"/>
                <a:gd name="T21" fmla="*/ 121 h 121"/>
                <a:gd name="T22" fmla="*/ 127 w 184"/>
                <a:gd name="T23" fmla="*/ 121 h 121"/>
                <a:gd name="T24" fmla="*/ 128 w 184"/>
                <a:gd name="T25" fmla="*/ 121 h 121"/>
                <a:gd name="T26" fmla="*/ 130 w 184"/>
                <a:gd name="T27" fmla="*/ 121 h 121"/>
                <a:gd name="T28" fmla="*/ 136 w 184"/>
                <a:gd name="T29" fmla="*/ 121 h 121"/>
                <a:gd name="T30" fmla="*/ 150 w 184"/>
                <a:gd name="T31" fmla="*/ 121 h 121"/>
                <a:gd name="T32" fmla="*/ 184 w 184"/>
                <a:gd name="T33" fmla="*/ 87 h 121"/>
                <a:gd name="T34" fmla="*/ 154 w 184"/>
                <a:gd name="T35"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121">
                  <a:moveTo>
                    <a:pt x="154" y="53"/>
                  </a:moveTo>
                  <a:cubicBezTo>
                    <a:pt x="154" y="53"/>
                    <a:pt x="154" y="52"/>
                    <a:pt x="154" y="51"/>
                  </a:cubicBezTo>
                  <a:cubicBezTo>
                    <a:pt x="154" y="23"/>
                    <a:pt x="132" y="0"/>
                    <a:pt x="104" y="0"/>
                  </a:cubicBezTo>
                  <a:cubicBezTo>
                    <a:pt x="86" y="0"/>
                    <a:pt x="71" y="9"/>
                    <a:pt x="61" y="23"/>
                  </a:cubicBezTo>
                  <a:cubicBezTo>
                    <a:pt x="57" y="20"/>
                    <a:pt x="53" y="19"/>
                    <a:pt x="48" y="19"/>
                  </a:cubicBezTo>
                  <a:cubicBezTo>
                    <a:pt x="41" y="19"/>
                    <a:pt x="36" y="21"/>
                    <a:pt x="31" y="24"/>
                  </a:cubicBezTo>
                  <a:cubicBezTo>
                    <a:pt x="23" y="29"/>
                    <a:pt x="18" y="38"/>
                    <a:pt x="18" y="48"/>
                  </a:cubicBezTo>
                  <a:cubicBezTo>
                    <a:pt x="7" y="55"/>
                    <a:pt x="0" y="67"/>
                    <a:pt x="0" y="81"/>
                  </a:cubicBezTo>
                  <a:cubicBezTo>
                    <a:pt x="0" y="102"/>
                    <a:pt x="15" y="119"/>
                    <a:pt x="35" y="121"/>
                  </a:cubicBezTo>
                  <a:cubicBezTo>
                    <a:pt x="37" y="121"/>
                    <a:pt x="38" y="121"/>
                    <a:pt x="40" y="121"/>
                  </a:cubicBezTo>
                  <a:cubicBezTo>
                    <a:pt x="41" y="121"/>
                    <a:pt x="42" y="121"/>
                    <a:pt x="44" y="121"/>
                  </a:cubicBezTo>
                  <a:cubicBezTo>
                    <a:pt x="62" y="121"/>
                    <a:pt x="106" y="121"/>
                    <a:pt x="127" y="121"/>
                  </a:cubicBezTo>
                  <a:cubicBezTo>
                    <a:pt x="127" y="121"/>
                    <a:pt x="128" y="121"/>
                    <a:pt x="128" y="121"/>
                  </a:cubicBezTo>
                  <a:cubicBezTo>
                    <a:pt x="130" y="121"/>
                    <a:pt x="130" y="121"/>
                    <a:pt x="130" y="121"/>
                  </a:cubicBezTo>
                  <a:cubicBezTo>
                    <a:pt x="131" y="121"/>
                    <a:pt x="134" y="121"/>
                    <a:pt x="136" y="121"/>
                  </a:cubicBezTo>
                  <a:cubicBezTo>
                    <a:pt x="150" y="121"/>
                    <a:pt x="150" y="121"/>
                    <a:pt x="150" y="121"/>
                  </a:cubicBezTo>
                  <a:cubicBezTo>
                    <a:pt x="169" y="121"/>
                    <a:pt x="184" y="106"/>
                    <a:pt x="184" y="87"/>
                  </a:cubicBezTo>
                  <a:cubicBezTo>
                    <a:pt x="184" y="70"/>
                    <a:pt x="171" y="56"/>
                    <a:pt x="154" y="53"/>
                  </a:cubicBezTo>
                  <a:close/>
                </a:path>
              </a:pathLst>
            </a:custGeom>
            <a:solidFill>
              <a:srgbClr val="0072C6">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38" name="Freeform 45"/>
            <p:cNvSpPr>
              <a:spLocks/>
            </p:cNvSpPr>
            <p:nvPr/>
          </p:nvSpPr>
          <p:spPr bwMode="auto">
            <a:xfrm>
              <a:off x="20964" y="6470972"/>
              <a:ext cx="289470" cy="193675"/>
            </a:xfrm>
            <a:custGeom>
              <a:avLst/>
              <a:gdLst>
                <a:gd name="T0" fmla="*/ 112 w 133"/>
                <a:gd name="T1" fmla="*/ 38 h 87"/>
                <a:gd name="T2" fmla="*/ 112 w 133"/>
                <a:gd name="T3" fmla="*/ 36 h 87"/>
                <a:gd name="T4" fmla="*/ 75 w 133"/>
                <a:gd name="T5" fmla="*/ 0 h 87"/>
                <a:gd name="T6" fmla="*/ 45 w 133"/>
                <a:gd name="T7" fmla="*/ 16 h 87"/>
                <a:gd name="T8" fmla="*/ 35 w 133"/>
                <a:gd name="T9" fmla="*/ 13 h 87"/>
                <a:gd name="T10" fmla="*/ 23 w 133"/>
                <a:gd name="T11" fmla="*/ 17 h 87"/>
                <a:gd name="T12" fmla="*/ 14 w 133"/>
                <a:gd name="T13" fmla="*/ 34 h 87"/>
                <a:gd name="T14" fmla="*/ 0 w 133"/>
                <a:gd name="T15" fmla="*/ 58 h 87"/>
                <a:gd name="T16" fmla="*/ 26 w 133"/>
                <a:gd name="T17" fmla="*/ 87 h 87"/>
                <a:gd name="T18" fmla="*/ 29 w 133"/>
                <a:gd name="T19" fmla="*/ 87 h 87"/>
                <a:gd name="T20" fmla="*/ 32 w 133"/>
                <a:gd name="T21" fmla="*/ 87 h 87"/>
                <a:gd name="T22" fmla="*/ 92 w 133"/>
                <a:gd name="T23" fmla="*/ 87 h 87"/>
                <a:gd name="T24" fmla="*/ 93 w 133"/>
                <a:gd name="T25" fmla="*/ 87 h 87"/>
                <a:gd name="T26" fmla="*/ 95 w 133"/>
                <a:gd name="T27" fmla="*/ 87 h 87"/>
                <a:gd name="T28" fmla="*/ 99 w 133"/>
                <a:gd name="T29" fmla="*/ 87 h 87"/>
                <a:gd name="T30" fmla="*/ 108 w 133"/>
                <a:gd name="T31" fmla="*/ 87 h 87"/>
                <a:gd name="T32" fmla="*/ 133 w 133"/>
                <a:gd name="T33" fmla="*/ 62 h 87"/>
                <a:gd name="T34" fmla="*/ 112 w 133"/>
                <a:gd name="T35" fmla="*/ 3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87">
                  <a:moveTo>
                    <a:pt x="112" y="38"/>
                  </a:moveTo>
                  <a:cubicBezTo>
                    <a:pt x="112" y="37"/>
                    <a:pt x="112" y="37"/>
                    <a:pt x="112" y="36"/>
                  </a:cubicBezTo>
                  <a:cubicBezTo>
                    <a:pt x="112" y="16"/>
                    <a:pt x="96" y="0"/>
                    <a:pt x="75" y="0"/>
                  </a:cubicBezTo>
                  <a:cubicBezTo>
                    <a:pt x="63" y="0"/>
                    <a:pt x="51" y="6"/>
                    <a:pt x="45" y="16"/>
                  </a:cubicBezTo>
                  <a:cubicBezTo>
                    <a:pt x="42" y="14"/>
                    <a:pt x="39" y="13"/>
                    <a:pt x="35" y="13"/>
                  </a:cubicBezTo>
                  <a:cubicBezTo>
                    <a:pt x="30" y="13"/>
                    <a:pt x="26" y="15"/>
                    <a:pt x="23" y="17"/>
                  </a:cubicBezTo>
                  <a:cubicBezTo>
                    <a:pt x="17" y="20"/>
                    <a:pt x="14" y="27"/>
                    <a:pt x="14" y="34"/>
                  </a:cubicBezTo>
                  <a:cubicBezTo>
                    <a:pt x="6" y="39"/>
                    <a:pt x="0" y="48"/>
                    <a:pt x="0" y="58"/>
                  </a:cubicBezTo>
                  <a:cubicBezTo>
                    <a:pt x="0" y="73"/>
                    <a:pt x="12" y="85"/>
                    <a:pt x="26" y="87"/>
                  </a:cubicBezTo>
                  <a:cubicBezTo>
                    <a:pt x="27" y="87"/>
                    <a:pt x="28" y="87"/>
                    <a:pt x="29" y="87"/>
                  </a:cubicBezTo>
                  <a:cubicBezTo>
                    <a:pt x="30" y="87"/>
                    <a:pt x="31" y="87"/>
                    <a:pt x="32" y="87"/>
                  </a:cubicBezTo>
                  <a:cubicBezTo>
                    <a:pt x="46" y="87"/>
                    <a:pt x="77" y="87"/>
                    <a:pt x="92" y="87"/>
                  </a:cubicBezTo>
                  <a:cubicBezTo>
                    <a:pt x="92" y="87"/>
                    <a:pt x="93" y="87"/>
                    <a:pt x="93" y="87"/>
                  </a:cubicBezTo>
                  <a:cubicBezTo>
                    <a:pt x="95" y="87"/>
                    <a:pt x="95" y="87"/>
                    <a:pt x="95" y="87"/>
                  </a:cubicBezTo>
                  <a:cubicBezTo>
                    <a:pt x="95" y="87"/>
                    <a:pt x="98" y="87"/>
                    <a:pt x="99" y="87"/>
                  </a:cubicBezTo>
                  <a:cubicBezTo>
                    <a:pt x="108" y="87"/>
                    <a:pt x="108" y="87"/>
                    <a:pt x="108" y="87"/>
                  </a:cubicBezTo>
                  <a:cubicBezTo>
                    <a:pt x="122" y="87"/>
                    <a:pt x="133" y="76"/>
                    <a:pt x="133" y="62"/>
                  </a:cubicBezTo>
                  <a:cubicBezTo>
                    <a:pt x="133" y="50"/>
                    <a:pt x="124" y="40"/>
                    <a:pt x="112" y="38"/>
                  </a:cubicBezTo>
                  <a:close/>
                </a:path>
              </a:pathLst>
            </a:custGeom>
            <a:solidFill>
              <a:srgbClr val="00BCF2">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39" name="Freeform 46"/>
            <p:cNvSpPr>
              <a:spLocks/>
            </p:cNvSpPr>
            <p:nvPr/>
          </p:nvSpPr>
          <p:spPr bwMode="auto">
            <a:xfrm>
              <a:off x="315207" y="5857427"/>
              <a:ext cx="527584" cy="355600"/>
            </a:xfrm>
            <a:custGeom>
              <a:avLst/>
              <a:gdLst>
                <a:gd name="T0" fmla="*/ 203 w 242"/>
                <a:gd name="T1" fmla="*/ 70 h 160"/>
                <a:gd name="T2" fmla="*/ 203 w 242"/>
                <a:gd name="T3" fmla="*/ 67 h 160"/>
                <a:gd name="T4" fmla="*/ 136 w 242"/>
                <a:gd name="T5" fmla="*/ 0 h 160"/>
                <a:gd name="T6" fmla="*/ 81 w 242"/>
                <a:gd name="T7" fmla="*/ 30 h 160"/>
                <a:gd name="T8" fmla="*/ 62 w 242"/>
                <a:gd name="T9" fmla="*/ 25 h 160"/>
                <a:gd name="T10" fmla="*/ 24 w 242"/>
                <a:gd name="T11" fmla="*/ 63 h 160"/>
                <a:gd name="T12" fmla="*/ 0 w 242"/>
                <a:gd name="T13" fmla="*/ 107 h 160"/>
                <a:gd name="T14" fmla="*/ 46 w 242"/>
                <a:gd name="T15" fmla="*/ 160 h 160"/>
                <a:gd name="T16" fmla="*/ 52 w 242"/>
                <a:gd name="T17" fmla="*/ 160 h 160"/>
                <a:gd name="T18" fmla="*/ 57 w 242"/>
                <a:gd name="T19" fmla="*/ 160 h 160"/>
                <a:gd name="T20" fmla="*/ 166 w 242"/>
                <a:gd name="T21" fmla="*/ 160 h 160"/>
                <a:gd name="T22" fmla="*/ 171 w 242"/>
                <a:gd name="T23" fmla="*/ 160 h 160"/>
                <a:gd name="T24" fmla="*/ 179 w 242"/>
                <a:gd name="T25" fmla="*/ 160 h 160"/>
                <a:gd name="T26" fmla="*/ 197 w 242"/>
                <a:gd name="T27" fmla="*/ 160 h 160"/>
                <a:gd name="T28" fmla="*/ 242 w 242"/>
                <a:gd name="T29" fmla="*/ 115 h 160"/>
                <a:gd name="T30" fmla="*/ 203 w 242"/>
                <a:gd name="T31"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160">
                  <a:moveTo>
                    <a:pt x="203" y="70"/>
                  </a:moveTo>
                  <a:cubicBezTo>
                    <a:pt x="203" y="69"/>
                    <a:pt x="203" y="68"/>
                    <a:pt x="203" y="67"/>
                  </a:cubicBezTo>
                  <a:cubicBezTo>
                    <a:pt x="203" y="30"/>
                    <a:pt x="173" y="0"/>
                    <a:pt x="136" y="0"/>
                  </a:cubicBezTo>
                  <a:cubicBezTo>
                    <a:pt x="113" y="0"/>
                    <a:pt x="93" y="12"/>
                    <a:pt x="81" y="30"/>
                  </a:cubicBezTo>
                  <a:cubicBezTo>
                    <a:pt x="75" y="27"/>
                    <a:pt x="69" y="25"/>
                    <a:pt x="62" y="25"/>
                  </a:cubicBezTo>
                  <a:cubicBezTo>
                    <a:pt x="41" y="25"/>
                    <a:pt x="24" y="42"/>
                    <a:pt x="24" y="63"/>
                  </a:cubicBezTo>
                  <a:cubicBezTo>
                    <a:pt x="9" y="73"/>
                    <a:pt x="0" y="89"/>
                    <a:pt x="0" y="107"/>
                  </a:cubicBezTo>
                  <a:cubicBezTo>
                    <a:pt x="0" y="135"/>
                    <a:pt x="20" y="157"/>
                    <a:pt x="46" y="160"/>
                  </a:cubicBezTo>
                  <a:cubicBezTo>
                    <a:pt x="48" y="160"/>
                    <a:pt x="50" y="160"/>
                    <a:pt x="52" y="160"/>
                  </a:cubicBezTo>
                  <a:cubicBezTo>
                    <a:pt x="54" y="160"/>
                    <a:pt x="56" y="160"/>
                    <a:pt x="57" y="160"/>
                  </a:cubicBezTo>
                  <a:cubicBezTo>
                    <a:pt x="82" y="160"/>
                    <a:pt x="139" y="160"/>
                    <a:pt x="166" y="160"/>
                  </a:cubicBezTo>
                  <a:cubicBezTo>
                    <a:pt x="171" y="160"/>
                    <a:pt x="171" y="160"/>
                    <a:pt x="171" y="160"/>
                  </a:cubicBezTo>
                  <a:cubicBezTo>
                    <a:pt x="173" y="160"/>
                    <a:pt x="177" y="160"/>
                    <a:pt x="179" y="160"/>
                  </a:cubicBezTo>
                  <a:cubicBezTo>
                    <a:pt x="197" y="160"/>
                    <a:pt x="197" y="160"/>
                    <a:pt x="197" y="160"/>
                  </a:cubicBezTo>
                  <a:cubicBezTo>
                    <a:pt x="222" y="160"/>
                    <a:pt x="242" y="139"/>
                    <a:pt x="242" y="115"/>
                  </a:cubicBezTo>
                  <a:cubicBezTo>
                    <a:pt x="242" y="92"/>
                    <a:pt x="225" y="73"/>
                    <a:pt x="203" y="70"/>
                  </a:cubicBez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nvGrpSpPr>
            <p:cNvPr id="40" name="Group 39"/>
            <p:cNvGrpSpPr/>
            <p:nvPr/>
          </p:nvGrpSpPr>
          <p:grpSpPr>
            <a:xfrm>
              <a:off x="11887654" y="6709439"/>
              <a:ext cx="133479" cy="263409"/>
              <a:chOff x="6812419" y="6555317"/>
              <a:chExt cx="203193" cy="393100"/>
            </a:xfrm>
          </p:grpSpPr>
          <p:sp>
            <p:nvSpPr>
              <p:cNvPr id="41" name="Rectangle 40"/>
              <p:cNvSpPr>
                <a:spLocks noChangeArrowheads="1"/>
              </p:cNvSpPr>
              <p:nvPr/>
            </p:nvSpPr>
            <p:spPr bwMode="auto">
              <a:xfrm>
                <a:off x="6893697"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42" name="Oval 41"/>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43" name="Oval 42"/>
              <p:cNvSpPr>
                <a:spLocks noChangeArrowheads="1"/>
              </p:cNvSpPr>
              <p:nvPr/>
            </p:nvSpPr>
            <p:spPr bwMode="auto">
              <a:xfrm>
                <a:off x="6838991"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44" name="Group 43"/>
            <p:cNvGrpSpPr/>
            <p:nvPr/>
          </p:nvGrpSpPr>
          <p:grpSpPr>
            <a:xfrm>
              <a:off x="141140" y="6775893"/>
              <a:ext cx="87078" cy="171840"/>
              <a:chOff x="6812419" y="6555317"/>
              <a:chExt cx="203193" cy="393100"/>
            </a:xfrm>
          </p:grpSpPr>
          <p:sp>
            <p:nvSpPr>
              <p:cNvPr id="45" name="Rectangle 44"/>
              <p:cNvSpPr>
                <a:spLocks noChangeArrowheads="1"/>
              </p:cNvSpPr>
              <p:nvPr/>
            </p:nvSpPr>
            <p:spPr bwMode="auto">
              <a:xfrm>
                <a:off x="6893697"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46" name="Oval 45"/>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47" name="Oval 46"/>
              <p:cNvSpPr>
                <a:spLocks noChangeArrowheads="1"/>
              </p:cNvSpPr>
              <p:nvPr/>
            </p:nvSpPr>
            <p:spPr bwMode="auto">
              <a:xfrm>
                <a:off x="6838991"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sp>
          <p:nvSpPr>
            <p:cNvPr id="48" name="Rectangle 33"/>
            <p:cNvSpPr>
              <a:spLocks noChangeArrowheads="1"/>
            </p:cNvSpPr>
            <p:nvPr/>
          </p:nvSpPr>
          <p:spPr bwMode="auto">
            <a:xfrm flipH="1">
              <a:off x="0" y="6942989"/>
              <a:ext cx="12436474" cy="51536"/>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nvGrpSpPr>
            <p:cNvPr id="49" name="Group 48"/>
            <p:cNvGrpSpPr/>
            <p:nvPr/>
          </p:nvGrpSpPr>
          <p:grpSpPr>
            <a:xfrm flipH="1">
              <a:off x="5591943" y="6587786"/>
              <a:ext cx="191314" cy="362340"/>
              <a:chOff x="2947734" y="4893996"/>
              <a:chExt cx="261655" cy="485821"/>
            </a:xfrm>
          </p:grpSpPr>
          <p:sp>
            <p:nvSpPr>
              <p:cNvPr id="50" name="Freeform 25"/>
              <p:cNvSpPr>
                <a:spLocks/>
              </p:cNvSpPr>
              <p:nvPr/>
            </p:nvSpPr>
            <p:spPr bwMode="auto">
              <a:xfrm flipH="1">
                <a:off x="3046279" y="4893996"/>
                <a:ext cx="163110" cy="485821"/>
              </a:xfrm>
              <a:custGeom>
                <a:avLst/>
                <a:gdLst>
                  <a:gd name="T0" fmla="*/ 107 w 192"/>
                  <a:gd name="T1" fmla="*/ 0 h 570"/>
                  <a:gd name="T2" fmla="*/ 0 w 192"/>
                  <a:gd name="T3" fmla="*/ 570 h 570"/>
                  <a:gd name="T4" fmla="*/ 192 w 192"/>
                  <a:gd name="T5" fmla="*/ 570 h 570"/>
                  <a:gd name="T6" fmla="*/ 107 w 192"/>
                  <a:gd name="T7" fmla="*/ 0 h 570"/>
                </a:gdLst>
                <a:ahLst/>
                <a:cxnLst>
                  <a:cxn ang="0">
                    <a:pos x="T0" y="T1"/>
                  </a:cxn>
                  <a:cxn ang="0">
                    <a:pos x="T2" y="T3"/>
                  </a:cxn>
                  <a:cxn ang="0">
                    <a:pos x="T4" y="T5"/>
                  </a:cxn>
                  <a:cxn ang="0">
                    <a:pos x="T6" y="T7"/>
                  </a:cxn>
                </a:cxnLst>
                <a:rect l="0" t="0" r="r" b="b"/>
                <a:pathLst>
                  <a:path w="192" h="570">
                    <a:moveTo>
                      <a:pt x="107" y="0"/>
                    </a:moveTo>
                    <a:lnTo>
                      <a:pt x="0" y="570"/>
                    </a:lnTo>
                    <a:lnTo>
                      <a:pt x="192" y="570"/>
                    </a:lnTo>
                    <a:lnTo>
                      <a:pt x="107" y="0"/>
                    </a:lnTo>
                    <a:close/>
                  </a:path>
                </a:pathLst>
              </a:custGeom>
              <a:solidFill>
                <a:srgbClr val="79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51" name="Freeform 26"/>
              <p:cNvSpPr>
                <a:spLocks/>
              </p:cNvSpPr>
              <p:nvPr/>
            </p:nvSpPr>
            <p:spPr bwMode="auto">
              <a:xfrm flipH="1">
                <a:off x="2947734" y="5006502"/>
                <a:ext cx="126580" cy="373315"/>
              </a:xfrm>
              <a:custGeom>
                <a:avLst/>
                <a:gdLst>
                  <a:gd name="T0" fmla="*/ 83 w 149"/>
                  <a:gd name="T1" fmla="*/ 0 h 438"/>
                  <a:gd name="T2" fmla="*/ 0 w 149"/>
                  <a:gd name="T3" fmla="*/ 438 h 438"/>
                  <a:gd name="T4" fmla="*/ 149 w 149"/>
                  <a:gd name="T5" fmla="*/ 438 h 438"/>
                  <a:gd name="T6" fmla="*/ 83 w 149"/>
                  <a:gd name="T7" fmla="*/ 0 h 438"/>
                </a:gdLst>
                <a:ahLst/>
                <a:cxnLst>
                  <a:cxn ang="0">
                    <a:pos x="T0" y="T1"/>
                  </a:cxn>
                  <a:cxn ang="0">
                    <a:pos x="T2" y="T3"/>
                  </a:cxn>
                  <a:cxn ang="0">
                    <a:pos x="T4" y="T5"/>
                  </a:cxn>
                  <a:cxn ang="0">
                    <a:pos x="T6" y="T7"/>
                  </a:cxn>
                </a:cxnLst>
                <a:rect l="0" t="0" r="r" b="b"/>
                <a:pathLst>
                  <a:path w="149" h="438">
                    <a:moveTo>
                      <a:pt x="83" y="0"/>
                    </a:moveTo>
                    <a:lnTo>
                      <a:pt x="0" y="438"/>
                    </a:lnTo>
                    <a:lnTo>
                      <a:pt x="149" y="438"/>
                    </a:lnTo>
                    <a:lnTo>
                      <a:pt x="83" y="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52" name="Group 51"/>
            <p:cNvGrpSpPr/>
            <p:nvPr/>
          </p:nvGrpSpPr>
          <p:grpSpPr>
            <a:xfrm flipH="1">
              <a:off x="1687711" y="6390564"/>
              <a:ext cx="191314" cy="362340"/>
              <a:chOff x="2947734" y="4893996"/>
              <a:chExt cx="261655" cy="485821"/>
            </a:xfrm>
          </p:grpSpPr>
          <p:sp>
            <p:nvSpPr>
              <p:cNvPr id="53" name="Freeform 25"/>
              <p:cNvSpPr>
                <a:spLocks/>
              </p:cNvSpPr>
              <p:nvPr/>
            </p:nvSpPr>
            <p:spPr bwMode="auto">
              <a:xfrm flipH="1">
                <a:off x="3046279" y="4893996"/>
                <a:ext cx="163110" cy="485821"/>
              </a:xfrm>
              <a:custGeom>
                <a:avLst/>
                <a:gdLst>
                  <a:gd name="T0" fmla="*/ 107 w 192"/>
                  <a:gd name="T1" fmla="*/ 0 h 570"/>
                  <a:gd name="T2" fmla="*/ 0 w 192"/>
                  <a:gd name="T3" fmla="*/ 570 h 570"/>
                  <a:gd name="T4" fmla="*/ 192 w 192"/>
                  <a:gd name="T5" fmla="*/ 570 h 570"/>
                  <a:gd name="T6" fmla="*/ 107 w 192"/>
                  <a:gd name="T7" fmla="*/ 0 h 570"/>
                </a:gdLst>
                <a:ahLst/>
                <a:cxnLst>
                  <a:cxn ang="0">
                    <a:pos x="T0" y="T1"/>
                  </a:cxn>
                  <a:cxn ang="0">
                    <a:pos x="T2" y="T3"/>
                  </a:cxn>
                  <a:cxn ang="0">
                    <a:pos x="T4" y="T5"/>
                  </a:cxn>
                  <a:cxn ang="0">
                    <a:pos x="T6" y="T7"/>
                  </a:cxn>
                </a:cxnLst>
                <a:rect l="0" t="0" r="r" b="b"/>
                <a:pathLst>
                  <a:path w="192" h="570">
                    <a:moveTo>
                      <a:pt x="107" y="0"/>
                    </a:moveTo>
                    <a:lnTo>
                      <a:pt x="0" y="570"/>
                    </a:lnTo>
                    <a:lnTo>
                      <a:pt x="192" y="570"/>
                    </a:lnTo>
                    <a:lnTo>
                      <a:pt x="107" y="0"/>
                    </a:lnTo>
                    <a:close/>
                  </a:path>
                </a:pathLst>
              </a:custGeom>
              <a:solidFill>
                <a:srgbClr val="79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54" name="Freeform 26"/>
              <p:cNvSpPr>
                <a:spLocks/>
              </p:cNvSpPr>
              <p:nvPr/>
            </p:nvSpPr>
            <p:spPr bwMode="auto">
              <a:xfrm flipH="1">
                <a:off x="2947734" y="5006502"/>
                <a:ext cx="126580" cy="373315"/>
              </a:xfrm>
              <a:custGeom>
                <a:avLst/>
                <a:gdLst>
                  <a:gd name="T0" fmla="*/ 83 w 149"/>
                  <a:gd name="T1" fmla="*/ 0 h 438"/>
                  <a:gd name="T2" fmla="*/ 0 w 149"/>
                  <a:gd name="T3" fmla="*/ 438 h 438"/>
                  <a:gd name="T4" fmla="*/ 149 w 149"/>
                  <a:gd name="T5" fmla="*/ 438 h 438"/>
                  <a:gd name="T6" fmla="*/ 83 w 149"/>
                  <a:gd name="T7" fmla="*/ 0 h 438"/>
                </a:gdLst>
                <a:ahLst/>
                <a:cxnLst>
                  <a:cxn ang="0">
                    <a:pos x="T0" y="T1"/>
                  </a:cxn>
                  <a:cxn ang="0">
                    <a:pos x="T2" y="T3"/>
                  </a:cxn>
                  <a:cxn ang="0">
                    <a:pos x="T4" y="T5"/>
                  </a:cxn>
                  <a:cxn ang="0">
                    <a:pos x="T6" y="T7"/>
                  </a:cxn>
                </a:cxnLst>
                <a:rect l="0" t="0" r="r" b="b"/>
                <a:pathLst>
                  <a:path w="149" h="438">
                    <a:moveTo>
                      <a:pt x="83" y="0"/>
                    </a:moveTo>
                    <a:lnTo>
                      <a:pt x="0" y="438"/>
                    </a:lnTo>
                    <a:lnTo>
                      <a:pt x="149" y="438"/>
                    </a:lnTo>
                    <a:lnTo>
                      <a:pt x="83" y="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grpSp>
          <p:nvGrpSpPr>
            <p:cNvPr id="55" name="Group 54"/>
            <p:cNvGrpSpPr/>
            <p:nvPr/>
          </p:nvGrpSpPr>
          <p:grpSpPr>
            <a:xfrm>
              <a:off x="10432064" y="5635625"/>
              <a:ext cx="1108075" cy="1358900"/>
              <a:chOff x="7034213" y="5499100"/>
              <a:chExt cx="1108075" cy="1358900"/>
            </a:xfrm>
          </p:grpSpPr>
          <p:sp>
            <p:nvSpPr>
              <p:cNvPr id="56" name="AutoShape 3"/>
              <p:cNvSpPr>
                <a:spLocks noChangeAspect="1" noChangeArrowheads="1" noTextEdit="1"/>
              </p:cNvSpPr>
              <p:nvPr/>
            </p:nvSpPr>
            <p:spPr bwMode="auto">
              <a:xfrm>
                <a:off x="7037388" y="5499100"/>
                <a:ext cx="1104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
              <p:cNvSpPr>
                <a:spLocks noEditPoints="1"/>
              </p:cNvSpPr>
              <p:nvPr/>
            </p:nvSpPr>
            <p:spPr bwMode="auto">
              <a:xfrm>
                <a:off x="7034213" y="5502275"/>
                <a:ext cx="1108075" cy="1319213"/>
              </a:xfrm>
              <a:custGeom>
                <a:avLst/>
                <a:gdLst>
                  <a:gd name="T0" fmla="*/ 195 w 391"/>
                  <a:gd name="T1" fmla="*/ 0 h 466"/>
                  <a:gd name="T2" fmla="*/ 0 w 391"/>
                  <a:gd name="T3" fmla="*/ 195 h 466"/>
                  <a:gd name="T4" fmla="*/ 0 w 391"/>
                  <a:gd name="T5" fmla="*/ 466 h 466"/>
                  <a:gd name="T6" fmla="*/ 324 w 391"/>
                  <a:gd name="T7" fmla="*/ 466 h 466"/>
                  <a:gd name="T8" fmla="*/ 324 w 391"/>
                  <a:gd name="T9" fmla="*/ 402 h 466"/>
                  <a:gd name="T10" fmla="*/ 320 w 391"/>
                  <a:gd name="T11" fmla="*/ 402 h 466"/>
                  <a:gd name="T12" fmla="*/ 257 w 391"/>
                  <a:gd name="T13" fmla="*/ 365 h 466"/>
                  <a:gd name="T14" fmla="*/ 324 w 391"/>
                  <a:gd name="T15" fmla="*/ 365 h 466"/>
                  <a:gd name="T16" fmla="*/ 324 w 391"/>
                  <a:gd name="T17" fmla="*/ 310 h 466"/>
                  <a:gd name="T18" fmla="*/ 391 w 391"/>
                  <a:gd name="T19" fmla="*/ 310 h 466"/>
                  <a:gd name="T20" fmla="*/ 391 w 391"/>
                  <a:gd name="T21" fmla="*/ 195 h 466"/>
                  <a:gd name="T22" fmla="*/ 195 w 391"/>
                  <a:gd name="T23" fmla="*/ 0 h 466"/>
                  <a:gd name="T24" fmla="*/ 263 w 391"/>
                  <a:gd name="T25" fmla="*/ 243 h 466"/>
                  <a:gd name="T26" fmla="*/ 240 w 391"/>
                  <a:gd name="T27" fmla="*/ 220 h 466"/>
                  <a:gd name="T28" fmla="*/ 263 w 391"/>
                  <a:gd name="T29" fmla="*/ 197 h 466"/>
                  <a:gd name="T30" fmla="*/ 286 w 391"/>
                  <a:gd name="T31" fmla="*/ 220 h 466"/>
                  <a:gd name="T32" fmla="*/ 263 w 391"/>
                  <a:gd name="T33" fmla="*/ 24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6">
                    <a:moveTo>
                      <a:pt x="195" y="0"/>
                    </a:moveTo>
                    <a:cubicBezTo>
                      <a:pt x="87" y="0"/>
                      <a:pt x="0" y="87"/>
                      <a:pt x="0" y="195"/>
                    </a:cubicBezTo>
                    <a:cubicBezTo>
                      <a:pt x="0" y="466"/>
                      <a:pt x="0" y="466"/>
                      <a:pt x="0" y="466"/>
                    </a:cubicBezTo>
                    <a:cubicBezTo>
                      <a:pt x="324" y="466"/>
                      <a:pt x="324" y="466"/>
                      <a:pt x="324" y="466"/>
                    </a:cubicBezTo>
                    <a:cubicBezTo>
                      <a:pt x="324" y="402"/>
                      <a:pt x="324" y="402"/>
                      <a:pt x="324" y="402"/>
                    </a:cubicBezTo>
                    <a:cubicBezTo>
                      <a:pt x="323" y="402"/>
                      <a:pt x="322" y="402"/>
                      <a:pt x="320" y="402"/>
                    </a:cubicBezTo>
                    <a:cubicBezTo>
                      <a:pt x="293" y="402"/>
                      <a:pt x="270" y="387"/>
                      <a:pt x="257" y="365"/>
                    </a:cubicBezTo>
                    <a:cubicBezTo>
                      <a:pt x="324" y="365"/>
                      <a:pt x="324" y="365"/>
                      <a:pt x="324" y="365"/>
                    </a:cubicBezTo>
                    <a:cubicBezTo>
                      <a:pt x="324" y="310"/>
                      <a:pt x="324" y="310"/>
                      <a:pt x="324" y="310"/>
                    </a:cubicBezTo>
                    <a:cubicBezTo>
                      <a:pt x="391" y="310"/>
                      <a:pt x="391" y="310"/>
                      <a:pt x="391" y="310"/>
                    </a:cubicBezTo>
                    <a:cubicBezTo>
                      <a:pt x="391" y="195"/>
                      <a:pt x="391" y="195"/>
                      <a:pt x="391" y="195"/>
                    </a:cubicBezTo>
                    <a:cubicBezTo>
                      <a:pt x="391" y="87"/>
                      <a:pt x="303" y="0"/>
                      <a:pt x="195" y="0"/>
                    </a:cubicBezTo>
                    <a:close/>
                    <a:moveTo>
                      <a:pt x="263" y="243"/>
                    </a:moveTo>
                    <a:cubicBezTo>
                      <a:pt x="250" y="243"/>
                      <a:pt x="240" y="232"/>
                      <a:pt x="240" y="220"/>
                    </a:cubicBezTo>
                    <a:cubicBezTo>
                      <a:pt x="240" y="207"/>
                      <a:pt x="250" y="197"/>
                      <a:pt x="263" y="197"/>
                    </a:cubicBezTo>
                    <a:cubicBezTo>
                      <a:pt x="275" y="197"/>
                      <a:pt x="286" y="207"/>
                      <a:pt x="286" y="220"/>
                    </a:cubicBezTo>
                    <a:cubicBezTo>
                      <a:pt x="286" y="232"/>
                      <a:pt x="275" y="243"/>
                      <a:pt x="263" y="243"/>
                    </a:cubicBezTo>
                    <a:close/>
                  </a:path>
                </a:pathLst>
              </a:custGeom>
              <a:solidFill>
                <a:srgbClr val="6DC2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
              <p:cNvSpPr>
                <a:spLocks/>
              </p:cNvSpPr>
              <p:nvPr/>
            </p:nvSpPr>
            <p:spPr bwMode="auto">
              <a:xfrm>
                <a:off x="7229476" y="5572125"/>
                <a:ext cx="709613" cy="400050"/>
              </a:xfrm>
              <a:custGeom>
                <a:avLst/>
                <a:gdLst>
                  <a:gd name="T0" fmla="*/ 41 w 250"/>
                  <a:gd name="T1" fmla="*/ 59 h 141"/>
                  <a:gd name="T2" fmla="*/ 45 w 250"/>
                  <a:gd name="T3" fmla="*/ 59 h 141"/>
                  <a:gd name="T4" fmla="*/ 41 w 250"/>
                  <a:gd name="T5" fmla="*/ 41 h 141"/>
                  <a:gd name="T6" fmla="*/ 82 w 250"/>
                  <a:gd name="T7" fmla="*/ 0 h 141"/>
                  <a:gd name="T8" fmla="*/ 123 w 250"/>
                  <a:gd name="T9" fmla="*/ 36 h 141"/>
                  <a:gd name="T10" fmla="*/ 153 w 250"/>
                  <a:gd name="T11" fmla="*/ 23 h 141"/>
                  <a:gd name="T12" fmla="*/ 194 w 250"/>
                  <a:gd name="T13" fmla="*/ 62 h 141"/>
                  <a:gd name="T14" fmla="*/ 208 w 250"/>
                  <a:gd name="T15" fmla="*/ 59 h 141"/>
                  <a:gd name="T16" fmla="*/ 250 w 250"/>
                  <a:gd name="T17" fmla="*/ 100 h 141"/>
                  <a:gd name="T18" fmla="*/ 208 w 250"/>
                  <a:gd name="T19" fmla="*/ 141 h 141"/>
                  <a:gd name="T20" fmla="*/ 41 w 250"/>
                  <a:gd name="T21" fmla="*/ 141 h 141"/>
                  <a:gd name="T22" fmla="*/ 0 w 250"/>
                  <a:gd name="T23" fmla="*/ 100 h 141"/>
                  <a:gd name="T24" fmla="*/ 41 w 250"/>
                  <a:gd name="T25" fmla="*/ 5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141">
                    <a:moveTo>
                      <a:pt x="41" y="59"/>
                    </a:moveTo>
                    <a:cubicBezTo>
                      <a:pt x="42" y="59"/>
                      <a:pt x="44" y="59"/>
                      <a:pt x="45" y="59"/>
                    </a:cubicBezTo>
                    <a:cubicBezTo>
                      <a:pt x="43" y="54"/>
                      <a:pt x="41" y="48"/>
                      <a:pt x="41" y="41"/>
                    </a:cubicBezTo>
                    <a:cubicBezTo>
                      <a:pt x="41" y="19"/>
                      <a:pt x="59" y="0"/>
                      <a:pt x="82" y="0"/>
                    </a:cubicBezTo>
                    <a:cubicBezTo>
                      <a:pt x="103" y="0"/>
                      <a:pt x="120" y="16"/>
                      <a:pt x="123" y="36"/>
                    </a:cubicBezTo>
                    <a:cubicBezTo>
                      <a:pt x="130" y="28"/>
                      <a:pt x="141" y="23"/>
                      <a:pt x="153" y="23"/>
                    </a:cubicBezTo>
                    <a:cubicBezTo>
                      <a:pt x="175" y="23"/>
                      <a:pt x="193" y="40"/>
                      <a:pt x="194" y="62"/>
                    </a:cubicBezTo>
                    <a:cubicBezTo>
                      <a:pt x="199" y="60"/>
                      <a:pt x="203" y="59"/>
                      <a:pt x="208" y="59"/>
                    </a:cubicBezTo>
                    <a:cubicBezTo>
                      <a:pt x="231" y="59"/>
                      <a:pt x="250" y="78"/>
                      <a:pt x="250" y="100"/>
                    </a:cubicBezTo>
                    <a:cubicBezTo>
                      <a:pt x="250" y="123"/>
                      <a:pt x="231" y="141"/>
                      <a:pt x="208" y="141"/>
                    </a:cubicBezTo>
                    <a:cubicBezTo>
                      <a:pt x="41" y="141"/>
                      <a:pt x="41" y="141"/>
                      <a:pt x="41" y="141"/>
                    </a:cubicBezTo>
                    <a:cubicBezTo>
                      <a:pt x="18" y="141"/>
                      <a:pt x="0" y="123"/>
                      <a:pt x="0" y="100"/>
                    </a:cubicBezTo>
                    <a:cubicBezTo>
                      <a:pt x="0" y="78"/>
                      <a:pt x="18" y="59"/>
                      <a:pt x="41"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7"/>
              <p:cNvSpPr>
                <a:spLocks noChangeArrowheads="1"/>
              </p:cNvSpPr>
              <p:nvPr/>
            </p:nvSpPr>
            <p:spPr bwMode="auto">
              <a:xfrm>
                <a:off x="7626351" y="6673850"/>
                <a:ext cx="176213" cy="180975"/>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8"/>
              <p:cNvSpPr>
                <a:spLocks noChangeArrowheads="1"/>
              </p:cNvSpPr>
              <p:nvPr/>
            </p:nvSpPr>
            <p:spPr bwMode="auto">
              <a:xfrm>
                <a:off x="7380288" y="6319838"/>
                <a:ext cx="176213" cy="534988"/>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9"/>
              <p:cNvSpPr>
                <a:spLocks noChangeArrowheads="1"/>
              </p:cNvSpPr>
              <p:nvPr/>
            </p:nvSpPr>
            <p:spPr bwMode="auto">
              <a:xfrm>
                <a:off x="7399338" y="6351588"/>
                <a:ext cx="20638"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10"/>
              <p:cNvSpPr>
                <a:spLocks noChangeArrowheads="1"/>
              </p:cNvSpPr>
              <p:nvPr/>
            </p:nvSpPr>
            <p:spPr bwMode="auto">
              <a:xfrm>
                <a:off x="7439026" y="6351588"/>
                <a:ext cx="17463"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11"/>
              <p:cNvSpPr>
                <a:spLocks noChangeArrowheads="1"/>
              </p:cNvSpPr>
              <p:nvPr/>
            </p:nvSpPr>
            <p:spPr bwMode="auto">
              <a:xfrm>
                <a:off x="7477126" y="6351588"/>
                <a:ext cx="15875"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12"/>
              <p:cNvSpPr>
                <a:spLocks noChangeArrowheads="1"/>
              </p:cNvSpPr>
              <p:nvPr/>
            </p:nvSpPr>
            <p:spPr bwMode="auto">
              <a:xfrm>
                <a:off x="7513638" y="6351588"/>
                <a:ext cx="19050"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13"/>
              <p:cNvSpPr>
                <a:spLocks noChangeArrowheads="1"/>
              </p:cNvSpPr>
              <p:nvPr/>
            </p:nvSpPr>
            <p:spPr bwMode="auto">
              <a:xfrm>
                <a:off x="7399338" y="64023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14"/>
              <p:cNvSpPr>
                <a:spLocks noChangeArrowheads="1"/>
              </p:cNvSpPr>
              <p:nvPr/>
            </p:nvSpPr>
            <p:spPr bwMode="auto">
              <a:xfrm>
                <a:off x="7439026" y="64023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15"/>
              <p:cNvSpPr>
                <a:spLocks noChangeArrowheads="1"/>
              </p:cNvSpPr>
              <p:nvPr/>
            </p:nvSpPr>
            <p:spPr bwMode="auto">
              <a:xfrm>
                <a:off x="7477126" y="64023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6"/>
              <p:cNvSpPr>
                <a:spLocks noChangeArrowheads="1"/>
              </p:cNvSpPr>
              <p:nvPr/>
            </p:nvSpPr>
            <p:spPr bwMode="auto">
              <a:xfrm>
                <a:off x="7513638" y="64023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7"/>
              <p:cNvSpPr>
                <a:spLocks noChangeArrowheads="1"/>
              </p:cNvSpPr>
              <p:nvPr/>
            </p:nvSpPr>
            <p:spPr bwMode="auto">
              <a:xfrm>
                <a:off x="7399338" y="64531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8"/>
              <p:cNvSpPr>
                <a:spLocks noChangeArrowheads="1"/>
              </p:cNvSpPr>
              <p:nvPr/>
            </p:nvSpPr>
            <p:spPr bwMode="auto">
              <a:xfrm>
                <a:off x="7439026" y="64531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19"/>
              <p:cNvSpPr>
                <a:spLocks noChangeArrowheads="1"/>
              </p:cNvSpPr>
              <p:nvPr/>
            </p:nvSpPr>
            <p:spPr bwMode="auto">
              <a:xfrm>
                <a:off x="7477126" y="64531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20"/>
              <p:cNvSpPr>
                <a:spLocks noChangeArrowheads="1"/>
              </p:cNvSpPr>
              <p:nvPr/>
            </p:nvSpPr>
            <p:spPr bwMode="auto">
              <a:xfrm>
                <a:off x="7513638" y="64531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21"/>
              <p:cNvSpPr>
                <a:spLocks noChangeArrowheads="1"/>
              </p:cNvSpPr>
              <p:nvPr/>
            </p:nvSpPr>
            <p:spPr bwMode="auto">
              <a:xfrm>
                <a:off x="7399338" y="6503988"/>
                <a:ext cx="20638"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22"/>
              <p:cNvSpPr>
                <a:spLocks noChangeArrowheads="1"/>
              </p:cNvSpPr>
              <p:nvPr/>
            </p:nvSpPr>
            <p:spPr bwMode="auto">
              <a:xfrm>
                <a:off x="7439026" y="6503988"/>
                <a:ext cx="17463"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23"/>
              <p:cNvSpPr>
                <a:spLocks noChangeArrowheads="1"/>
              </p:cNvSpPr>
              <p:nvPr/>
            </p:nvSpPr>
            <p:spPr bwMode="auto">
              <a:xfrm>
                <a:off x="7477126" y="6503988"/>
                <a:ext cx="15875"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24"/>
              <p:cNvSpPr>
                <a:spLocks noChangeArrowheads="1"/>
              </p:cNvSpPr>
              <p:nvPr/>
            </p:nvSpPr>
            <p:spPr bwMode="auto">
              <a:xfrm>
                <a:off x="7513638" y="65039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25"/>
              <p:cNvSpPr>
                <a:spLocks noChangeArrowheads="1"/>
              </p:cNvSpPr>
              <p:nvPr/>
            </p:nvSpPr>
            <p:spPr bwMode="auto">
              <a:xfrm>
                <a:off x="7399338" y="65547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Rectangle 26"/>
              <p:cNvSpPr>
                <a:spLocks noChangeArrowheads="1"/>
              </p:cNvSpPr>
              <p:nvPr/>
            </p:nvSpPr>
            <p:spPr bwMode="auto">
              <a:xfrm>
                <a:off x="7439026" y="6554788"/>
                <a:ext cx="17463"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27"/>
              <p:cNvSpPr>
                <a:spLocks noChangeArrowheads="1"/>
              </p:cNvSpPr>
              <p:nvPr/>
            </p:nvSpPr>
            <p:spPr bwMode="auto">
              <a:xfrm>
                <a:off x="7477126" y="6554788"/>
                <a:ext cx="15875"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28"/>
              <p:cNvSpPr>
                <a:spLocks noChangeArrowheads="1"/>
              </p:cNvSpPr>
              <p:nvPr/>
            </p:nvSpPr>
            <p:spPr bwMode="auto">
              <a:xfrm>
                <a:off x="7513638" y="65547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Rectangle 29"/>
              <p:cNvSpPr>
                <a:spLocks noChangeArrowheads="1"/>
              </p:cNvSpPr>
              <p:nvPr/>
            </p:nvSpPr>
            <p:spPr bwMode="auto">
              <a:xfrm>
                <a:off x="7399338" y="6605588"/>
                <a:ext cx="20638"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Rectangle 30"/>
              <p:cNvSpPr>
                <a:spLocks noChangeArrowheads="1"/>
              </p:cNvSpPr>
              <p:nvPr/>
            </p:nvSpPr>
            <p:spPr bwMode="auto">
              <a:xfrm>
                <a:off x="7439026" y="6605588"/>
                <a:ext cx="17463"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Rectangle 31"/>
              <p:cNvSpPr>
                <a:spLocks noChangeArrowheads="1"/>
              </p:cNvSpPr>
              <p:nvPr/>
            </p:nvSpPr>
            <p:spPr bwMode="auto">
              <a:xfrm>
                <a:off x="7477126" y="6605588"/>
                <a:ext cx="1587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Rectangle 32"/>
              <p:cNvSpPr>
                <a:spLocks noChangeArrowheads="1"/>
              </p:cNvSpPr>
              <p:nvPr/>
            </p:nvSpPr>
            <p:spPr bwMode="auto">
              <a:xfrm>
                <a:off x="7513638" y="6605588"/>
                <a:ext cx="19050"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Rectangle 33"/>
              <p:cNvSpPr>
                <a:spLocks noChangeArrowheads="1"/>
              </p:cNvSpPr>
              <p:nvPr/>
            </p:nvSpPr>
            <p:spPr bwMode="auto">
              <a:xfrm>
                <a:off x="7399338" y="6656388"/>
                <a:ext cx="20638"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Rectangle 34"/>
              <p:cNvSpPr>
                <a:spLocks noChangeArrowheads="1"/>
              </p:cNvSpPr>
              <p:nvPr/>
            </p:nvSpPr>
            <p:spPr bwMode="auto">
              <a:xfrm>
                <a:off x="7439026" y="6656388"/>
                <a:ext cx="17463"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Rectangle 35"/>
              <p:cNvSpPr>
                <a:spLocks noChangeArrowheads="1"/>
              </p:cNvSpPr>
              <p:nvPr/>
            </p:nvSpPr>
            <p:spPr bwMode="auto">
              <a:xfrm>
                <a:off x="7477126" y="6656388"/>
                <a:ext cx="15875" cy="317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Rectangle 36"/>
              <p:cNvSpPr>
                <a:spLocks noChangeArrowheads="1"/>
              </p:cNvSpPr>
              <p:nvPr/>
            </p:nvSpPr>
            <p:spPr bwMode="auto">
              <a:xfrm>
                <a:off x="7513638" y="6656388"/>
                <a:ext cx="19050" cy="317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Rectangle 37"/>
              <p:cNvSpPr>
                <a:spLocks noChangeArrowheads="1"/>
              </p:cNvSpPr>
              <p:nvPr/>
            </p:nvSpPr>
            <p:spPr bwMode="auto">
              <a:xfrm>
                <a:off x="7399338" y="6708775"/>
                <a:ext cx="20638"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Rectangle 38"/>
              <p:cNvSpPr>
                <a:spLocks noChangeArrowheads="1"/>
              </p:cNvSpPr>
              <p:nvPr/>
            </p:nvSpPr>
            <p:spPr bwMode="auto">
              <a:xfrm>
                <a:off x="7439026" y="6708775"/>
                <a:ext cx="17463"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Rectangle 39"/>
              <p:cNvSpPr>
                <a:spLocks noChangeArrowheads="1"/>
              </p:cNvSpPr>
              <p:nvPr/>
            </p:nvSpPr>
            <p:spPr bwMode="auto">
              <a:xfrm>
                <a:off x="7477126" y="6708775"/>
                <a:ext cx="15875"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Rectangle 40"/>
              <p:cNvSpPr>
                <a:spLocks noChangeArrowheads="1"/>
              </p:cNvSpPr>
              <p:nvPr/>
            </p:nvSpPr>
            <p:spPr bwMode="auto">
              <a:xfrm>
                <a:off x="7513638" y="6708775"/>
                <a:ext cx="19050"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Rectangle 41"/>
              <p:cNvSpPr>
                <a:spLocks noChangeArrowheads="1"/>
              </p:cNvSpPr>
              <p:nvPr/>
            </p:nvSpPr>
            <p:spPr bwMode="auto">
              <a:xfrm>
                <a:off x="7399338" y="6759575"/>
                <a:ext cx="20638" cy="301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Rectangle 42"/>
              <p:cNvSpPr>
                <a:spLocks noChangeArrowheads="1"/>
              </p:cNvSpPr>
              <p:nvPr/>
            </p:nvSpPr>
            <p:spPr bwMode="auto">
              <a:xfrm>
                <a:off x="7439026" y="6759575"/>
                <a:ext cx="17463"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Rectangle 43"/>
              <p:cNvSpPr>
                <a:spLocks noChangeArrowheads="1"/>
              </p:cNvSpPr>
              <p:nvPr/>
            </p:nvSpPr>
            <p:spPr bwMode="auto">
              <a:xfrm>
                <a:off x="7477126" y="6759575"/>
                <a:ext cx="15875"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Rectangle 44"/>
              <p:cNvSpPr>
                <a:spLocks noChangeArrowheads="1"/>
              </p:cNvSpPr>
              <p:nvPr/>
            </p:nvSpPr>
            <p:spPr bwMode="auto">
              <a:xfrm>
                <a:off x="7513638" y="6759575"/>
                <a:ext cx="19050" cy="30163"/>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Rectangle 45"/>
              <p:cNvSpPr>
                <a:spLocks noChangeArrowheads="1"/>
              </p:cNvSpPr>
              <p:nvPr/>
            </p:nvSpPr>
            <p:spPr bwMode="auto">
              <a:xfrm>
                <a:off x="7123113" y="6489700"/>
                <a:ext cx="174625" cy="365125"/>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Rectangle 46"/>
              <p:cNvSpPr>
                <a:spLocks noChangeArrowheads="1"/>
              </p:cNvSpPr>
              <p:nvPr/>
            </p:nvSpPr>
            <p:spPr bwMode="auto">
              <a:xfrm>
                <a:off x="7148513" y="6535738"/>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Rectangle 47"/>
              <p:cNvSpPr>
                <a:spLocks noChangeArrowheads="1"/>
              </p:cNvSpPr>
              <p:nvPr/>
            </p:nvSpPr>
            <p:spPr bwMode="auto">
              <a:xfrm>
                <a:off x="7181851" y="6535738"/>
                <a:ext cx="20638"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Rectangle 48"/>
              <p:cNvSpPr>
                <a:spLocks noChangeArrowheads="1"/>
              </p:cNvSpPr>
              <p:nvPr/>
            </p:nvSpPr>
            <p:spPr bwMode="auto">
              <a:xfrm>
                <a:off x="7215188" y="6535738"/>
                <a:ext cx="20638"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Rectangle 49"/>
              <p:cNvSpPr>
                <a:spLocks noChangeArrowheads="1"/>
              </p:cNvSpPr>
              <p:nvPr/>
            </p:nvSpPr>
            <p:spPr bwMode="auto">
              <a:xfrm>
                <a:off x="7250113" y="6535738"/>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Rectangle 50"/>
              <p:cNvSpPr>
                <a:spLocks noChangeArrowheads="1"/>
              </p:cNvSpPr>
              <p:nvPr/>
            </p:nvSpPr>
            <p:spPr bwMode="auto">
              <a:xfrm>
                <a:off x="7654926" y="66881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Rectangle 51"/>
              <p:cNvSpPr>
                <a:spLocks noChangeArrowheads="1"/>
              </p:cNvSpPr>
              <p:nvPr/>
            </p:nvSpPr>
            <p:spPr bwMode="auto">
              <a:xfrm>
                <a:off x="7689851" y="66881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Rectangle 52"/>
              <p:cNvSpPr>
                <a:spLocks noChangeArrowheads="1"/>
              </p:cNvSpPr>
              <p:nvPr/>
            </p:nvSpPr>
            <p:spPr bwMode="auto">
              <a:xfrm>
                <a:off x="7723188" y="66881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Rectangle 53"/>
              <p:cNvSpPr>
                <a:spLocks noChangeArrowheads="1"/>
              </p:cNvSpPr>
              <p:nvPr/>
            </p:nvSpPr>
            <p:spPr bwMode="auto">
              <a:xfrm>
                <a:off x="7756526" y="66881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Rectangle 54"/>
              <p:cNvSpPr>
                <a:spLocks noChangeArrowheads="1"/>
              </p:cNvSpPr>
              <p:nvPr/>
            </p:nvSpPr>
            <p:spPr bwMode="auto">
              <a:xfrm>
                <a:off x="7654926" y="67389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Rectangle 55"/>
              <p:cNvSpPr>
                <a:spLocks noChangeArrowheads="1"/>
              </p:cNvSpPr>
              <p:nvPr/>
            </p:nvSpPr>
            <p:spPr bwMode="auto">
              <a:xfrm>
                <a:off x="7689851" y="67389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Rectangle 56"/>
              <p:cNvSpPr>
                <a:spLocks noChangeArrowheads="1"/>
              </p:cNvSpPr>
              <p:nvPr/>
            </p:nvSpPr>
            <p:spPr bwMode="auto">
              <a:xfrm>
                <a:off x="7723188" y="67389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Rectangle 57"/>
              <p:cNvSpPr>
                <a:spLocks noChangeArrowheads="1"/>
              </p:cNvSpPr>
              <p:nvPr/>
            </p:nvSpPr>
            <p:spPr bwMode="auto">
              <a:xfrm>
                <a:off x="7756526" y="67389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Rectangle 58"/>
              <p:cNvSpPr>
                <a:spLocks noChangeArrowheads="1"/>
              </p:cNvSpPr>
              <p:nvPr/>
            </p:nvSpPr>
            <p:spPr bwMode="auto">
              <a:xfrm>
                <a:off x="7654926" y="6789738"/>
                <a:ext cx="206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Rectangle 59"/>
              <p:cNvSpPr>
                <a:spLocks noChangeArrowheads="1"/>
              </p:cNvSpPr>
              <p:nvPr/>
            </p:nvSpPr>
            <p:spPr bwMode="auto">
              <a:xfrm>
                <a:off x="7689851" y="6789738"/>
                <a:ext cx="19050"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Rectangle 60"/>
              <p:cNvSpPr>
                <a:spLocks noChangeArrowheads="1"/>
              </p:cNvSpPr>
              <p:nvPr/>
            </p:nvSpPr>
            <p:spPr bwMode="auto">
              <a:xfrm>
                <a:off x="7723188" y="6789738"/>
                <a:ext cx="19050" cy="2857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Rectangle 61"/>
              <p:cNvSpPr>
                <a:spLocks noChangeArrowheads="1"/>
              </p:cNvSpPr>
              <p:nvPr/>
            </p:nvSpPr>
            <p:spPr bwMode="auto">
              <a:xfrm>
                <a:off x="7756526" y="6789738"/>
                <a:ext cx="20638" cy="285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62"/>
              <p:cNvSpPr>
                <a:spLocks/>
              </p:cNvSpPr>
              <p:nvPr/>
            </p:nvSpPr>
            <p:spPr bwMode="auto">
              <a:xfrm>
                <a:off x="7204076" y="5972175"/>
                <a:ext cx="223838" cy="517525"/>
              </a:xfrm>
              <a:custGeom>
                <a:avLst/>
                <a:gdLst>
                  <a:gd name="T0" fmla="*/ 3 w 79"/>
                  <a:gd name="T1" fmla="*/ 183 h 183"/>
                  <a:gd name="T2" fmla="*/ 0 w 79"/>
                  <a:gd name="T3" fmla="*/ 183 h 183"/>
                  <a:gd name="T4" fmla="*/ 0 w 79"/>
                  <a:gd name="T5" fmla="*/ 92 h 183"/>
                  <a:gd name="T6" fmla="*/ 32 w 79"/>
                  <a:gd name="T7" fmla="*/ 60 h 183"/>
                  <a:gd name="T8" fmla="*/ 48 w 79"/>
                  <a:gd name="T9" fmla="*/ 60 h 183"/>
                  <a:gd name="T10" fmla="*/ 76 w 79"/>
                  <a:gd name="T11" fmla="*/ 32 h 183"/>
                  <a:gd name="T12" fmla="*/ 76 w 79"/>
                  <a:gd name="T13" fmla="*/ 0 h 183"/>
                  <a:gd name="T14" fmla="*/ 79 w 79"/>
                  <a:gd name="T15" fmla="*/ 0 h 183"/>
                  <a:gd name="T16" fmla="*/ 79 w 79"/>
                  <a:gd name="T17" fmla="*/ 32 h 183"/>
                  <a:gd name="T18" fmla="*/ 48 w 79"/>
                  <a:gd name="T19" fmla="*/ 63 h 183"/>
                  <a:gd name="T20" fmla="*/ 32 w 79"/>
                  <a:gd name="T21" fmla="*/ 63 h 183"/>
                  <a:gd name="T22" fmla="*/ 3 w 79"/>
                  <a:gd name="T23" fmla="*/ 92 h 183"/>
                  <a:gd name="T24" fmla="*/ 3 w 79"/>
                  <a:gd name="T2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83">
                    <a:moveTo>
                      <a:pt x="3" y="183"/>
                    </a:moveTo>
                    <a:cubicBezTo>
                      <a:pt x="0" y="183"/>
                      <a:pt x="0" y="183"/>
                      <a:pt x="0" y="183"/>
                    </a:cubicBezTo>
                    <a:cubicBezTo>
                      <a:pt x="0" y="92"/>
                      <a:pt x="0" y="92"/>
                      <a:pt x="0" y="92"/>
                    </a:cubicBezTo>
                    <a:cubicBezTo>
                      <a:pt x="0" y="74"/>
                      <a:pt x="14" y="60"/>
                      <a:pt x="32" y="60"/>
                    </a:cubicBezTo>
                    <a:cubicBezTo>
                      <a:pt x="48" y="60"/>
                      <a:pt x="48" y="60"/>
                      <a:pt x="48" y="60"/>
                    </a:cubicBezTo>
                    <a:cubicBezTo>
                      <a:pt x="63" y="60"/>
                      <a:pt x="76" y="48"/>
                      <a:pt x="76" y="32"/>
                    </a:cubicBezTo>
                    <a:cubicBezTo>
                      <a:pt x="76" y="0"/>
                      <a:pt x="76" y="0"/>
                      <a:pt x="76" y="0"/>
                    </a:cubicBezTo>
                    <a:cubicBezTo>
                      <a:pt x="79" y="0"/>
                      <a:pt x="79" y="0"/>
                      <a:pt x="79" y="0"/>
                    </a:cubicBezTo>
                    <a:cubicBezTo>
                      <a:pt x="79" y="32"/>
                      <a:pt x="79" y="32"/>
                      <a:pt x="79" y="32"/>
                    </a:cubicBezTo>
                    <a:cubicBezTo>
                      <a:pt x="79" y="49"/>
                      <a:pt x="65" y="63"/>
                      <a:pt x="48" y="63"/>
                    </a:cubicBezTo>
                    <a:cubicBezTo>
                      <a:pt x="32" y="63"/>
                      <a:pt x="32" y="63"/>
                      <a:pt x="32" y="63"/>
                    </a:cubicBezTo>
                    <a:cubicBezTo>
                      <a:pt x="16" y="63"/>
                      <a:pt x="3" y="76"/>
                      <a:pt x="3" y="92"/>
                    </a:cubicBezTo>
                    <a:lnTo>
                      <a:pt x="3" y="18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63"/>
              <p:cNvSpPr>
                <a:spLocks/>
              </p:cNvSpPr>
              <p:nvPr/>
            </p:nvSpPr>
            <p:spPr bwMode="auto">
              <a:xfrm>
                <a:off x="7618413" y="5972175"/>
                <a:ext cx="115888" cy="698500"/>
              </a:xfrm>
              <a:custGeom>
                <a:avLst/>
                <a:gdLst>
                  <a:gd name="T0" fmla="*/ 41 w 41"/>
                  <a:gd name="T1" fmla="*/ 247 h 247"/>
                  <a:gd name="T2" fmla="*/ 38 w 41"/>
                  <a:gd name="T3" fmla="*/ 247 h 247"/>
                  <a:gd name="T4" fmla="*/ 38 w 41"/>
                  <a:gd name="T5" fmla="*/ 123 h 247"/>
                  <a:gd name="T6" fmla="*/ 21 w 41"/>
                  <a:gd name="T7" fmla="*/ 106 h 247"/>
                  <a:gd name="T8" fmla="*/ 20 w 41"/>
                  <a:gd name="T9" fmla="*/ 106 h 247"/>
                  <a:gd name="T10" fmla="*/ 0 w 41"/>
                  <a:gd name="T11" fmla="*/ 86 h 247"/>
                  <a:gd name="T12" fmla="*/ 0 w 41"/>
                  <a:gd name="T13" fmla="*/ 0 h 247"/>
                  <a:gd name="T14" fmla="*/ 3 w 41"/>
                  <a:gd name="T15" fmla="*/ 0 h 247"/>
                  <a:gd name="T16" fmla="*/ 3 w 41"/>
                  <a:gd name="T17" fmla="*/ 86 h 247"/>
                  <a:gd name="T18" fmla="*/ 20 w 41"/>
                  <a:gd name="T19" fmla="*/ 103 h 247"/>
                  <a:gd name="T20" fmla="*/ 21 w 41"/>
                  <a:gd name="T21" fmla="*/ 103 h 247"/>
                  <a:gd name="T22" fmla="*/ 41 w 41"/>
                  <a:gd name="T23" fmla="*/ 123 h 247"/>
                  <a:gd name="T24" fmla="*/ 41 w 41"/>
                  <a:gd name="T2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47">
                    <a:moveTo>
                      <a:pt x="41" y="247"/>
                    </a:moveTo>
                    <a:cubicBezTo>
                      <a:pt x="38" y="247"/>
                      <a:pt x="38" y="247"/>
                      <a:pt x="38" y="247"/>
                    </a:cubicBezTo>
                    <a:cubicBezTo>
                      <a:pt x="38" y="123"/>
                      <a:pt x="38" y="123"/>
                      <a:pt x="38" y="123"/>
                    </a:cubicBezTo>
                    <a:cubicBezTo>
                      <a:pt x="38" y="113"/>
                      <a:pt x="31" y="106"/>
                      <a:pt x="21" y="106"/>
                    </a:cubicBezTo>
                    <a:cubicBezTo>
                      <a:pt x="20" y="106"/>
                      <a:pt x="20" y="106"/>
                      <a:pt x="20" y="106"/>
                    </a:cubicBezTo>
                    <a:cubicBezTo>
                      <a:pt x="9" y="106"/>
                      <a:pt x="0" y="97"/>
                      <a:pt x="0" y="86"/>
                    </a:cubicBezTo>
                    <a:cubicBezTo>
                      <a:pt x="0" y="0"/>
                      <a:pt x="0" y="0"/>
                      <a:pt x="0" y="0"/>
                    </a:cubicBezTo>
                    <a:cubicBezTo>
                      <a:pt x="3" y="0"/>
                      <a:pt x="3" y="0"/>
                      <a:pt x="3" y="0"/>
                    </a:cubicBezTo>
                    <a:cubicBezTo>
                      <a:pt x="3" y="86"/>
                      <a:pt x="3" y="86"/>
                      <a:pt x="3" y="86"/>
                    </a:cubicBezTo>
                    <a:cubicBezTo>
                      <a:pt x="3" y="95"/>
                      <a:pt x="11" y="103"/>
                      <a:pt x="20" y="103"/>
                    </a:cubicBezTo>
                    <a:cubicBezTo>
                      <a:pt x="21" y="103"/>
                      <a:pt x="21" y="103"/>
                      <a:pt x="21" y="103"/>
                    </a:cubicBezTo>
                    <a:cubicBezTo>
                      <a:pt x="32" y="103"/>
                      <a:pt x="41" y="112"/>
                      <a:pt x="41" y="123"/>
                    </a:cubicBezTo>
                    <a:lnTo>
                      <a:pt x="41" y="247"/>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Rectangle 64"/>
              <p:cNvSpPr>
                <a:spLocks noChangeArrowheads="1"/>
              </p:cNvSpPr>
              <p:nvPr/>
            </p:nvSpPr>
            <p:spPr bwMode="auto">
              <a:xfrm>
                <a:off x="7491413" y="5972175"/>
                <a:ext cx="7938" cy="34766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2" name="Group 121"/>
          <p:cNvGrpSpPr/>
          <p:nvPr/>
        </p:nvGrpSpPr>
        <p:grpSpPr>
          <a:xfrm>
            <a:off x="11462501" y="2204270"/>
            <a:ext cx="442608" cy="433788"/>
            <a:chOff x="2853690" y="2183383"/>
            <a:chExt cx="3152775" cy="3089945"/>
          </a:xfrm>
          <a:solidFill>
            <a:schemeClr val="bg1"/>
          </a:solidFill>
        </p:grpSpPr>
        <p:sp>
          <p:nvSpPr>
            <p:cNvPr id="123" name="Freeform 122"/>
            <p:cNvSpPr/>
            <p:nvPr/>
          </p:nvSpPr>
          <p:spPr bwMode="auto">
            <a:xfrm>
              <a:off x="2853690" y="2183383"/>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sp>
          <p:nvSpPr>
            <p:cNvPr id="124" name="Freeform 123"/>
            <p:cNvSpPr/>
            <p:nvPr/>
          </p:nvSpPr>
          <p:spPr bwMode="auto">
            <a:xfrm rot="10800000">
              <a:off x="2853690" y="3532411"/>
              <a:ext cx="3152775" cy="1740917"/>
            </a:xfrm>
            <a:custGeom>
              <a:avLst/>
              <a:gdLst>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614363 h 1600200"/>
                <a:gd name="connsiteX1" fmla="*/ 2047875 w 3133725"/>
                <a:gd name="connsiteY1" fmla="*/ 909638 h 1600200"/>
                <a:gd name="connsiteX2" fmla="*/ 3133725 w 3133725"/>
                <a:gd name="connsiteY2" fmla="*/ 1066800 h 1600200"/>
                <a:gd name="connsiteX3" fmla="*/ 2981325 w 3133725"/>
                <a:gd name="connsiteY3" fmla="*/ 0 h 1600200"/>
                <a:gd name="connsiteX4" fmla="*/ 2657475 w 3133725"/>
                <a:gd name="connsiteY4" fmla="*/ 314325 h 1600200"/>
                <a:gd name="connsiteX5" fmla="*/ 0 w 3133725"/>
                <a:gd name="connsiteY5" fmla="*/ 1533525 h 1600200"/>
                <a:gd name="connsiteX6" fmla="*/ 452438 w 3133725"/>
                <a:gd name="connsiteY6" fmla="*/ 1600200 h 1600200"/>
                <a:gd name="connsiteX7" fmla="*/ 2338388 w 3133725"/>
                <a:gd name="connsiteY7" fmla="*/ 614363 h 1600200"/>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35487 h 1721324"/>
                <a:gd name="connsiteX1" fmla="*/ 2047875 w 3133725"/>
                <a:gd name="connsiteY1" fmla="*/ 1030762 h 1721324"/>
                <a:gd name="connsiteX2" fmla="*/ 3133725 w 3133725"/>
                <a:gd name="connsiteY2" fmla="*/ 1187924 h 1721324"/>
                <a:gd name="connsiteX3" fmla="*/ 2981325 w 3133725"/>
                <a:gd name="connsiteY3" fmla="*/ 121124 h 1721324"/>
                <a:gd name="connsiteX4" fmla="*/ 2657475 w 3133725"/>
                <a:gd name="connsiteY4" fmla="*/ 435449 h 1721324"/>
                <a:gd name="connsiteX5" fmla="*/ 0 w 3133725"/>
                <a:gd name="connsiteY5" fmla="*/ 1654649 h 1721324"/>
                <a:gd name="connsiteX6" fmla="*/ 452438 w 3133725"/>
                <a:gd name="connsiteY6" fmla="*/ 1721324 h 1721324"/>
                <a:gd name="connsiteX7" fmla="*/ 2338388 w 3133725"/>
                <a:gd name="connsiteY7" fmla="*/ 735487 h 1721324"/>
                <a:gd name="connsiteX0" fmla="*/ 2338388 w 3133725"/>
                <a:gd name="connsiteY0" fmla="*/ 759751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38388 w 3133725"/>
                <a:gd name="connsiteY7" fmla="*/ 759751 h 1745588"/>
                <a:gd name="connsiteX0" fmla="*/ 2352676 w 3133725"/>
                <a:gd name="connsiteY0" fmla="*/ 769276 h 1745588"/>
                <a:gd name="connsiteX1" fmla="*/ 2047875 w 3133725"/>
                <a:gd name="connsiteY1" fmla="*/ 1055026 h 1745588"/>
                <a:gd name="connsiteX2" fmla="*/ 3133725 w 3133725"/>
                <a:gd name="connsiteY2" fmla="*/ 1212188 h 1745588"/>
                <a:gd name="connsiteX3" fmla="*/ 2981325 w 3133725"/>
                <a:gd name="connsiteY3" fmla="*/ 145388 h 1745588"/>
                <a:gd name="connsiteX4" fmla="*/ 2657475 w 3133725"/>
                <a:gd name="connsiteY4" fmla="*/ 459713 h 1745588"/>
                <a:gd name="connsiteX5" fmla="*/ 0 w 3133725"/>
                <a:gd name="connsiteY5" fmla="*/ 1678913 h 1745588"/>
                <a:gd name="connsiteX6" fmla="*/ 452438 w 3133725"/>
                <a:gd name="connsiteY6" fmla="*/ 1745588 h 1745588"/>
                <a:gd name="connsiteX7" fmla="*/ 2352676 w 3133725"/>
                <a:gd name="connsiteY7" fmla="*/ 769276 h 1745588"/>
                <a:gd name="connsiteX0" fmla="*/ 2352676 w 3133725"/>
                <a:gd name="connsiteY0" fmla="*/ 747891 h 1724203"/>
                <a:gd name="connsiteX1" fmla="*/ 2047875 w 3133725"/>
                <a:gd name="connsiteY1" fmla="*/ 1033641 h 1724203"/>
                <a:gd name="connsiteX2" fmla="*/ 3133725 w 3133725"/>
                <a:gd name="connsiteY2" fmla="*/ 1190803 h 1724203"/>
                <a:gd name="connsiteX3" fmla="*/ 2981325 w 3133725"/>
                <a:gd name="connsiteY3" fmla="*/ 124003 h 1724203"/>
                <a:gd name="connsiteX4" fmla="*/ 2657475 w 3133725"/>
                <a:gd name="connsiteY4" fmla="*/ 438328 h 1724203"/>
                <a:gd name="connsiteX5" fmla="*/ 0 w 3133725"/>
                <a:gd name="connsiteY5" fmla="*/ 1657528 h 1724203"/>
                <a:gd name="connsiteX6" fmla="*/ 452438 w 3133725"/>
                <a:gd name="connsiteY6" fmla="*/ 1724203 h 1724203"/>
                <a:gd name="connsiteX7" fmla="*/ 2352676 w 3133725"/>
                <a:gd name="connsiteY7" fmla="*/ 747891 h 1724203"/>
                <a:gd name="connsiteX0" fmla="*/ 2371726 w 3152775"/>
                <a:gd name="connsiteY0" fmla="*/ 746169 h 1722481"/>
                <a:gd name="connsiteX1" fmla="*/ 2066925 w 3152775"/>
                <a:gd name="connsiteY1" fmla="*/ 1031919 h 1722481"/>
                <a:gd name="connsiteX2" fmla="*/ 3152775 w 3152775"/>
                <a:gd name="connsiteY2" fmla="*/ 1189081 h 1722481"/>
                <a:gd name="connsiteX3" fmla="*/ 3000375 w 3152775"/>
                <a:gd name="connsiteY3" fmla="*/ 122281 h 1722481"/>
                <a:gd name="connsiteX4" fmla="*/ 2676525 w 3152775"/>
                <a:gd name="connsiteY4" fmla="*/ 436606 h 1722481"/>
                <a:gd name="connsiteX5" fmla="*/ 0 w 3152775"/>
                <a:gd name="connsiteY5" fmla="*/ 1660568 h 1722481"/>
                <a:gd name="connsiteX6" fmla="*/ 471488 w 3152775"/>
                <a:gd name="connsiteY6" fmla="*/ 1722481 h 1722481"/>
                <a:gd name="connsiteX7" fmla="*/ 2371726 w 3152775"/>
                <a:gd name="connsiteY7" fmla="*/ 746169 h 1722481"/>
                <a:gd name="connsiteX0" fmla="*/ 2371726 w 3152775"/>
                <a:gd name="connsiteY0" fmla="*/ 764605 h 1740917"/>
                <a:gd name="connsiteX1" fmla="*/ 2066925 w 3152775"/>
                <a:gd name="connsiteY1" fmla="*/ 1050355 h 1740917"/>
                <a:gd name="connsiteX2" fmla="*/ 3152775 w 3152775"/>
                <a:gd name="connsiteY2" fmla="*/ 1207517 h 1740917"/>
                <a:gd name="connsiteX3" fmla="*/ 3000375 w 3152775"/>
                <a:gd name="connsiteY3" fmla="*/ 140717 h 1740917"/>
                <a:gd name="connsiteX4" fmla="*/ 2676525 w 3152775"/>
                <a:gd name="connsiteY4" fmla="*/ 455042 h 1740917"/>
                <a:gd name="connsiteX5" fmla="*/ 0 w 3152775"/>
                <a:gd name="connsiteY5" fmla="*/ 1679004 h 1740917"/>
                <a:gd name="connsiteX6" fmla="*/ 471488 w 3152775"/>
                <a:gd name="connsiteY6" fmla="*/ 1740917 h 1740917"/>
                <a:gd name="connsiteX7" fmla="*/ 2371726 w 3152775"/>
                <a:gd name="connsiteY7" fmla="*/ 764605 h 174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75" h="1740917">
                  <a:moveTo>
                    <a:pt x="2371726" y="764605"/>
                  </a:moveTo>
                  <a:lnTo>
                    <a:pt x="2066925" y="1050355"/>
                  </a:lnTo>
                  <a:lnTo>
                    <a:pt x="3152775" y="1207517"/>
                  </a:lnTo>
                  <a:lnTo>
                    <a:pt x="3000375" y="140717"/>
                  </a:lnTo>
                  <a:lnTo>
                    <a:pt x="2676525" y="455042"/>
                  </a:lnTo>
                  <a:cubicBezTo>
                    <a:pt x="2252662" y="-191070"/>
                    <a:pt x="109538" y="-427608"/>
                    <a:pt x="0" y="1679004"/>
                  </a:cubicBezTo>
                  <a:lnTo>
                    <a:pt x="471488" y="1740917"/>
                  </a:lnTo>
                  <a:cubicBezTo>
                    <a:pt x="381001" y="99443"/>
                    <a:pt x="2185989" y="339154"/>
                    <a:pt x="2371726" y="764605"/>
                  </a:cubicBez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UI" panose="020B0502040204020203" pitchFamily="34" charset="0"/>
                <a:sym typeface="Segoe UI" panose="020B0502040204020203" pitchFamily="34" charset="0"/>
              </a:endParaRPr>
            </a:p>
          </p:txBody>
        </p:sp>
      </p:grpSp>
      <p:sp>
        <p:nvSpPr>
          <p:cNvPr id="125" name="Freeform 124"/>
          <p:cNvSpPr/>
          <p:nvPr/>
        </p:nvSpPr>
        <p:spPr>
          <a:xfrm>
            <a:off x="5797779" y="2188906"/>
            <a:ext cx="325300" cy="450540"/>
          </a:xfrm>
          <a:custGeom>
            <a:avLst/>
            <a:gdLst/>
            <a:ahLst/>
            <a:cxnLst/>
            <a:rect l="l" t="t" r="r" b="b"/>
            <a:pathLst>
              <a:path w="1581153" h="2189881">
                <a:moveTo>
                  <a:pt x="883116" y="734711"/>
                </a:moveTo>
                <a:cubicBezTo>
                  <a:pt x="862725" y="734711"/>
                  <a:pt x="846194" y="751242"/>
                  <a:pt x="846194" y="771633"/>
                </a:cubicBezTo>
                <a:cubicBezTo>
                  <a:pt x="846194" y="792025"/>
                  <a:pt x="862725" y="808556"/>
                  <a:pt x="883116" y="808556"/>
                </a:cubicBezTo>
                <a:cubicBezTo>
                  <a:pt x="903508" y="808556"/>
                  <a:pt x="920038" y="792025"/>
                  <a:pt x="920038" y="771633"/>
                </a:cubicBezTo>
                <a:cubicBezTo>
                  <a:pt x="920038" y="751242"/>
                  <a:pt x="903508" y="734711"/>
                  <a:pt x="883116" y="734711"/>
                </a:cubicBezTo>
                <a:close/>
                <a:moveTo>
                  <a:pt x="883116" y="712635"/>
                </a:moveTo>
                <a:cubicBezTo>
                  <a:pt x="915700" y="712635"/>
                  <a:pt x="942115" y="739049"/>
                  <a:pt x="942115" y="771633"/>
                </a:cubicBezTo>
                <a:cubicBezTo>
                  <a:pt x="942115" y="804218"/>
                  <a:pt x="915700" y="830632"/>
                  <a:pt x="883116" y="830632"/>
                </a:cubicBezTo>
                <a:cubicBezTo>
                  <a:pt x="850532" y="830632"/>
                  <a:pt x="824118" y="804218"/>
                  <a:pt x="824118" y="771633"/>
                </a:cubicBezTo>
                <a:cubicBezTo>
                  <a:pt x="824118" y="739049"/>
                  <a:pt x="850532" y="712635"/>
                  <a:pt x="883116" y="712635"/>
                </a:cubicBezTo>
                <a:close/>
                <a:moveTo>
                  <a:pt x="883116" y="690117"/>
                </a:moveTo>
                <a:cubicBezTo>
                  <a:pt x="838096" y="690117"/>
                  <a:pt x="801600" y="726613"/>
                  <a:pt x="801600" y="771633"/>
                </a:cubicBezTo>
                <a:cubicBezTo>
                  <a:pt x="801600" y="816654"/>
                  <a:pt x="838096" y="853150"/>
                  <a:pt x="883116" y="853150"/>
                </a:cubicBezTo>
                <a:cubicBezTo>
                  <a:pt x="928136" y="853150"/>
                  <a:pt x="964633" y="816654"/>
                  <a:pt x="964633" y="771633"/>
                </a:cubicBezTo>
                <a:cubicBezTo>
                  <a:pt x="964633" y="726613"/>
                  <a:pt x="928136" y="690117"/>
                  <a:pt x="883116" y="690117"/>
                </a:cubicBezTo>
                <a:close/>
                <a:moveTo>
                  <a:pt x="846736" y="631719"/>
                </a:moveTo>
                <a:cubicBezTo>
                  <a:pt x="848495" y="650106"/>
                  <a:pt x="864156" y="664229"/>
                  <a:pt x="883116" y="664229"/>
                </a:cubicBezTo>
                <a:cubicBezTo>
                  <a:pt x="901966" y="664229"/>
                  <a:pt x="917556" y="650269"/>
                  <a:pt x="919434" y="632028"/>
                </a:cubicBezTo>
                <a:cubicBezTo>
                  <a:pt x="933117" y="635454"/>
                  <a:pt x="946010" y="640847"/>
                  <a:pt x="957618" y="648200"/>
                </a:cubicBezTo>
                <a:cubicBezTo>
                  <a:pt x="945923" y="662280"/>
                  <a:pt x="946837" y="683147"/>
                  <a:pt x="959984" y="696618"/>
                </a:cubicBezTo>
                <a:cubicBezTo>
                  <a:pt x="973231" y="710192"/>
                  <a:pt x="994288" y="711531"/>
                  <a:pt x="1008677" y="699936"/>
                </a:cubicBezTo>
                <a:cubicBezTo>
                  <a:pt x="1015043" y="710845"/>
                  <a:pt x="1019971" y="722688"/>
                  <a:pt x="1023068" y="735251"/>
                </a:cubicBezTo>
                <a:cubicBezTo>
                  <a:pt x="1004666" y="736998"/>
                  <a:pt x="990525" y="752666"/>
                  <a:pt x="990525" y="771638"/>
                </a:cubicBezTo>
                <a:cubicBezTo>
                  <a:pt x="990525" y="790600"/>
                  <a:pt x="1004652" y="806263"/>
                  <a:pt x="1023043" y="808020"/>
                </a:cubicBezTo>
                <a:cubicBezTo>
                  <a:pt x="1019907" y="820418"/>
                  <a:pt x="1014948" y="832089"/>
                  <a:pt x="1008471" y="842796"/>
                </a:cubicBezTo>
                <a:cubicBezTo>
                  <a:pt x="994085" y="831502"/>
                  <a:pt x="973270" y="832980"/>
                  <a:pt x="960164" y="846473"/>
                </a:cubicBezTo>
                <a:cubicBezTo>
                  <a:pt x="947023" y="860002"/>
                  <a:pt x="946182" y="880926"/>
                  <a:pt x="957974" y="894985"/>
                </a:cubicBezTo>
                <a:cubicBezTo>
                  <a:pt x="946242" y="902441"/>
                  <a:pt x="933311" y="908110"/>
                  <a:pt x="919495" y="911547"/>
                </a:cubicBezTo>
                <a:cubicBezTo>
                  <a:pt x="917732" y="893165"/>
                  <a:pt x="902073" y="879047"/>
                  <a:pt x="883116" y="879047"/>
                </a:cubicBezTo>
                <a:cubicBezTo>
                  <a:pt x="864266" y="879047"/>
                  <a:pt x="848676" y="893007"/>
                  <a:pt x="846798" y="911248"/>
                </a:cubicBezTo>
                <a:cubicBezTo>
                  <a:pt x="833115" y="907823"/>
                  <a:pt x="820222" y="902430"/>
                  <a:pt x="808614" y="895077"/>
                </a:cubicBezTo>
                <a:cubicBezTo>
                  <a:pt x="820310" y="880996"/>
                  <a:pt x="819396" y="860129"/>
                  <a:pt x="806249" y="846658"/>
                </a:cubicBezTo>
                <a:cubicBezTo>
                  <a:pt x="793001" y="833084"/>
                  <a:pt x="771944" y="831745"/>
                  <a:pt x="757555" y="843340"/>
                </a:cubicBezTo>
                <a:cubicBezTo>
                  <a:pt x="751189" y="832430"/>
                  <a:pt x="746262" y="820588"/>
                  <a:pt x="743164" y="808025"/>
                </a:cubicBezTo>
                <a:cubicBezTo>
                  <a:pt x="761566" y="806278"/>
                  <a:pt x="775707" y="790610"/>
                  <a:pt x="775707" y="771638"/>
                </a:cubicBezTo>
                <a:cubicBezTo>
                  <a:pt x="775707" y="752788"/>
                  <a:pt x="761747" y="737198"/>
                  <a:pt x="743506" y="735320"/>
                </a:cubicBezTo>
                <a:cubicBezTo>
                  <a:pt x="746610" y="722921"/>
                  <a:pt x="751330" y="711171"/>
                  <a:pt x="757839" y="700530"/>
                </a:cubicBezTo>
                <a:cubicBezTo>
                  <a:pt x="772219" y="711769"/>
                  <a:pt x="792985" y="710273"/>
                  <a:pt x="806069" y="696803"/>
                </a:cubicBezTo>
                <a:cubicBezTo>
                  <a:pt x="819234" y="683248"/>
                  <a:pt x="820054" y="662271"/>
                  <a:pt x="808200" y="648208"/>
                </a:cubicBezTo>
                <a:cubicBezTo>
                  <a:pt x="819957" y="640798"/>
                  <a:pt x="832906" y="635148"/>
                  <a:pt x="846736" y="631719"/>
                </a:cubicBezTo>
                <a:close/>
                <a:moveTo>
                  <a:pt x="1118281" y="421960"/>
                </a:moveTo>
                <a:cubicBezTo>
                  <a:pt x="1085277" y="421960"/>
                  <a:pt x="1058522" y="448715"/>
                  <a:pt x="1058522" y="481719"/>
                </a:cubicBezTo>
                <a:cubicBezTo>
                  <a:pt x="1058522" y="514722"/>
                  <a:pt x="1085277" y="541477"/>
                  <a:pt x="1118281" y="541477"/>
                </a:cubicBezTo>
                <a:cubicBezTo>
                  <a:pt x="1151285" y="541477"/>
                  <a:pt x="1178040" y="514722"/>
                  <a:pt x="1178040" y="481719"/>
                </a:cubicBezTo>
                <a:cubicBezTo>
                  <a:pt x="1178040" y="448715"/>
                  <a:pt x="1151285" y="421960"/>
                  <a:pt x="1118281" y="421960"/>
                </a:cubicBezTo>
                <a:close/>
                <a:moveTo>
                  <a:pt x="1118281" y="386229"/>
                </a:moveTo>
                <a:cubicBezTo>
                  <a:pt x="1171019" y="386229"/>
                  <a:pt x="1213770" y="428981"/>
                  <a:pt x="1213770" y="481719"/>
                </a:cubicBezTo>
                <a:cubicBezTo>
                  <a:pt x="1213770" y="534456"/>
                  <a:pt x="1171019" y="577208"/>
                  <a:pt x="1118281" y="577208"/>
                </a:cubicBezTo>
                <a:cubicBezTo>
                  <a:pt x="1065544" y="577208"/>
                  <a:pt x="1022792" y="534456"/>
                  <a:pt x="1022792" y="481719"/>
                </a:cubicBezTo>
                <a:cubicBezTo>
                  <a:pt x="1022792" y="428981"/>
                  <a:pt x="1065544" y="386229"/>
                  <a:pt x="1118281" y="386229"/>
                </a:cubicBezTo>
                <a:close/>
                <a:moveTo>
                  <a:pt x="1118281" y="349784"/>
                </a:moveTo>
                <a:cubicBezTo>
                  <a:pt x="1045416" y="349784"/>
                  <a:pt x="986346" y="408853"/>
                  <a:pt x="986346" y="481719"/>
                </a:cubicBezTo>
                <a:cubicBezTo>
                  <a:pt x="986346" y="554584"/>
                  <a:pt x="1045416" y="613653"/>
                  <a:pt x="1118281" y="613653"/>
                </a:cubicBezTo>
                <a:cubicBezTo>
                  <a:pt x="1191147" y="613653"/>
                  <a:pt x="1250216" y="554584"/>
                  <a:pt x="1250216" y="481719"/>
                </a:cubicBezTo>
                <a:cubicBezTo>
                  <a:pt x="1250216" y="408853"/>
                  <a:pt x="1191147" y="349784"/>
                  <a:pt x="1118281" y="349784"/>
                </a:cubicBezTo>
                <a:close/>
                <a:moveTo>
                  <a:pt x="714681" y="341812"/>
                </a:moveTo>
                <a:cubicBezTo>
                  <a:pt x="690196" y="341812"/>
                  <a:pt x="670347" y="361661"/>
                  <a:pt x="670347" y="386145"/>
                </a:cubicBezTo>
                <a:cubicBezTo>
                  <a:pt x="670347" y="410630"/>
                  <a:pt x="690196" y="430479"/>
                  <a:pt x="714681" y="430479"/>
                </a:cubicBezTo>
                <a:cubicBezTo>
                  <a:pt x="739166" y="430479"/>
                  <a:pt x="759014" y="410630"/>
                  <a:pt x="759014" y="386145"/>
                </a:cubicBezTo>
                <a:cubicBezTo>
                  <a:pt x="759014" y="361661"/>
                  <a:pt x="739166" y="341812"/>
                  <a:pt x="714681" y="341812"/>
                </a:cubicBezTo>
                <a:close/>
                <a:moveTo>
                  <a:pt x="714681" y="315304"/>
                </a:moveTo>
                <a:cubicBezTo>
                  <a:pt x="753806" y="315304"/>
                  <a:pt x="785522" y="347021"/>
                  <a:pt x="785522" y="386145"/>
                </a:cubicBezTo>
                <a:cubicBezTo>
                  <a:pt x="785522" y="425270"/>
                  <a:pt x="753806" y="456987"/>
                  <a:pt x="714681" y="456987"/>
                </a:cubicBezTo>
                <a:cubicBezTo>
                  <a:pt x="675556" y="456987"/>
                  <a:pt x="643839" y="425270"/>
                  <a:pt x="643839" y="386145"/>
                </a:cubicBezTo>
                <a:cubicBezTo>
                  <a:pt x="643839" y="347021"/>
                  <a:pt x="675556" y="315304"/>
                  <a:pt x="714681" y="315304"/>
                </a:cubicBezTo>
                <a:close/>
                <a:moveTo>
                  <a:pt x="714681" y="288265"/>
                </a:moveTo>
                <a:cubicBezTo>
                  <a:pt x="660623" y="288265"/>
                  <a:pt x="616801" y="332088"/>
                  <a:pt x="616801" y="386145"/>
                </a:cubicBezTo>
                <a:cubicBezTo>
                  <a:pt x="616801" y="440203"/>
                  <a:pt x="660623" y="484025"/>
                  <a:pt x="714681" y="484025"/>
                </a:cubicBezTo>
                <a:cubicBezTo>
                  <a:pt x="768738" y="484025"/>
                  <a:pt x="812561" y="440203"/>
                  <a:pt x="812561" y="386145"/>
                </a:cubicBezTo>
                <a:cubicBezTo>
                  <a:pt x="812561" y="332088"/>
                  <a:pt x="768738" y="288265"/>
                  <a:pt x="714681" y="288265"/>
                </a:cubicBezTo>
                <a:close/>
                <a:moveTo>
                  <a:pt x="1059399" y="255267"/>
                </a:moveTo>
                <a:cubicBezTo>
                  <a:pt x="1062247" y="285026"/>
                  <a:pt x="1087594" y="307885"/>
                  <a:pt x="1118281" y="307885"/>
                </a:cubicBezTo>
                <a:cubicBezTo>
                  <a:pt x="1148790" y="307885"/>
                  <a:pt x="1174022" y="285290"/>
                  <a:pt x="1177062" y="255767"/>
                </a:cubicBezTo>
                <a:cubicBezTo>
                  <a:pt x="1199208" y="261311"/>
                  <a:pt x="1220076" y="270040"/>
                  <a:pt x="1238863" y="281941"/>
                </a:cubicBezTo>
                <a:cubicBezTo>
                  <a:pt x="1219934" y="304731"/>
                  <a:pt x="1221414" y="338503"/>
                  <a:pt x="1242692" y="360306"/>
                </a:cubicBezTo>
                <a:cubicBezTo>
                  <a:pt x="1264133" y="382275"/>
                  <a:pt x="1298213" y="384443"/>
                  <a:pt x="1321502" y="365676"/>
                </a:cubicBezTo>
                <a:cubicBezTo>
                  <a:pt x="1331806" y="383333"/>
                  <a:pt x="1339781" y="402500"/>
                  <a:pt x="1344794" y="422833"/>
                </a:cubicBezTo>
                <a:cubicBezTo>
                  <a:pt x="1315010" y="425660"/>
                  <a:pt x="1292123" y="451020"/>
                  <a:pt x="1292123" y="481726"/>
                </a:cubicBezTo>
                <a:cubicBezTo>
                  <a:pt x="1292123" y="512417"/>
                  <a:pt x="1314988" y="537767"/>
                  <a:pt x="1344753" y="540610"/>
                </a:cubicBezTo>
                <a:cubicBezTo>
                  <a:pt x="1339677" y="560676"/>
                  <a:pt x="1331652" y="579566"/>
                  <a:pt x="1321169" y="596895"/>
                </a:cubicBezTo>
                <a:cubicBezTo>
                  <a:pt x="1297885" y="578615"/>
                  <a:pt x="1264195" y="581008"/>
                  <a:pt x="1242983" y="602847"/>
                </a:cubicBezTo>
                <a:cubicBezTo>
                  <a:pt x="1221716" y="624744"/>
                  <a:pt x="1220354" y="658609"/>
                  <a:pt x="1239440" y="681363"/>
                </a:cubicBezTo>
                <a:cubicBezTo>
                  <a:pt x="1220450" y="693430"/>
                  <a:pt x="1199521" y="702605"/>
                  <a:pt x="1177160" y="708169"/>
                </a:cubicBezTo>
                <a:cubicBezTo>
                  <a:pt x="1174306" y="678418"/>
                  <a:pt x="1148963" y="655567"/>
                  <a:pt x="1118281" y="655567"/>
                </a:cubicBezTo>
                <a:cubicBezTo>
                  <a:pt x="1087772" y="655567"/>
                  <a:pt x="1062540" y="678162"/>
                  <a:pt x="1059500" y="707686"/>
                </a:cubicBezTo>
                <a:cubicBezTo>
                  <a:pt x="1037355" y="702141"/>
                  <a:pt x="1016486" y="693413"/>
                  <a:pt x="997698" y="681511"/>
                </a:cubicBezTo>
                <a:cubicBezTo>
                  <a:pt x="1016628" y="658722"/>
                  <a:pt x="1015149" y="624949"/>
                  <a:pt x="993871" y="603146"/>
                </a:cubicBezTo>
                <a:cubicBezTo>
                  <a:pt x="972429" y="581176"/>
                  <a:pt x="938348" y="579009"/>
                  <a:pt x="915060" y="597776"/>
                </a:cubicBezTo>
                <a:cubicBezTo>
                  <a:pt x="904757" y="580119"/>
                  <a:pt x="896781" y="560951"/>
                  <a:pt x="891768" y="540619"/>
                </a:cubicBezTo>
                <a:cubicBezTo>
                  <a:pt x="921552" y="537791"/>
                  <a:pt x="944439" y="512432"/>
                  <a:pt x="944439" y="481726"/>
                </a:cubicBezTo>
                <a:cubicBezTo>
                  <a:pt x="944439" y="451217"/>
                  <a:pt x="921844" y="425985"/>
                  <a:pt x="892322" y="422945"/>
                </a:cubicBezTo>
                <a:cubicBezTo>
                  <a:pt x="897345" y="402878"/>
                  <a:pt x="904984" y="383860"/>
                  <a:pt x="915520" y="366638"/>
                </a:cubicBezTo>
                <a:cubicBezTo>
                  <a:pt x="938793" y="384828"/>
                  <a:pt x="972404" y="382406"/>
                  <a:pt x="993580" y="360605"/>
                </a:cubicBezTo>
                <a:cubicBezTo>
                  <a:pt x="1014887" y="338667"/>
                  <a:pt x="1016215" y="304716"/>
                  <a:pt x="997030" y="281954"/>
                </a:cubicBezTo>
                <a:cubicBezTo>
                  <a:pt x="1016058" y="269961"/>
                  <a:pt x="1037015" y="260817"/>
                  <a:pt x="1059399" y="255267"/>
                </a:cubicBezTo>
                <a:close/>
                <a:moveTo>
                  <a:pt x="670997" y="218145"/>
                </a:moveTo>
                <a:cubicBezTo>
                  <a:pt x="673110" y="240223"/>
                  <a:pt x="691915" y="257181"/>
                  <a:pt x="714681" y="257181"/>
                </a:cubicBezTo>
                <a:cubicBezTo>
                  <a:pt x="737315" y="257181"/>
                  <a:pt x="756034" y="240418"/>
                  <a:pt x="758289" y="218516"/>
                </a:cubicBezTo>
                <a:cubicBezTo>
                  <a:pt x="774718" y="222629"/>
                  <a:pt x="790200" y="229105"/>
                  <a:pt x="804138" y="237934"/>
                </a:cubicBezTo>
                <a:cubicBezTo>
                  <a:pt x="790095" y="254841"/>
                  <a:pt x="791193" y="279896"/>
                  <a:pt x="806978" y="296071"/>
                </a:cubicBezTo>
                <a:cubicBezTo>
                  <a:pt x="822885" y="312370"/>
                  <a:pt x="848169" y="313978"/>
                  <a:pt x="865446" y="300056"/>
                </a:cubicBezTo>
                <a:cubicBezTo>
                  <a:pt x="873090" y="313155"/>
                  <a:pt x="879007" y="327375"/>
                  <a:pt x="882726" y="342459"/>
                </a:cubicBezTo>
                <a:cubicBezTo>
                  <a:pt x="860630" y="344557"/>
                  <a:pt x="843650" y="363371"/>
                  <a:pt x="843650" y="386151"/>
                </a:cubicBezTo>
                <a:cubicBezTo>
                  <a:pt x="843650" y="408920"/>
                  <a:pt x="860614" y="427727"/>
                  <a:pt x="882696" y="429836"/>
                </a:cubicBezTo>
                <a:cubicBezTo>
                  <a:pt x="878930" y="444722"/>
                  <a:pt x="872976" y="458737"/>
                  <a:pt x="865199" y="471592"/>
                </a:cubicBezTo>
                <a:cubicBezTo>
                  <a:pt x="847926" y="458031"/>
                  <a:pt x="822932" y="459806"/>
                  <a:pt x="807195" y="476008"/>
                </a:cubicBezTo>
                <a:cubicBezTo>
                  <a:pt x="791417" y="492253"/>
                  <a:pt x="790406" y="517378"/>
                  <a:pt x="804566" y="534258"/>
                </a:cubicBezTo>
                <a:cubicBezTo>
                  <a:pt x="790478" y="543211"/>
                  <a:pt x="774951" y="550017"/>
                  <a:pt x="758362" y="554145"/>
                </a:cubicBezTo>
                <a:cubicBezTo>
                  <a:pt x="756245" y="532073"/>
                  <a:pt x="737443" y="515121"/>
                  <a:pt x="714681" y="515121"/>
                </a:cubicBezTo>
                <a:cubicBezTo>
                  <a:pt x="692046" y="515121"/>
                  <a:pt x="673328" y="531884"/>
                  <a:pt x="671072" y="553786"/>
                </a:cubicBezTo>
                <a:cubicBezTo>
                  <a:pt x="654643" y="549673"/>
                  <a:pt x="639161" y="543198"/>
                  <a:pt x="625223" y="534368"/>
                </a:cubicBezTo>
                <a:cubicBezTo>
                  <a:pt x="639266" y="517461"/>
                  <a:pt x="638169" y="492406"/>
                  <a:pt x="622383" y="476230"/>
                </a:cubicBezTo>
                <a:cubicBezTo>
                  <a:pt x="606476" y="459931"/>
                  <a:pt x="581192" y="458323"/>
                  <a:pt x="563915" y="472246"/>
                </a:cubicBezTo>
                <a:cubicBezTo>
                  <a:pt x="556271" y="459147"/>
                  <a:pt x="550354" y="444927"/>
                  <a:pt x="546635" y="429843"/>
                </a:cubicBezTo>
                <a:cubicBezTo>
                  <a:pt x="568731" y="427745"/>
                  <a:pt x="585711" y="408931"/>
                  <a:pt x="585711" y="386151"/>
                </a:cubicBezTo>
                <a:cubicBezTo>
                  <a:pt x="585711" y="363517"/>
                  <a:pt x="568948" y="344798"/>
                  <a:pt x="547046" y="342542"/>
                </a:cubicBezTo>
                <a:cubicBezTo>
                  <a:pt x="550773" y="327655"/>
                  <a:pt x="556440" y="313546"/>
                  <a:pt x="564256" y="300769"/>
                </a:cubicBezTo>
                <a:cubicBezTo>
                  <a:pt x="581522" y="314264"/>
                  <a:pt x="606457" y="312467"/>
                  <a:pt x="622167" y="296293"/>
                </a:cubicBezTo>
                <a:cubicBezTo>
                  <a:pt x="637975" y="280018"/>
                  <a:pt x="638959" y="254830"/>
                  <a:pt x="624727" y="237944"/>
                </a:cubicBezTo>
                <a:cubicBezTo>
                  <a:pt x="638843" y="229046"/>
                  <a:pt x="654391" y="222263"/>
                  <a:pt x="670997" y="218145"/>
                </a:cubicBezTo>
                <a:close/>
                <a:moveTo>
                  <a:pt x="888599" y="51"/>
                </a:moveTo>
                <a:cubicBezTo>
                  <a:pt x="549309" y="4932"/>
                  <a:pt x="279179" y="203462"/>
                  <a:pt x="214901" y="405245"/>
                </a:cubicBezTo>
                <a:cubicBezTo>
                  <a:pt x="150623" y="607028"/>
                  <a:pt x="216528" y="436977"/>
                  <a:pt x="122145" y="683511"/>
                </a:cubicBezTo>
                <a:cubicBezTo>
                  <a:pt x="110754" y="788471"/>
                  <a:pt x="186423" y="773825"/>
                  <a:pt x="166082" y="849494"/>
                </a:cubicBezTo>
                <a:cubicBezTo>
                  <a:pt x="145741" y="925163"/>
                  <a:pt x="4167" y="1076501"/>
                  <a:pt x="99" y="1137524"/>
                </a:cubicBezTo>
                <a:cubicBezTo>
                  <a:pt x="-3970" y="1198547"/>
                  <a:pt x="118891" y="1183088"/>
                  <a:pt x="141673" y="1215634"/>
                </a:cubicBezTo>
                <a:cubicBezTo>
                  <a:pt x="164455" y="1248179"/>
                  <a:pt x="132723" y="1307575"/>
                  <a:pt x="136791" y="1332798"/>
                </a:cubicBezTo>
                <a:cubicBezTo>
                  <a:pt x="140859" y="1358021"/>
                  <a:pt x="163641" y="1357207"/>
                  <a:pt x="166082" y="1366971"/>
                </a:cubicBezTo>
                <a:cubicBezTo>
                  <a:pt x="168523" y="1376735"/>
                  <a:pt x="140859" y="1375108"/>
                  <a:pt x="151436" y="1391380"/>
                </a:cubicBezTo>
                <a:cubicBezTo>
                  <a:pt x="162014" y="1407653"/>
                  <a:pt x="213274" y="1415790"/>
                  <a:pt x="229546" y="1464608"/>
                </a:cubicBezTo>
                <a:cubicBezTo>
                  <a:pt x="245819" y="1513427"/>
                  <a:pt x="113195" y="1633032"/>
                  <a:pt x="249074" y="1684292"/>
                </a:cubicBezTo>
                <a:cubicBezTo>
                  <a:pt x="384952" y="1735552"/>
                  <a:pt x="562327" y="1630592"/>
                  <a:pt x="605450" y="1713583"/>
                </a:cubicBezTo>
                <a:cubicBezTo>
                  <a:pt x="648573" y="1796575"/>
                  <a:pt x="702274" y="1941403"/>
                  <a:pt x="507813" y="2182242"/>
                </a:cubicBezTo>
                <a:cubicBezTo>
                  <a:pt x="786893" y="2178987"/>
                  <a:pt x="1326340" y="2200955"/>
                  <a:pt x="1562296" y="2182242"/>
                </a:cubicBezTo>
                <a:cubicBezTo>
                  <a:pt x="1505341" y="2007308"/>
                  <a:pt x="1320644" y="1838884"/>
                  <a:pt x="1323085" y="1601300"/>
                </a:cubicBezTo>
                <a:cubicBezTo>
                  <a:pt x="1325526" y="1363716"/>
                  <a:pt x="1527310" y="1165188"/>
                  <a:pt x="1576942" y="756739"/>
                </a:cubicBezTo>
                <a:cubicBezTo>
                  <a:pt x="1626574" y="348290"/>
                  <a:pt x="1227888" y="-4832"/>
                  <a:pt x="888599" y="51"/>
                </a:cubicBezTo>
                <a:close/>
              </a:path>
            </a:pathLst>
          </a:custGeom>
          <a:solidFill>
            <a:schemeClr val="bg1"/>
          </a:solidFill>
          <a:ln w="9525">
            <a:noFill/>
            <a:round/>
            <a:headEnd/>
            <a:tailEnd/>
          </a:ln>
        </p:spPr>
        <p:txBody>
          <a:bodyPr/>
          <a:lstStyle/>
          <a:p>
            <a:endParaRPr lang="en-US" dirty="0" err="1">
              <a:ln>
                <a:solidFill>
                  <a:schemeClr val="tx1">
                    <a:alpha val="0"/>
                  </a:schemeClr>
                </a:solidFill>
              </a:ln>
              <a:solidFill>
                <a:schemeClr val="tx1"/>
              </a:solidFill>
            </a:endParaRPr>
          </a:p>
        </p:txBody>
      </p:sp>
      <p:sp>
        <p:nvSpPr>
          <p:cNvPr id="126" name="Freeform 14"/>
          <p:cNvSpPr>
            <a:spLocks noEditPoints="1"/>
          </p:cNvSpPr>
          <p:nvPr/>
        </p:nvSpPr>
        <p:spPr bwMode="black">
          <a:xfrm>
            <a:off x="8620714" y="2210393"/>
            <a:ext cx="401851" cy="425274"/>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chemeClr val="tx1">
                  <a:lumMod val="50000"/>
                </a:schemeClr>
              </a:solidFill>
              <a:latin typeface="Segoe UI" panose="020B0502040204020203" pitchFamily="34" charset="0"/>
              <a:sym typeface="Segoe UI" panose="020B0502040204020203" pitchFamily="34" charset="0"/>
            </a:endParaRPr>
          </a:p>
        </p:txBody>
      </p:sp>
      <p:sp>
        <p:nvSpPr>
          <p:cNvPr id="127" name="Freeform 126"/>
          <p:cNvSpPr/>
          <p:nvPr/>
        </p:nvSpPr>
        <p:spPr bwMode="auto">
          <a:xfrm rot="5400000">
            <a:off x="2832395" y="2260917"/>
            <a:ext cx="402348" cy="342614"/>
          </a:xfrm>
          <a:custGeom>
            <a:avLst/>
            <a:gdLst>
              <a:gd name="connsiteX0" fmla="*/ 1519205 w 4448175"/>
              <a:gd name="connsiteY0" fmla="*/ 2108202 h 3787779"/>
              <a:gd name="connsiteX1" fmla="*/ 1519205 w 4448175"/>
              <a:gd name="connsiteY1" fmla="*/ 1679577 h 3787779"/>
              <a:gd name="connsiteX2" fmla="*/ 2814605 w 4448175"/>
              <a:gd name="connsiteY2" fmla="*/ 1679577 h 3787779"/>
              <a:gd name="connsiteX3" fmla="*/ 2814605 w 4448175"/>
              <a:gd name="connsiteY3" fmla="*/ 2108202 h 3787779"/>
              <a:gd name="connsiteX4" fmla="*/ 1079818 w 4448175"/>
              <a:gd name="connsiteY4" fmla="*/ 1893890 h 3787779"/>
              <a:gd name="connsiteX5" fmla="*/ 2554286 w 4448175"/>
              <a:gd name="connsiteY5" fmla="*/ 3368358 h 3787779"/>
              <a:gd name="connsiteX6" fmla="*/ 4028754 w 4448175"/>
              <a:gd name="connsiteY6" fmla="*/ 1893890 h 3787779"/>
              <a:gd name="connsiteX7" fmla="*/ 2554286 w 4448175"/>
              <a:gd name="connsiteY7" fmla="*/ 419421 h 3787779"/>
              <a:gd name="connsiteX8" fmla="*/ 1079818 w 4448175"/>
              <a:gd name="connsiteY8" fmla="*/ 1893890 h 3787779"/>
              <a:gd name="connsiteX9" fmla="*/ 660397 w 4448175"/>
              <a:gd name="connsiteY9" fmla="*/ 1893890 h 3787779"/>
              <a:gd name="connsiteX10" fmla="*/ 983843 w 4448175"/>
              <a:gd name="connsiteY10" fmla="*/ 834998 h 3787779"/>
              <a:gd name="connsiteX11" fmla="*/ 1071549 w 4448175"/>
              <a:gd name="connsiteY11" fmla="*/ 717711 h 3787779"/>
              <a:gd name="connsiteX12" fmla="*/ 748947 w 4448175"/>
              <a:gd name="connsiteY12" fmla="*/ 377793 h 3787779"/>
              <a:gd name="connsiteX13" fmla="*/ 1059846 w 4448175"/>
              <a:gd name="connsiteY13" fmla="*/ 82732 h 3787779"/>
              <a:gd name="connsiteX14" fmla="*/ 1374264 w 4448175"/>
              <a:gd name="connsiteY14" fmla="*/ 414027 h 3787779"/>
              <a:gd name="connsiteX15" fmla="*/ 1495394 w 4448175"/>
              <a:gd name="connsiteY15" fmla="*/ 323447 h 3787779"/>
              <a:gd name="connsiteX16" fmla="*/ 2554286 w 4448175"/>
              <a:gd name="connsiteY16" fmla="*/ 0 h 3787779"/>
              <a:gd name="connsiteX17" fmla="*/ 4448175 w 4448175"/>
              <a:gd name="connsiteY17" fmla="*/ 1893890 h 3787779"/>
              <a:gd name="connsiteX18" fmla="*/ 2554286 w 4448175"/>
              <a:gd name="connsiteY18" fmla="*/ 3787779 h 3787779"/>
              <a:gd name="connsiteX19" fmla="*/ 660397 w 4448175"/>
              <a:gd name="connsiteY19" fmla="*/ 1893890 h 3787779"/>
              <a:gd name="connsiteX20" fmla="*/ 0 w 4448175"/>
              <a:gd name="connsiteY20" fmla="*/ 2536315 h 3787779"/>
              <a:gd name="connsiteX21" fmla="*/ 0 w 4448175"/>
              <a:gd name="connsiteY21" fmla="*/ 1240914 h 3787779"/>
              <a:gd name="connsiteX22" fmla="*/ 428625 w 4448175"/>
              <a:gd name="connsiteY22" fmla="*/ 1240914 h 3787779"/>
              <a:gd name="connsiteX23" fmla="*/ 428625 w 4448175"/>
              <a:gd name="connsiteY23" fmla="*/ 2536315 h 378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8175" h="3787779">
                <a:moveTo>
                  <a:pt x="1519205" y="2108202"/>
                </a:moveTo>
                <a:lnTo>
                  <a:pt x="1519205" y="1679577"/>
                </a:lnTo>
                <a:lnTo>
                  <a:pt x="2814605" y="1679577"/>
                </a:lnTo>
                <a:lnTo>
                  <a:pt x="2814605" y="2108202"/>
                </a:lnTo>
                <a:close/>
                <a:moveTo>
                  <a:pt x="1079818" y="1893890"/>
                </a:moveTo>
                <a:cubicBezTo>
                  <a:pt x="1079818" y="2708216"/>
                  <a:pt x="1739960" y="3368358"/>
                  <a:pt x="2554286" y="3368358"/>
                </a:cubicBezTo>
                <a:cubicBezTo>
                  <a:pt x="3368612" y="3368358"/>
                  <a:pt x="4028754" y="2708216"/>
                  <a:pt x="4028754" y="1893890"/>
                </a:cubicBezTo>
                <a:cubicBezTo>
                  <a:pt x="4028754" y="1079563"/>
                  <a:pt x="3368612" y="419421"/>
                  <a:pt x="2554286" y="419421"/>
                </a:cubicBezTo>
                <a:cubicBezTo>
                  <a:pt x="1739960" y="419421"/>
                  <a:pt x="1079818" y="1079563"/>
                  <a:pt x="1079818" y="1893890"/>
                </a:cubicBezTo>
                <a:close/>
                <a:moveTo>
                  <a:pt x="660397" y="1893890"/>
                </a:moveTo>
                <a:cubicBezTo>
                  <a:pt x="660397" y="1501652"/>
                  <a:pt x="779636" y="1137265"/>
                  <a:pt x="983843" y="834998"/>
                </a:cubicBezTo>
                <a:lnTo>
                  <a:pt x="1071549" y="717711"/>
                </a:lnTo>
                <a:lnTo>
                  <a:pt x="748947" y="377793"/>
                </a:lnTo>
                <a:lnTo>
                  <a:pt x="1059846" y="82732"/>
                </a:lnTo>
                <a:lnTo>
                  <a:pt x="1374264" y="414027"/>
                </a:lnTo>
                <a:lnTo>
                  <a:pt x="1495394" y="323447"/>
                </a:lnTo>
                <a:cubicBezTo>
                  <a:pt x="1797661" y="119239"/>
                  <a:pt x="2162048" y="0"/>
                  <a:pt x="2554286" y="0"/>
                </a:cubicBezTo>
                <a:cubicBezTo>
                  <a:pt x="3600252" y="0"/>
                  <a:pt x="4448175" y="847923"/>
                  <a:pt x="4448175" y="1893890"/>
                </a:cubicBezTo>
                <a:cubicBezTo>
                  <a:pt x="4448175" y="2939856"/>
                  <a:pt x="3600252" y="3787779"/>
                  <a:pt x="2554286" y="3787779"/>
                </a:cubicBezTo>
                <a:cubicBezTo>
                  <a:pt x="1508320" y="3787779"/>
                  <a:pt x="660397" y="2939856"/>
                  <a:pt x="660397" y="1893890"/>
                </a:cubicBezTo>
                <a:close/>
                <a:moveTo>
                  <a:pt x="0" y="2536315"/>
                </a:moveTo>
                <a:lnTo>
                  <a:pt x="0" y="1240914"/>
                </a:lnTo>
                <a:lnTo>
                  <a:pt x="428625" y="1240914"/>
                </a:lnTo>
                <a:lnTo>
                  <a:pt x="428625" y="2536315"/>
                </a:lnTo>
                <a:close/>
              </a:path>
            </a:pathLst>
          </a:cu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874246109"/>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7256672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23"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MPN Customer References</a:t>
            </a:r>
          </a:p>
        </p:txBody>
      </p:sp>
      <p:grpSp>
        <p:nvGrpSpPr>
          <p:cNvPr id="6" name="Group 5"/>
          <p:cNvGrpSpPr/>
          <p:nvPr/>
        </p:nvGrpSpPr>
        <p:grpSpPr>
          <a:xfrm>
            <a:off x="10704869" y="6129872"/>
            <a:ext cx="1731606" cy="823378"/>
            <a:chOff x="3175" y="4311650"/>
            <a:chExt cx="1749425" cy="831851"/>
          </a:xfrm>
        </p:grpSpPr>
        <p:sp>
          <p:nvSpPr>
            <p:cNvPr id="7" name="Freeform 5"/>
            <p:cNvSpPr>
              <a:spLocks/>
            </p:cNvSpPr>
            <p:nvPr/>
          </p:nvSpPr>
          <p:spPr bwMode="auto">
            <a:xfrm>
              <a:off x="3175" y="4694238"/>
              <a:ext cx="1749425" cy="449263"/>
            </a:xfrm>
            <a:custGeom>
              <a:avLst/>
              <a:gdLst>
                <a:gd name="T0" fmla="*/ 479 w 479"/>
                <a:gd name="T1" fmla="*/ 134 h 134"/>
                <a:gd name="T2" fmla="*/ 240 w 479"/>
                <a:gd name="T3" fmla="*/ 0 h 134"/>
                <a:gd name="T4" fmla="*/ 0 w 479"/>
                <a:gd name="T5" fmla="*/ 134 h 134"/>
                <a:gd name="T6" fmla="*/ 479 w 479"/>
                <a:gd name="T7" fmla="*/ 134 h 134"/>
              </a:gdLst>
              <a:ahLst/>
              <a:cxnLst>
                <a:cxn ang="0">
                  <a:pos x="T0" y="T1"/>
                </a:cxn>
                <a:cxn ang="0">
                  <a:pos x="T2" y="T3"/>
                </a:cxn>
                <a:cxn ang="0">
                  <a:pos x="T4" y="T5"/>
                </a:cxn>
                <a:cxn ang="0">
                  <a:pos x="T6" y="T7"/>
                </a:cxn>
              </a:cxnLst>
              <a:rect l="0" t="0" r="r" b="b"/>
              <a:pathLst>
                <a:path w="479" h="134">
                  <a:moveTo>
                    <a:pt x="479" y="134"/>
                  </a:moveTo>
                  <a:cubicBezTo>
                    <a:pt x="430" y="54"/>
                    <a:pt x="341" y="0"/>
                    <a:pt x="240" y="0"/>
                  </a:cubicBezTo>
                  <a:cubicBezTo>
                    <a:pt x="138" y="0"/>
                    <a:pt x="50" y="54"/>
                    <a:pt x="0" y="134"/>
                  </a:cubicBezTo>
                  <a:lnTo>
                    <a:pt x="479" y="134"/>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8" name="Freeform 6"/>
            <p:cNvSpPr>
              <a:spLocks/>
            </p:cNvSpPr>
            <p:nvPr/>
          </p:nvSpPr>
          <p:spPr bwMode="auto">
            <a:xfrm>
              <a:off x="846138" y="4311650"/>
              <a:ext cx="404813" cy="750888"/>
            </a:xfrm>
            <a:custGeom>
              <a:avLst/>
              <a:gdLst>
                <a:gd name="T0" fmla="*/ 129 w 255"/>
                <a:gd name="T1" fmla="*/ 0 h 473"/>
                <a:gd name="T2" fmla="*/ 0 w 255"/>
                <a:gd name="T3" fmla="*/ 473 h 473"/>
                <a:gd name="T4" fmla="*/ 255 w 255"/>
                <a:gd name="T5" fmla="*/ 473 h 473"/>
                <a:gd name="T6" fmla="*/ 129 w 255"/>
                <a:gd name="T7" fmla="*/ 0 h 473"/>
              </a:gdLst>
              <a:ahLst/>
              <a:cxnLst>
                <a:cxn ang="0">
                  <a:pos x="T0" y="T1"/>
                </a:cxn>
                <a:cxn ang="0">
                  <a:pos x="T2" y="T3"/>
                </a:cxn>
                <a:cxn ang="0">
                  <a:pos x="T4" y="T5"/>
                </a:cxn>
                <a:cxn ang="0">
                  <a:pos x="T6" y="T7"/>
                </a:cxn>
              </a:cxnLst>
              <a:rect l="0" t="0" r="r" b="b"/>
              <a:pathLst>
                <a:path w="255" h="473">
                  <a:moveTo>
                    <a:pt x="129" y="0"/>
                  </a:moveTo>
                  <a:lnTo>
                    <a:pt x="0" y="473"/>
                  </a:lnTo>
                  <a:lnTo>
                    <a:pt x="255" y="473"/>
                  </a:lnTo>
                  <a:lnTo>
                    <a:pt x="129"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9" name="Freeform 7"/>
            <p:cNvSpPr>
              <a:spLocks/>
            </p:cNvSpPr>
            <p:nvPr/>
          </p:nvSpPr>
          <p:spPr bwMode="auto">
            <a:xfrm>
              <a:off x="333375" y="4633913"/>
              <a:ext cx="179388" cy="331788"/>
            </a:xfrm>
            <a:custGeom>
              <a:avLst/>
              <a:gdLst>
                <a:gd name="T0" fmla="*/ 57 w 113"/>
                <a:gd name="T1" fmla="*/ 0 h 209"/>
                <a:gd name="T2" fmla="*/ 0 w 113"/>
                <a:gd name="T3" fmla="*/ 209 h 209"/>
                <a:gd name="T4" fmla="*/ 113 w 113"/>
                <a:gd name="T5" fmla="*/ 209 h 209"/>
                <a:gd name="T6" fmla="*/ 57 w 113"/>
                <a:gd name="T7" fmla="*/ 0 h 209"/>
              </a:gdLst>
              <a:ahLst/>
              <a:cxnLst>
                <a:cxn ang="0">
                  <a:pos x="T0" y="T1"/>
                </a:cxn>
                <a:cxn ang="0">
                  <a:pos x="T2" y="T3"/>
                </a:cxn>
                <a:cxn ang="0">
                  <a:pos x="T4" y="T5"/>
                </a:cxn>
                <a:cxn ang="0">
                  <a:pos x="T6" y="T7"/>
                </a:cxn>
              </a:cxnLst>
              <a:rect l="0" t="0" r="r" b="b"/>
              <a:pathLst>
                <a:path w="113" h="209">
                  <a:moveTo>
                    <a:pt x="57" y="0"/>
                  </a:moveTo>
                  <a:lnTo>
                    <a:pt x="0" y="209"/>
                  </a:lnTo>
                  <a:lnTo>
                    <a:pt x="113" y="209"/>
                  </a:lnTo>
                  <a:lnTo>
                    <a:pt x="57" y="0"/>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 name="Freeform 8"/>
            <p:cNvSpPr>
              <a:spLocks/>
            </p:cNvSpPr>
            <p:nvPr/>
          </p:nvSpPr>
          <p:spPr bwMode="auto">
            <a:xfrm>
              <a:off x="660400" y="4559300"/>
              <a:ext cx="185738" cy="295275"/>
            </a:xfrm>
            <a:custGeom>
              <a:avLst/>
              <a:gdLst>
                <a:gd name="T0" fmla="*/ 59 w 117"/>
                <a:gd name="T1" fmla="*/ 0 h 186"/>
                <a:gd name="T2" fmla="*/ 0 w 117"/>
                <a:gd name="T3" fmla="*/ 186 h 186"/>
                <a:gd name="T4" fmla="*/ 117 w 117"/>
                <a:gd name="T5" fmla="*/ 186 h 186"/>
                <a:gd name="T6" fmla="*/ 59 w 117"/>
                <a:gd name="T7" fmla="*/ 0 h 186"/>
              </a:gdLst>
              <a:ahLst/>
              <a:cxnLst>
                <a:cxn ang="0">
                  <a:pos x="T0" y="T1"/>
                </a:cxn>
                <a:cxn ang="0">
                  <a:pos x="T2" y="T3"/>
                </a:cxn>
                <a:cxn ang="0">
                  <a:pos x="T4" y="T5"/>
                </a:cxn>
                <a:cxn ang="0">
                  <a:pos x="T6" y="T7"/>
                </a:cxn>
              </a:cxnLst>
              <a:rect l="0" t="0" r="r" b="b"/>
              <a:pathLst>
                <a:path w="117" h="186">
                  <a:moveTo>
                    <a:pt x="59" y="0"/>
                  </a:moveTo>
                  <a:lnTo>
                    <a:pt x="0" y="186"/>
                  </a:lnTo>
                  <a:lnTo>
                    <a:pt x="117" y="186"/>
                  </a:lnTo>
                  <a:lnTo>
                    <a:pt x="5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 name="Freeform 9"/>
            <p:cNvSpPr>
              <a:spLocks/>
            </p:cNvSpPr>
            <p:nvPr/>
          </p:nvSpPr>
          <p:spPr bwMode="auto">
            <a:xfrm>
              <a:off x="676275" y="4449763"/>
              <a:ext cx="153988" cy="241300"/>
            </a:xfrm>
            <a:custGeom>
              <a:avLst/>
              <a:gdLst>
                <a:gd name="T0" fmla="*/ 49 w 97"/>
                <a:gd name="T1" fmla="*/ 0 h 152"/>
                <a:gd name="T2" fmla="*/ 0 w 97"/>
                <a:gd name="T3" fmla="*/ 152 h 152"/>
                <a:gd name="T4" fmla="*/ 97 w 97"/>
                <a:gd name="T5" fmla="*/ 152 h 152"/>
                <a:gd name="T6" fmla="*/ 49 w 97"/>
                <a:gd name="T7" fmla="*/ 0 h 152"/>
              </a:gdLst>
              <a:ahLst/>
              <a:cxnLst>
                <a:cxn ang="0">
                  <a:pos x="T0" y="T1"/>
                </a:cxn>
                <a:cxn ang="0">
                  <a:pos x="T2" y="T3"/>
                </a:cxn>
                <a:cxn ang="0">
                  <a:pos x="T4" y="T5"/>
                </a:cxn>
                <a:cxn ang="0">
                  <a:pos x="T6" y="T7"/>
                </a:cxn>
              </a:cxnLst>
              <a:rect l="0" t="0" r="r" b="b"/>
              <a:pathLst>
                <a:path w="97" h="152">
                  <a:moveTo>
                    <a:pt x="49" y="0"/>
                  </a:moveTo>
                  <a:lnTo>
                    <a:pt x="0" y="152"/>
                  </a:lnTo>
                  <a:lnTo>
                    <a:pt x="97" y="152"/>
                  </a:lnTo>
                  <a:lnTo>
                    <a:pt x="49"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2" name="Freeform 10"/>
            <p:cNvSpPr>
              <a:spLocks/>
            </p:cNvSpPr>
            <p:nvPr/>
          </p:nvSpPr>
          <p:spPr bwMode="auto">
            <a:xfrm>
              <a:off x="709613" y="4381500"/>
              <a:ext cx="90488" cy="144463"/>
            </a:xfrm>
            <a:custGeom>
              <a:avLst/>
              <a:gdLst>
                <a:gd name="T0" fmla="*/ 28 w 57"/>
                <a:gd name="T1" fmla="*/ 0 h 91"/>
                <a:gd name="T2" fmla="*/ 0 w 57"/>
                <a:gd name="T3" fmla="*/ 91 h 91"/>
                <a:gd name="T4" fmla="*/ 57 w 57"/>
                <a:gd name="T5" fmla="*/ 91 h 91"/>
                <a:gd name="T6" fmla="*/ 28 w 57"/>
                <a:gd name="T7" fmla="*/ 0 h 91"/>
              </a:gdLst>
              <a:ahLst/>
              <a:cxnLst>
                <a:cxn ang="0">
                  <a:pos x="T0" y="T1"/>
                </a:cxn>
                <a:cxn ang="0">
                  <a:pos x="T2" y="T3"/>
                </a:cxn>
                <a:cxn ang="0">
                  <a:pos x="T4" y="T5"/>
                </a:cxn>
                <a:cxn ang="0">
                  <a:pos x="T6" y="T7"/>
                </a:cxn>
              </a:cxnLst>
              <a:rect l="0" t="0" r="r" b="b"/>
              <a:pathLst>
                <a:path w="57" h="91">
                  <a:moveTo>
                    <a:pt x="28" y="0"/>
                  </a:moveTo>
                  <a:lnTo>
                    <a:pt x="0" y="91"/>
                  </a:lnTo>
                  <a:lnTo>
                    <a:pt x="57" y="91"/>
                  </a:lnTo>
                  <a:lnTo>
                    <a:pt x="28" y="0"/>
                  </a:lnTo>
                  <a:close/>
                </a:path>
              </a:pathLst>
            </a:custGeom>
            <a:solidFill>
              <a:srgbClr val="019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grpSp>
        <p:nvGrpSpPr>
          <p:cNvPr id="13" name="Group 12"/>
          <p:cNvGrpSpPr/>
          <p:nvPr/>
        </p:nvGrpSpPr>
        <p:grpSpPr>
          <a:xfrm>
            <a:off x="78139" y="6547743"/>
            <a:ext cx="471899" cy="393602"/>
            <a:chOff x="7363193" y="4665889"/>
            <a:chExt cx="354013" cy="295275"/>
          </a:xfrm>
        </p:grpSpPr>
        <p:sp>
          <p:nvSpPr>
            <p:cNvPr id="14"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5"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6"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7"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8"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9"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20" name="Rectangle 19"/>
          <p:cNvSpPr/>
          <p:nvPr/>
        </p:nvSpPr>
        <p:spPr bwMode="auto">
          <a:xfrm>
            <a:off x="-1" y="6939661"/>
            <a:ext cx="12436475" cy="5486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Rectangle 21"/>
          <p:cNvSpPr/>
          <p:nvPr/>
        </p:nvSpPr>
        <p:spPr bwMode="auto">
          <a:xfrm>
            <a:off x="457200" y="1230402"/>
            <a:ext cx="3964026" cy="2646878"/>
          </a:xfrm>
          <a:prstGeom prst="rect">
            <a:avLst/>
          </a:prstGeom>
        </p:spPr>
        <p:txBody>
          <a:bodyPr vert="horz" wrap="square" lIns="146304" tIns="91440" rIns="146304" bIns="91440" rtlCol="0">
            <a:spAutoFit/>
          </a:bodyPr>
          <a:lstStyle/>
          <a:p>
            <a:pPr marL="342900" indent="-342900">
              <a:spcBef>
                <a:spcPts val="1200"/>
              </a:spcBef>
              <a:buSzPct val="90000"/>
              <a:buFont typeface="Arial" pitchFamily="34" charset="0"/>
              <a:buChar char="•"/>
            </a:pPr>
            <a:r>
              <a:rPr lang="en-US" sz="2800" dirty="0">
                <a:solidFill>
                  <a:schemeClr val="tx1"/>
                </a:solidFill>
                <a:latin typeface="+mj-lt"/>
              </a:rPr>
              <a:t>Customer Satisfaction Survey form</a:t>
            </a:r>
          </a:p>
          <a:p>
            <a:pPr marL="342900" indent="-342900">
              <a:spcBef>
                <a:spcPts val="1200"/>
              </a:spcBef>
              <a:buSzPct val="90000"/>
              <a:buFont typeface="Arial" pitchFamily="34" charset="0"/>
              <a:buChar char="•"/>
            </a:pPr>
            <a:r>
              <a:rPr lang="en-US" sz="2800" dirty="0">
                <a:solidFill>
                  <a:schemeClr val="tx1"/>
                </a:solidFill>
                <a:latin typeface="+mj-lt"/>
              </a:rPr>
              <a:t>Build into Case Studies</a:t>
            </a:r>
          </a:p>
          <a:p>
            <a:pPr marL="342900" indent="-342900">
              <a:spcBef>
                <a:spcPts val="1200"/>
              </a:spcBef>
              <a:buSzPct val="90000"/>
              <a:buFont typeface="Arial" pitchFamily="34" charset="0"/>
              <a:buChar char="•"/>
            </a:pPr>
            <a:r>
              <a:rPr lang="en-US" sz="2800" dirty="0">
                <a:solidFill>
                  <a:schemeClr val="tx1"/>
                </a:solidFill>
                <a:latin typeface="+mj-lt"/>
              </a:rPr>
              <a:t>CSAT Program</a:t>
            </a:r>
          </a:p>
        </p:txBody>
      </p:sp>
      <p:sp>
        <p:nvSpPr>
          <p:cNvPr id="3" name="Rectangle 2"/>
          <p:cNvSpPr/>
          <p:nvPr/>
        </p:nvSpPr>
        <p:spPr bwMode="auto">
          <a:xfrm>
            <a:off x="4517771" y="1230402"/>
            <a:ext cx="7422165" cy="4830331"/>
          </a:xfrm>
          <a:prstGeom prst="rect">
            <a:avLst/>
          </a:prstGeom>
          <a:no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pic>
        <p:nvPicPr>
          <p:cNvPr id="33" name="Picture 32"/>
          <p:cNvPicPr>
            <a:picLocks noChangeAspect="1"/>
          </p:cNvPicPr>
          <p:nvPr/>
        </p:nvPicPr>
        <p:blipFill rotWithShape="1">
          <a:blip r:embed="rId7" cstate="screen">
            <a:extLst>
              <a:ext uri="{28A0092B-C50C-407E-A947-70E740481C1C}">
                <a14:useLocalDpi xmlns:a14="http://schemas.microsoft.com/office/drawing/2010/main" val="0"/>
              </a:ext>
            </a:extLst>
          </a:blip>
          <a:srcRect l="6430"/>
          <a:stretch/>
        </p:blipFill>
        <p:spPr>
          <a:xfrm>
            <a:off x="4609211" y="1321201"/>
            <a:ext cx="3429558" cy="4646272"/>
          </a:xfrm>
          <a:prstGeom prst="rect">
            <a:avLst/>
          </a:prstGeom>
          <a:noFill/>
          <a:ln>
            <a:noFill/>
          </a:ln>
        </p:spPr>
      </p:pic>
      <p:pic>
        <p:nvPicPr>
          <p:cNvPr id="34" name="Picture 33"/>
          <p:cNvPicPr>
            <a:picLocks noChangeAspect="1"/>
          </p:cNvPicPr>
          <p:nvPr/>
        </p:nvPicPr>
        <p:blipFill>
          <a:blip r:embed="rId8"/>
          <a:stretch>
            <a:fillRect/>
          </a:stretch>
        </p:blipFill>
        <p:spPr>
          <a:xfrm>
            <a:off x="8135314" y="1321201"/>
            <a:ext cx="3752521" cy="4646272"/>
          </a:xfrm>
          <a:prstGeom prst="rect">
            <a:avLst/>
          </a:prstGeom>
        </p:spPr>
      </p:pic>
      <p:cxnSp>
        <p:nvCxnSpPr>
          <p:cNvPr id="37" name="Straight Connector 36"/>
          <p:cNvCxnSpPr/>
          <p:nvPr/>
        </p:nvCxnSpPr>
        <p:spPr>
          <a:xfrm>
            <a:off x="8038769" y="1284196"/>
            <a:ext cx="0" cy="4711270"/>
          </a:xfrm>
          <a:prstGeom prst="line">
            <a:avLst/>
          </a:prstGeom>
          <a:noFill/>
          <a:ln w="3175">
            <a:solidFill>
              <a:schemeClr val="bg1">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Tree>
    <p:extLst>
      <p:ext uri="{BB962C8B-B14F-4D97-AF65-F5344CB8AC3E}">
        <p14:creationId xmlns:p14="http://schemas.microsoft.com/office/powerpoint/2010/main" val="1885846594"/>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15"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3" name="Group 2"/>
          <p:cNvGrpSpPr/>
          <p:nvPr/>
        </p:nvGrpSpPr>
        <p:grpSpPr>
          <a:xfrm>
            <a:off x="9906157" y="6210707"/>
            <a:ext cx="2464532" cy="757490"/>
            <a:chOff x="9906157" y="6201183"/>
            <a:chExt cx="2464532" cy="757490"/>
          </a:xfrm>
        </p:grpSpPr>
        <p:grpSp>
          <p:nvGrpSpPr>
            <p:cNvPr id="23" name="Group 22"/>
            <p:cNvGrpSpPr/>
            <p:nvPr/>
          </p:nvGrpSpPr>
          <p:grpSpPr>
            <a:xfrm>
              <a:off x="10146397" y="6367201"/>
              <a:ext cx="980359" cy="591472"/>
              <a:chOff x="6670675" y="4275930"/>
              <a:chExt cx="1224064" cy="753270"/>
            </a:xfrm>
          </p:grpSpPr>
          <p:sp>
            <p:nvSpPr>
              <p:cNvPr id="24" name="Freeform 14"/>
              <p:cNvSpPr>
                <a:spLocks/>
              </p:cNvSpPr>
              <p:nvPr/>
            </p:nvSpPr>
            <p:spPr bwMode="auto">
              <a:xfrm>
                <a:off x="6670675" y="4534582"/>
                <a:ext cx="620540" cy="494617"/>
              </a:xfrm>
              <a:custGeom>
                <a:avLst/>
                <a:gdLst>
                  <a:gd name="T0" fmla="*/ 182 w 547"/>
                  <a:gd name="T1" fmla="*/ 47 h 436"/>
                  <a:gd name="T2" fmla="*/ 182 w 547"/>
                  <a:gd name="T3" fmla="*/ 0 h 436"/>
                  <a:gd name="T4" fmla="*/ 65 w 547"/>
                  <a:gd name="T5" fmla="*/ 0 h 436"/>
                  <a:gd name="T6" fmla="*/ 65 w 547"/>
                  <a:gd name="T7" fmla="*/ 47 h 436"/>
                  <a:gd name="T8" fmla="*/ 0 w 547"/>
                  <a:gd name="T9" fmla="*/ 47 h 436"/>
                  <a:gd name="T10" fmla="*/ 0 w 547"/>
                  <a:gd name="T11" fmla="*/ 59 h 436"/>
                  <a:gd name="T12" fmla="*/ 15 w 547"/>
                  <a:gd name="T13" fmla="*/ 59 h 436"/>
                  <a:gd name="T14" fmla="*/ 15 w 547"/>
                  <a:gd name="T15" fmla="*/ 436 h 436"/>
                  <a:gd name="T16" fmla="*/ 531 w 547"/>
                  <a:gd name="T17" fmla="*/ 436 h 436"/>
                  <a:gd name="T18" fmla="*/ 531 w 547"/>
                  <a:gd name="T19" fmla="*/ 59 h 436"/>
                  <a:gd name="T20" fmla="*/ 547 w 547"/>
                  <a:gd name="T21" fmla="*/ 59 h 436"/>
                  <a:gd name="T22" fmla="*/ 547 w 547"/>
                  <a:gd name="T23" fmla="*/ 47 h 436"/>
                  <a:gd name="T24" fmla="*/ 182 w 547"/>
                  <a:gd name="T25" fmla="*/ 47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436">
                    <a:moveTo>
                      <a:pt x="182" y="47"/>
                    </a:moveTo>
                    <a:lnTo>
                      <a:pt x="182" y="0"/>
                    </a:lnTo>
                    <a:lnTo>
                      <a:pt x="65" y="0"/>
                    </a:lnTo>
                    <a:lnTo>
                      <a:pt x="65" y="47"/>
                    </a:lnTo>
                    <a:lnTo>
                      <a:pt x="0" y="47"/>
                    </a:lnTo>
                    <a:lnTo>
                      <a:pt x="0" y="59"/>
                    </a:lnTo>
                    <a:lnTo>
                      <a:pt x="15" y="59"/>
                    </a:lnTo>
                    <a:lnTo>
                      <a:pt x="15" y="436"/>
                    </a:lnTo>
                    <a:lnTo>
                      <a:pt x="531" y="436"/>
                    </a:lnTo>
                    <a:lnTo>
                      <a:pt x="531" y="59"/>
                    </a:lnTo>
                    <a:lnTo>
                      <a:pt x="547" y="59"/>
                    </a:lnTo>
                    <a:lnTo>
                      <a:pt x="547" y="47"/>
                    </a:lnTo>
                    <a:lnTo>
                      <a:pt x="182" y="4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5" name="Freeform 15"/>
              <p:cNvSpPr>
                <a:spLocks/>
              </p:cNvSpPr>
              <p:nvPr/>
            </p:nvSpPr>
            <p:spPr bwMode="auto">
              <a:xfrm>
                <a:off x="7363820" y="4606053"/>
                <a:ext cx="530919" cy="423147"/>
              </a:xfrm>
              <a:custGeom>
                <a:avLst/>
                <a:gdLst>
                  <a:gd name="T0" fmla="*/ 155 w 468"/>
                  <a:gd name="T1" fmla="*/ 40 h 373"/>
                  <a:gd name="T2" fmla="*/ 155 w 468"/>
                  <a:gd name="T3" fmla="*/ 0 h 373"/>
                  <a:gd name="T4" fmla="*/ 56 w 468"/>
                  <a:gd name="T5" fmla="*/ 0 h 373"/>
                  <a:gd name="T6" fmla="*/ 56 w 468"/>
                  <a:gd name="T7" fmla="*/ 40 h 373"/>
                  <a:gd name="T8" fmla="*/ 0 w 468"/>
                  <a:gd name="T9" fmla="*/ 40 h 373"/>
                  <a:gd name="T10" fmla="*/ 0 w 468"/>
                  <a:gd name="T11" fmla="*/ 50 h 373"/>
                  <a:gd name="T12" fmla="*/ 13 w 468"/>
                  <a:gd name="T13" fmla="*/ 50 h 373"/>
                  <a:gd name="T14" fmla="*/ 13 w 468"/>
                  <a:gd name="T15" fmla="*/ 373 h 373"/>
                  <a:gd name="T16" fmla="*/ 456 w 468"/>
                  <a:gd name="T17" fmla="*/ 373 h 373"/>
                  <a:gd name="T18" fmla="*/ 456 w 468"/>
                  <a:gd name="T19" fmla="*/ 50 h 373"/>
                  <a:gd name="T20" fmla="*/ 468 w 468"/>
                  <a:gd name="T21" fmla="*/ 50 h 373"/>
                  <a:gd name="T22" fmla="*/ 468 w 468"/>
                  <a:gd name="T23" fmla="*/ 40 h 373"/>
                  <a:gd name="T24" fmla="*/ 155 w 468"/>
                  <a:gd name="T25" fmla="*/ 4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373">
                    <a:moveTo>
                      <a:pt x="155" y="40"/>
                    </a:moveTo>
                    <a:lnTo>
                      <a:pt x="155" y="0"/>
                    </a:lnTo>
                    <a:lnTo>
                      <a:pt x="56" y="0"/>
                    </a:lnTo>
                    <a:lnTo>
                      <a:pt x="56" y="40"/>
                    </a:lnTo>
                    <a:lnTo>
                      <a:pt x="0" y="40"/>
                    </a:lnTo>
                    <a:lnTo>
                      <a:pt x="0" y="50"/>
                    </a:lnTo>
                    <a:lnTo>
                      <a:pt x="13" y="50"/>
                    </a:lnTo>
                    <a:lnTo>
                      <a:pt x="13" y="373"/>
                    </a:lnTo>
                    <a:lnTo>
                      <a:pt x="456" y="373"/>
                    </a:lnTo>
                    <a:lnTo>
                      <a:pt x="456" y="50"/>
                    </a:lnTo>
                    <a:lnTo>
                      <a:pt x="468" y="50"/>
                    </a:lnTo>
                    <a:lnTo>
                      <a:pt x="468" y="40"/>
                    </a:lnTo>
                    <a:lnTo>
                      <a:pt x="155" y="4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6" name="Freeform 24"/>
              <p:cNvSpPr>
                <a:spLocks/>
              </p:cNvSpPr>
              <p:nvPr/>
            </p:nvSpPr>
            <p:spPr bwMode="auto">
              <a:xfrm>
                <a:off x="7016680" y="4275930"/>
                <a:ext cx="574028" cy="753270"/>
              </a:xfrm>
              <a:custGeom>
                <a:avLst/>
                <a:gdLst>
                  <a:gd name="T0" fmla="*/ 277 w 506"/>
                  <a:gd name="T1" fmla="*/ 71 h 664"/>
                  <a:gd name="T2" fmla="*/ 277 w 506"/>
                  <a:gd name="T3" fmla="*/ 0 h 664"/>
                  <a:gd name="T4" fmla="*/ 98 w 506"/>
                  <a:gd name="T5" fmla="*/ 0 h 664"/>
                  <a:gd name="T6" fmla="*/ 98 w 506"/>
                  <a:gd name="T7" fmla="*/ 71 h 664"/>
                  <a:gd name="T8" fmla="*/ 0 w 506"/>
                  <a:gd name="T9" fmla="*/ 71 h 664"/>
                  <a:gd name="T10" fmla="*/ 0 w 506"/>
                  <a:gd name="T11" fmla="*/ 89 h 664"/>
                  <a:gd name="T12" fmla="*/ 22 w 506"/>
                  <a:gd name="T13" fmla="*/ 89 h 664"/>
                  <a:gd name="T14" fmla="*/ 22 w 506"/>
                  <a:gd name="T15" fmla="*/ 664 h 664"/>
                  <a:gd name="T16" fmla="*/ 484 w 506"/>
                  <a:gd name="T17" fmla="*/ 664 h 664"/>
                  <a:gd name="T18" fmla="*/ 484 w 506"/>
                  <a:gd name="T19" fmla="*/ 89 h 664"/>
                  <a:gd name="T20" fmla="*/ 506 w 506"/>
                  <a:gd name="T21" fmla="*/ 89 h 664"/>
                  <a:gd name="T22" fmla="*/ 506 w 506"/>
                  <a:gd name="T23" fmla="*/ 71 h 664"/>
                  <a:gd name="T24" fmla="*/ 277 w 506"/>
                  <a:gd name="T25" fmla="*/ 7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6" h="664">
                    <a:moveTo>
                      <a:pt x="277" y="71"/>
                    </a:moveTo>
                    <a:lnTo>
                      <a:pt x="277" y="0"/>
                    </a:lnTo>
                    <a:lnTo>
                      <a:pt x="98" y="0"/>
                    </a:lnTo>
                    <a:lnTo>
                      <a:pt x="98" y="71"/>
                    </a:lnTo>
                    <a:lnTo>
                      <a:pt x="0" y="71"/>
                    </a:lnTo>
                    <a:lnTo>
                      <a:pt x="0" y="89"/>
                    </a:lnTo>
                    <a:lnTo>
                      <a:pt x="22" y="89"/>
                    </a:lnTo>
                    <a:lnTo>
                      <a:pt x="22" y="664"/>
                    </a:lnTo>
                    <a:lnTo>
                      <a:pt x="484" y="664"/>
                    </a:lnTo>
                    <a:lnTo>
                      <a:pt x="484" y="89"/>
                    </a:lnTo>
                    <a:lnTo>
                      <a:pt x="506" y="89"/>
                    </a:lnTo>
                    <a:lnTo>
                      <a:pt x="506" y="71"/>
                    </a:lnTo>
                    <a:lnTo>
                      <a:pt x="277" y="71"/>
                    </a:lnTo>
                    <a:close/>
                  </a:path>
                </a:pathLst>
              </a:custGeom>
              <a:solidFill>
                <a:srgbClr val="008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7" name="Rectangle 25"/>
              <p:cNvSpPr>
                <a:spLocks noChangeArrowheads="1"/>
              </p:cNvSpPr>
              <p:nvPr/>
            </p:nvSpPr>
            <p:spPr bwMode="auto">
              <a:xfrm>
                <a:off x="7330920"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8" name="Rectangle 26"/>
              <p:cNvSpPr>
                <a:spLocks noChangeArrowheads="1"/>
              </p:cNvSpPr>
              <p:nvPr/>
            </p:nvSpPr>
            <p:spPr bwMode="auto">
              <a:xfrm>
                <a:off x="7211804"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29" name="Rectangle 27"/>
              <p:cNvSpPr>
                <a:spLocks noChangeArrowheads="1"/>
              </p:cNvSpPr>
              <p:nvPr/>
            </p:nvSpPr>
            <p:spPr bwMode="auto">
              <a:xfrm>
                <a:off x="7093822" y="4435886"/>
                <a:ext cx="422013" cy="669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0" name="Rectangle 28"/>
              <p:cNvSpPr>
                <a:spLocks noChangeArrowheads="1"/>
              </p:cNvSpPr>
              <p:nvPr/>
            </p:nvSpPr>
            <p:spPr bwMode="auto">
              <a:xfrm>
                <a:off x="7093822" y="4553868"/>
                <a:ext cx="422013" cy="6579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1" name="Rectangle 29"/>
              <p:cNvSpPr>
                <a:spLocks noChangeArrowheads="1"/>
              </p:cNvSpPr>
              <p:nvPr/>
            </p:nvSpPr>
            <p:spPr bwMode="auto">
              <a:xfrm>
                <a:off x="7093822" y="4670716"/>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2" name="Rectangle 30"/>
              <p:cNvSpPr>
                <a:spLocks noChangeArrowheads="1"/>
              </p:cNvSpPr>
              <p:nvPr/>
            </p:nvSpPr>
            <p:spPr bwMode="auto">
              <a:xfrm>
                <a:off x="7093822" y="4788698"/>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33" name="Group 32"/>
            <p:cNvGrpSpPr/>
            <p:nvPr/>
          </p:nvGrpSpPr>
          <p:grpSpPr>
            <a:xfrm>
              <a:off x="10932286" y="6201183"/>
              <a:ext cx="956516" cy="738226"/>
              <a:chOff x="3994474" y="3851208"/>
              <a:chExt cx="1293813" cy="1018510"/>
            </a:xfrm>
          </p:grpSpPr>
          <p:sp>
            <p:nvSpPr>
              <p:cNvPr id="34" name="Freeform 62"/>
              <p:cNvSpPr>
                <a:spLocks/>
              </p:cNvSpPr>
              <p:nvPr/>
            </p:nvSpPr>
            <p:spPr bwMode="auto">
              <a:xfrm>
                <a:off x="4392937" y="4367146"/>
                <a:ext cx="587375" cy="495300"/>
              </a:xfrm>
              <a:custGeom>
                <a:avLst/>
                <a:gdLst>
                  <a:gd name="T0" fmla="*/ 167 w 370"/>
                  <a:gd name="T1" fmla="*/ 53 h 312"/>
                  <a:gd name="T2" fmla="*/ 167 w 370"/>
                  <a:gd name="T3" fmla="*/ 0 h 312"/>
                  <a:gd name="T4" fmla="*/ 126 w 370"/>
                  <a:gd name="T5" fmla="*/ 0 h 312"/>
                  <a:gd name="T6" fmla="*/ 126 w 370"/>
                  <a:gd name="T7" fmla="*/ 53 h 312"/>
                  <a:gd name="T8" fmla="*/ 112 w 370"/>
                  <a:gd name="T9" fmla="*/ 53 h 312"/>
                  <a:gd name="T10" fmla="*/ 112 w 370"/>
                  <a:gd name="T11" fmla="*/ 0 h 312"/>
                  <a:gd name="T12" fmla="*/ 72 w 370"/>
                  <a:gd name="T13" fmla="*/ 0 h 312"/>
                  <a:gd name="T14" fmla="*/ 72 w 370"/>
                  <a:gd name="T15" fmla="*/ 53 h 312"/>
                  <a:gd name="T16" fmla="*/ 0 w 370"/>
                  <a:gd name="T17" fmla="*/ 53 h 312"/>
                  <a:gd name="T18" fmla="*/ 0 w 370"/>
                  <a:gd name="T19" fmla="*/ 65 h 312"/>
                  <a:gd name="T20" fmla="*/ 17 w 370"/>
                  <a:gd name="T21" fmla="*/ 65 h 312"/>
                  <a:gd name="T22" fmla="*/ 17 w 370"/>
                  <a:gd name="T23" fmla="*/ 312 h 312"/>
                  <a:gd name="T24" fmla="*/ 353 w 370"/>
                  <a:gd name="T25" fmla="*/ 312 h 312"/>
                  <a:gd name="T26" fmla="*/ 353 w 370"/>
                  <a:gd name="T27" fmla="*/ 65 h 312"/>
                  <a:gd name="T28" fmla="*/ 370 w 370"/>
                  <a:gd name="T29" fmla="*/ 65 h 312"/>
                  <a:gd name="T30" fmla="*/ 370 w 370"/>
                  <a:gd name="T31" fmla="*/ 53 h 312"/>
                  <a:gd name="T32" fmla="*/ 167 w 370"/>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312">
                    <a:moveTo>
                      <a:pt x="167" y="53"/>
                    </a:moveTo>
                    <a:lnTo>
                      <a:pt x="167" y="0"/>
                    </a:lnTo>
                    <a:lnTo>
                      <a:pt x="126" y="0"/>
                    </a:lnTo>
                    <a:lnTo>
                      <a:pt x="126" y="53"/>
                    </a:lnTo>
                    <a:lnTo>
                      <a:pt x="112" y="53"/>
                    </a:lnTo>
                    <a:lnTo>
                      <a:pt x="112" y="0"/>
                    </a:lnTo>
                    <a:lnTo>
                      <a:pt x="72" y="0"/>
                    </a:lnTo>
                    <a:lnTo>
                      <a:pt x="72" y="53"/>
                    </a:lnTo>
                    <a:lnTo>
                      <a:pt x="0" y="53"/>
                    </a:lnTo>
                    <a:lnTo>
                      <a:pt x="0" y="65"/>
                    </a:lnTo>
                    <a:lnTo>
                      <a:pt x="17" y="65"/>
                    </a:lnTo>
                    <a:lnTo>
                      <a:pt x="17" y="312"/>
                    </a:lnTo>
                    <a:lnTo>
                      <a:pt x="353" y="312"/>
                    </a:lnTo>
                    <a:lnTo>
                      <a:pt x="353" y="65"/>
                    </a:lnTo>
                    <a:lnTo>
                      <a:pt x="370" y="65"/>
                    </a:lnTo>
                    <a:lnTo>
                      <a:pt x="370" y="53"/>
                    </a:lnTo>
                    <a:lnTo>
                      <a:pt x="167"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5" name="Freeform 63"/>
              <p:cNvSpPr>
                <a:spLocks/>
              </p:cNvSpPr>
              <p:nvPr/>
            </p:nvSpPr>
            <p:spPr bwMode="auto">
              <a:xfrm>
                <a:off x="4702499" y="4367146"/>
                <a:ext cx="585788" cy="495300"/>
              </a:xfrm>
              <a:custGeom>
                <a:avLst/>
                <a:gdLst>
                  <a:gd name="T0" fmla="*/ 166 w 369"/>
                  <a:gd name="T1" fmla="*/ 53 h 312"/>
                  <a:gd name="T2" fmla="*/ 166 w 369"/>
                  <a:gd name="T3" fmla="*/ 0 h 312"/>
                  <a:gd name="T4" fmla="*/ 126 w 369"/>
                  <a:gd name="T5" fmla="*/ 0 h 312"/>
                  <a:gd name="T6" fmla="*/ 126 w 369"/>
                  <a:gd name="T7" fmla="*/ 53 h 312"/>
                  <a:gd name="T8" fmla="*/ 112 w 369"/>
                  <a:gd name="T9" fmla="*/ 53 h 312"/>
                  <a:gd name="T10" fmla="*/ 112 w 369"/>
                  <a:gd name="T11" fmla="*/ 0 h 312"/>
                  <a:gd name="T12" fmla="*/ 73 w 369"/>
                  <a:gd name="T13" fmla="*/ 0 h 312"/>
                  <a:gd name="T14" fmla="*/ 73 w 369"/>
                  <a:gd name="T15" fmla="*/ 53 h 312"/>
                  <a:gd name="T16" fmla="*/ 0 w 369"/>
                  <a:gd name="T17" fmla="*/ 53 h 312"/>
                  <a:gd name="T18" fmla="*/ 0 w 369"/>
                  <a:gd name="T19" fmla="*/ 65 h 312"/>
                  <a:gd name="T20" fmla="*/ 17 w 369"/>
                  <a:gd name="T21" fmla="*/ 65 h 312"/>
                  <a:gd name="T22" fmla="*/ 17 w 369"/>
                  <a:gd name="T23" fmla="*/ 312 h 312"/>
                  <a:gd name="T24" fmla="*/ 353 w 369"/>
                  <a:gd name="T25" fmla="*/ 312 h 312"/>
                  <a:gd name="T26" fmla="*/ 353 w 369"/>
                  <a:gd name="T27" fmla="*/ 65 h 312"/>
                  <a:gd name="T28" fmla="*/ 369 w 369"/>
                  <a:gd name="T29" fmla="*/ 65 h 312"/>
                  <a:gd name="T30" fmla="*/ 369 w 369"/>
                  <a:gd name="T31" fmla="*/ 53 h 312"/>
                  <a:gd name="T32" fmla="*/ 166 w 369"/>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12">
                    <a:moveTo>
                      <a:pt x="166" y="53"/>
                    </a:moveTo>
                    <a:lnTo>
                      <a:pt x="166" y="0"/>
                    </a:lnTo>
                    <a:lnTo>
                      <a:pt x="126" y="0"/>
                    </a:lnTo>
                    <a:lnTo>
                      <a:pt x="126" y="53"/>
                    </a:lnTo>
                    <a:lnTo>
                      <a:pt x="112" y="53"/>
                    </a:lnTo>
                    <a:lnTo>
                      <a:pt x="112" y="0"/>
                    </a:lnTo>
                    <a:lnTo>
                      <a:pt x="73" y="0"/>
                    </a:lnTo>
                    <a:lnTo>
                      <a:pt x="73" y="53"/>
                    </a:lnTo>
                    <a:lnTo>
                      <a:pt x="0" y="53"/>
                    </a:lnTo>
                    <a:lnTo>
                      <a:pt x="0" y="65"/>
                    </a:lnTo>
                    <a:lnTo>
                      <a:pt x="17" y="65"/>
                    </a:lnTo>
                    <a:lnTo>
                      <a:pt x="17" y="312"/>
                    </a:lnTo>
                    <a:lnTo>
                      <a:pt x="353" y="312"/>
                    </a:lnTo>
                    <a:lnTo>
                      <a:pt x="353" y="65"/>
                    </a:lnTo>
                    <a:lnTo>
                      <a:pt x="369" y="65"/>
                    </a:lnTo>
                    <a:lnTo>
                      <a:pt x="369" y="53"/>
                    </a:lnTo>
                    <a:lnTo>
                      <a:pt x="166"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6" name="Rectangle 65"/>
              <p:cNvSpPr>
                <a:spLocks noChangeArrowheads="1"/>
              </p:cNvSpPr>
              <p:nvPr/>
            </p:nvSpPr>
            <p:spPr bwMode="auto">
              <a:xfrm>
                <a:off x="4019874" y="4192521"/>
                <a:ext cx="531813" cy="669925"/>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7" name="Rectangle 66"/>
              <p:cNvSpPr>
                <a:spLocks noChangeArrowheads="1"/>
              </p:cNvSpPr>
              <p:nvPr/>
            </p:nvSpPr>
            <p:spPr bwMode="auto">
              <a:xfrm>
                <a:off x="3994474" y="4173471"/>
                <a:ext cx="584200" cy="190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8" name="Rectangle 67"/>
              <p:cNvSpPr>
                <a:spLocks noChangeArrowheads="1"/>
              </p:cNvSpPr>
              <p:nvPr/>
            </p:nvSpPr>
            <p:spPr bwMode="auto">
              <a:xfrm>
                <a:off x="4069087"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39" name="Rectangle 68"/>
              <p:cNvSpPr>
                <a:spLocks noChangeArrowheads="1"/>
              </p:cNvSpPr>
              <p:nvPr/>
            </p:nvSpPr>
            <p:spPr bwMode="auto">
              <a:xfrm>
                <a:off x="4069087" y="4252846"/>
                <a:ext cx="69850" cy="3651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0" name="Rectangle 69"/>
              <p:cNvSpPr>
                <a:spLocks noChangeArrowheads="1"/>
              </p:cNvSpPr>
              <p:nvPr/>
            </p:nvSpPr>
            <p:spPr bwMode="auto">
              <a:xfrm>
                <a:off x="4189737" y="425284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1" name="Rectangle 70"/>
              <p:cNvSpPr>
                <a:spLocks noChangeArrowheads="1"/>
              </p:cNvSpPr>
              <p:nvPr/>
            </p:nvSpPr>
            <p:spPr bwMode="auto">
              <a:xfrm>
                <a:off x="4308799"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2" name="Rectangle 71"/>
              <p:cNvSpPr>
                <a:spLocks noChangeArrowheads="1"/>
              </p:cNvSpPr>
              <p:nvPr/>
            </p:nvSpPr>
            <p:spPr bwMode="auto">
              <a:xfrm>
                <a:off x="4189737" y="4725921"/>
                <a:ext cx="68263"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3" name="Rectangle 72"/>
              <p:cNvSpPr>
                <a:spLocks noChangeArrowheads="1"/>
              </p:cNvSpPr>
              <p:nvPr/>
            </p:nvSpPr>
            <p:spPr bwMode="auto">
              <a:xfrm>
                <a:off x="4308799" y="4725921"/>
                <a:ext cx="71438"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4" name="Rectangle 73"/>
              <p:cNvSpPr>
                <a:spLocks noChangeArrowheads="1"/>
              </p:cNvSpPr>
              <p:nvPr/>
            </p:nvSpPr>
            <p:spPr bwMode="auto">
              <a:xfrm>
                <a:off x="4431037" y="4252846"/>
                <a:ext cx="69850"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5" name="Rectangle 74"/>
              <p:cNvSpPr>
                <a:spLocks noChangeArrowheads="1"/>
              </p:cNvSpPr>
              <p:nvPr/>
            </p:nvSpPr>
            <p:spPr bwMode="auto">
              <a:xfrm>
                <a:off x="4069087"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6" name="Rectangle 75"/>
              <p:cNvSpPr>
                <a:spLocks noChangeArrowheads="1"/>
              </p:cNvSpPr>
              <p:nvPr/>
            </p:nvSpPr>
            <p:spPr bwMode="auto">
              <a:xfrm>
                <a:off x="4189737" y="437349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7" name="Rectangle 76"/>
              <p:cNvSpPr>
                <a:spLocks noChangeArrowheads="1"/>
              </p:cNvSpPr>
              <p:nvPr/>
            </p:nvSpPr>
            <p:spPr bwMode="auto">
              <a:xfrm>
                <a:off x="4308799" y="4373496"/>
                <a:ext cx="71438"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8" name="Rectangle 77"/>
              <p:cNvSpPr>
                <a:spLocks noChangeArrowheads="1"/>
              </p:cNvSpPr>
              <p:nvPr/>
            </p:nvSpPr>
            <p:spPr bwMode="auto">
              <a:xfrm>
                <a:off x="4431037"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49" name="Rectangle 78"/>
              <p:cNvSpPr>
                <a:spLocks noChangeArrowheads="1"/>
              </p:cNvSpPr>
              <p:nvPr/>
            </p:nvSpPr>
            <p:spPr bwMode="auto">
              <a:xfrm>
                <a:off x="406908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0" name="Rectangle 79"/>
              <p:cNvSpPr>
                <a:spLocks noChangeArrowheads="1"/>
              </p:cNvSpPr>
              <p:nvPr/>
            </p:nvSpPr>
            <p:spPr bwMode="auto">
              <a:xfrm>
                <a:off x="4189737"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1" name="Rectangle 80"/>
              <p:cNvSpPr>
                <a:spLocks noChangeArrowheads="1"/>
              </p:cNvSpPr>
              <p:nvPr/>
            </p:nvSpPr>
            <p:spPr bwMode="auto">
              <a:xfrm>
                <a:off x="4308799" y="4495733"/>
                <a:ext cx="71438" cy="6826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2" name="Rectangle 81"/>
              <p:cNvSpPr>
                <a:spLocks noChangeArrowheads="1"/>
              </p:cNvSpPr>
              <p:nvPr/>
            </p:nvSpPr>
            <p:spPr bwMode="auto">
              <a:xfrm>
                <a:off x="443103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3" name="Rectangle 82"/>
              <p:cNvSpPr>
                <a:spLocks noChangeArrowheads="1"/>
              </p:cNvSpPr>
              <p:nvPr/>
            </p:nvSpPr>
            <p:spPr bwMode="auto">
              <a:xfrm>
                <a:off x="406908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4" name="Rectangle 83"/>
              <p:cNvSpPr>
                <a:spLocks noChangeArrowheads="1"/>
              </p:cNvSpPr>
              <p:nvPr/>
            </p:nvSpPr>
            <p:spPr bwMode="auto">
              <a:xfrm>
                <a:off x="4189737" y="4614796"/>
                <a:ext cx="68263"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5" name="Rectangle 84"/>
              <p:cNvSpPr>
                <a:spLocks noChangeArrowheads="1"/>
              </p:cNvSpPr>
              <p:nvPr/>
            </p:nvSpPr>
            <p:spPr bwMode="auto">
              <a:xfrm>
                <a:off x="4308799"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6" name="Rectangle 85"/>
              <p:cNvSpPr>
                <a:spLocks noChangeArrowheads="1"/>
              </p:cNvSpPr>
              <p:nvPr/>
            </p:nvSpPr>
            <p:spPr bwMode="auto">
              <a:xfrm>
                <a:off x="443103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7" name="Rectangle 86"/>
              <p:cNvSpPr>
                <a:spLocks noChangeArrowheads="1"/>
              </p:cNvSpPr>
              <p:nvPr/>
            </p:nvSpPr>
            <p:spPr bwMode="auto">
              <a:xfrm>
                <a:off x="406908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8" name="Rectangle 87"/>
              <p:cNvSpPr>
                <a:spLocks noChangeArrowheads="1"/>
              </p:cNvSpPr>
              <p:nvPr/>
            </p:nvSpPr>
            <p:spPr bwMode="auto">
              <a:xfrm>
                <a:off x="443103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59" name="Rectangle 88"/>
              <p:cNvSpPr>
                <a:spLocks noChangeArrowheads="1"/>
              </p:cNvSpPr>
              <p:nvPr/>
            </p:nvSpPr>
            <p:spPr bwMode="auto">
              <a:xfrm>
                <a:off x="4431037" y="4373496"/>
                <a:ext cx="69850" cy="349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0" name="Rectangle 96"/>
              <p:cNvSpPr>
                <a:spLocks noChangeArrowheads="1"/>
              </p:cNvSpPr>
              <p:nvPr/>
            </p:nvSpPr>
            <p:spPr bwMode="auto">
              <a:xfrm>
                <a:off x="4257999" y="4089333"/>
                <a:ext cx="206375" cy="841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1" name="Rectangle 112"/>
              <p:cNvSpPr>
                <a:spLocks noChangeArrowheads="1"/>
              </p:cNvSpPr>
              <p:nvPr/>
            </p:nvSpPr>
            <p:spPr bwMode="auto">
              <a:xfrm>
                <a:off x="4639861" y="3963256"/>
                <a:ext cx="531813" cy="906462"/>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2" name="Rectangle 113"/>
              <p:cNvSpPr>
                <a:spLocks noChangeArrowheads="1"/>
              </p:cNvSpPr>
              <p:nvPr/>
            </p:nvSpPr>
            <p:spPr bwMode="auto">
              <a:xfrm>
                <a:off x="4645349" y="3933758"/>
                <a:ext cx="584200" cy="222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3" name="Rectangle 114"/>
              <p:cNvSpPr>
                <a:spLocks noChangeArrowheads="1"/>
              </p:cNvSpPr>
              <p:nvPr/>
            </p:nvSpPr>
            <p:spPr bwMode="auto">
              <a:xfrm>
                <a:off x="4719962"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4" name="Rectangle 115"/>
              <p:cNvSpPr>
                <a:spLocks noChangeArrowheads="1"/>
              </p:cNvSpPr>
              <p:nvPr/>
            </p:nvSpPr>
            <p:spPr bwMode="auto">
              <a:xfrm>
                <a:off x="4719962" y="4252846"/>
                <a:ext cx="69850" cy="3651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5" name="Rectangle 116"/>
              <p:cNvSpPr>
                <a:spLocks noChangeArrowheads="1"/>
              </p:cNvSpPr>
              <p:nvPr/>
            </p:nvSpPr>
            <p:spPr bwMode="auto">
              <a:xfrm>
                <a:off x="4840612" y="425284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6" name="Rectangle 117"/>
              <p:cNvSpPr>
                <a:spLocks noChangeArrowheads="1"/>
              </p:cNvSpPr>
              <p:nvPr/>
            </p:nvSpPr>
            <p:spPr bwMode="auto">
              <a:xfrm>
                <a:off x="4959674"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7" name="Rectangle 118"/>
              <p:cNvSpPr>
                <a:spLocks noChangeArrowheads="1"/>
              </p:cNvSpPr>
              <p:nvPr/>
            </p:nvSpPr>
            <p:spPr bwMode="auto">
              <a:xfrm>
                <a:off x="4840612" y="4725921"/>
                <a:ext cx="68263"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8" name="Rectangle 119"/>
              <p:cNvSpPr>
                <a:spLocks noChangeArrowheads="1"/>
              </p:cNvSpPr>
              <p:nvPr/>
            </p:nvSpPr>
            <p:spPr bwMode="auto">
              <a:xfrm>
                <a:off x="4959674" y="4725921"/>
                <a:ext cx="71438"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69" name="Rectangle 120"/>
              <p:cNvSpPr>
                <a:spLocks noChangeArrowheads="1"/>
              </p:cNvSpPr>
              <p:nvPr/>
            </p:nvSpPr>
            <p:spPr bwMode="auto">
              <a:xfrm>
                <a:off x="5081912" y="4252846"/>
                <a:ext cx="69850"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0" name="Rectangle 121"/>
              <p:cNvSpPr>
                <a:spLocks noChangeArrowheads="1"/>
              </p:cNvSpPr>
              <p:nvPr/>
            </p:nvSpPr>
            <p:spPr bwMode="auto">
              <a:xfrm>
                <a:off x="4719962"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1" name="Rectangle 122"/>
              <p:cNvSpPr>
                <a:spLocks noChangeArrowheads="1"/>
              </p:cNvSpPr>
              <p:nvPr/>
            </p:nvSpPr>
            <p:spPr bwMode="auto">
              <a:xfrm>
                <a:off x="4840612" y="437349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2" name="Rectangle 123"/>
              <p:cNvSpPr>
                <a:spLocks noChangeArrowheads="1"/>
              </p:cNvSpPr>
              <p:nvPr/>
            </p:nvSpPr>
            <p:spPr bwMode="auto">
              <a:xfrm>
                <a:off x="4959674" y="4373496"/>
                <a:ext cx="71438"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3" name="Rectangle 124"/>
              <p:cNvSpPr>
                <a:spLocks noChangeArrowheads="1"/>
              </p:cNvSpPr>
              <p:nvPr/>
            </p:nvSpPr>
            <p:spPr bwMode="auto">
              <a:xfrm>
                <a:off x="5081912"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4" name="Rectangle 125"/>
              <p:cNvSpPr>
                <a:spLocks noChangeArrowheads="1"/>
              </p:cNvSpPr>
              <p:nvPr/>
            </p:nvSpPr>
            <p:spPr bwMode="auto">
              <a:xfrm>
                <a:off x="471996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5" name="Rectangle 126"/>
              <p:cNvSpPr>
                <a:spLocks noChangeArrowheads="1"/>
              </p:cNvSpPr>
              <p:nvPr/>
            </p:nvSpPr>
            <p:spPr bwMode="auto">
              <a:xfrm>
                <a:off x="4840612"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6" name="Rectangle 127"/>
              <p:cNvSpPr>
                <a:spLocks noChangeArrowheads="1"/>
              </p:cNvSpPr>
              <p:nvPr/>
            </p:nvSpPr>
            <p:spPr bwMode="auto">
              <a:xfrm>
                <a:off x="4959674" y="449573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7" name="Rectangle 128"/>
              <p:cNvSpPr>
                <a:spLocks noChangeArrowheads="1"/>
              </p:cNvSpPr>
              <p:nvPr/>
            </p:nvSpPr>
            <p:spPr bwMode="auto">
              <a:xfrm>
                <a:off x="508191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8" name="Rectangle 129"/>
              <p:cNvSpPr>
                <a:spLocks noChangeArrowheads="1"/>
              </p:cNvSpPr>
              <p:nvPr/>
            </p:nvSpPr>
            <p:spPr bwMode="auto">
              <a:xfrm>
                <a:off x="471996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79" name="Rectangle 130"/>
              <p:cNvSpPr>
                <a:spLocks noChangeArrowheads="1"/>
              </p:cNvSpPr>
              <p:nvPr/>
            </p:nvSpPr>
            <p:spPr bwMode="auto">
              <a:xfrm>
                <a:off x="4840612" y="4614796"/>
                <a:ext cx="68263"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0" name="Rectangle 131"/>
              <p:cNvSpPr>
                <a:spLocks noChangeArrowheads="1"/>
              </p:cNvSpPr>
              <p:nvPr/>
            </p:nvSpPr>
            <p:spPr bwMode="auto">
              <a:xfrm>
                <a:off x="4959674"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1" name="Rectangle 132"/>
              <p:cNvSpPr>
                <a:spLocks noChangeArrowheads="1"/>
              </p:cNvSpPr>
              <p:nvPr/>
            </p:nvSpPr>
            <p:spPr bwMode="auto">
              <a:xfrm>
                <a:off x="508191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2" name="Rectangle 133"/>
              <p:cNvSpPr>
                <a:spLocks noChangeArrowheads="1"/>
              </p:cNvSpPr>
              <p:nvPr/>
            </p:nvSpPr>
            <p:spPr bwMode="auto">
              <a:xfrm>
                <a:off x="471996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3" name="Rectangle 134"/>
              <p:cNvSpPr>
                <a:spLocks noChangeArrowheads="1"/>
              </p:cNvSpPr>
              <p:nvPr/>
            </p:nvSpPr>
            <p:spPr bwMode="auto">
              <a:xfrm>
                <a:off x="508191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4" name="Rectangle 135"/>
              <p:cNvSpPr>
                <a:spLocks noChangeArrowheads="1"/>
              </p:cNvSpPr>
              <p:nvPr/>
            </p:nvSpPr>
            <p:spPr bwMode="auto">
              <a:xfrm>
                <a:off x="5081912" y="4373496"/>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5" name="Rectangle 136"/>
              <p:cNvSpPr>
                <a:spLocks noChangeArrowheads="1"/>
              </p:cNvSpPr>
              <p:nvPr/>
            </p:nvSpPr>
            <p:spPr bwMode="auto">
              <a:xfrm>
                <a:off x="4719962" y="40131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6" name="Rectangle 137"/>
              <p:cNvSpPr>
                <a:spLocks noChangeArrowheads="1"/>
              </p:cNvSpPr>
              <p:nvPr/>
            </p:nvSpPr>
            <p:spPr bwMode="auto">
              <a:xfrm>
                <a:off x="4719962" y="401313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7" name="Rectangle 138"/>
              <p:cNvSpPr>
                <a:spLocks noChangeArrowheads="1"/>
              </p:cNvSpPr>
              <p:nvPr/>
            </p:nvSpPr>
            <p:spPr bwMode="auto">
              <a:xfrm>
                <a:off x="4840612" y="401313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8" name="Rectangle 139"/>
              <p:cNvSpPr>
                <a:spLocks noChangeArrowheads="1"/>
              </p:cNvSpPr>
              <p:nvPr/>
            </p:nvSpPr>
            <p:spPr bwMode="auto">
              <a:xfrm>
                <a:off x="4959674" y="4013133"/>
                <a:ext cx="71438"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89" name="Rectangle 140"/>
              <p:cNvSpPr>
                <a:spLocks noChangeArrowheads="1"/>
              </p:cNvSpPr>
              <p:nvPr/>
            </p:nvSpPr>
            <p:spPr bwMode="auto">
              <a:xfrm>
                <a:off x="5081912" y="4013133"/>
                <a:ext cx="69850"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0" name="Rectangle 141"/>
              <p:cNvSpPr>
                <a:spLocks noChangeArrowheads="1"/>
              </p:cNvSpPr>
              <p:nvPr/>
            </p:nvSpPr>
            <p:spPr bwMode="auto">
              <a:xfrm>
                <a:off x="4719962" y="4133783"/>
                <a:ext cx="69850"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1" name="Rectangle 142"/>
              <p:cNvSpPr>
                <a:spLocks noChangeArrowheads="1"/>
              </p:cNvSpPr>
              <p:nvPr/>
            </p:nvSpPr>
            <p:spPr bwMode="auto">
              <a:xfrm>
                <a:off x="4840612" y="413378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2" name="Rectangle 143"/>
              <p:cNvSpPr>
                <a:spLocks noChangeArrowheads="1"/>
              </p:cNvSpPr>
              <p:nvPr/>
            </p:nvSpPr>
            <p:spPr bwMode="auto">
              <a:xfrm>
                <a:off x="4959674" y="413378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3" name="Rectangle 144"/>
              <p:cNvSpPr>
                <a:spLocks noChangeArrowheads="1"/>
              </p:cNvSpPr>
              <p:nvPr/>
            </p:nvSpPr>
            <p:spPr bwMode="auto">
              <a:xfrm>
                <a:off x="5081912" y="413378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4" name="Rectangle 145"/>
              <p:cNvSpPr>
                <a:spLocks noChangeArrowheads="1"/>
              </p:cNvSpPr>
              <p:nvPr/>
            </p:nvSpPr>
            <p:spPr bwMode="auto">
              <a:xfrm>
                <a:off x="5081912" y="413378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5" name="Rectangle 146"/>
              <p:cNvSpPr>
                <a:spLocks noChangeArrowheads="1"/>
              </p:cNvSpPr>
              <p:nvPr/>
            </p:nvSpPr>
            <p:spPr bwMode="auto">
              <a:xfrm>
                <a:off x="4758062"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96" name="Rectangle 147"/>
              <p:cNvSpPr>
                <a:spLocks noChangeArrowheads="1"/>
              </p:cNvSpPr>
              <p:nvPr/>
            </p:nvSpPr>
            <p:spPr bwMode="auto">
              <a:xfrm>
                <a:off x="4843787"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97" name="Group 96"/>
            <p:cNvGrpSpPr/>
            <p:nvPr/>
          </p:nvGrpSpPr>
          <p:grpSpPr>
            <a:xfrm>
              <a:off x="9906157" y="6719086"/>
              <a:ext cx="261721" cy="214019"/>
              <a:chOff x="7363193" y="4665889"/>
              <a:chExt cx="354013" cy="295275"/>
            </a:xfrm>
          </p:grpSpPr>
          <p:sp>
            <p:nvSpPr>
              <p:cNvPr id="118"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19"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0"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1"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2"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3"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nvGrpSpPr>
            <p:cNvPr id="124" name="Group 123"/>
            <p:cNvGrpSpPr/>
            <p:nvPr/>
          </p:nvGrpSpPr>
          <p:grpSpPr>
            <a:xfrm>
              <a:off x="12108968" y="6722215"/>
              <a:ext cx="261721" cy="214019"/>
              <a:chOff x="7363193" y="4665889"/>
              <a:chExt cx="354013" cy="295275"/>
            </a:xfrm>
          </p:grpSpPr>
          <p:sp>
            <p:nvSpPr>
              <p:cNvPr id="125"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6"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7"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8"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29"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sp>
            <p:nvSpPr>
              <p:cNvPr id="130"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solidFill>
                    <a:srgbClr val="505050"/>
                  </a:solidFill>
                  <a:effectLst/>
                  <a:uLnTx/>
                  <a:uFillTx/>
                </a:endParaRPr>
              </a:p>
            </p:txBody>
          </p:sp>
        </p:grpSp>
      </p:grpSp>
      <p:sp>
        <p:nvSpPr>
          <p:cNvPr id="2" name="Title 1"/>
          <p:cNvSpPr>
            <a:spLocks noGrp="1"/>
          </p:cNvSpPr>
          <p:nvPr>
            <p:ph type="title"/>
          </p:nvPr>
        </p:nvSpPr>
        <p:spPr/>
        <p:txBody>
          <a:bodyPr/>
          <a:lstStyle/>
          <a:p>
            <a:r>
              <a:rPr lang="en-US" spc="0" dirty="0">
                <a:solidFill>
                  <a:srgbClr val="505050"/>
                </a:solidFill>
              </a:rPr>
              <a:t>Customer Relationships and Satisfaction</a:t>
            </a:r>
            <a:br>
              <a:rPr lang="en-US" spc="0" dirty="0">
                <a:solidFill>
                  <a:srgbClr val="505050"/>
                </a:solidFill>
              </a:rPr>
            </a:br>
            <a:r>
              <a:rPr lang="en-US" sz="3200" dirty="0">
                <a:solidFill>
                  <a:srgbClr val="505050"/>
                </a:solidFill>
              </a:rPr>
              <a:t>Which Maturity Model do you fit in?</a:t>
            </a:r>
            <a:endParaRPr lang="en-US" sz="2400" dirty="0"/>
          </a:p>
        </p:txBody>
      </p:sp>
      <p:graphicFrame>
        <p:nvGraphicFramePr>
          <p:cNvPr id="98" name="Table 97"/>
          <p:cNvGraphicFramePr>
            <a:graphicFrameLocks noGrp="1"/>
          </p:cNvGraphicFramePr>
          <p:nvPr>
            <p:extLst>
              <p:ext uri="{D42A27DB-BD31-4B8C-83A1-F6EECF244321}">
                <p14:modId xmlns:p14="http://schemas.microsoft.com/office/powerpoint/2010/main" val="3201773907"/>
              </p:ext>
            </p:extLst>
          </p:nvPr>
        </p:nvGraphicFramePr>
        <p:xfrm>
          <a:off x="457200" y="1581392"/>
          <a:ext cx="11532450" cy="3212592"/>
        </p:xfrm>
        <a:graphic>
          <a:graphicData uri="http://schemas.openxmlformats.org/drawingml/2006/table">
            <a:tbl>
              <a:tblPr/>
              <a:tblGrid>
                <a:gridCol w="8921328">
                  <a:extLst>
                    <a:ext uri="{9D8B030D-6E8A-4147-A177-3AD203B41FA5}">
                      <a16:colId xmlns:a16="http://schemas.microsoft.com/office/drawing/2014/main" val="20000"/>
                    </a:ext>
                  </a:extLst>
                </a:gridCol>
                <a:gridCol w="1305561">
                  <a:extLst>
                    <a:ext uri="{9D8B030D-6E8A-4147-A177-3AD203B41FA5}">
                      <a16:colId xmlns:a16="http://schemas.microsoft.com/office/drawing/2014/main" val="20001"/>
                    </a:ext>
                  </a:extLst>
                </a:gridCol>
                <a:gridCol w="1305561">
                  <a:extLst>
                    <a:ext uri="{9D8B030D-6E8A-4147-A177-3AD203B41FA5}">
                      <a16:colId xmlns:a16="http://schemas.microsoft.com/office/drawing/2014/main" val="20002"/>
                    </a:ext>
                  </a:extLst>
                </a:gridCol>
              </a:tblGrid>
              <a:tr h="0">
                <a:tc>
                  <a:txBody>
                    <a:bodyPr/>
                    <a:lstStyle/>
                    <a:p>
                      <a:pPr algn="l" fontAlgn="b"/>
                      <a:r>
                        <a:rPr lang="en-US" sz="1800" b="0" i="0" u="none" strike="noStrike" dirty="0" smtClean="0">
                          <a:solidFill>
                            <a:schemeClr val="accent1"/>
                          </a:solidFill>
                          <a:effectLst/>
                          <a:latin typeface="Segoe UI Semibold" panose="020B0702040204020203" pitchFamily="34" charset="0"/>
                          <a:cs typeface="Segoe UI Semibold" panose="020B0702040204020203" pitchFamily="34" charset="0"/>
                        </a:rPr>
                        <a:t>Customer Relationships and Satisfaction</a:t>
                      </a:r>
                      <a:endParaRPr lang="en-US" sz="1800" b="0" i="0" u="none" strike="noStrike" dirty="0">
                        <a:solidFill>
                          <a:schemeClr val="accent1"/>
                        </a:solidFill>
                        <a:effectLst/>
                        <a:latin typeface="Segoe UI Semibold" panose="020B0702040204020203" pitchFamily="34" charset="0"/>
                        <a:cs typeface="Segoe UI Semibold" panose="020B0702040204020203" pitchFamily="34" charset="0"/>
                      </a:endParaRP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US" sz="1800" b="0" i="0" u="none" strike="noStrike" dirty="0">
                          <a:solidFill>
                            <a:schemeClr val="bg1"/>
                          </a:solidFill>
                          <a:effectLst/>
                          <a:latin typeface="Segoe UI Semibold" panose="020B0702040204020203" pitchFamily="34" charset="0"/>
                          <a:cs typeface="Segoe UI Semibold" panose="020B0702040204020203" pitchFamily="34" charset="0"/>
                        </a:rPr>
                        <a:t>Yes</a:t>
                      </a: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00B050"/>
                    </a:solidFill>
                  </a:tcPr>
                </a:tc>
                <a:tc>
                  <a:txBody>
                    <a:bodyPr/>
                    <a:lstStyle/>
                    <a:p>
                      <a:pPr algn="ctr" fontAlgn="b"/>
                      <a:r>
                        <a:rPr lang="en-US" sz="1800" b="0" i="0" u="none" strike="noStrike" dirty="0">
                          <a:solidFill>
                            <a:schemeClr val="bg1"/>
                          </a:solidFill>
                          <a:effectLst/>
                          <a:latin typeface="Segoe UI Semibold" panose="020B0702040204020203" pitchFamily="34" charset="0"/>
                          <a:cs typeface="Segoe UI Semibold" panose="020B0702040204020203" pitchFamily="34" charset="0"/>
                        </a:rPr>
                        <a:t>No</a:t>
                      </a: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0">
                <a:tc>
                  <a:txBody>
                    <a:bodyPr/>
                    <a:lstStyle/>
                    <a:p>
                      <a:pPr algn="l" fontAlgn="b"/>
                      <a:r>
                        <a:rPr lang="en-US" sz="1400" b="0" i="0" u="none" strike="noStrike" dirty="0" smtClean="0">
                          <a:solidFill>
                            <a:schemeClr val="tx1"/>
                          </a:solidFill>
                          <a:effectLst/>
                          <a:latin typeface="+mn-lt"/>
                        </a:rPr>
                        <a:t>Do you have a standard set of customer satisfaction survey questions established?</a:t>
                      </a:r>
                      <a:endParaRPr lang="en-IN" sz="1400" b="0" i="0" u="none" strike="noStrike" dirty="0" smtClean="0">
                        <a:solidFill>
                          <a:schemeClr val="tx1"/>
                        </a:solidFill>
                        <a:effectLst/>
                        <a:latin typeface="+mn-lt"/>
                      </a:endParaRP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0">
                <a:tc>
                  <a:txBody>
                    <a:bodyPr/>
                    <a:lstStyle/>
                    <a:p>
                      <a:pPr algn="l" fontAlgn="b"/>
                      <a:r>
                        <a:rPr lang="en-US" sz="1400" b="0" i="0" u="none" strike="noStrike" dirty="0" smtClean="0">
                          <a:solidFill>
                            <a:schemeClr val="tx1"/>
                          </a:solidFill>
                          <a:effectLst/>
                          <a:latin typeface="+mn-lt"/>
                        </a:rPr>
                        <a:t>Do you have a standard customer survey process in place?</a:t>
                      </a:r>
                      <a:endParaRPr lang="en-IN" sz="1400" b="0" i="0" u="none" strike="noStrike" dirty="0" smtClean="0">
                        <a:solidFill>
                          <a:schemeClr val="tx1"/>
                        </a:solidFill>
                        <a:effectLst/>
                        <a:latin typeface="+mn-lt"/>
                      </a:endParaRP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0">
                <a:tc>
                  <a:txBody>
                    <a:bodyPr/>
                    <a:lstStyle/>
                    <a:p>
                      <a:pPr algn="l" fontAlgn="b"/>
                      <a:r>
                        <a:rPr lang="en-US" sz="1400" b="0" i="0" u="none" strike="noStrike" dirty="0" smtClean="0">
                          <a:solidFill>
                            <a:schemeClr val="tx1"/>
                          </a:solidFill>
                          <a:effectLst/>
                          <a:latin typeface="+mn-lt"/>
                        </a:rPr>
                        <a:t>Are you only dealing  with CSAT when brought to your attention via the client?</a:t>
                      </a:r>
                      <a:endParaRPr lang="en-IN" sz="1400" b="0" i="0" u="none" strike="noStrike" dirty="0" smtClean="0">
                        <a:solidFill>
                          <a:schemeClr val="tx1"/>
                        </a:solidFill>
                        <a:effectLst/>
                        <a:latin typeface="+mn-lt"/>
                      </a:endParaRP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0">
                <a:tc>
                  <a:txBody>
                    <a:bodyPr/>
                    <a:lstStyle/>
                    <a:p>
                      <a:pPr algn="l" fontAlgn="b"/>
                      <a:r>
                        <a:rPr lang="en-US" sz="1400" b="0" i="0" u="none" strike="noStrike" dirty="0" smtClean="0">
                          <a:solidFill>
                            <a:schemeClr val="tx1"/>
                          </a:solidFill>
                          <a:effectLst/>
                          <a:latin typeface="+mn-lt"/>
                        </a:rPr>
                        <a:t>Do you proactively survey your customers on their satisfaction?</a:t>
                      </a:r>
                      <a:endParaRPr lang="en-IN" sz="1400" b="0" i="0" u="none" strike="noStrike" dirty="0" smtClean="0">
                        <a:solidFill>
                          <a:schemeClr val="tx1"/>
                        </a:solidFill>
                        <a:effectLst/>
                        <a:latin typeface="+mn-lt"/>
                      </a:endParaRP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0">
                <a:tc>
                  <a:txBody>
                    <a:bodyPr/>
                    <a:lstStyle/>
                    <a:p>
                      <a:pPr algn="l" fontAlgn="b"/>
                      <a:r>
                        <a:rPr lang="en-US" sz="1400" b="0" i="0" u="none" strike="noStrike" dirty="0" smtClean="0">
                          <a:solidFill>
                            <a:schemeClr val="tx1"/>
                          </a:solidFill>
                          <a:effectLst/>
                          <a:latin typeface="+mn-lt"/>
                        </a:rPr>
                        <a:t>Are you taking actions based on customer satisfaction reviews?</a:t>
                      </a:r>
                      <a:endParaRPr lang="en-IN" sz="1400" b="0" i="0" u="none" strike="noStrike" dirty="0" smtClean="0">
                        <a:solidFill>
                          <a:schemeClr val="tx1"/>
                        </a:solidFill>
                        <a:effectLst/>
                        <a:latin typeface="+mn-lt"/>
                      </a:endParaRP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0">
                <a:tc>
                  <a:txBody>
                    <a:bodyPr/>
                    <a:lstStyle/>
                    <a:p>
                      <a:pPr algn="l" fontAlgn="b"/>
                      <a:r>
                        <a:rPr lang="en-US" sz="1400" b="0" i="0" u="none" strike="noStrike" dirty="0" smtClean="0">
                          <a:solidFill>
                            <a:schemeClr val="tx1"/>
                          </a:solidFill>
                          <a:effectLst/>
                          <a:latin typeface="+mn-lt"/>
                        </a:rPr>
                        <a:t>Do your partners and you share ownership of customer satisfaction?</a:t>
                      </a:r>
                      <a:endParaRPr lang="en-IN" sz="1400" b="0" i="0" u="none" strike="noStrike" dirty="0" smtClean="0">
                        <a:solidFill>
                          <a:schemeClr val="tx1"/>
                        </a:solidFill>
                        <a:effectLst/>
                        <a:latin typeface="+mn-lt"/>
                      </a:endParaRP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0">
                <a:tc>
                  <a:txBody>
                    <a:bodyPr/>
                    <a:lstStyle/>
                    <a:p>
                      <a:pPr algn="l" fontAlgn="b"/>
                      <a:r>
                        <a:rPr lang="en-US" sz="1400" b="0" i="0" u="none" strike="noStrike" dirty="0" smtClean="0">
                          <a:solidFill>
                            <a:schemeClr val="tx1"/>
                          </a:solidFill>
                          <a:effectLst/>
                          <a:latin typeface="+mn-lt"/>
                        </a:rPr>
                        <a:t>Do you have a joint process to measure customer satisfaction?</a:t>
                      </a:r>
                      <a:endParaRPr lang="en-IN" sz="1400" b="0" i="0" u="none" strike="noStrike" dirty="0" smtClean="0">
                        <a:solidFill>
                          <a:schemeClr val="tx1"/>
                        </a:solidFill>
                        <a:effectLst/>
                        <a:latin typeface="+mn-lt"/>
                      </a:endParaRP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0">
                <a:tc>
                  <a:txBody>
                    <a:bodyPr/>
                    <a:lstStyle/>
                    <a:p>
                      <a:pPr algn="l" fontAlgn="b"/>
                      <a:r>
                        <a:rPr lang="en-US" sz="1400" b="0" i="0" u="none" strike="noStrike" dirty="0" smtClean="0">
                          <a:solidFill>
                            <a:schemeClr val="tx1"/>
                          </a:solidFill>
                          <a:effectLst/>
                          <a:latin typeface="+mn-lt"/>
                        </a:rPr>
                        <a:t>Is there a clear line of responsibility as to who owns customer satisfaction?</a:t>
                      </a:r>
                      <a:endParaRPr lang="en-IN" sz="1400" b="0" i="0" u="none" strike="noStrike" dirty="0" smtClean="0">
                        <a:solidFill>
                          <a:schemeClr val="tx1"/>
                        </a:solidFill>
                        <a:effectLst/>
                        <a:latin typeface="+mn-lt"/>
                      </a:endParaRP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0">
                <a:tc>
                  <a:txBody>
                    <a:bodyPr/>
                    <a:lstStyle/>
                    <a:p>
                      <a:pPr algn="l" fontAlgn="b"/>
                      <a:r>
                        <a:rPr lang="en-US" sz="1400" b="0" i="0" u="none" strike="noStrike" dirty="0" smtClean="0">
                          <a:solidFill>
                            <a:schemeClr val="tx1"/>
                          </a:solidFill>
                          <a:effectLst/>
                          <a:latin typeface="+mn-lt"/>
                        </a:rPr>
                        <a:t>Do you review survey results analytics to improve customer satisfaction?</a:t>
                      </a:r>
                      <a:endParaRPr lang="en-IN" sz="1400" b="0" i="0" u="none" strike="noStrike" dirty="0" smtClean="0">
                        <a:solidFill>
                          <a:schemeClr val="tx1"/>
                        </a:solidFill>
                        <a:effectLst/>
                        <a:latin typeface="+mn-lt"/>
                      </a:endParaRP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0">
                <a:tc>
                  <a:txBody>
                    <a:bodyPr/>
                    <a:lstStyle/>
                    <a:p>
                      <a:pPr algn="l" fontAlgn="b"/>
                      <a:r>
                        <a:rPr lang="en-US" sz="1400" b="0" i="0" u="none" strike="noStrike" dirty="0" smtClean="0">
                          <a:solidFill>
                            <a:schemeClr val="tx1"/>
                          </a:solidFill>
                          <a:effectLst/>
                          <a:latin typeface="+mn-lt"/>
                        </a:rPr>
                        <a:t>Is your customer satisfaction survey automated?</a:t>
                      </a:r>
                      <a:endParaRPr lang="en-IN" sz="1400" b="0" i="0" u="none" strike="noStrike" dirty="0" smtClean="0">
                        <a:solidFill>
                          <a:schemeClr val="tx1"/>
                        </a:solidFill>
                        <a:effectLst/>
                        <a:latin typeface="+mn-lt"/>
                      </a:endParaRPr>
                    </a:p>
                  </a:txBody>
                  <a:tcPr marT="36576" marB="36576" anchor="b">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400" b="0" i="0" u="none" strike="noStrike" dirty="0">
                        <a:solidFill>
                          <a:schemeClr val="tx1"/>
                        </a:solidFill>
                        <a:effectLst/>
                        <a:latin typeface="+mn-lt"/>
                      </a:endParaRPr>
                    </a:p>
                  </a:txBody>
                  <a:tcPr marT="36576" marB="36576" anchor="b">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bl>
          </a:graphicData>
        </a:graphic>
      </p:graphicFrame>
      <p:grpSp>
        <p:nvGrpSpPr>
          <p:cNvPr id="106" name="Group 105"/>
          <p:cNvGrpSpPr/>
          <p:nvPr/>
        </p:nvGrpSpPr>
        <p:grpSpPr>
          <a:xfrm>
            <a:off x="78139" y="6547743"/>
            <a:ext cx="471899" cy="393602"/>
            <a:chOff x="7363193" y="4665889"/>
            <a:chExt cx="354013" cy="295275"/>
          </a:xfrm>
        </p:grpSpPr>
        <p:sp>
          <p:nvSpPr>
            <p:cNvPr id="107" name="Rectangle 9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8" name="Oval 9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09" name="Oval 9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0" name="Rectangle 9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1" name="Oval 9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sp>
          <p:nvSpPr>
            <p:cNvPr id="112" name="Oval 9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endParaRPr>
            </a:p>
          </p:txBody>
        </p:sp>
      </p:grpSp>
      <p:sp>
        <p:nvSpPr>
          <p:cNvPr id="113" name="Rectangle 112"/>
          <p:cNvSpPr/>
          <p:nvPr/>
        </p:nvSpPr>
        <p:spPr bwMode="auto">
          <a:xfrm>
            <a:off x="-1" y="6939661"/>
            <a:ext cx="12436475" cy="5486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1" name="Rectangle 130"/>
          <p:cNvSpPr/>
          <p:nvPr/>
        </p:nvSpPr>
        <p:spPr bwMode="auto">
          <a:xfrm>
            <a:off x="457200" y="4873855"/>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32" name="Rectangle 131"/>
          <p:cNvSpPr/>
          <p:nvPr/>
        </p:nvSpPr>
        <p:spPr bwMode="auto">
          <a:xfrm>
            <a:off x="3366789" y="4873855"/>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33" name="Rectangle 132"/>
          <p:cNvSpPr/>
          <p:nvPr/>
        </p:nvSpPr>
        <p:spPr bwMode="auto">
          <a:xfrm>
            <a:off x="6276378" y="4873855"/>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34" name="Rectangle 133"/>
          <p:cNvSpPr/>
          <p:nvPr/>
        </p:nvSpPr>
        <p:spPr bwMode="auto">
          <a:xfrm>
            <a:off x="9185966" y="4873855"/>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35" name="Rectangle 134"/>
          <p:cNvSpPr/>
          <p:nvPr/>
        </p:nvSpPr>
        <p:spPr bwMode="auto">
          <a:xfrm>
            <a:off x="457200" y="4859898"/>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36" name="Rectangle 135"/>
          <p:cNvSpPr/>
          <p:nvPr/>
        </p:nvSpPr>
        <p:spPr bwMode="auto">
          <a:xfrm>
            <a:off x="3366789" y="4859898"/>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37" name="Rectangle 136"/>
          <p:cNvSpPr/>
          <p:nvPr/>
        </p:nvSpPr>
        <p:spPr bwMode="auto">
          <a:xfrm>
            <a:off x="6276378" y="4859898"/>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38" name="Rectangle 137"/>
          <p:cNvSpPr/>
          <p:nvPr/>
        </p:nvSpPr>
        <p:spPr bwMode="auto">
          <a:xfrm>
            <a:off x="9185966" y="4859898"/>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39" name="Rectangle 138"/>
          <p:cNvSpPr/>
          <p:nvPr/>
        </p:nvSpPr>
        <p:spPr bwMode="auto">
          <a:xfrm>
            <a:off x="457200" y="4866309"/>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40" name="Rectangle 139"/>
          <p:cNvSpPr/>
          <p:nvPr/>
        </p:nvSpPr>
        <p:spPr bwMode="auto">
          <a:xfrm>
            <a:off x="3366789" y="4866309"/>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41" name="Rectangle 140"/>
          <p:cNvSpPr/>
          <p:nvPr/>
        </p:nvSpPr>
        <p:spPr bwMode="auto">
          <a:xfrm>
            <a:off x="6276378" y="4866309"/>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42" name="Rectangle 141"/>
          <p:cNvSpPr/>
          <p:nvPr/>
        </p:nvSpPr>
        <p:spPr bwMode="auto">
          <a:xfrm>
            <a:off x="9185966" y="4866309"/>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43" name="Rectangle 142"/>
          <p:cNvSpPr/>
          <p:nvPr/>
        </p:nvSpPr>
        <p:spPr bwMode="auto">
          <a:xfrm>
            <a:off x="457200" y="4859806"/>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Less than 1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Basic Maturity Model</a:t>
            </a:r>
            <a:endParaRPr lang="en-US" sz="1600" dirty="0" err="1">
              <a:solidFill>
                <a:schemeClr val="bg1"/>
              </a:solidFill>
              <a:ea typeface="Segoe UI" pitchFamily="34" charset="0"/>
              <a:cs typeface="Segoe UI" pitchFamily="34" charset="0"/>
            </a:endParaRPr>
          </a:p>
        </p:txBody>
      </p:sp>
      <p:sp>
        <p:nvSpPr>
          <p:cNvPr id="144" name="Rectangle 143"/>
          <p:cNvSpPr/>
          <p:nvPr/>
        </p:nvSpPr>
        <p:spPr bwMode="auto">
          <a:xfrm>
            <a:off x="3366789" y="4859806"/>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0- 3 YES = </a:t>
            </a:r>
          </a:p>
          <a:p>
            <a:pPr algn="ctr" defTabSz="932472" fontAlgn="base">
              <a:spcBef>
                <a:spcPct val="0"/>
              </a:spcBef>
              <a:spcAft>
                <a:spcPct val="0"/>
              </a:spcAft>
            </a:pPr>
            <a:r>
              <a:rPr lang="en-US" sz="1600">
                <a:solidFill>
                  <a:schemeClr val="bg1"/>
                </a:solidFill>
                <a:ea typeface="Segoe UI" pitchFamily="34" charset="0"/>
                <a:cs typeface="Segoe UI" pitchFamily="34" charset="0"/>
              </a:rPr>
              <a:t>Reactive Maturity Model</a:t>
            </a:r>
            <a:endParaRPr lang="en-US" sz="1600" dirty="0" err="1">
              <a:solidFill>
                <a:schemeClr val="bg1"/>
              </a:solidFill>
              <a:ea typeface="Segoe UI" pitchFamily="34" charset="0"/>
              <a:cs typeface="Segoe UI" pitchFamily="34" charset="0"/>
            </a:endParaRPr>
          </a:p>
        </p:txBody>
      </p:sp>
      <p:sp>
        <p:nvSpPr>
          <p:cNvPr id="145" name="Rectangle 144"/>
          <p:cNvSpPr/>
          <p:nvPr/>
        </p:nvSpPr>
        <p:spPr bwMode="auto">
          <a:xfrm>
            <a:off x="6276378" y="4859806"/>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solidFill>
                  <a:schemeClr val="bg1"/>
                </a:solidFill>
                <a:ea typeface="Segoe UI" pitchFamily="34" charset="0"/>
                <a:cs typeface="Segoe UI" pitchFamily="34" charset="0"/>
              </a:rPr>
              <a:t>More than 3 but less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than 5 = </a:t>
            </a:r>
            <a:r>
              <a:rPr lang="en-US" sz="1600" dirty="0">
                <a:solidFill>
                  <a:schemeClr val="bg1"/>
                </a:solidFill>
                <a:ea typeface="Segoe UI" pitchFamily="34" charset="0"/>
                <a:cs typeface="Segoe UI" pitchFamily="34" charset="0"/>
              </a:rPr>
              <a:t>Proactive </a:t>
            </a:r>
            <a:r>
              <a:rPr lang="en-US" sz="1600" dirty="0" smtClean="0">
                <a:solidFill>
                  <a:schemeClr val="bg1"/>
                </a:solidFill>
                <a:ea typeface="Segoe UI" pitchFamily="34" charset="0"/>
                <a:cs typeface="Segoe UI" pitchFamily="34" charset="0"/>
              </a:rPr>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Maturity </a:t>
            </a:r>
            <a:r>
              <a:rPr lang="en-US" sz="1600" dirty="0">
                <a:solidFill>
                  <a:schemeClr val="bg1"/>
                </a:solidFill>
                <a:ea typeface="Segoe UI" pitchFamily="34" charset="0"/>
                <a:cs typeface="Segoe UI" pitchFamily="34" charset="0"/>
              </a:rPr>
              <a:t>Model</a:t>
            </a:r>
          </a:p>
        </p:txBody>
      </p:sp>
      <p:sp>
        <p:nvSpPr>
          <p:cNvPr id="146" name="Rectangle 145"/>
          <p:cNvSpPr/>
          <p:nvPr/>
        </p:nvSpPr>
        <p:spPr bwMode="auto">
          <a:xfrm>
            <a:off x="9185966" y="4859806"/>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solidFill>
                  <a:schemeClr val="bg1"/>
                </a:solidFill>
                <a:ea typeface="Segoe UI" pitchFamily="34" charset="0"/>
                <a:cs typeface="Segoe UI" pitchFamily="34" charset="0"/>
              </a:rPr>
              <a:t>Greater than 6 YES = Dynamic Maturity Model</a:t>
            </a:r>
            <a:endParaRPr lang="en-US" sz="1600" dirty="0" err="1">
              <a:solidFill>
                <a:schemeClr val="bg1"/>
              </a:solidFill>
              <a:ea typeface="Segoe UI" pitchFamily="34" charset="0"/>
              <a:cs typeface="Segoe UI" pitchFamily="34" charset="0"/>
            </a:endParaRPr>
          </a:p>
        </p:txBody>
      </p:sp>
      <p:sp>
        <p:nvSpPr>
          <p:cNvPr id="147" name="Rectangle 146"/>
          <p:cNvSpPr/>
          <p:nvPr/>
        </p:nvSpPr>
        <p:spPr bwMode="auto">
          <a:xfrm>
            <a:off x="457200" y="4860599"/>
            <a:ext cx="2803684" cy="914400"/>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0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Basic Maturity Model</a:t>
            </a:r>
          </a:p>
        </p:txBody>
      </p:sp>
      <p:sp>
        <p:nvSpPr>
          <p:cNvPr id="148" name="Rectangle 147"/>
          <p:cNvSpPr/>
          <p:nvPr/>
        </p:nvSpPr>
        <p:spPr bwMode="auto">
          <a:xfrm>
            <a:off x="3366789" y="4860599"/>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0-3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Reactive Maturity Model</a:t>
            </a:r>
          </a:p>
        </p:txBody>
      </p:sp>
      <p:sp>
        <p:nvSpPr>
          <p:cNvPr id="149" name="Rectangle 148"/>
          <p:cNvSpPr/>
          <p:nvPr/>
        </p:nvSpPr>
        <p:spPr bwMode="auto">
          <a:xfrm>
            <a:off x="6276378" y="4860599"/>
            <a:ext cx="2803684"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3-5 Yes =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Proactive Maturity </a:t>
            </a:r>
            <a:r>
              <a:rPr lang="en-US" sz="1600" dirty="0">
                <a:solidFill>
                  <a:schemeClr val="bg1"/>
                </a:solidFill>
                <a:ea typeface="Segoe UI" pitchFamily="34" charset="0"/>
                <a:cs typeface="Segoe UI" pitchFamily="34" charset="0"/>
              </a:rPr>
              <a:t>Model</a:t>
            </a:r>
          </a:p>
        </p:txBody>
      </p:sp>
      <p:sp>
        <p:nvSpPr>
          <p:cNvPr id="150" name="Rectangle 149"/>
          <p:cNvSpPr/>
          <p:nvPr/>
        </p:nvSpPr>
        <p:spPr bwMode="auto">
          <a:xfrm>
            <a:off x="9185966" y="4860599"/>
            <a:ext cx="2803684" cy="9144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6+ Yes = </a:t>
            </a:r>
            <a:br>
              <a:rPr lang="en-US" sz="1600" dirty="0" smtClean="0">
                <a:solidFill>
                  <a:schemeClr val="bg1"/>
                </a:solidFill>
                <a:ea typeface="Segoe UI" pitchFamily="34" charset="0"/>
                <a:cs typeface="Segoe UI" pitchFamily="34" charset="0"/>
              </a:rPr>
            </a:br>
            <a:r>
              <a:rPr lang="en-US" sz="1600" dirty="0" smtClean="0">
                <a:solidFill>
                  <a:schemeClr val="bg1"/>
                </a:solidFill>
                <a:ea typeface="Segoe UI" pitchFamily="34" charset="0"/>
                <a:cs typeface="Segoe UI" pitchFamily="34" charset="0"/>
              </a:rPr>
              <a:t>Dynamic </a:t>
            </a:r>
            <a:r>
              <a:rPr lang="en-US" sz="1600" dirty="0">
                <a:solidFill>
                  <a:schemeClr val="bg1"/>
                </a:solidFill>
                <a:ea typeface="Segoe UI" pitchFamily="34" charset="0"/>
                <a:cs typeface="Segoe UI" pitchFamily="34" charset="0"/>
              </a:rPr>
              <a:t>Maturity Model</a:t>
            </a:r>
          </a:p>
        </p:txBody>
      </p:sp>
      <p:sp>
        <p:nvSpPr>
          <p:cNvPr id="151" name="Rectangle 150"/>
          <p:cNvSpPr/>
          <p:nvPr/>
        </p:nvSpPr>
        <p:spPr bwMode="auto">
          <a:xfrm>
            <a:off x="3366789" y="4860599"/>
            <a:ext cx="2803684"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smtClean="0">
                <a:solidFill>
                  <a:schemeClr val="bg1"/>
                </a:solidFill>
                <a:ea typeface="Segoe UI" pitchFamily="34" charset="0"/>
                <a:cs typeface="Segoe UI" pitchFamily="34" charset="0"/>
              </a:rPr>
              <a:t>1-3 Yes </a:t>
            </a:r>
            <a:r>
              <a:rPr lang="en-US" sz="1600" dirty="0">
                <a:solidFill>
                  <a:schemeClr val="bg1"/>
                </a:solidFill>
                <a:ea typeface="Segoe UI" pitchFamily="34" charset="0"/>
                <a:cs typeface="Segoe UI" pitchFamily="34" charset="0"/>
              </a:rPr>
              <a:t>= </a:t>
            </a:r>
          </a:p>
          <a:p>
            <a:pPr algn="ctr" defTabSz="932472" fontAlgn="base">
              <a:spcBef>
                <a:spcPct val="0"/>
              </a:spcBef>
              <a:spcAft>
                <a:spcPct val="0"/>
              </a:spcAft>
            </a:pPr>
            <a:r>
              <a:rPr lang="en-US" sz="1600" dirty="0">
                <a:solidFill>
                  <a:schemeClr val="bg1"/>
                </a:solidFill>
                <a:ea typeface="Segoe UI" pitchFamily="34" charset="0"/>
                <a:cs typeface="Segoe UI" pitchFamily="34" charset="0"/>
              </a:rPr>
              <a:t>Reactive Maturity Model</a:t>
            </a:r>
          </a:p>
        </p:txBody>
      </p:sp>
    </p:spTree>
    <p:extLst>
      <p:ext uri="{BB962C8B-B14F-4D97-AF65-F5344CB8AC3E}">
        <p14:creationId xmlns:p14="http://schemas.microsoft.com/office/powerpoint/2010/main" val="2348832799"/>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1424195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9139"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12382" y="131716"/>
            <a:ext cx="11889564" cy="917575"/>
          </a:xfrm>
        </p:spPr>
        <p:txBody>
          <a:bodyPr/>
          <a:lstStyle/>
          <a:p>
            <a:r>
              <a:rPr lang="en-US" dirty="0" smtClean="0"/>
              <a:t>How are you managing partner Customer </a:t>
            </a:r>
            <a:r>
              <a:rPr lang="en-US" dirty="0"/>
              <a:t>R</a:t>
            </a:r>
            <a:r>
              <a:rPr lang="en-US" dirty="0" smtClean="0"/>
              <a:t>elationships and </a:t>
            </a:r>
            <a:r>
              <a:rPr lang="en-US" dirty="0"/>
              <a:t>S</a:t>
            </a:r>
            <a:r>
              <a:rPr lang="en-US" dirty="0" smtClean="0"/>
              <a:t>atisfaction?</a:t>
            </a:r>
            <a:endParaRPr lang="en-US" dirty="0"/>
          </a:p>
        </p:txBody>
      </p:sp>
      <p:grpSp>
        <p:nvGrpSpPr>
          <p:cNvPr id="3" name="Group 2"/>
          <p:cNvGrpSpPr/>
          <p:nvPr/>
        </p:nvGrpSpPr>
        <p:grpSpPr>
          <a:xfrm>
            <a:off x="442421" y="2072654"/>
            <a:ext cx="11629485" cy="4198358"/>
            <a:chOff x="464407" y="1211263"/>
            <a:chExt cx="11629485" cy="4198358"/>
          </a:xfrm>
        </p:grpSpPr>
        <p:sp>
          <p:nvSpPr>
            <p:cNvPr id="20" name="Pentagon 19"/>
            <p:cNvSpPr/>
            <p:nvPr/>
          </p:nvSpPr>
          <p:spPr bwMode="auto">
            <a:xfrm>
              <a:off x="4224676" y="1211263"/>
              <a:ext cx="3938249" cy="456382"/>
            </a:xfrm>
            <a:prstGeom prst="homePlate">
              <a:avLst>
                <a:gd name="adj" fmla="val 20749"/>
              </a:avLst>
            </a:prstGeom>
            <a:solidFill>
              <a:schemeClr val="accent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000">
                  <a:solidFill>
                    <a:schemeClr val="bg1"/>
                  </a:solidFill>
                  <a:latin typeface="Segoe UI Semibold" panose="020B0702040204020203" pitchFamily="34" charset="0"/>
                  <a:cs typeface="Segoe UI Semibold" panose="020B0702040204020203" pitchFamily="34" charset="0"/>
                </a:rPr>
                <a:t>Take Actions</a:t>
              </a:r>
              <a:endParaRPr lang="en-US" sz="2000" dirty="0">
                <a:solidFill>
                  <a:schemeClr val="bg1"/>
                </a:solidFill>
                <a:latin typeface="Segoe UI Semibold" panose="020B0702040204020203" pitchFamily="34" charset="0"/>
                <a:cs typeface="Segoe UI Semibold" panose="020B0702040204020203" pitchFamily="34" charset="0"/>
              </a:endParaRPr>
            </a:p>
          </p:txBody>
        </p:sp>
        <p:sp>
          <p:nvSpPr>
            <p:cNvPr id="21" name="Chevron 20"/>
            <p:cNvSpPr/>
            <p:nvPr/>
          </p:nvSpPr>
          <p:spPr bwMode="auto">
            <a:xfrm>
              <a:off x="8118833" y="1211263"/>
              <a:ext cx="3975059" cy="456382"/>
            </a:xfrm>
            <a:prstGeom prst="chevron">
              <a:avLst>
                <a:gd name="adj" fmla="val 18593"/>
              </a:avLst>
            </a:prstGeom>
            <a:solidFill>
              <a:schemeClr val="accent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2000">
                  <a:solidFill>
                    <a:schemeClr val="bg1"/>
                  </a:solidFill>
                  <a:latin typeface="Segoe UI Semibold" panose="020B0702040204020203" pitchFamily="34" charset="0"/>
                  <a:cs typeface="Segoe UI Semibold" panose="020B0702040204020203" pitchFamily="34" charset="0"/>
                </a:rPr>
                <a:t>Leverage These Resources</a:t>
              </a:r>
              <a:endParaRPr lang="en-US" sz="2000" dirty="0">
                <a:solidFill>
                  <a:schemeClr val="bg1"/>
                </a:solidFill>
                <a:latin typeface="Segoe UI Semibold" panose="020B0702040204020203" pitchFamily="34" charset="0"/>
                <a:cs typeface="Segoe UI Semibold" panose="020B0702040204020203" pitchFamily="34" charset="0"/>
              </a:endParaRPr>
            </a:p>
          </p:txBody>
        </p:sp>
        <p:sp>
          <p:nvSpPr>
            <p:cNvPr id="22" name="TextBox 21"/>
            <p:cNvSpPr txBox="1"/>
            <p:nvPr/>
          </p:nvSpPr>
          <p:spPr>
            <a:xfrm>
              <a:off x="868396" y="4073226"/>
              <a:ext cx="3289759" cy="369332"/>
            </a:xfrm>
            <a:prstGeom prst="rect">
              <a:avLst/>
            </a:prstGeom>
            <a:noFill/>
          </p:spPr>
          <p:txBody>
            <a:bodyPr wrap="square" lIns="0" tIns="0" rIns="0" bIns="0" rtlCol="0">
              <a:spAutoFit/>
            </a:bodyPr>
            <a:lstStyle/>
            <a:p>
              <a:r>
                <a:rPr lang="en-US" sz="1200" dirty="0"/>
                <a:t>EXCELLENT! Ensure you have all of the above documents current and easy to access </a:t>
              </a:r>
            </a:p>
          </p:txBody>
        </p:sp>
        <p:cxnSp>
          <p:nvCxnSpPr>
            <p:cNvPr id="29" name="Elbow Connector 28"/>
            <p:cNvCxnSpPr/>
            <p:nvPr/>
          </p:nvCxnSpPr>
          <p:spPr>
            <a:xfrm>
              <a:off x="830779" y="1623725"/>
              <a:ext cx="3393898" cy="2407957"/>
            </a:xfrm>
            <a:prstGeom prst="bentConnector3">
              <a:avLst>
                <a:gd name="adj1" fmla="val 239"/>
              </a:avLst>
            </a:prstGeom>
            <a:ln w="15875">
              <a:solidFill>
                <a:srgbClr val="00B05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bwMode="auto">
            <a:xfrm>
              <a:off x="4212488" y="3639839"/>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rPr>
                <a:t>Leverage the Microsoft Customer Satisfaction Tool (CSAT)</a:t>
              </a:r>
            </a:p>
          </p:txBody>
        </p:sp>
        <p:sp>
          <p:nvSpPr>
            <p:cNvPr id="35" name="Rectangle 34"/>
            <p:cNvSpPr/>
            <p:nvPr/>
          </p:nvSpPr>
          <p:spPr bwMode="auto">
            <a:xfrm>
              <a:off x="4224676" y="2678191"/>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rPr>
                <a:t>Leverage the Microsoft </a:t>
              </a:r>
              <a:r>
                <a:rPr lang="en-US" sz="1600" dirty="0" smtClean="0">
                  <a:solidFill>
                    <a:schemeClr val="tx1"/>
                  </a:solidFill>
                </a:rPr>
                <a:t>survey </a:t>
              </a:r>
              <a:r>
                <a:rPr lang="en-US" sz="1600" dirty="0">
                  <a:solidFill>
                    <a:schemeClr val="tx1"/>
                  </a:solidFill>
                </a:rPr>
                <a:t>questions and sample letter developed for customer </a:t>
              </a:r>
              <a:r>
                <a:rPr lang="en-US" sz="1600" dirty="0" smtClean="0">
                  <a:solidFill>
                    <a:schemeClr val="tx1"/>
                  </a:solidFill>
                </a:rPr>
                <a:t>references on MPN</a:t>
              </a:r>
              <a:endParaRPr lang="en-IN" sz="1600" dirty="0">
                <a:solidFill>
                  <a:schemeClr val="tx1"/>
                </a:solidFill>
              </a:endParaRPr>
            </a:p>
          </p:txBody>
        </p:sp>
        <p:cxnSp>
          <p:nvCxnSpPr>
            <p:cNvPr id="36" name="Elbow Connector 35"/>
            <p:cNvCxnSpPr/>
            <p:nvPr/>
          </p:nvCxnSpPr>
          <p:spPr>
            <a:xfrm rot="16200000" flipH="1">
              <a:off x="2729828" y="848031"/>
              <a:ext cx="533695" cy="2298577"/>
            </a:xfrm>
            <a:prstGeom prst="bentConnector2">
              <a:avLst/>
            </a:prstGeom>
            <a:ln w="15875">
              <a:solidFill>
                <a:schemeClr val="accent6"/>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bwMode="auto">
            <a:xfrm>
              <a:off x="8118833" y="1718247"/>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sz="1600" dirty="0" smtClean="0">
                  <a:solidFill>
                    <a:schemeClr val="tx1"/>
                  </a:solidFill>
                  <a:hlinkClick r:id="rId7"/>
                </a:rPr>
                <a:t>Microsoft Partner Network Competency Customer Reference Questions</a:t>
              </a:r>
              <a:endParaRPr lang="en-US" sz="1600" dirty="0">
                <a:solidFill>
                  <a:schemeClr val="tx1"/>
                </a:solidFill>
              </a:endParaRPr>
            </a:p>
          </p:txBody>
        </p:sp>
        <p:sp>
          <p:nvSpPr>
            <p:cNvPr id="38" name="Rectangle 37"/>
            <p:cNvSpPr/>
            <p:nvPr/>
          </p:nvSpPr>
          <p:spPr bwMode="auto">
            <a:xfrm>
              <a:off x="8118833" y="2653742"/>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hlinkClick r:id="rId8"/>
                </a:rPr>
                <a:t>Microsoft Customer Satisfaction Tool </a:t>
              </a:r>
              <a:r>
                <a:rPr lang="en-US" sz="1600" dirty="0">
                  <a:solidFill>
                    <a:schemeClr val="tx1"/>
                  </a:solidFill>
                </a:rPr>
                <a:t>(CSAT)</a:t>
              </a:r>
            </a:p>
          </p:txBody>
        </p:sp>
        <p:sp>
          <p:nvSpPr>
            <p:cNvPr id="43" name="Rectangle 42"/>
            <p:cNvSpPr/>
            <p:nvPr/>
          </p:nvSpPr>
          <p:spPr bwMode="auto">
            <a:xfrm>
              <a:off x="8118833" y="3589236"/>
              <a:ext cx="3867912"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hlinkClick r:id="rId8"/>
                </a:rPr>
                <a:t>Microsoft Customer Satisfaction </a:t>
              </a:r>
              <a:r>
                <a:rPr lang="en-US" sz="1600" dirty="0" smtClean="0">
                  <a:solidFill>
                    <a:schemeClr val="tx1"/>
                  </a:solidFill>
                  <a:hlinkClick r:id="rId8"/>
                </a:rPr>
                <a:t>Tool</a:t>
              </a:r>
              <a:endParaRPr lang="en-US" sz="1600" dirty="0" smtClean="0">
                <a:solidFill>
                  <a:schemeClr val="tx1"/>
                </a:solidFill>
              </a:endParaRPr>
            </a:p>
            <a:p>
              <a:r>
                <a:rPr lang="en-US" sz="1600" dirty="0" smtClean="0">
                  <a:solidFill>
                    <a:schemeClr val="tx1"/>
                  </a:solidFill>
                </a:rPr>
                <a:t>(CSAT</a:t>
              </a:r>
              <a:r>
                <a:rPr lang="en-US" sz="1600" dirty="0">
                  <a:solidFill>
                    <a:schemeClr val="tx1"/>
                  </a:solidFill>
                </a:rPr>
                <a:t>)</a:t>
              </a:r>
            </a:p>
          </p:txBody>
        </p:sp>
        <p:sp>
          <p:nvSpPr>
            <p:cNvPr id="18" name="TextBox 17"/>
            <p:cNvSpPr txBox="1"/>
            <p:nvPr/>
          </p:nvSpPr>
          <p:spPr>
            <a:xfrm>
              <a:off x="464407" y="1211263"/>
              <a:ext cx="732744" cy="457200"/>
            </a:xfrm>
            <a:prstGeom prst="rect">
              <a:avLst/>
            </a:prstGeom>
            <a:solidFill>
              <a:srgbClr val="00B050"/>
            </a:solidFill>
            <a:ln>
              <a:noFill/>
            </a:ln>
          </p:spPr>
          <p:txBody>
            <a:bodyPr wrap="square" rtlCol="0" anchor="ctr">
              <a:noAutofit/>
            </a:bodyPr>
            <a:lstStyle/>
            <a:p>
              <a:pPr algn="ctr"/>
              <a:r>
                <a:rPr lang="en-US" sz="1600" dirty="0">
                  <a:solidFill>
                    <a:schemeClr val="bg1"/>
                  </a:solidFill>
                  <a:latin typeface="Segoe UI Semibold" panose="020B0702040204020203" pitchFamily="34" charset="0"/>
                  <a:cs typeface="Segoe UI Semibold" panose="020B0702040204020203" pitchFamily="34" charset="0"/>
                </a:rPr>
                <a:t>YES</a:t>
              </a:r>
            </a:p>
          </p:txBody>
        </p:sp>
        <p:sp>
          <p:nvSpPr>
            <p:cNvPr id="19" name="TextBox 18"/>
            <p:cNvSpPr txBox="1"/>
            <p:nvPr/>
          </p:nvSpPr>
          <p:spPr>
            <a:xfrm>
              <a:off x="1559728" y="1211263"/>
              <a:ext cx="732744" cy="457200"/>
            </a:xfrm>
            <a:prstGeom prst="rect">
              <a:avLst/>
            </a:prstGeom>
            <a:solidFill>
              <a:schemeClr val="accent6"/>
            </a:solidFill>
            <a:ln>
              <a:noFill/>
            </a:ln>
          </p:spPr>
          <p:txBody>
            <a:bodyPr wrap="square" rtlCol="0" anchor="ctr">
              <a:noAutofit/>
            </a:bodyPr>
            <a:lstStyle/>
            <a:p>
              <a:pPr algn="ctr"/>
              <a:r>
                <a:rPr lang="en-US" sz="1600" dirty="0" smtClean="0">
                  <a:solidFill>
                    <a:schemeClr val="bg1"/>
                  </a:solidFill>
                  <a:latin typeface="Segoe UI Semibold" panose="020B0702040204020203" pitchFamily="34" charset="0"/>
                  <a:cs typeface="Segoe UI Semibold" panose="020B0702040204020203" pitchFamily="34" charset="0"/>
                </a:rPr>
                <a:t>NO</a:t>
              </a:r>
              <a:endParaRPr lang="en-US" sz="1600" dirty="0">
                <a:solidFill>
                  <a:schemeClr val="bg1"/>
                </a:solidFill>
                <a:latin typeface="Segoe UI Semibold" panose="020B0702040204020203" pitchFamily="34" charset="0"/>
                <a:cs typeface="Segoe UI Semibold" panose="020B0702040204020203" pitchFamily="34" charset="0"/>
              </a:endParaRPr>
            </a:p>
          </p:txBody>
        </p:sp>
        <p:sp>
          <p:nvSpPr>
            <p:cNvPr id="23" name="Rectangle 22"/>
            <p:cNvSpPr/>
            <p:nvPr/>
          </p:nvSpPr>
          <p:spPr bwMode="auto">
            <a:xfrm>
              <a:off x="8132877" y="4524730"/>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hlinkClick r:id="rId8"/>
                </a:rPr>
                <a:t>Microsoft Customer Satisfaction </a:t>
              </a:r>
              <a:r>
                <a:rPr lang="en-US" sz="1600" dirty="0" smtClean="0">
                  <a:solidFill>
                    <a:schemeClr val="tx1"/>
                  </a:solidFill>
                  <a:hlinkClick r:id="rId8"/>
                </a:rPr>
                <a:t>Tool</a:t>
              </a:r>
              <a:endParaRPr lang="en-US" sz="1600" dirty="0" smtClean="0">
                <a:solidFill>
                  <a:schemeClr val="tx1"/>
                </a:solidFill>
              </a:endParaRPr>
            </a:p>
            <a:p>
              <a:r>
                <a:rPr lang="en-US" sz="1600" dirty="0" smtClean="0">
                  <a:solidFill>
                    <a:schemeClr val="tx1"/>
                  </a:solidFill>
                </a:rPr>
                <a:t>(CSAT</a:t>
              </a:r>
              <a:r>
                <a:rPr lang="en-US" sz="1600" dirty="0">
                  <a:solidFill>
                    <a:schemeClr val="tx1"/>
                  </a:solidFill>
                </a:rPr>
                <a:t>)</a:t>
              </a:r>
            </a:p>
          </p:txBody>
        </p:sp>
        <p:sp>
          <p:nvSpPr>
            <p:cNvPr id="25" name="Rectangle 24"/>
            <p:cNvSpPr/>
            <p:nvPr/>
          </p:nvSpPr>
          <p:spPr bwMode="auto">
            <a:xfrm>
              <a:off x="4224676" y="4524730"/>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smtClean="0">
                  <a:solidFill>
                    <a:schemeClr val="tx1"/>
                  </a:solidFill>
                </a:rPr>
                <a:t>Execute and build an automated </a:t>
              </a:r>
              <a:r>
                <a:rPr lang="en-US" sz="1600" dirty="0">
                  <a:solidFill>
                    <a:schemeClr val="tx1"/>
                  </a:solidFill>
                </a:rPr>
                <a:t>process to measure customer </a:t>
              </a:r>
              <a:r>
                <a:rPr lang="en-US" sz="1600" dirty="0" smtClean="0">
                  <a:solidFill>
                    <a:schemeClr val="tx1"/>
                  </a:solidFill>
                </a:rPr>
                <a:t>satisfaction </a:t>
              </a:r>
              <a:endParaRPr lang="en-US" sz="1600" dirty="0">
                <a:solidFill>
                  <a:schemeClr val="tx1"/>
                </a:solidFill>
              </a:endParaRPr>
            </a:p>
          </p:txBody>
        </p:sp>
        <p:sp>
          <p:nvSpPr>
            <p:cNvPr id="26" name="Rectangle 25"/>
            <p:cNvSpPr/>
            <p:nvPr/>
          </p:nvSpPr>
          <p:spPr bwMode="auto">
            <a:xfrm>
              <a:off x="4212487" y="1730472"/>
              <a:ext cx="3839823" cy="8848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tx1"/>
                  </a:solidFill>
                </a:rPr>
                <a:t>Develop a strategy to measure and </a:t>
              </a:r>
              <a:r>
                <a:rPr lang="en-US" sz="1600" dirty="0" smtClean="0">
                  <a:solidFill>
                    <a:schemeClr val="tx1"/>
                  </a:solidFill>
                </a:rPr>
                <a:t>execute </a:t>
              </a:r>
              <a:r>
                <a:rPr lang="en-US" sz="1600" dirty="0">
                  <a:solidFill>
                    <a:schemeClr val="tx1"/>
                  </a:solidFill>
                </a:rPr>
                <a:t>joint customer </a:t>
              </a:r>
              <a:r>
                <a:rPr lang="en-US" sz="1600" dirty="0" smtClean="0">
                  <a:solidFill>
                    <a:schemeClr val="tx1"/>
                  </a:solidFill>
                </a:rPr>
                <a:t>satisfaction.  </a:t>
              </a:r>
              <a:endParaRPr lang="en-US" sz="1600" dirty="0">
                <a:solidFill>
                  <a:schemeClr val="tx1"/>
                </a:solidFill>
              </a:endParaRPr>
            </a:p>
          </p:txBody>
        </p:sp>
      </p:grpSp>
    </p:spTree>
    <p:extLst>
      <p:ext uri="{BB962C8B-B14F-4D97-AF65-F5344CB8AC3E}">
        <p14:creationId xmlns:p14="http://schemas.microsoft.com/office/powerpoint/2010/main" val="2546414702"/>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03"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376" name="Group 375"/>
          <p:cNvGrpSpPr/>
          <p:nvPr/>
        </p:nvGrpSpPr>
        <p:grpSpPr>
          <a:xfrm>
            <a:off x="151523" y="5854700"/>
            <a:ext cx="2570461" cy="1139825"/>
            <a:chOff x="9980698" y="6245067"/>
            <a:chExt cx="1037514" cy="460067"/>
          </a:xfrm>
        </p:grpSpPr>
        <p:grpSp>
          <p:nvGrpSpPr>
            <p:cNvPr id="377" name="Group 376"/>
            <p:cNvGrpSpPr/>
            <p:nvPr/>
          </p:nvGrpSpPr>
          <p:grpSpPr>
            <a:xfrm>
              <a:off x="9980698" y="6345901"/>
              <a:ext cx="583756" cy="359233"/>
              <a:chOff x="6670675" y="4275930"/>
              <a:chExt cx="1224064" cy="753270"/>
            </a:xfrm>
          </p:grpSpPr>
          <p:sp>
            <p:nvSpPr>
              <p:cNvPr id="807" name="Freeform 806"/>
              <p:cNvSpPr>
                <a:spLocks/>
              </p:cNvSpPr>
              <p:nvPr/>
            </p:nvSpPr>
            <p:spPr bwMode="auto">
              <a:xfrm>
                <a:off x="6670675" y="4534582"/>
                <a:ext cx="620540" cy="494617"/>
              </a:xfrm>
              <a:custGeom>
                <a:avLst/>
                <a:gdLst>
                  <a:gd name="T0" fmla="*/ 182 w 547"/>
                  <a:gd name="T1" fmla="*/ 47 h 436"/>
                  <a:gd name="T2" fmla="*/ 182 w 547"/>
                  <a:gd name="T3" fmla="*/ 0 h 436"/>
                  <a:gd name="T4" fmla="*/ 65 w 547"/>
                  <a:gd name="T5" fmla="*/ 0 h 436"/>
                  <a:gd name="T6" fmla="*/ 65 w 547"/>
                  <a:gd name="T7" fmla="*/ 47 h 436"/>
                  <a:gd name="T8" fmla="*/ 0 w 547"/>
                  <a:gd name="T9" fmla="*/ 47 h 436"/>
                  <a:gd name="T10" fmla="*/ 0 w 547"/>
                  <a:gd name="T11" fmla="*/ 59 h 436"/>
                  <a:gd name="T12" fmla="*/ 15 w 547"/>
                  <a:gd name="T13" fmla="*/ 59 h 436"/>
                  <a:gd name="T14" fmla="*/ 15 w 547"/>
                  <a:gd name="T15" fmla="*/ 436 h 436"/>
                  <a:gd name="T16" fmla="*/ 531 w 547"/>
                  <a:gd name="T17" fmla="*/ 436 h 436"/>
                  <a:gd name="T18" fmla="*/ 531 w 547"/>
                  <a:gd name="T19" fmla="*/ 59 h 436"/>
                  <a:gd name="T20" fmla="*/ 547 w 547"/>
                  <a:gd name="T21" fmla="*/ 59 h 436"/>
                  <a:gd name="T22" fmla="*/ 547 w 547"/>
                  <a:gd name="T23" fmla="*/ 47 h 436"/>
                  <a:gd name="T24" fmla="*/ 182 w 547"/>
                  <a:gd name="T25" fmla="*/ 47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436">
                    <a:moveTo>
                      <a:pt x="182" y="47"/>
                    </a:moveTo>
                    <a:lnTo>
                      <a:pt x="182" y="0"/>
                    </a:lnTo>
                    <a:lnTo>
                      <a:pt x="65" y="0"/>
                    </a:lnTo>
                    <a:lnTo>
                      <a:pt x="65" y="47"/>
                    </a:lnTo>
                    <a:lnTo>
                      <a:pt x="0" y="47"/>
                    </a:lnTo>
                    <a:lnTo>
                      <a:pt x="0" y="59"/>
                    </a:lnTo>
                    <a:lnTo>
                      <a:pt x="15" y="59"/>
                    </a:lnTo>
                    <a:lnTo>
                      <a:pt x="15" y="436"/>
                    </a:lnTo>
                    <a:lnTo>
                      <a:pt x="531" y="436"/>
                    </a:lnTo>
                    <a:lnTo>
                      <a:pt x="531" y="59"/>
                    </a:lnTo>
                    <a:lnTo>
                      <a:pt x="547" y="59"/>
                    </a:lnTo>
                    <a:lnTo>
                      <a:pt x="547" y="47"/>
                    </a:lnTo>
                    <a:lnTo>
                      <a:pt x="182" y="4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08" name="Freeform 807"/>
              <p:cNvSpPr>
                <a:spLocks/>
              </p:cNvSpPr>
              <p:nvPr/>
            </p:nvSpPr>
            <p:spPr bwMode="auto">
              <a:xfrm>
                <a:off x="7363820" y="4606053"/>
                <a:ext cx="530919" cy="423147"/>
              </a:xfrm>
              <a:custGeom>
                <a:avLst/>
                <a:gdLst>
                  <a:gd name="T0" fmla="*/ 155 w 468"/>
                  <a:gd name="T1" fmla="*/ 40 h 373"/>
                  <a:gd name="T2" fmla="*/ 155 w 468"/>
                  <a:gd name="T3" fmla="*/ 0 h 373"/>
                  <a:gd name="T4" fmla="*/ 56 w 468"/>
                  <a:gd name="T5" fmla="*/ 0 h 373"/>
                  <a:gd name="T6" fmla="*/ 56 w 468"/>
                  <a:gd name="T7" fmla="*/ 40 h 373"/>
                  <a:gd name="T8" fmla="*/ 0 w 468"/>
                  <a:gd name="T9" fmla="*/ 40 h 373"/>
                  <a:gd name="T10" fmla="*/ 0 w 468"/>
                  <a:gd name="T11" fmla="*/ 50 h 373"/>
                  <a:gd name="T12" fmla="*/ 13 w 468"/>
                  <a:gd name="T13" fmla="*/ 50 h 373"/>
                  <a:gd name="T14" fmla="*/ 13 w 468"/>
                  <a:gd name="T15" fmla="*/ 373 h 373"/>
                  <a:gd name="T16" fmla="*/ 456 w 468"/>
                  <a:gd name="T17" fmla="*/ 373 h 373"/>
                  <a:gd name="T18" fmla="*/ 456 w 468"/>
                  <a:gd name="T19" fmla="*/ 50 h 373"/>
                  <a:gd name="T20" fmla="*/ 468 w 468"/>
                  <a:gd name="T21" fmla="*/ 50 h 373"/>
                  <a:gd name="T22" fmla="*/ 468 w 468"/>
                  <a:gd name="T23" fmla="*/ 40 h 373"/>
                  <a:gd name="T24" fmla="*/ 155 w 468"/>
                  <a:gd name="T25" fmla="*/ 4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373">
                    <a:moveTo>
                      <a:pt x="155" y="40"/>
                    </a:moveTo>
                    <a:lnTo>
                      <a:pt x="155" y="0"/>
                    </a:lnTo>
                    <a:lnTo>
                      <a:pt x="56" y="0"/>
                    </a:lnTo>
                    <a:lnTo>
                      <a:pt x="56" y="40"/>
                    </a:lnTo>
                    <a:lnTo>
                      <a:pt x="0" y="40"/>
                    </a:lnTo>
                    <a:lnTo>
                      <a:pt x="0" y="50"/>
                    </a:lnTo>
                    <a:lnTo>
                      <a:pt x="13" y="50"/>
                    </a:lnTo>
                    <a:lnTo>
                      <a:pt x="13" y="373"/>
                    </a:lnTo>
                    <a:lnTo>
                      <a:pt x="456" y="373"/>
                    </a:lnTo>
                    <a:lnTo>
                      <a:pt x="456" y="50"/>
                    </a:lnTo>
                    <a:lnTo>
                      <a:pt x="468" y="50"/>
                    </a:lnTo>
                    <a:lnTo>
                      <a:pt x="468" y="40"/>
                    </a:lnTo>
                    <a:lnTo>
                      <a:pt x="155" y="4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09" name="Freeform 808"/>
              <p:cNvSpPr>
                <a:spLocks/>
              </p:cNvSpPr>
              <p:nvPr/>
            </p:nvSpPr>
            <p:spPr bwMode="auto">
              <a:xfrm>
                <a:off x="7016680" y="4275930"/>
                <a:ext cx="574028" cy="753270"/>
              </a:xfrm>
              <a:custGeom>
                <a:avLst/>
                <a:gdLst>
                  <a:gd name="T0" fmla="*/ 277 w 506"/>
                  <a:gd name="T1" fmla="*/ 71 h 664"/>
                  <a:gd name="T2" fmla="*/ 277 w 506"/>
                  <a:gd name="T3" fmla="*/ 0 h 664"/>
                  <a:gd name="T4" fmla="*/ 98 w 506"/>
                  <a:gd name="T5" fmla="*/ 0 h 664"/>
                  <a:gd name="T6" fmla="*/ 98 w 506"/>
                  <a:gd name="T7" fmla="*/ 71 h 664"/>
                  <a:gd name="T8" fmla="*/ 0 w 506"/>
                  <a:gd name="T9" fmla="*/ 71 h 664"/>
                  <a:gd name="T10" fmla="*/ 0 w 506"/>
                  <a:gd name="T11" fmla="*/ 89 h 664"/>
                  <a:gd name="T12" fmla="*/ 22 w 506"/>
                  <a:gd name="T13" fmla="*/ 89 h 664"/>
                  <a:gd name="T14" fmla="*/ 22 w 506"/>
                  <a:gd name="T15" fmla="*/ 664 h 664"/>
                  <a:gd name="T16" fmla="*/ 484 w 506"/>
                  <a:gd name="T17" fmla="*/ 664 h 664"/>
                  <a:gd name="T18" fmla="*/ 484 w 506"/>
                  <a:gd name="T19" fmla="*/ 89 h 664"/>
                  <a:gd name="T20" fmla="*/ 506 w 506"/>
                  <a:gd name="T21" fmla="*/ 89 h 664"/>
                  <a:gd name="T22" fmla="*/ 506 w 506"/>
                  <a:gd name="T23" fmla="*/ 71 h 664"/>
                  <a:gd name="T24" fmla="*/ 277 w 506"/>
                  <a:gd name="T25" fmla="*/ 7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6" h="664">
                    <a:moveTo>
                      <a:pt x="277" y="71"/>
                    </a:moveTo>
                    <a:lnTo>
                      <a:pt x="277" y="0"/>
                    </a:lnTo>
                    <a:lnTo>
                      <a:pt x="98" y="0"/>
                    </a:lnTo>
                    <a:lnTo>
                      <a:pt x="98" y="71"/>
                    </a:lnTo>
                    <a:lnTo>
                      <a:pt x="0" y="71"/>
                    </a:lnTo>
                    <a:lnTo>
                      <a:pt x="0" y="89"/>
                    </a:lnTo>
                    <a:lnTo>
                      <a:pt x="22" y="89"/>
                    </a:lnTo>
                    <a:lnTo>
                      <a:pt x="22" y="664"/>
                    </a:lnTo>
                    <a:lnTo>
                      <a:pt x="484" y="664"/>
                    </a:lnTo>
                    <a:lnTo>
                      <a:pt x="484" y="89"/>
                    </a:lnTo>
                    <a:lnTo>
                      <a:pt x="506" y="89"/>
                    </a:lnTo>
                    <a:lnTo>
                      <a:pt x="506" y="71"/>
                    </a:lnTo>
                    <a:lnTo>
                      <a:pt x="277" y="71"/>
                    </a:lnTo>
                    <a:close/>
                  </a:path>
                </a:pathLst>
              </a:custGeom>
              <a:solidFill>
                <a:srgbClr val="008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10" name="Rectangle 809"/>
              <p:cNvSpPr>
                <a:spLocks noChangeArrowheads="1"/>
              </p:cNvSpPr>
              <p:nvPr/>
            </p:nvSpPr>
            <p:spPr bwMode="auto">
              <a:xfrm>
                <a:off x="7330920"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11" name="Rectangle 810"/>
              <p:cNvSpPr>
                <a:spLocks noChangeArrowheads="1"/>
              </p:cNvSpPr>
              <p:nvPr/>
            </p:nvSpPr>
            <p:spPr bwMode="auto">
              <a:xfrm>
                <a:off x="7211804"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12" name="Rectangle 811"/>
              <p:cNvSpPr>
                <a:spLocks noChangeArrowheads="1"/>
              </p:cNvSpPr>
              <p:nvPr/>
            </p:nvSpPr>
            <p:spPr bwMode="auto">
              <a:xfrm>
                <a:off x="7093822" y="4435886"/>
                <a:ext cx="422013" cy="669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13" name="Rectangle 812"/>
              <p:cNvSpPr>
                <a:spLocks noChangeArrowheads="1"/>
              </p:cNvSpPr>
              <p:nvPr/>
            </p:nvSpPr>
            <p:spPr bwMode="auto">
              <a:xfrm>
                <a:off x="7093822" y="4553868"/>
                <a:ext cx="422013" cy="6579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14" name="Rectangle 813"/>
              <p:cNvSpPr>
                <a:spLocks noChangeArrowheads="1"/>
              </p:cNvSpPr>
              <p:nvPr/>
            </p:nvSpPr>
            <p:spPr bwMode="auto">
              <a:xfrm>
                <a:off x="7093822" y="4670716"/>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15" name="Rectangle 814"/>
              <p:cNvSpPr>
                <a:spLocks noChangeArrowheads="1"/>
              </p:cNvSpPr>
              <p:nvPr/>
            </p:nvSpPr>
            <p:spPr bwMode="auto">
              <a:xfrm>
                <a:off x="7093822" y="4788698"/>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grpSp>
        <p:grpSp>
          <p:nvGrpSpPr>
            <p:cNvPr id="378" name="Group 377"/>
            <p:cNvGrpSpPr/>
            <p:nvPr/>
          </p:nvGrpSpPr>
          <p:grpSpPr>
            <a:xfrm>
              <a:off x="10448654" y="6245067"/>
              <a:ext cx="569558" cy="448364"/>
              <a:chOff x="3994474" y="3851208"/>
              <a:chExt cx="1293813" cy="1018510"/>
            </a:xfrm>
          </p:grpSpPr>
          <p:sp>
            <p:nvSpPr>
              <p:cNvPr id="379" name="Freeform 378"/>
              <p:cNvSpPr>
                <a:spLocks/>
              </p:cNvSpPr>
              <p:nvPr/>
            </p:nvSpPr>
            <p:spPr bwMode="auto">
              <a:xfrm>
                <a:off x="4392937" y="4367146"/>
                <a:ext cx="587375" cy="495300"/>
              </a:xfrm>
              <a:custGeom>
                <a:avLst/>
                <a:gdLst>
                  <a:gd name="T0" fmla="*/ 167 w 370"/>
                  <a:gd name="T1" fmla="*/ 53 h 312"/>
                  <a:gd name="T2" fmla="*/ 167 w 370"/>
                  <a:gd name="T3" fmla="*/ 0 h 312"/>
                  <a:gd name="T4" fmla="*/ 126 w 370"/>
                  <a:gd name="T5" fmla="*/ 0 h 312"/>
                  <a:gd name="T6" fmla="*/ 126 w 370"/>
                  <a:gd name="T7" fmla="*/ 53 h 312"/>
                  <a:gd name="T8" fmla="*/ 112 w 370"/>
                  <a:gd name="T9" fmla="*/ 53 h 312"/>
                  <a:gd name="T10" fmla="*/ 112 w 370"/>
                  <a:gd name="T11" fmla="*/ 0 h 312"/>
                  <a:gd name="T12" fmla="*/ 72 w 370"/>
                  <a:gd name="T13" fmla="*/ 0 h 312"/>
                  <a:gd name="T14" fmla="*/ 72 w 370"/>
                  <a:gd name="T15" fmla="*/ 53 h 312"/>
                  <a:gd name="T16" fmla="*/ 0 w 370"/>
                  <a:gd name="T17" fmla="*/ 53 h 312"/>
                  <a:gd name="T18" fmla="*/ 0 w 370"/>
                  <a:gd name="T19" fmla="*/ 65 h 312"/>
                  <a:gd name="T20" fmla="*/ 17 w 370"/>
                  <a:gd name="T21" fmla="*/ 65 h 312"/>
                  <a:gd name="T22" fmla="*/ 17 w 370"/>
                  <a:gd name="T23" fmla="*/ 312 h 312"/>
                  <a:gd name="T24" fmla="*/ 353 w 370"/>
                  <a:gd name="T25" fmla="*/ 312 h 312"/>
                  <a:gd name="T26" fmla="*/ 353 w 370"/>
                  <a:gd name="T27" fmla="*/ 65 h 312"/>
                  <a:gd name="T28" fmla="*/ 370 w 370"/>
                  <a:gd name="T29" fmla="*/ 65 h 312"/>
                  <a:gd name="T30" fmla="*/ 370 w 370"/>
                  <a:gd name="T31" fmla="*/ 53 h 312"/>
                  <a:gd name="T32" fmla="*/ 167 w 370"/>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312">
                    <a:moveTo>
                      <a:pt x="167" y="53"/>
                    </a:moveTo>
                    <a:lnTo>
                      <a:pt x="167" y="0"/>
                    </a:lnTo>
                    <a:lnTo>
                      <a:pt x="126" y="0"/>
                    </a:lnTo>
                    <a:lnTo>
                      <a:pt x="126" y="53"/>
                    </a:lnTo>
                    <a:lnTo>
                      <a:pt x="112" y="53"/>
                    </a:lnTo>
                    <a:lnTo>
                      <a:pt x="112" y="0"/>
                    </a:lnTo>
                    <a:lnTo>
                      <a:pt x="72" y="0"/>
                    </a:lnTo>
                    <a:lnTo>
                      <a:pt x="72" y="53"/>
                    </a:lnTo>
                    <a:lnTo>
                      <a:pt x="0" y="53"/>
                    </a:lnTo>
                    <a:lnTo>
                      <a:pt x="0" y="65"/>
                    </a:lnTo>
                    <a:lnTo>
                      <a:pt x="17" y="65"/>
                    </a:lnTo>
                    <a:lnTo>
                      <a:pt x="17" y="312"/>
                    </a:lnTo>
                    <a:lnTo>
                      <a:pt x="353" y="312"/>
                    </a:lnTo>
                    <a:lnTo>
                      <a:pt x="353" y="65"/>
                    </a:lnTo>
                    <a:lnTo>
                      <a:pt x="370" y="65"/>
                    </a:lnTo>
                    <a:lnTo>
                      <a:pt x="370" y="53"/>
                    </a:lnTo>
                    <a:lnTo>
                      <a:pt x="167"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80" name="Freeform 379"/>
              <p:cNvSpPr>
                <a:spLocks/>
              </p:cNvSpPr>
              <p:nvPr/>
            </p:nvSpPr>
            <p:spPr bwMode="auto">
              <a:xfrm>
                <a:off x="4702499" y="4367146"/>
                <a:ext cx="585788" cy="495300"/>
              </a:xfrm>
              <a:custGeom>
                <a:avLst/>
                <a:gdLst>
                  <a:gd name="T0" fmla="*/ 166 w 369"/>
                  <a:gd name="T1" fmla="*/ 53 h 312"/>
                  <a:gd name="T2" fmla="*/ 166 w 369"/>
                  <a:gd name="T3" fmla="*/ 0 h 312"/>
                  <a:gd name="T4" fmla="*/ 126 w 369"/>
                  <a:gd name="T5" fmla="*/ 0 h 312"/>
                  <a:gd name="T6" fmla="*/ 126 w 369"/>
                  <a:gd name="T7" fmla="*/ 53 h 312"/>
                  <a:gd name="T8" fmla="*/ 112 w 369"/>
                  <a:gd name="T9" fmla="*/ 53 h 312"/>
                  <a:gd name="T10" fmla="*/ 112 w 369"/>
                  <a:gd name="T11" fmla="*/ 0 h 312"/>
                  <a:gd name="T12" fmla="*/ 73 w 369"/>
                  <a:gd name="T13" fmla="*/ 0 h 312"/>
                  <a:gd name="T14" fmla="*/ 73 w 369"/>
                  <a:gd name="T15" fmla="*/ 53 h 312"/>
                  <a:gd name="T16" fmla="*/ 0 w 369"/>
                  <a:gd name="T17" fmla="*/ 53 h 312"/>
                  <a:gd name="T18" fmla="*/ 0 w 369"/>
                  <a:gd name="T19" fmla="*/ 65 h 312"/>
                  <a:gd name="T20" fmla="*/ 17 w 369"/>
                  <a:gd name="T21" fmla="*/ 65 h 312"/>
                  <a:gd name="T22" fmla="*/ 17 w 369"/>
                  <a:gd name="T23" fmla="*/ 312 h 312"/>
                  <a:gd name="T24" fmla="*/ 353 w 369"/>
                  <a:gd name="T25" fmla="*/ 312 h 312"/>
                  <a:gd name="T26" fmla="*/ 353 w 369"/>
                  <a:gd name="T27" fmla="*/ 65 h 312"/>
                  <a:gd name="T28" fmla="*/ 369 w 369"/>
                  <a:gd name="T29" fmla="*/ 65 h 312"/>
                  <a:gd name="T30" fmla="*/ 369 w 369"/>
                  <a:gd name="T31" fmla="*/ 53 h 312"/>
                  <a:gd name="T32" fmla="*/ 166 w 369"/>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12">
                    <a:moveTo>
                      <a:pt x="166" y="53"/>
                    </a:moveTo>
                    <a:lnTo>
                      <a:pt x="166" y="0"/>
                    </a:lnTo>
                    <a:lnTo>
                      <a:pt x="126" y="0"/>
                    </a:lnTo>
                    <a:lnTo>
                      <a:pt x="126" y="53"/>
                    </a:lnTo>
                    <a:lnTo>
                      <a:pt x="112" y="53"/>
                    </a:lnTo>
                    <a:lnTo>
                      <a:pt x="112" y="0"/>
                    </a:lnTo>
                    <a:lnTo>
                      <a:pt x="73" y="0"/>
                    </a:lnTo>
                    <a:lnTo>
                      <a:pt x="73" y="53"/>
                    </a:lnTo>
                    <a:lnTo>
                      <a:pt x="0" y="53"/>
                    </a:lnTo>
                    <a:lnTo>
                      <a:pt x="0" y="65"/>
                    </a:lnTo>
                    <a:lnTo>
                      <a:pt x="17" y="65"/>
                    </a:lnTo>
                    <a:lnTo>
                      <a:pt x="17" y="312"/>
                    </a:lnTo>
                    <a:lnTo>
                      <a:pt x="353" y="312"/>
                    </a:lnTo>
                    <a:lnTo>
                      <a:pt x="353" y="65"/>
                    </a:lnTo>
                    <a:lnTo>
                      <a:pt x="369" y="65"/>
                    </a:lnTo>
                    <a:lnTo>
                      <a:pt x="369" y="53"/>
                    </a:lnTo>
                    <a:lnTo>
                      <a:pt x="166"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81" name="Rectangle 380"/>
              <p:cNvSpPr>
                <a:spLocks noChangeArrowheads="1"/>
              </p:cNvSpPr>
              <p:nvPr/>
            </p:nvSpPr>
            <p:spPr bwMode="auto">
              <a:xfrm>
                <a:off x="4019874" y="4192521"/>
                <a:ext cx="531813" cy="669925"/>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82" name="Rectangle 381"/>
              <p:cNvSpPr>
                <a:spLocks noChangeArrowheads="1"/>
              </p:cNvSpPr>
              <p:nvPr/>
            </p:nvSpPr>
            <p:spPr bwMode="auto">
              <a:xfrm>
                <a:off x="3994474" y="4173471"/>
                <a:ext cx="584200" cy="190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83" name="Rectangle 382"/>
              <p:cNvSpPr>
                <a:spLocks noChangeArrowheads="1"/>
              </p:cNvSpPr>
              <p:nvPr/>
            </p:nvSpPr>
            <p:spPr bwMode="auto">
              <a:xfrm>
                <a:off x="4069087"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84" name="Rectangle 383"/>
              <p:cNvSpPr>
                <a:spLocks noChangeArrowheads="1"/>
              </p:cNvSpPr>
              <p:nvPr/>
            </p:nvSpPr>
            <p:spPr bwMode="auto">
              <a:xfrm>
                <a:off x="4069087" y="4252846"/>
                <a:ext cx="69850" cy="3651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85" name="Rectangle 384"/>
              <p:cNvSpPr>
                <a:spLocks noChangeArrowheads="1"/>
              </p:cNvSpPr>
              <p:nvPr/>
            </p:nvSpPr>
            <p:spPr bwMode="auto">
              <a:xfrm>
                <a:off x="4189737" y="425284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86" name="Rectangle 385"/>
              <p:cNvSpPr>
                <a:spLocks noChangeArrowheads="1"/>
              </p:cNvSpPr>
              <p:nvPr/>
            </p:nvSpPr>
            <p:spPr bwMode="auto">
              <a:xfrm>
                <a:off x="4308799"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94" name="Rectangle 393"/>
              <p:cNvSpPr>
                <a:spLocks noChangeArrowheads="1"/>
              </p:cNvSpPr>
              <p:nvPr/>
            </p:nvSpPr>
            <p:spPr bwMode="auto">
              <a:xfrm>
                <a:off x="4189737" y="4725921"/>
                <a:ext cx="68263"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95" name="Rectangle 394"/>
              <p:cNvSpPr>
                <a:spLocks noChangeArrowheads="1"/>
              </p:cNvSpPr>
              <p:nvPr/>
            </p:nvSpPr>
            <p:spPr bwMode="auto">
              <a:xfrm>
                <a:off x="4308799" y="4725921"/>
                <a:ext cx="71438"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96" name="Rectangle 395"/>
              <p:cNvSpPr>
                <a:spLocks noChangeArrowheads="1"/>
              </p:cNvSpPr>
              <p:nvPr/>
            </p:nvSpPr>
            <p:spPr bwMode="auto">
              <a:xfrm>
                <a:off x="4431037" y="4252846"/>
                <a:ext cx="69850"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97" name="Rectangle 396"/>
              <p:cNvSpPr>
                <a:spLocks noChangeArrowheads="1"/>
              </p:cNvSpPr>
              <p:nvPr/>
            </p:nvSpPr>
            <p:spPr bwMode="auto">
              <a:xfrm>
                <a:off x="4069087"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02" name="Rectangle 401"/>
              <p:cNvSpPr>
                <a:spLocks noChangeArrowheads="1"/>
              </p:cNvSpPr>
              <p:nvPr/>
            </p:nvSpPr>
            <p:spPr bwMode="auto">
              <a:xfrm>
                <a:off x="4189737" y="437349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03" name="Rectangle 402"/>
              <p:cNvSpPr>
                <a:spLocks noChangeArrowheads="1"/>
              </p:cNvSpPr>
              <p:nvPr/>
            </p:nvSpPr>
            <p:spPr bwMode="auto">
              <a:xfrm>
                <a:off x="4308799" y="4373496"/>
                <a:ext cx="71438"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04" name="Rectangle 403"/>
              <p:cNvSpPr>
                <a:spLocks noChangeArrowheads="1"/>
              </p:cNvSpPr>
              <p:nvPr/>
            </p:nvSpPr>
            <p:spPr bwMode="auto">
              <a:xfrm>
                <a:off x="4431037"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59" name="Rectangle 758"/>
              <p:cNvSpPr>
                <a:spLocks noChangeArrowheads="1"/>
              </p:cNvSpPr>
              <p:nvPr/>
            </p:nvSpPr>
            <p:spPr bwMode="auto">
              <a:xfrm>
                <a:off x="406908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60" name="Rectangle 759"/>
              <p:cNvSpPr>
                <a:spLocks noChangeArrowheads="1"/>
              </p:cNvSpPr>
              <p:nvPr/>
            </p:nvSpPr>
            <p:spPr bwMode="auto">
              <a:xfrm>
                <a:off x="4189737"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61" name="Rectangle 760"/>
              <p:cNvSpPr>
                <a:spLocks noChangeArrowheads="1"/>
              </p:cNvSpPr>
              <p:nvPr/>
            </p:nvSpPr>
            <p:spPr bwMode="auto">
              <a:xfrm>
                <a:off x="4308799" y="4495733"/>
                <a:ext cx="71438" cy="6826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62" name="Rectangle 761"/>
              <p:cNvSpPr>
                <a:spLocks noChangeArrowheads="1"/>
              </p:cNvSpPr>
              <p:nvPr/>
            </p:nvSpPr>
            <p:spPr bwMode="auto">
              <a:xfrm>
                <a:off x="443103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63" name="Rectangle 762"/>
              <p:cNvSpPr>
                <a:spLocks noChangeArrowheads="1"/>
              </p:cNvSpPr>
              <p:nvPr/>
            </p:nvSpPr>
            <p:spPr bwMode="auto">
              <a:xfrm>
                <a:off x="406908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64" name="Rectangle 763"/>
              <p:cNvSpPr>
                <a:spLocks noChangeArrowheads="1"/>
              </p:cNvSpPr>
              <p:nvPr/>
            </p:nvSpPr>
            <p:spPr bwMode="auto">
              <a:xfrm>
                <a:off x="4189737" y="4614796"/>
                <a:ext cx="68263"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65" name="Rectangle 764"/>
              <p:cNvSpPr>
                <a:spLocks noChangeArrowheads="1"/>
              </p:cNvSpPr>
              <p:nvPr/>
            </p:nvSpPr>
            <p:spPr bwMode="auto">
              <a:xfrm>
                <a:off x="4308799"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66" name="Rectangle 765"/>
              <p:cNvSpPr>
                <a:spLocks noChangeArrowheads="1"/>
              </p:cNvSpPr>
              <p:nvPr/>
            </p:nvSpPr>
            <p:spPr bwMode="auto">
              <a:xfrm>
                <a:off x="443103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67" name="Rectangle 766"/>
              <p:cNvSpPr>
                <a:spLocks noChangeArrowheads="1"/>
              </p:cNvSpPr>
              <p:nvPr/>
            </p:nvSpPr>
            <p:spPr bwMode="auto">
              <a:xfrm>
                <a:off x="406908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68" name="Rectangle 767"/>
              <p:cNvSpPr>
                <a:spLocks noChangeArrowheads="1"/>
              </p:cNvSpPr>
              <p:nvPr/>
            </p:nvSpPr>
            <p:spPr bwMode="auto">
              <a:xfrm>
                <a:off x="443103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69" name="Rectangle 768"/>
              <p:cNvSpPr>
                <a:spLocks noChangeArrowheads="1"/>
              </p:cNvSpPr>
              <p:nvPr/>
            </p:nvSpPr>
            <p:spPr bwMode="auto">
              <a:xfrm>
                <a:off x="4431037" y="4373496"/>
                <a:ext cx="69850" cy="349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70" name="Rectangle 769"/>
              <p:cNvSpPr>
                <a:spLocks noChangeArrowheads="1"/>
              </p:cNvSpPr>
              <p:nvPr/>
            </p:nvSpPr>
            <p:spPr bwMode="auto">
              <a:xfrm>
                <a:off x="4257999" y="4089333"/>
                <a:ext cx="206375" cy="841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71" name="Rectangle 770"/>
              <p:cNvSpPr>
                <a:spLocks noChangeArrowheads="1"/>
              </p:cNvSpPr>
              <p:nvPr/>
            </p:nvSpPr>
            <p:spPr bwMode="auto">
              <a:xfrm>
                <a:off x="4639861" y="3963256"/>
                <a:ext cx="531813" cy="906462"/>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72" name="Rectangle 771"/>
              <p:cNvSpPr>
                <a:spLocks noChangeArrowheads="1"/>
              </p:cNvSpPr>
              <p:nvPr/>
            </p:nvSpPr>
            <p:spPr bwMode="auto">
              <a:xfrm>
                <a:off x="4645349" y="3933758"/>
                <a:ext cx="584200" cy="222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73" name="Rectangle 772"/>
              <p:cNvSpPr>
                <a:spLocks noChangeArrowheads="1"/>
              </p:cNvSpPr>
              <p:nvPr/>
            </p:nvSpPr>
            <p:spPr bwMode="auto">
              <a:xfrm>
                <a:off x="4719962"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74" name="Rectangle 773"/>
              <p:cNvSpPr>
                <a:spLocks noChangeArrowheads="1"/>
              </p:cNvSpPr>
              <p:nvPr/>
            </p:nvSpPr>
            <p:spPr bwMode="auto">
              <a:xfrm>
                <a:off x="4719962" y="4252846"/>
                <a:ext cx="69850" cy="3651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75" name="Rectangle 774"/>
              <p:cNvSpPr>
                <a:spLocks noChangeArrowheads="1"/>
              </p:cNvSpPr>
              <p:nvPr/>
            </p:nvSpPr>
            <p:spPr bwMode="auto">
              <a:xfrm>
                <a:off x="4840612" y="425284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76" name="Rectangle 775"/>
              <p:cNvSpPr>
                <a:spLocks noChangeArrowheads="1"/>
              </p:cNvSpPr>
              <p:nvPr/>
            </p:nvSpPr>
            <p:spPr bwMode="auto">
              <a:xfrm>
                <a:off x="4959674"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77" name="Rectangle 776"/>
              <p:cNvSpPr>
                <a:spLocks noChangeArrowheads="1"/>
              </p:cNvSpPr>
              <p:nvPr/>
            </p:nvSpPr>
            <p:spPr bwMode="auto">
              <a:xfrm>
                <a:off x="4840612" y="4725921"/>
                <a:ext cx="68263"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78" name="Rectangle 777"/>
              <p:cNvSpPr>
                <a:spLocks noChangeArrowheads="1"/>
              </p:cNvSpPr>
              <p:nvPr/>
            </p:nvSpPr>
            <p:spPr bwMode="auto">
              <a:xfrm>
                <a:off x="4959674" y="4725921"/>
                <a:ext cx="71438"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79" name="Rectangle 778"/>
              <p:cNvSpPr>
                <a:spLocks noChangeArrowheads="1"/>
              </p:cNvSpPr>
              <p:nvPr/>
            </p:nvSpPr>
            <p:spPr bwMode="auto">
              <a:xfrm>
                <a:off x="5081912" y="4252846"/>
                <a:ext cx="69850"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80" name="Rectangle 779"/>
              <p:cNvSpPr>
                <a:spLocks noChangeArrowheads="1"/>
              </p:cNvSpPr>
              <p:nvPr/>
            </p:nvSpPr>
            <p:spPr bwMode="auto">
              <a:xfrm>
                <a:off x="4719962"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81" name="Rectangle 780"/>
              <p:cNvSpPr>
                <a:spLocks noChangeArrowheads="1"/>
              </p:cNvSpPr>
              <p:nvPr/>
            </p:nvSpPr>
            <p:spPr bwMode="auto">
              <a:xfrm>
                <a:off x="4840612" y="437349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82" name="Rectangle 781"/>
              <p:cNvSpPr>
                <a:spLocks noChangeArrowheads="1"/>
              </p:cNvSpPr>
              <p:nvPr/>
            </p:nvSpPr>
            <p:spPr bwMode="auto">
              <a:xfrm>
                <a:off x="4959674" y="4373496"/>
                <a:ext cx="71438"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83" name="Rectangle 782"/>
              <p:cNvSpPr>
                <a:spLocks noChangeArrowheads="1"/>
              </p:cNvSpPr>
              <p:nvPr/>
            </p:nvSpPr>
            <p:spPr bwMode="auto">
              <a:xfrm>
                <a:off x="5081912"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84" name="Rectangle 783"/>
              <p:cNvSpPr>
                <a:spLocks noChangeArrowheads="1"/>
              </p:cNvSpPr>
              <p:nvPr/>
            </p:nvSpPr>
            <p:spPr bwMode="auto">
              <a:xfrm>
                <a:off x="471996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85" name="Rectangle 784"/>
              <p:cNvSpPr>
                <a:spLocks noChangeArrowheads="1"/>
              </p:cNvSpPr>
              <p:nvPr/>
            </p:nvSpPr>
            <p:spPr bwMode="auto">
              <a:xfrm>
                <a:off x="4840612"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86" name="Rectangle 785"/>
              <p:cNvSpPr>
                <a:spLocks noChangeArrowheads="1"/>
              </p:cNvSpPr>
              <p:nvPr/>
            </p:nvSpPr>
            <p:spPr bwMode="auto">
              <a:xfrm>
                <a:off x="4959674" y="449573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87" name="Rectangle 786"/>
              <p:cNvSpPr>
                <a:spLocks noChangeArrowheads="1"/>
              </p:cNvSpPr>
              <p:nvPr/>
            </p:nvSpPr>
            <p:spPr bwMode="auto">
              <a:xfrm>
                <a:off x="508191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88" name="Rectangle 787"/>
              <p:cNvSpPr>
                <a:spLocks noChangeArrowheads="1"/>
              </p:cNvSpPr>
              <p:nvPr/>
            </p:nvSpPr>
            <p:spPr bwMode="auto">
              <a:xfrm>
                <a:off x="471996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89" name="Rectangle 788"/>
              <p:cNvSpPr>
                <a:spLocks noChangeArrowheads="1"/>
              </p:cNvSpPr>
              <p:nvPr/>
            </p:nvSpPr>
            <p:spPr bwMode="auto">
              <a:xfrm>
                <a:off x="4840612" y="4614796"/>
                <a:ext cx="68263"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90" name="Rectangle 789"/>
              <p:cNvSpPr>
                <a:spLocks noChangeArrowheads="1"/>
              </p:cNvSpPr>
              <p:nvPr/>
            </p:nvSpPr>
            <p:spPr bwMode="auto">
              <a:xfrm>
                <a:off x="4959674"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91" name="Rectangle 790"/>
              <p:cNvSpPr>
                <a:spLocks noChangeArrowheads="1"/>
              </p:cNvSpPr>
              <p:nvPr/>
            </p:nvSpPr>
            <p:spPr bwMode="auto">
              <a:xfrm>
                <a:off x="508191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92" name="Rectangle 791"/>
              <p:cNvSpPr>
                <a:spLocks noChangeArrowheads="1"/>
              </p:cNvSpPr>
              <p:nvPr/>
            </p:nvSpPr>
            <p:spPr bwMode="auto">
              <a:xfrm>
                <a:off x="471996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93" name="Rectangle 792"/>
              <p:cNvSpPr>
                <a:spLocks noChangeArrowheads="1"/>
              </p:cNvSpPr>
              <p:nvPr/>
            </p:nvSpPr>
            <p:spPr bwMode="auto">
              <a:xfrm>
                <a:off x="508191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94" name="Rectangle 793"/>
              <p:cNvSpPr>
                <a:spLocks noChangeArrowheads="1"/>
              </p:cNvSpPr>
              <p:nvPr/>
            </p:nvSpPr>
            <p:spPr bwMode="auto">
              <a:xfrm>
                <a:off x="5081912" y="4373496"/>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95" name="Rectangle 794"/>
              <p:cNvSpPr>
                <a:spLocks noChangeArrowheads="1"/>
              </p:cNvSpPr>
              <p:nvPr/>
            </p:nvSpPr>
            <p:spPr bwMode="auto">
              <a:xfrm>
                <a:off x="4719962" y="40131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96" name="Rectangle 795"/>
              <p:cNvSpPr>
                <a:spLocks noChangeArrowheads="1"/>
              </p:cNvSpPr>
              <p:nvPr/>
            </p:nvSpPr>
            <p:spPr bwMode="auto">
              <a:xfrm>
                <a:off x="4719962" y="401313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97" name="Rectangle 796"/>
              <p:cNvSpPr>
                <a:spLocks noChangeArrowheads="1"/>
              </p:cNvSpPr>
              <p:nvPr/>
            </p:nvSpPr>
            <p:spPr bwMode="auto">
              <a:xfrm>
                <a:off x="4840612" y="401313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98" name="Rectangle 797"/>
              <p:cNvSpPr>
                <a:spLocks noChangeArrowheads="1"/>
              </p:cNvSpPr>
              <p:nvPr/>
            </p:nvSpPr>
            <p:spPr bwMode="auto">
              <a:xfrm>
                <a:off x="4959674" y="4013133"/>
                <a:ext cx="71438"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99" name="Rectangle 798"/>
              <p:cNvSpPr>
                <a:spLocks noChangeArrowheads="1"/>
              </p:cNvSpPr>
              <p:nvPr/>
            </p:nvSpPr>
            <p:spPr bwMode="auto">
              <a:xfrm>
                <a:off x="5081912" y="4013133"/>
                <a:ext cx="69850"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00" name="Rectangle 799"/>
              <p:cNvSpPr>
                <a:spLocks noChangeArrowheads="1"/>
              </p:cNvSpPr>
              <p:nvPr/>
            </p:nvSpPr>
            <p:spPr bwMode="auto">
              <a:xfrm>
                <a:off x="4719962" y="4133783"/>
                <a:ext cx="69850"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01" name="Rectangle 800"/>
              <p:cNvSpPr>
                <a:spLocks noChangeArrowheads="1"/>
              </p:cNvSpPr>
              <p:nvPr/>
            </p:nvSpPr>
            <p:spPr bwMode="auto">
              <a:xfrm>
                <a:off x="4840612" y="413378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02" name="Rectangle 801"/>
              <p:cNvSpPr>
                <a:spLocks noChangeArrowheads="1"/>
              </p:cNvSpPr>
              <p:nvPr/>
            </p:nvSpPr>
            <p:spPr bwMode="auto">
              <a:xfrm>
                <a:off x="4959674" y="413378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03" name="Rectangle 802"/>
              <p:cNvSpPr>
                <a:spLocks noChangeArrowheads="1"/>
              </p:cNvSpPr>
              <p:nvPr/>
            </p:nvSpPr>
            <p:spPr bwMode="auto">
              <a:xfrm>
                <a:off x="5081912" y="413378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04" name="Rectangle 803"/>
              <p:cNvSpPr>
                <a:spLocks noChangeArrowheads="1"/>
              </p:cNvSpPr>
              <p:nvPr/>
            </p:nvSpPr>
            <p:spPr bwMode="auto">
              <a:xfrm>
                <a:off x="5081912" y="413378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05" name="Rectangle 804"/>
              <p:cNvSpPr>
                <a:spLocks noChangeArrowheads="1"/>
              </p:cNvSpPr>
              <p:nvPr/>
            </p:nvSpPr>
            <p:spPr bwMode="auto">
              <a:xfrm>
                <a:off x="4758062"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06" name="Rectangle 805"/>
              <p:cNvSpPr>
                <a:spLocks noChangeArrowheads="1"/>
              </p:cNvSpPr>
              <p:nvPr/>
            </p:nvSpPr>
            <p:spPr bwMode="auto">
              <a:xfrm>
                <a:off x="4843787"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grpSp>
      </p:grpSp>
      <p:sp>
        <p:nvSpPr>
          <p:cNvPr id="2" name="Title 1"/>
          <p:cNvSpPr>
            <a:spLocks noGrp="1"/>
          </p:cNvSpPr>
          <p:nvPr>
            <p:ph type="title"/>
          </p:nvPr>
        </p:nvSpPr>
        <p:spPr/>
        <p:txBody>
          <a:bodyPr/>
          <a:lstStyle/>
          <a:p>
            <a:r>
              <a:rPr lang="en-US" dirty="0" smtClean="0"/>
              <a:t>Call to Action</a:t>
            </a:r>
            <a:endParaRPr lang="en-US" dirty="0"/>
          </a:p>
        </p:txBody>
      </p:sp>
      <p:sp>
        <p:nvSpPr>
          <p:cNvPr id="387" name="Freeform 386"/>
          <p:cNvSpPr>
            <a:spLocks/>
          </p:cNvSpPr>
          <p:nvPr/>
        </p:nvSpPr>
        <p:spPr bwMode="auto">
          <a:xfrm flipH="1">
            <a:off x="8220989" y="6671194"/>
            <a:ext cx="4215486" cy="294104"/>
          </a:xfrm>
          <a:custGeom>
            <a:avLst/>
            <a:gdLst>
              <a:gd name="T0" fmla="*/ 0 w 1014"/>
              <a:gd name="T1" fmla="*/ 296 h 296"/>
              <a:gd name="T2" fmla="*/ 0 w 1014"/>
              <a:gd name="T3" fmla="*/ 296 h 296"/>
              <a:gd name="T4" fmla="*/ 1014 w 1014"/>
              <a:gd name="T5" fmla="*/ 296 h 296"/>
              <a:gd name="T6" fmla="*/ 1014 w 1014"/>
              <a:gd name="T7" fmla="*/ 238 h 296"/>
              <a:gd name="T8" fmla="*/ 0 w 1014"/>
              <a:gd name="T9" fmla="*/ 296 h 296"/>
              <a:gd name="connsiteX0" fmla="*/ 0 w 10000"/>
              <a:gd name="connsiteY0" fmla="*/ 7541 h 7541"/>
              <a:gd name="connsiteX1" fmla="*/ 0 w 10000"/>
              <a:gd name="connsiteY1" fmla="*/ 7541 h 7541"/>
              <a:gd name="connsiteX2" fmla="*/ 10000 w 10000"/>
              <a:gd name="connsiteY2" fmla="*/ 5582 h 7541"/>
              <a:gd name="connsiteX3" fmla="*/ 0 w 10000"/>
              <a:gd name="connsiteY3" fmla="*/ 7541 h 7541"/>
              <a:gd name="connsiteX0" fmla="*/ 0 w 10030"/>
              <a:gd name="connsiteY0" fmla="*/ 8523 h 8827"/>
              <a:gd name="connsiteX1" fmla="*/ 0 w 10030"/>
              <a:gd name="connsiteY1" fmla="*/ 8523 h 8827"/>
              <a:gd name="connsiteX2" fmla="*/ 10030 w 10030"/>
              <a:gd name="connsiteY2" fmla="*/ 8827 h 8827"/>
              <a:gd name="connsiteX3" fmla="*/ 0 w 10030"/>
              <a:gd name="connsiteY3" fmla="*/ 8523 h 8827"/>
              <a:gd name="connsiteX0" fmla="*/ 0 w 10000"/>
              <a:gd name="connsiteY0" fmla="*/ 15386 h 15730"/>
              <a:gd name="connsiteX1" fmla="*/ 0 w 10000"/>
              <a:gd name="connsiteY1" fmla="*/ 15386 h 15730"/>
              <a:gd name="connsiteX2" fmla="*/ 10000 w 10000"/>
              <a:gd name="connsiteY2" fmla="*/ 15730 h 15730"/>
              <a:gd name="connsiteX3" fmla="*/ 0 w 10000"/>
              <a:gd name="connsiteY3" fmla="*/ 15386 h 15730"/>
              <a:gd name="connsiteX0" fmla="*/ 0 w 10000"/>
              <a:gd name="connsiteY0" fmla="*/ 12466 h 12810"/>
              <a:gd name="connsiteX1" fmla="*/ 0 w 10000"/>
              <a:gd name="connsiteY1" fmla="*/ 12466 h 12810"/>
              <a:gd name="connsiteX2" fmla="*/ 10000 w 10000"/>
              <a:gd name="connsiteY2" fmla="*/ 12810 h 12810"/>
              <a:gd name="connsiteX3" fmla="*/ 0 w 10000"/>
              <a:gd name="connsiteY3" fmla="*/ 12466 h 12810"/>
              <a:gd name="connsiteX0" fmla="*/ 0 w 10011"/>
              <a:gd name="connsiteY0" fmla="*/ 10968 h 14189"/>
              <a:gd name="connsiteX1" fmla="*/ 11 w 10011"/>
              <a:gd name="connsiteY1" fmla="*/ 13845 h 14189"/>
              <a:gd name="connsiteX2" fmla="*/ 10011 w 10011"/>
              <a:gd name="connsiteY2" fmla="*/ 14189 h 14189"/>
              <a:gd name="connsiteX3" fmla="*/ 0 w 10011"/>
              <a:gd name="connsiteY3" fmla="*/ 10968 h 14189"/>
              <a:gd name="connsiteX0" fmla="*/ 1 w 10012"/>
              <a:gd name="connsiteY0" fmla="*/ 10968 h 14189"/>
              <a:gd name="connsiteX1" fmla="*/ 1 w 10012"/>
              <a:gd name="connsiteY1" fmla="*/ 14153 h 14189"/>
              <a:gd name="connsiteX2" fmla="*/ 10012 w 10012"/>
              <a:gd name="connsiteY2" fmla="*/ 14189 h 14189"/>
              <a:gd name="connsiteX3" fmla="*/ 1 w 10012"/>
              <a:gd name="connsiteY3" fmla="*/ 10968 h 14189"/>
              <a:gd name="connsiteX0" fmla="*/ 12 w 10012"/>
              <a:gd name="connsiteY0" fmla="*/ 12410 h 12857"/>
              <a:gd name="connsiteX1" fmla="*/ 1 w 10012"/>
              <a:gd name="connsiteY1" fmla="*/ 12821 h 12857"/>
              <a:gd name="connsiteX2" fmla="*/ 10012 w 10012"/>
              <a:gd name="connsiteY2" fmla="*/ 12857 h 12857"/>
              <a:gd name="connsiteX3" fmla="*/ 12 w 10012"/>
              <a:gd name="connsiteY3" fmla="*/ 12410 h 12857"/>
              <a:gd name="connsiteX0" fmla="*/ 0 w 10022"/>
              <a:gd name="connsiteY0" fmla="*/ 12580 h 12869"/>
              <a:gd name="connsiteX1" fmla="*/ 11 w 10022"/>
              <a:gd name="connsiteY1" fmla="*/ 12683 h 12869"/>
              <a:gd name="connsiteX2" fmla="*/ 10022 w 10022"/>
              <a:gd name="connsiteY2" fmla="*/ 12719 h 12869"/>
              <a:gd name="connsiteX3" fmla="*/ 0 w 10022"/>
              <a:gd name="connsiteY3" fmla="*/ 12580 h 12869"/>
            </a:gdLst>
            <a:ahLst/>
            <a:cxnLst>
              <a:cxn ang="0">
                <a:pos x="connsiteX0" y="connsiteY0"/>
              </a:cxn>
              <a:cxn ang="0">
                <a:pos x="connsiteX1" y="connsiteY1"/>
              </a:cxn>
              <a:cxn ang="0">
                <a:pos x="connsiteX2" y="connsiteY2"/>
              </a:cxn>
              <a:cxn ang="0">
                <a:pos x="connsiteX3" y="connsiteY3"/>
              </a:cxn>
            </a:cxnLst>
            <a:rect l="l" t="t" r="r" b="b"/>
            <a:pathLst>
              <a:path w="10022" h="12869">
                <a:moveTo>
                  <a:pt x="0" y="12580"/>
                </a:moveTo>
                <a:cubicBezTo>
                  <a:pt x="4" y="13539"/>
                  <a:pt x="7" y="11724"/>
                  <a:pt x="11" y="12683"/>
                </a:cubicBezTo>
                <a:lnTo>
                  <a:pt x="10022" y="12719"/>
                </a:lnTo>
                <a:cubicBezTo>
                  <a:pt x="5911" y="-6759"/>
                  <a:pt x="2724" y="-1478"/>
                  <a:pt x="0" y="12580"/>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109758" rtl="0" eaLnBrk="1" fontAlgn="auto" latinLnBrk="0" hangingPunct="1">
              <a:lnSpc>
                <a:spcPct val="100000"/>
              </a:lnSpc>
              <a:spcBef>
                <a:spcPts val="0"/>
              </a:spcBef>
              <a:spcAft>
                <a:spcPts val="0"/>
              </a:spcAft>
              <a:buClrTx/>
              <a:buSzTx/>
              <a:buFontTx/>
              <a:buNone/>
              <a:tabLst/>
              <a:defRPr/>
            </a:pPr>
            <a:endParaRPr kumimoji="0" lang="en-US" sz="2244" b="0" i="0" u="none" strike="noStrike" kern="1200" cap="none" spc="0" normalizeH="0" baseline="0" noProof="0">
              <a:ln>
                <a:noFill/>
              </a:ln>
              <a:solidFill>
                <a:srgbClr val="505050"/>
              </a:solidFill>
              <a:effectLst/>
              <a:uLnTx/>
              <a:uFillTx/>
              <a:latin typeface="Segoe UI"/>
              <a:ea typeface="+mn-ea"/>
              <a:cs typeface="+mn-cs"/>
            </a:endParaRPr>
          </a:p>
        </p:txBody>
      </p:sp>
      <p:sp>
        <p:nvSpPr>
          <p:cNvPr id="388" name="Freeform 387"/>
          <p:cNvSpPr>
            <a:spLocks/>
          </p:cNvSpPr>
          <p:nvPr/>
        </p:nvSpPr>
        <p:spPr bwMode="auto">
          <a:xfrm flipH="1">
            <a:off x="11331726" y="6575271"/>
            <a:ext cx="1100543" cy="376198"/>
          </a:xfrm>
          <a:custGeom>
            <a:avLst/>
            <a:gdLst>
              <a:gd name="connsiteX0" fmla="*/ 321196 w 1116041"/>
              <a:gd name="connsiteY0" fmla="*/ 973 h 381496"/>
              <a:gd name="connsiteX1" fmla="*/ 23898 w 1116041"/>
              <a:gd name="connsiteY1" fmla="*/ 39291 h 381496"/>
              <a:gd name="connsiteX2" fmla="*/ 0 w 1116041"/>
              <a:gd name="connsiteY2" fmla="*/ 48045 h 381496"/>
              <a:gd name="connsiteX3" fmla="*/ 0 w 1116041"/>
              <a:gd name="connsiteY3" fmla="*/ 380753 h 381496"/>
              <a:gd name="connsiteX4" fmla="*/ 1116041 w 1116041"/>
              <a:gd name="connsiteY4" fmla="*/ 381496 h 381496"/>
              <a:gd name="connsiteX5" fmla="*/ 321196 w 1116041"/>
              <a:gd name="connsiteY5" fmla="*/ 973 h 3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041" h="381496">
                <a:moveTo>
                  <a:pt x="321196" y="973"/>
                </a:moveTo>
                <a:cubicBezTo>
                  <a:pt x="218145" y="-3937"/>
                  <a:pt x="119209" y="9890"/>
                  <a:pt x="23898" y="39291"/>
                </a:cubicBezTo>
                <a:lnTo>
                  <a:pt x="0" y="48045"/>
                </a:lnTo>
                <a:lnTo>
                  <a:pt x="0" y="380753"/>
                </a:lnTo>
                <a:lnTo>
                  <a:pt x="1116041" y="381496"/>
                </a:lnTo>
                <a:cubicBezTo>
                  <a:pt x="824511" y="125888"/>
                  <a:pt x="561649" y="12428"/>
                  <a:pt x="321196" y="973"/>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3213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grpSp>
        <p:nvGrpSpPr>
          <p:cNvPr id="392" name="Group 391"/>
          <p:cNvGrpSpPr/>
          <p:nvPr/>
        </p:nvGrpSpPr>
        <p:grpSpPr>
          <a:xfrm>
            <a:off x="9837689" y="6559625"/>
            <a:ext cx="155844" cy="129985"/>
            <a:chOff x="7363193" y="4665889"/>
            <a:chExt cx="354013" cy="295275"/>
          </a:xfrm>
        </p:grpSpPr>
        <p:sp>
          <p:nvSpPr>
            <p:cNvPr id="411" name="Rectangle 41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12" name="Oval 41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13" name="Oval 41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14" name="Rectangle 41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15" name="Oval 41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16" name="Oval 41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grpSp>
      <p:grpSp>
        <p:nvGrpSpPr>
          <p:cNvPr id="393" name="Group 392"/>
          <p:cNvGrpSpPr/>
          <p:nvPr/>
        </p:nvGrpSpPr>
        <p:grpSpPr>
          <a:xfrm>
            <a:off x="11149356" y="6590617"/>
            <a:ext cx="155844" cy="129985"/>
            <a:chOff x="7363193" y="4665889"/>
            <a:chExt cx="354013" cy="295275"/>
          </a:xfrm>
        </p:grpSpPr>
        <p:sp>
          <p:nvSpPr>
            <p:cNvPr id="405" name="Rectangle 404"/>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06" name="Oval 405"/>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07" name="Oval 406"/>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08" name="Rectangle 407"/>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09" name="Oval 408"/>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10" name="Oval 409"/>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grpSp>
      <p:grpSp>
        <p:nvGrpSpPr>
          <p:cNvPr id="398" name="Group 397"/>
          <p:cNvGrpSpPr/>
          <p:nvPr/>
        </p:nvGrpSpPr>
        <p:grpSpPr>
          <a:xfrm>
            <a:off x="8458930" y="6707203"/>
            <a:ext cx="102668" cy="196873"/>
            <a:chOff x="2985972" y="6424222"/>
            <a:chExt cx="185395" cy="355500"/>
          </a:xfrm>
        </p:grpSpPr>
        <p:sp>
          <p:nvSpPr>
            <p:cNvPr id="399" name="Rectangle 398"/>
            <p:cNvSpPr>
              <a:spLocks noChangeArrowheads="1"/>
            </p:cNvSpPr>
            <p:nvPr/>
          </p:nvSpPr>
          <p:spPr bwMode="auto">
            <a:xfrm>
              <a:off x="3060513" y="6640198"/>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00" name="Oval 399"/>
            <p:cNvSpPr>
              <a:spLocks noChangeArrowheads="1"/>
            </p:cNvSpPr>
            <p:nvPr/>
          </p:nvSpPr>
          <p:spPr bwMode="auto">
            <a:xfrm>
              <a:off x="2985972" y="6517876"/>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01" name="Oval 400"/>
            <p:cNvSpPr>
              <a:spLocks noChangeArrowheads="1"/>
            </p:cNvSpPr>
            <p:nvPr/>
          </p:nvSpPr>
          <p:spPr bwMode="auto">
            <a:xfrm>
              <a:off x="3010819" y="6424222"/>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grpSp>
      <p:sp>
        <p:nvSpPr>
          <p:cNvPr id="757" name="Rectangle 756"/>
          <p:cNvSpPr/>
          <p:nvPr/>
        </p:nvSpPr>
        <p:spPr bwMode="auto">
          <a:xfrm>
            <a:off x="-30162" y="6948805"/>
            <a:ext cx="12463462" cy="45720"/>
          </a:xfrm>
          <a:prstGeom prst="rect">
            <a:avLst/>
          </a:prstGeom>
          <a:solidFill>
            <a:srgbClr val="92D050"/>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Rectangle 2"/>
          <p:cNvSpPr/>
          <p:nvPr/>
        </p:nvSpPr>
        <p:spPr bwMode="auto">
          <a:xfrm>
            <a:off x="414203" y="1380430"/>
            <a:ext cx="3784490" cy="26959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defTabSz="932472" fontAlgn="base">
              <a:spcBef>
                <a:spcPct val="0"/>
              </a:spcBef>
              <a:spcAft>
                <a:spcPct val="0"/>
              </a:spcAft>
            </a:pPr>
            <a:r>
              <a:rPr lang="en-IN" sz="3200" dirty="0" smtClean="0">
                <a:solidFill>
                  <a:schemeClr val="bg1"/>
                </a:solidFill>
                <a:ea typeface="Segoe UI" pitchFamily="34" charset="0"/>
                <a:cs typeface="Segoe UI" pitchFamily="34" charset="0"/>
              </a:rPr>
              <a:t>Register NOW-</a:t>
            </a:r>
          </a:p>
          <a:p>
            <a:pPr defTabSz="932472" fontAlgn="base">
              <a:spcBef>
                <a:spcPct val="0"/>
              </a:spcBef>
              <a:spcAft>
                <a:spcPct val="0"/>
              </a:spcAft>
            </a:pPr>
            <a:r>
              <a:rPr lang="en-IN" sz="3200" dirty="0" smtClean="0">
                <a:solidFill>
                  <a:schemeClr val="bg1"/>
                </a:solidFill>
                <a:ea typeface="Segoe UI" pitchFamily="34" charset="0"/>
                <a:cs typeface="Segoe UI" pitchFamily="34" charset="0"/>
              </a:rPr>
              <a:t>P2P </a:t>
            </a:r>
            <a:r>
              <a:rPr lang="en-IN" sz="3200" dirty="0">
                <a:solidFill>
                  <a:schemeClr val="bg1"/>
                </a:solidFill>
                <a:ea typeface="Segoe UI" pitchFamily="34" charset="0"/>
                <a:cs typeface="Segoe UI" pitchFamily="34" charset="0"/>
              </a:rPr>
              <a:t>Maturity Model </a:t>
            </a:r>
            <a:r>
              <a:rPr lang="en-IN" sz="3200" dirty="0" smtClean="0">
                <a:solidFill>
                  <a:schemeClr val="bg1"/>
                </a:solidFill>
                <a:ea typeface="Segoe UI" pitchFamily="34" charset="0"/>
                <a:cs typeface="Segoe UI" pitchFamily="34" charset="0"/>
              </a:rPr>
              <a:t>training sessions</a:t>
            </a:r>
            <a:endParaRPr lang="en-IN" sz="3200" dirty="0">
              <a:solidFill>
                <a:schemeClr val="bg1"/>
              </a:solidFill>
              <a:ea typeface="Segoe UI" pitchFamily="34" charset="0"/>
              <a:cs typeface="Segoe UI" pitchFamily="34" charset="0"/>
            </a:endParaRPr>
          </a:p>
        </p:txBody>
      </p:sp>
      <p:sp>
        <p:nvSpPr>
          <p:cNvPr id="370" name="Rectangle 369"/>
          <p:cNvSpPr/>
          <p:nvPr/>
        </p:nvSpPr>
        <p:spPr bwMode="auto">
          <a:xfrm>
            <a:off x="4302002" y="1418713"/>
            <a:ext cx="3784490" cy="26959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defTabSz="932472" fontAlgn="base">
              <a:spcBef>
                <a:spcPct val="0"/>
              </a:spcBef>
              <a:spcAft>
                <a:spcPct val="0"/>
              </a:spcAft>
            </a:pPr>
            <a:r>
              <a:rPr lang="en-IN" sz="2800" dirty="0" smtClean="0">
                <a:solidFill>
                  <a:schemeClr val="bg1"/>
                </a:solidFill>
                <a:ea typeface="Segoe UI" pitchFamily="34" charset="0"/>
                <a:cs typeface="Segoe UI" pitchFamily="34" charset="0"/>
              </a:rPr>
              <a:t>Join your local IAMCP chapter and learn how you can build partnerships in your region</a:t>
            </a:r>
            <a:endParaRPr lang="en-IN" sz="2800" dirty="0">
              <a:solidFill>
                <a:schemeClr val="bg1"/>
              </a:solidFill>
              <a:ea typeface="Segoe UI" pitchFamily="34" charset="0"/>
              <a:cs typeface="Segoe UI" pitchFamily="34" charset="0"/>
            </a:endParaRPr>
          </a:p>
        </p:txBody>
      </p:sp>
      <p:sp>
        <p:nvSpPr>
          <p:cNvPr id="371" name="Rectangle 370"/>
          <p:cNvSpPr/>
          <p:nvPr/>
        </p:nvSpPr>
        <p:spPr bwMode="auto">
          <a:xfrm>
            <a:off x="8220989" y="1441052"/>
            <a:ext cx="3784490" cy="269590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defTabSz="932472" fontAlgn="base">
              <a:spcBef>
                <a:spcPct val="0"/>
              </a:spcBef>
              <a:spcAft>
                <a:spcPct val="0"/>
              </a:spcAft>
            </a:pPr>
            <a:r>
              <a:rPr lang="en-IN" sz="2800" dirty="0" smtClean="0">
                <a:solidFill>
                  <a:schemeClr val="bg1"/>
                </a:solidFill>
                <a:ea typeface="Segoe UI" pitchFamily="34" charset="0"/>
                <a:cs typeface="Segoe UI" pitchFamily="34" charset="0"/>
              </a:rPr>
              <a:t>Network through various conferences this year.  Plan on attending Worldwide Partner Conference</a:t>
            </a:r>
          </a:p>
        </p:txBody>
      </p:sp>
      <p:sp>
        <p:nvSpPr>
          <p:cNvPr id="373" name="Rounded Rectangle 1040"/>
          <p:cNvSpPr/>
          <p:nvPr/>
        </p:nvSpPr>
        <p:spPr>
          <a:xfrm>
            <a:off x="3562350" y="4639095"/>
            <a:ext cx="548090" cy="493453"/>
          </a:xfrm>
          <a:custGeom>
            <a:avLst/>
            <a:gdLst/>
            <a:ahLst/>
            <a:cxnLst/>
            <a:rect l="l" t="t" r="r" b="b"/>
            <a:pathLst>
              <a:path w="2038350" h="1835152">
                <a:moveTo>
                  <a:pt x="1847850" y="590551"/>
                </a:moveTo>
                <a:lnTo>
                  <a:pt x="1984375" y="727076"/>
                </a:lnTo>
                <a:lnTo>
                  <a:pt x="1984375" y="1747303"/>
                </a:lnTo>
                <a:cubicBezTo>
                  <a:pt x="1984375" y="1795821"/>
                  <a:pt x="1945044" y="1835152"/>
                  <a:pt x="1896526" y="1835152"/>
                </a:cubicBezTo>
                <a:lnTo>
                  <a:pt x="87849" y="1835152"/>
                </a:lnTo>
                <a:cubicBezTo>
                  <a:pt x="39331" y="1835152"/>
                  <a:pt x="0" y="1795821"/>
                  <a:pt x="0" y="1747303"/>
                </a:cubicBezTo>
                <a:lnTo>
                  <a:pt x="0" y="1094957"/>
                </a:lnTo>
                <a:lnTo>
                  <a:pt x="330200" y="1403351"/>
                </a:lnTo>
                <a:lnTo>
                  <a:pt x="679450" y="1054101"/>
                </a:lnTo>
                <a:lnTo>
                  <a:pt x="1031875" y="1406526"/>
                </a:lnTo>
                <a:close/>
                <a:moveTo>
                  <a:pt x="1377950" y="0"/>
                </a:moveTo>
                <a:lnTo>
                  <a:pt x="2038350" y="0"/>
                </a:lnTo>
                <a:lnTo>
                  <a:pt x="2028825" y="660400"/>
                </a:lnTo>
                <a:lnTo>
                  <a:pt x="1847850" y="479425"/>
                </a:lnTo>
                <a:lnTo>
                  <a:pt x="1031875" y="1295400"/>
                </a:lnTo>
                <a:lnTo>
                  <a:pt x="673100" y="936625"/>
                </a:lnTo>
                <a:lnTo>
                  <a:pt x="317500" y="1292225"/>
                </a:lnTo>
                <a:lnTo>
                  <a:pt x="12700" y="987425"/>
                </a:lnTo>
                <a:lnTo>
                  <a:pt x="682625" y="320675"/>
                </a:lnTo>
                <a:lnTo>
                  <a:pt x="1044575" y="682625"/>
                </a:lnTo>
                <a:lnTo>
                  <a:pt x="1552575" y="1746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a:p>
        </p:txBody>
      </p:sp>
      <p:sp>
        <p:nvSpPr>
          <p:cNvPr id="374" name="Rectangle 50"/>
          <p:cNvSpPr/>
          <p:nvPr/>
        </p:nvSpPr>
        <p:spPr>
          <a:xfrm rot="2084829">
            <a:off x="7313641" y="4648247"/>
            <a:ext cx="674319" cy="556727"/>
          </a:xfrm>
          <a:custGeom>
            <a:avLst/>
            <a:gdLst/>
            <a:ahLst/>
            <a:cxnLst/>
            <a:rect l="l" t="t" r="r" b="b"/>
            <a:pathLst>
              <a:path w="5132879" h="4237776">
                <a:moveTo>
                  <a:pt x="170699" y="1441288"/>
                </a:moveTo>
                <a:cubicBezTo>
                  <a:pt x="350790" y="1316368"/>
                  <a:pt x="598051" y="1361092"/>
                  <a:pt x="722971" y="1541183"/>
                </a:cubicBezTo>
                <a:cubicBezTo>
                  <a:pt x="760292" y="1594987"/>
                  <a:pt x="782471" y="1654786"/>
                  <a:pt x="788662" y="1715758"/>
                </a:cubicBezTo>
                <a:lnTo>
                  <a:pt x="1544341" y="1760309"/>
                </a:lnTo>
                <a:cubicBezTo>
                  <a:pt x="1555966" y="1535887"/>
                  <a:pt x="1669195" y="1320361"/>
                  <a:pt x="1868177" y="1182337"/>
                </a:cubicBezTo>
                <a:cubicBezTo>
                  <a:pt x="2167556" y="974672"/>
                  <a:pt x="2563258" y="1010283"/>
                  <a:pt x="2819940" y="1247757"/>
                </a:cubicBezTo>
                <a:lnTo>
                  <a:pt x="3337714" y="705728"/>
                </a:lnTo>
                <a:cubicBezTo>
                  <a:pt x="3220087" y="495123"/>
                  <a:pt x="3280513" y="225942"/>
                  <a:pt x="3483209" y="85342"/>
                </a:cubicBezTo>
                <a:cubicBezTo>
                  <a:pt x="3700277" y="-65228"/>
                  <a:pt x="3998304" y="-11320"/>
                  <a:pt x="4148874" y="205748"/>
                </a:cubicBezTo>
                <a:cubicBezTo>
                  <a:pt x="4299443" y="422815"/>
                  <a:pt x="4245536" y="720843"/>
                  <a:pt x="4028468" y="871412"/>
                </a:cubicBezTo>
                <a:cubicBezTo>
                  <a:pt x="3849201" y="995761"/>
                  <a:pt x="3614716" y="980648"/>
                  <a:pt x="3455085" y="847617"/>
                </a:cubicBezTo>
                <a:lnTo>
                  <a:pt x="2939940" y="1386894"/>
                </a:lnTo>
                <a:cubicBezTo>
                  <a:pt x="3028033" y="1517900"/>
                  <a:pt x="3069688" y="1666889"/>
                  <a:pt x="3067703" y="1814220"/>
                </a:cubicBezTo>
                <a:lnTo>
                  <a:pt x="3823204" y="1814220"/>
                </a:lnTo>
                <a:cubicBezTo>
                  <a:pt x="3860497" y="1668152"/>
                  <a:pt x="3949845" y="1535603"/>
                  <a:pt x="4083371" y="1442982"/>
                </a:cubicBezTo>
                <a:cubicBezTo>
                  <a:pt x="4386716" y="1232567"/>
                  <a:pt x="4803201" y="1307901"/>
                  <a:pt x="5013617" y="1611246"/>
                </a:cubicBezTo>
                <a:cubicBezTo>
                  <a:pt x="5224033" y="1914591"/>
                  <a:pt x="5148699" y="2331076"/>
                  <a:pt x="4845353" y="2541492"/>
                </a:cubicBezTo>
                <a:cubicBezTo>
                  <a:pt x="4542008" y="2751907"/>
                  <a:pt x="4125523" y="2676573"/>
                  <a:pt x="3915108" y="2373228"/>
                </a:cubicBezTo>
                <a:cubicBezTo>
                  <a:pt x="3853310" y="2284137"/>
                  <a:pt x="3816159" y="2185287"/>
                  <a:pt x="3805026" y="2084371"/>
                </a:cubicBezTo>
                <a:lnTo>
                  <a:pt x="3017890" y="2084371"/>
                </a:lnTo>
                <a:cubicBezTo>
                  <a:pt x="2965175" y="2223262"/>
                  <a:pt x="2871223" y="2348058"/>
                  <a:pt x="2739945" y="2439119"/>
                </a:cubicBezTo>
                <a:cubicBezTo>
                  <a:pt x="2553259" y="2568614"/>
                  <a:pt x="2329119" y="2603511"/>
                  <a:pt x="2125063" y="2551210"/>
                </a:cubicBezTo>
                <a:lnTo>
                  <a:pt x="1817988" y="3326906"/>
                </a:lnTo>
                <a:cubicBezTo>
                  <a:pt x="1870081" y="3360208"/>
                  <a:pt x="1916246" y="3404425"/>
                  <a:pt x="1953645" y="3458341"/>
                </a:cubicBezTo>
                <a:cubicBezTo>
                  <a:pt x="2109913" y="3683625"/>
                  <a:pt x="2053965" y="3992935"/>
                  <a:pt x="1828681" y="4149204"/>
                </a:cubicBezTo>
                <a:cubicBezTo>
                  <a:pt x="1603396" y="4305473"/>
                  <a:pt x="1294087" y="4249524"/>
                  <a:pt x="1137818" y="4024240"/>
                </a:cubicBezTo>
                <a:cubicBezTo>
                  <a:pt x="981549" y="3798955"/>
                  <a:pt x="1037497" y="3489646"/>
                  <a:pt x="1262782" y="3333377"/>
                </a:cubicBezTo>
                <a:cubicBezTo>
                  <a:pt x="1379987" y="3252077"/>
                  <a:pt x="1519935" y="3228218"/>
                  <a:pt x="1648985" y="3256970"/>
                </a:cubicBezTo>
                <a:lnTo>
                  <a:pt x="1953877" y="2486789"/>
                </a:lnTo>
                <a:cubicBezTo>
                  <a:pt x="1844968" y="2434491"/>
                  <a:pt x="1749293" y="2352751"/>
                  <a:pt x="1675670" y="2246612"/>
                </a:cubicBezTo>
                <a:cubicBezTo>
                  <a:pt x="1598426" y="2135253"/>
                  <a:pt x="1554841" y="2010567"/>
                  <a:pt x="1546237" y="1884283"/>
                </a:cubicBezTo>
                <a:lnTo>
                  <a:pt x="786976" y="1839520"/>
                </a:lnTo>
                <a:cubicBezTo>
                  <a:pt x="768746" y="1938904"/>
                  <a:pt x="712658" y="2031315"/>
                  <a:pt x="623075" y="2093455"/>
                </a:cubicBezTo>
                <a:cubicBezTo>
                  <a:pt x="442985" y="2218375"/>
                  <a:pt x="195724" y="2173650"/>
                  <a:pt x="70804" y="1993559"/>
                </a:cubicBezTo>
                <a:cubicBezTo>
                  <a:pt x="-54116" y="1813469"/>
                  <a:pt x="-9392" y="1566208"/>
                  <a:pt x="170699" y="14412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75" name="Donut 2056"/>
          <p:cNvSpPr/>
          <p:nvPr/>
        </p:nvSpPr>
        <p:spPr>
          <a:xfrm>
            <a:off x="11332340" y="4595937"/>
            <a:ext cx="533400" cy="539695"/>
          </a:xfrm>
          <a:custGeom>
            <a:avLst/>
            <a:gdLst/>
            <a:ahLst/>
            <a:cxnLst/>
            <a:rect l="l" t="t" r="r" b="b"/>
            <a:pathLst>
              <a:path w="2766773" h="2799429">
                <a:moveTo>
                  <a:pt x="1383386" y="1210092"/>
                </a:moveTo>
                <a:cubicBezTo>
                  <a:pt x="1488111" y="1210092"/>
                  <a:pt x="1573008" y="1294989"/>
                  <a:pt x="1573008" y="1399714"/>
                </a:cubicBezTo>
                <a:cubicBezTo>
                  <a:pt x="1573008" y="1504439"/>
                  <a:pt x="1488111" y="1589336"/>
                  <a:pt x="1383386" y="1589336"/>
                </a:cubicBezTo>
                <a:cubicBezTo>
                  <a:pt x="1278661" y="1589336"/>
                  <a:pt x="1193764" y="1504439"/>
                  <a:pt x="1193764" y="1399714"/>
                </a:cubicBezTo>
                <a:cubicBezTo>
                  <a:pt x="1193764" y="1294989"/>
                  <a:pt x="1278661" y="1210092"/>
                  <a:pt x="1383386" y="1210092"/>
                </a:cubicBezTo>
                <a:close/>
                <a:moveTo>
                  <a:pt x="1314807" y="589339"/>
                </a:moveTo>
                <a:cubicBezTo>
                  <a:pt x="920031" y="621688"/>
                  <a:pt x="605360" y="936358"/>
                  <a:pt x="573011" y="1331134"/>
                </a:cubicBezTo>
                <a:lnTo>
                  <a:pt x="937260" y="1331134"/>
                </a:lnTo>
                <a:cubicBezTo>
                  <a:pt x="975136" y="1331134"/>
                  <a:pt x="1005840" y="1361838"/>
                  <a:pt x="1005840" y="1399714"/>
                </a:cubicBezTo>
                <a:cubicBezTo>
                  <a:pt x="1005840" y="1437590"/>
                  <a:pt x="975136" y="1468294"/>
                  <a:pt x="937260" y="1468294"/>
                </a:cubicBezTo>
                <a:lnTo>
                  <a:pt x="573011" y="1468294"/>
                </a:lnTo>
                <a:cubicBezTo>
                  <a:pt x="605360" y="1863070"/>
                  <a:pt x="920030" y="2177740"/>
                  <a:pt x="1314806" y="2210089"/>
                </a:cubicBezTo>
                <a:lnTo>
                  <a:pt x="1314806" y="1862169"/>
                </a:lnTo>
                <a:cubicBezTo>
                  <a:pt x="1314806" y="1824293"/>
                  <a:pt x="1345510" y="1793589"/>
                  <a:pt x="1383386" y="1793589"/>
                </a:cubicBezTo>
                <a:cubicBezTo>
                  <a:pt x="1421262" y="1793589"/>
                  <a:pt x="1451966" y="1824293"/>
                  <a:pt x="1451966" y="1862169"/>
                </a:cubicBezTo>
                <a:lnTo>
                  <a:pt x="1451966" y="2210089"/>
                </a:lnTo>
                <a:cubicBezTo>
                  <a:pt x="1846742" y="2177740"/>
                  <a:pt x="2161412" y="1863070"/>
                  <a:pt x="2193761" y="1468294"/>
                </a:cubicBezTo>
                <a:lnTo>
                  <a:pt x="1829513" y="1468294"/>
                </a:lnTo>
                <a:cubicBezTo>
                  <a:pt x="1791637" y="1468294"/>
                  <a:pt x="1760933" y="1437590"/>
                  <a:pt x="1760933" y="1399714"/>
                </a:cubicBezTo>
                <a:cubicBezTo>
                  <a:pt x="1760933" y="1361838"/>
                  <a:pt x="1791637" y="1331134"/>
                  <a:pt x="1829513" y="1331134"/>
                </a:cubicBezTo>
                <a:lnTo>
                  <a:pt x="2193761" y="1331134"/>
                </a:lnTo>
                <a:cubicBezTo>
                  <a:pt x="2161412" y="936358"/>
                  <a:pt x="1846743" y="621689"/>
                  <a:pt x="1451967" y="589339"/>
                </a:cubicBezTo>
                <a:lnTo>
                  <a:pt x="1451967" y="937260"/>
                </a:lnTo>
                <a:cubicBezTo>
                  <a:pt x="1451967" y="975136"/>
                  <a:pt x="1421263" y="1005840"/>
                  <a:pt x="1383387" y="1005840"/>
                </a:cubicBezTo>
                <a:cubicBezTo>
                  <a:pt x="1345511" y="1005840"/>
                  <a:pt x="1314807" y="975136"/>
                  <a:pt x="1314807" y="937260"/>
                </a:cubicBezTo>
                <a:close/>
                <a:moveTo>
                  <a:pt x="1383387" y="0"/>
                </a:moveTo>
                <a:cubicBezTo>
                  <a:pt x="1421263" y="0"/>
                  <a:pt x="1451967" y="30704"/>
                  <a:pt x="1451967" y="68580"/>
                </a:cubicBezTo>
                <a:lnTo>
                  <a:pt x="1451967" y="414357"/>
                </a:lnTo>
                <a:cubicBezTo>
                  <a:pt x="1943440" y="446942"/>
                  <a:pt x="2336159" y="839661"/>
                  <a:pt x="2368743" y="1331134"/>
                </a:cubicBezTo>
                <a:lnTo>
                  <a:pt x="2698193" y="1331134"/>
                </a:lnTo>
                <a:cubicBezTo>
                  <a:pt x="2736069" y="1331134"/>
                  <a:pt x="2766773" y="1361838"/>
                  <a:pt x="2766773" y="1399714"/>
                </a:cubicBezTo>
                <a:cubicBezTo>
                  <a:pt x="2766773" y="1437590"/>
                  <a:pt x="2736069" y="1468294"/>
                  <a:pt x="2698193" y="1468294"/>
                </a:cubicBezTo>
                <a:lnTo>
                  <a:pt x="2368743" y="1468294"/>
                </a:lnTo>
                <a:cubicBezTo>
                  <a:pt x="2336159" y="1959768"/>
                  <a:pt x="1943440" y="2352487"/>
                  <a:pt x="1451966" y="2385071"/>
                </a:cubicBezTo>
                <a:lnTo>
                  <a:pt x="1451966" y="2730849"/>
                </a:lnTo>
                <a:cubicBezTo>
                  <a:pt x="1451966" y="2768725"/>
                  <a:pt x="1421262" y="2799429"/>
                  <a:pt x="1383386" y="2799429"/>
                </a:cubicBezTo>
                <a:cubicBezTo>
                  <a:pt x="1345510" y="2799429"/>
                  <a:pt x="1314806" y="2768725"/>
                  <a:pt x="1314806" y="2730849"/>
                </a:cubicBezTo>
                <a:lnTo>
                  <a:pt x="1314806" y="2385071"/>
                </a:lnTo>
                <a:cubicBezTo>
                  <a:pt x="823333" y="2352487"/>
                  <a:pt x="430613" y="1959768"/>
                  <a:pt x="398029" y="1468294"/>
                </a:cubicBezTo>
                <a:lnTo>
                  <a:pt x="68580" y="1468294"/>
                </a:lnTo>
                <a:cubicBezTo>
                  <a:pt x="30704" y="1468294"/>
                  <a:pt x="0" y="1437590"/>
                  <a:pt x="0" y="1399714"/>
                </a:cubicBezTo>
                <a:cubicBezTo>
                  <a:pt x="0" y="1361838"/>
                  <a:pt x="30704" y="1331134"/>
                  <a:pt x="68580" y="1331134"/>
                </a:cubicBezTo>
                <a:lnTo>
                  <a:pt x="398029" y="1331134"/>
                </a:lnTo>
                <a:cubicBezTo>
                  <a:pt x="430613" y="839660"/>
                  <a:pt x="823333" y="446941"/>
                  <a:pt x="1314807" y="414357"/>
                </a:cubicBezTo>
                <a:lnTo>
                  <a:pt x="1314807" y="68580"/>
                </a:lnTo>
                <a:cubicBezTo>
                  <a:pt x="1314807" y="30704"/>
                  <a:pt x="1345511" y="0"/>
                  <a:pt x="13833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07" name="Rounded Rectangle 1040"/>
          <p:cNvSpPr/>
          <p:nvPr/>
        </p:nvSpPr>
        <p:spPr>
          <a:xfrm>
            <a:off x="3460373" y="3403084"/>
            <a:ext cx="548090" cy="493453"/>
          </a:xfrm>
          <a:custGeom>
            <a:avLst/>
            <a:gdLst/>
            <a:ahLst/>
            <a:cxnLst/>
            <a:rect l="l" t="t" r="r" b="b"/>
            <a:pathLst>
              <a:path w="2038350" h="1835152">
                <a:moveTo>
                  <a:pt x="1847850" y="590551"/>
                </a:moveTo>
                <a:lnTo>
                  <a:pt x="1984375" y="727076"/>
                </a:lnTo>
                <a:lnTo>
                  <a:pt x="1984375" y="1747303"/>
                </a:lnTo>
                <a:cubicBezTo>
                  <a:pt x="1984375" y="1795821"/>
                  <a:pt x="1945044" y="1835152"/>
                  <a:pt x="1896526" y="1835152"/>
                </a:cubicBezTo>
                <a:lnTo>
                  <a:pt x="87849" y="1835152"/>
                </a:lnTo>
                <a:cubicBezTo>
                  <a:pt x="39331" y="1835152"/>
                  <a:pt x="0" y="1795821"/>
                  <a:pt x="0" y="1747303"/>
                </a:cubicBezTo>
                <a:lnTo>
                  <a:pt x="0" y="1094957"/>
                </a:lnTo>
                <a:lnTo>
                  <a:pt x="330200" y="1403351"/>
                </a:lnTo>
                <a:lnTo>
                  <a:pt x="679450" y="1054101"/>
                </a:lnTo>
                <a:lnTo>
                  <a:pt x="1031875" y="1406526"/>
                </a:lnTo>
                <a:close/>
                <a:moveTo>
                  <a:pt x="1377950" y="0"/>
                </a:moveTo>
                <a:lnTo>
                  <a:pt x="2038350" y="0"/>
                </a:lnTo>
                <a:lnTo>
                  <a:pt x="2028825" y="660400"/>
                </a:lnTo>
                <a:lnTo>
                  <a:pt x="1847850" y="479425"/>
                </a:lnTo>
                <a:lnTo>
                  <a:pt x="1031875" y="1295400"/>
                </a:lnTo>
                <a:lnTo>
                  <a:pt x="673100" y="936625"/>
                </a:lnTo>
                <a:lnTo>
                  <a:pt x="317500" y="1292225"/>
                </a:lnTo>
                <a:lnTo>
                  <a:pt x="12700" y="987425"/>
                </a:lnTo>
                <a:lnTo>
                  <a:pt x="682625" y="320675"/>
                </a:lnTo>
                <a:lnTo>
                  <a:pt x="1044575" y="682625"/>
                </a:lnTo>
                <a:lnTo>
                  <a:pt x="1552575" y="1746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23408152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9261537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59"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376" name="Group 375"/>
          <p:cNvGrpSpPr/>
          <p:nvPr/>
        </p:nvGrpSpPr>
        <p:grpSpPr>
          <a:xfrm>
            <a:off x="151523" y="5854700"/>
            <a:ext cx="2570461" cy="1139825"/>
            <a:chOff x="9980698" y="6245067"/>
            <a:chExt cx="1037514" cy="460067"/>
          </a:xfrm>
        </p:grpSpPr>
        <p:grpSp>
          <p:nvGrpSpPr>
            <p:cNvPr id="377" name="Group 376"/>
            <p:cNvGrpSpPr/>
            <p:nvPr/>
          </p:nvGrpSpPr>
          <p:grpSpPr>
            <a:xfrm>
              <a:off x="9980698" y="6345901"/>
              <a:ext cx="583756" cy="359233"/>
              <a:chOff x="6670675" y="4275930"/>
              <a:chExt cx="1224064" cy="753270"/>
            </a:xfrm>
          </p:grpSpPr>
          <p:sp>
            <p:nvSpPr>
              <p:cNvPr id="807" name="Freeform 806"/>
              <p:cNvSpPr>
                <a:spLocks/>
              </p:cNvSpPr>
              <p:nvPr/>
            </p:nvSpPr>
            <p:spPr bwMode="auto">
              <a:xfrm>
                <a:off x="6670675" y="4534582"/>
                <a:ext cx="620540" cy="494617"/>
              </a:xfrm>
              <a:custGeom>
                <a:avLst/>
                <a:gdLst>
                  <a:gd name="T0" fmla="*/ 182 w 547"/>
                  <a:gd name="T1" fmla="*/ 47 h 436"/>
                  <a:gd name="T2" fmla="*/ 182 w 547"/>
                  <a:gd name="T3" fmla="*/ 0 h 436"/>
                  <a:gd name="T4" fmla="*/ 65 w 547"/>
                  <a:gd name="T5" fmla="*/ 0 h 436"/>
                  <a:gd name="T6" fmla="*/ 65 w 547"/>
                  <a:gd name="T7" fmla="*/ 47 h 436"/>
                  <a:gd name="T8" fmla="*/ 0 w 547"/>
                  <a:gd name="T9" fmla="*/ 47 h 436"/>
                  <a:gd name="T10" fmla="*/ 0 w 547"/>
                  <a:gd name="T11" fmla="*/ 59 h 436"/>
                  <a:gd name="T12" fmla="*/ 15 w 547"/>
                  <a:gd name="T13" fmla="*/ 59 h 436"/>
                  <a:gd name="T14" fmla="*/ 15 w 547"/>
                  <a:gd name="T15" fmla="*/ 436 h 436"/>
                  <a:gd name="T16" fmla="*/ 531 w 547"/>
                  <a:gd name="T17" fmla="*/ 436 h 436"/>
                  <a:gd name="T18" fmla="*/ 531 w 547"/>
                  <a:gd name="T19" fmla="*/ 59 h 436"/>
                  <a:gd name="T20" fmla="*/ 547 w 547"/>
                  <a:gd name="T21" fmla="*/ 59 h 436"/>
                  <a:gd name="T22" fmla="*/ 547 w 547"/>
                  <a:gd name="T23" fmla="*/ 47 h 436"/>
                  <a:gd name="T24" fmla="*/ 182 w 547"/>
                  <a:gd name="T25" fmla="*/ 47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436">
                    <a:moveTo>
                      <a:pt x="182" y="47"/>
                    </a:moveTo>
                    <a:lnTo>
                      <a:pt x="182" y="0"/>
                    </a:lnTo>
                    <a:lnTo>
                      <a:pt x="65" y="0"/>
                    </a:lnTo>
                    <a:lnTo>
                      <a:pt x="65" y="47"/>
                    </a:lnTo>
                    <a:lnTo>
                      <a:pt x="0" y="47"/>
                    </a:lnTo>
                    <a:lnTo>
                      <a:pt x="0" y="59"/>
                    </a:lnTo>
                    <a:lnTo>
                      <a:pt x="15" y="59"/>
                    </a:lnTo>
                    <a:lnTo>
                      <a:pt x="15" y="436"/>
                    </a:lnTo>
                    <a:lnTo>
                      <a:pt x="531" y="436"/>
                    </a:lnTo>
                    <a:lnTo>
                      <a:pt x="531" y="59"/>
                    </a:lnTo>
                    <a:lnTo>
                      <a:pt x="547" y="59"/>
                    </a:lnTo>
                    <a:lnTo>
                      <a:pt x="547" y="47"/>
                    </a:lnTo>
                    <a:lnTo>
                      <a:pt x="182" y="4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08" name="Freeform 807"/>
              <p:cNvSpPr>
                <a:spLocks/>
              </p:cNvSpPr>
              <p:nvPr/>
            </p:nvSpPr>
            <p:spPr bwMode="auto">
              <a:xfrm>
                <a:off x="7363820" y="4606053"/>
                <a:ext cx="530919" cy="423147"/>
              </a:xfrm>
              <a:custGeom>
                <a:avLst/>
                <a:gdLst>
                  <a:gd name="T0" fmla="*/ 155 w 468"/>
                  <a:gd name="T1" fmla="*/ 40 h 373"/>
                  <a:gd name="T2" fmla="*/ 155 w 468"/>
                  <a:gd name="T3" fmla="*/ 0 h 373"/>
                  <a:gd name="T4" fmla="*/ 56 w 468"/>
                  <a:gd name="T5" fmla="*/ 0 h 373"/>
                  <a:gd name="T6" fmla="*/ 56 w 468"/>
                  <a:gd name="T7" fmla="*/ 40 h 373"/>
                  <a:gd name="T8" fmla="*/ 0 w 468"/>
                  <a:gd name="T9" fmla="*/ 40 h 373"/>
                  <a:gd name="T10" fmla="*/ 0 w 468"/>
                  <a:gd name="T11" fmla="*/ 50 h 373"/>
                  <a:gd name="T12" fmla="*/ 13 w 468"/>
                  <a:gd name="T13" fmla="*/ 50 h 373"/>
                  <a:gd name="T14" fmla="*/ 13 w 468"/>
                  <a:gd name="T15" fmla="*/ 373 h 373"/>
                  <a:gd name="T16" fmla="*/ 456 w 468"/>
                  <a:gd name="T17" fmla="*/ 373 h 373"/>
                  <a:gd name="T18" fmla="*/ 456 w 468"/>
                  <a:gd name="T19" fmla="*/ 50 h 373"/>
                  <a:gd name="T20" fmla="*/ 468 w 468"/>
                  <a:gd name="T21" fmla="*/ 50 h 373"/>
                  <a:gd name="T22" fmla="*/ 468 w 468"/>
                  <a:gd name="T23" fmla="*/ 40 h 373"/>
                  <a:gd name="T24" fmla="*/ 155 w 468"/>
                  <a:gd name="T25" fmla="*/ 4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373">
                    <a:moveTo>
                      <a:pt x="155" y="40"/>
                    </a:moveTo>
                    <a:lnTo>
                      <a:pt x="155" y="0"/>
                    </a:lnTo>
                    <a:lnTo>
                      <a:pt x="56" y="0"/>
                    </a:lnTo>
                    <a:lnTo>
                      <a:pt x="56" y="40"/>
                    </a:lnTo>
                    <a:lnTo>
                      <a:pt x="0" y="40"/>
                    </a:lnTo>
                    <a:lnTo>
                      <a:pt x="0" y="50"/>
                    </a:lnTo>
                    <a:lnTo>
                      <a:pt x="13" y="50"/>
                    </a:lnTo>
                    <a:lnTo>
                      <a:pt x="13" y="373"/>
                    </a:lnTo>
                    <a:lnTo>
                      <a:pt x="456" y="373"/>
                    </a:lnTo>
                    <a:lnTo>
                      <a:pt x="456" y="50"/>
                    </a:lnTo>
                    <a:lnTo>
                      <a:pt x="468" y="50"/>
                    </a:lnTo>
                    <a:lnTo>
                      <a:pt x="468" y="40"/>
                    </a:lnTo>
                    <a:lnTo>
                      <a:pt x="155" y="4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09" name="Freeform 808"/>
              <p:cNvSpPr>
                <a:spLocks/>
              </p:cNvSpPr>
              <p:nvPr/>
            </p:nvSpPr>
            <p:spPr bwMode="auto">
              <a:xfrm>
                <a:off x="7016680" y="4275930"/>
                <a:ext cx="574028" cy="753270"/>
              </a:xfrm>
              <a:custGeom>
                <a:avLst/>
                <a:gdLst>
                  <a:gd name="T0" fmla="*/ 277 w 506"/>
                  <a:gd name="T1" fmla="*/ 71 h 664"/>
                  <a:gd name="T2" fmla="*/ 277 w 506"/>
                  <a:gd name="T3" fmla="*/ 0 h 664"/>
                  <a:gd name="T4" fmla="*/ 98 w 506"/>
                  <a:gd name="T5" fmla="*/ 0 h 664"/>
                  <a:gd name="T6" fmla="*/ 98 w 506"/>
                  <a:gd name="T7" fmla="*/ 71 h 664"/>
                  <a:gd name="T8" fmla="*/ 0 w 506"/>
                  <a:gd name="T9" fmla="*/ 71 h 664"/>
                  <a:gd name="T10" fmla="*/ 0 w 506"/>
                  <a:gd name="T11" fmla="*/ 89 h 664"/>
                  <a:gd name="T12" fmla="*/ 22 w 506"/>
                  <a:gd name="T13" fmla="*/ 89 h 664"/>
                  <a:gd name="T14" fmla="*/ 22 w 506"/>
                  <a:gd name="T15" fmla="*/ 664 h 664"/>
                  <a:gd name="T16" fmla="*/ 484 w 506"/>
                  <a:gd name="T17" fmla="*/ 664 h 664"/>
                  <a:gd name="T18" fmla="*/ 484 w 506"/>
                  <a:gd name="T19" fmla="*/ 89 h 664"/>
                  <a:gd name="T20" fmla="*/ 506 w 506"/>
                  <a:gd name="T21" fmla="*/ 89 h 664"/>
                  <a:gd name="T22" fmla="*/ 506 w 506"/>
                  <a:gd name="T23" fmla="*/ 71 h 664"/>
                  <a:gd name="T24" fmla="*/ 277 w 506"/>
                  <a:gd name="T25" fmla="*/ 7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6" h="664">
                    <a:moveTo>
                      <a:pt x="277" y="71"/>
                    </a:moveTo>
                    <a:lnTo>
                      <a:pt x="277" y="0"/>
                    </a:lnTo>
                    <a:lnTo>
                      <a:pt x="98" y="0"/>
                    </a:lnTo>
                    <a:lnTo>
                      <a:pt x="98" y="71"/>
                    </a:lnTo>
                    <a:lnTo>
                      <a:pt x="0" y="71"/>
                    </a:lnTo>
                    <a:lnTo>
                      <a:pt x="0" y="89"/>
                    </a:lnTo>
                    <a:lnTo>
                      <a:pt x="22" y="89"/>
                    </a:lnTo>
                    <a:lnTo>
                      <a:pt x="22" y="664"/>
                    </a:lnTo>
                    <a:lnTo>
                      <a:pt x="484" y="664"/>
                    </a:lnTo>
                    <a:lnTo>
                      <a:pt x="484" y="89"/>
                    </a:lnTo>
                    <a:lnTo>
                      <a:pt x="506" y="89"/>
                    </a:lnTo>
                    <a:lnTo>
                      <a:pt x="506" y="71"/>
                    </a:lnTo>
                    <a:lnTo>
                      <a:pt x="277" y="71"/>
                    </a:lnTo>
                    <a:close/>
                  </a:path>
                </a:pathLst>
              </a:custGeom>
              <a:solidFill>
                <a:srgbClr val="008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10" name="Rectangle 809"/>
              <p:cNvSpPr>
                <a:spLocks noChangeArrowheads="1"/>
              </p:cNvSpPr>
              <p:nvPr/>
            </p:nvSpPr>
            <p:spPr bwMode="auto">
              <a:xfrm>
                <a:off x="7330920"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11" name="Rectangle 810"/>
              <p:cNvSpPr>
                <a:spLocks noChangeArrowheads="1"/>
              </p:cNvSpPr>
              <p:nvPr/>
            </p:nvSpPr>
            <p:spPr bwMode="auto">
              <a:xfrm>
                <a:off x="7211804" y="4897604"/>
                <a:ext cx="68067" cy="13159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12" name="Rectangle 811"/>
              <p:cNvSpPr>
                <a:spLocks noChangeArrowheads="1"/>
              </p:cNvSpPr>
              <p:nvPr/>
            </p:nvSpPr>
            <p:spPr bwMode="auto">
              <a:xfrm>
                <a:off x="7093822" y="4435886"/>
                <a:ext cx="422013" cy="6693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13" name="Rectangle 812"/>
              <p:cNvSpPr>
                <a:spLocks noChangeArrowheads="1"/>
              </p:cNvSpPr>
              <p:nvPr/>
            </p:nvSpPr>
            <p:spPr bwMode="auto">
              <a:xfrm>
                <a:off x="7093822" y="4553868"/>
                <a:ext cx="422013" cy="65798"/>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14" name="Rectangle 813"/>
              <p:cNvSpPr>
                <a:spLocks noChangeArrowheads="1"/>
              </p:cNvSpPr>
              <p:nvPr/>
            </p:nvSpPr>
            <p:spPr bwMode="auto">
              <a:xfrm>
                <a:off x="7093822" y="4670716"/>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15" name="Rectangle 814"/>
              <p:cNvSpPr>
                <a:spLocks noChangeArrowheads="1"/>
              </p:cNvSpPr>
              <p:nvPr/>
            </p:nvSpPr>
            <p:spPr bwMode="auto">
              <a:xfrm>
                <a:off x="7093822" y="4788698"/>
                <a:ext cx="422013" cy="6806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grpSp>
        <p:grpSp>
          <p:nvGrpSpPr>
            <p:cNvPr id="378" name="Group 377"/>
            <p:cNvGrpSpPr/>
            <p:nvPr/>
          </p:nvGrpSpPr>
          <p:grpSpPr>
            <a:xfrm>
              <a:off x="10448654" y="6245067"/>
              <a:ext cx="569558" cy="448364"/>
              <a:chOff x="3994474" y="3851208"/>
              <a:chExt cx="1293813" cy="1018510"/>
            </a:xfrm>
          </p:grpSpPr>
          <p:sp>
            <p:nvSpPr>
              <p:cNvPr id="379" name="Freeform 378"/>
              <p:cNvSpPr>
                <a:spLocks/>
              </p:cNvSpPr>
              <p:nvPr/>
            </p:nvSpPr>
            <p:spPr bwMode="auto">
              <a:xfrm>
                <a:off x="4392937" y="4367146"/>
                <a:ext cx="587375" cy="495300"/>
              </a:xfrm>
              <a:custGeom>
                <a:avLst/>
                <a:gdLst>
                  <a:gd name="T0" fmla="*/ 167 w 370"/>
                  <a:gd name="T1" fmla="*/ 53 h 312"/>
                  <a:gd name="T2" fmla="*/ 167 w 370"/>
                  <a:gd name="T3" fmla="*/ 0 h 312"/>
                  <a:gd name="T4" fmla="*/ 126 w 370"/>
                  <a:gd name="T5" fmla="*/ 0 h 312"/>
                  <a:gd name="T6" fmla="*/ 126 w 370"/>
                  <a:gd name="T7" fmla="*/ 53 h 312"/>
                  <a:gd name="T8" fmla="*/ 112 w 370"/>
                  <a:gd name="T9" fmla="*/ 53 h 312"/>
                  <a:gd name="T10" fmla="*/ 112 w 370"/>
                  <a:gd name="T11" fmla="*/ 0 h 312"/>
                  <a:gd name="T12" fmla="*/ 72 w 370"/>
                  <a:gd name="T13" fmla="*/ 0 h 312"/>
                  <a:gd name="T14" fmla="*/ 72 w 370"/>
                  <a:gd name="T15" fmla="*/ 53 h 312"/>
                  <a:gd name="T16" fmla="*/ 0 w 370"/>
                  <a:gd name="T17" fmla="*/ 53 h 312"/>
                  <a:gd name="T18" fmla="*/ 0 w 370"/>
                  <a:gd name="T19" fmla="*/ 65 h 312"/>
                  <a:gd name="T20" fmla="*/ 17 w 370"/>
                  <a:gd name="T21" fmla="*/ 65 h 312"/>
                  <a:gd name="T22" fmla="*/ 17 w 370"/>
                  <a:gd name="T23" fmla="*/ 312 h 312"/>
                  <a:gd name="T24" fmla="*/ 353 w 370"/>
                  <a:gd name="T25" fmla="*/ 312 h 312"/>
                  <a:gd name="T26" fmla="*/ 353 w 370"/>
                  <a:gd name="T27" fmla="*/ 65 h 312"/>
                  <a:gd name="T28" fmla="*/ 370 w 370"/>
                  <a:gd name="T29" fmla="*/ 65 h 312"/>
                  <a:gd name="T30" fmla="*/ 370 w 370"/>
                  <a:gd name="T31" fmla="*/ 53 h 312"/>
                  <a:gd name="T32" fmla="*/ 167 w 370"/>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0" h="312">
                    <a:moveTo>
                      <a:pt x="167" y="53"/>
                    </a:moveTo>
                    <a:lnTo>
                      <a:pt x="167" y="0"/>
                    </a:lnTo>
                    <a:lnTo>
                      <a:pt x="126" y="0"/>
                    </a:lnTo>
                    <a:lnTo>
                      <a:pt x="126" y="53"/>
                    </a:lnTo>
                    <a:lnTo>
                      <a:pt x="112" y="53"/>
                    </a:lnTo>
                    <a:lnTo>
                      <a:pt x="112" y="0"/>
                    </a:lnTo>
                    <a:lnTo>
                      <a:pt x="72" y="0"/>
                    </a:lnTo>
                    <a:lnTo>
                      <a:pt x="72" y="53"/>
                    </a:lnTo>
                    <a:lnTo>
                      <a:pt x="0" y="53"/>
                    </a:lnTo>
                    <a:lnTo>
                      <a:pt x="0" y="65"/>
                    </a:lnTo>
                    <a:lnTo>
                      <a:pt x="17" y="65"/>
                    </a:lnTo>
                    <a:lnTo>
                      <a:pt x="17" y="312"/>
                    </a:lnTo>
                    <a:lnTo>
                      <a:pt x="353" y="312"/>
                    </a:lnTo>
                    <a:lnTo>
                      <a:pt x="353" y="65"/>
                    </a:lnTo>
                    <a:lnTo>
                      <a:pt x="370" y="65"/>
                    </a:lnTo>
                    <a:lnTo>
                      <a:pt x="370" y="53"/>
                    </a:lnTo>
                    <a:lnTo>
                      <a:pt x="167"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80" name="Freeform 379"/>
              <p:cNvSpPr>
                <a:spLocks/>
              </p:cNvSpPr>
              <p:nvPr/>
            </p:nvSpPr>
            <p:spPr bwMode="auto">
              <a:xfrm>
                <a:off x="4702499" y="4367146"/>
                <a:ext cx="585788" cy="495300"/>
              </a:xfrm>
              <a:custGeom>
                <a:avLst/>
                <a:gdLst>
                  <a:gd name="T0" fmla="*/ 166 w 369"/>
                  <a:gd name="T1" fmla="*/ 53 h 312"/>
                  <a:gd name="T2" fmla="*/ 166 w 369"/>
                  <a:gd name="T3" fmla="*/ 0 h 312"/>
                  <a:gd name="T4" fmla="*/ 126 w 369"/>
                  <a:gd name="T5" fmla="*/ 0 h 312"/>
                  <a:gd name="T6" fmla="*/ 126 w 369"/>
                  <a:gd name="T7" fmla="*/ 53 h 312"/>
                  <a:gd name="T8" fmla="*/ 112 w 369"/>
                  <a:gd name="T9" fmla="*/ 53 h 312"/>
                  <a:gd name="T10" fmla="*/ 112 w 369"/>
                  <a:gd name="T11" fmla="*/ 0 h 312"/>
                  <a:gd name="T12" fmla="*/ 73 w 369"/>
                  <a:gd name="T13" fmla="*/ 0 h 312"/>
                  <a:gd name="T14" fmla="*/ 73 w 369"/>
                  <a:gd name="T15" fmla="*/ 53 h 312"/>
                  <a:gd name="T16" fmla="*/ 0 w 369"/>
                  <a:gd name="T17" fmla="*/ 53 h 312"/>
                  <a:gd name="T18" fmla="*/ 0 w 369"/>
                  <a:gd name="T19" fmla="*/ 65 h 312"/>
                  <a:gd name="T20" fmla="*/ 17 w 369"/>
                  <a:gd name="T21" fmla="*/ 65 h 312"/>
                  <a:gd name="T22" fmla="*/ 17 w 369"/>
                  <a:gd name="T23" fmla="*/ 312 h 312"/>
                  <a:gd name="T24" fmla="*/ 353 w 369"/>
                  <a:gd name="T25" fmla="*/ 312 h 312"/>
                  <a:gd name="T26" fmla="*/ 353 w 369"/>
                  <a:gd name="T27" fmla="*/ 65 h 312"/>
                  <a:gd name="T28" fmla="*/ 369 w 369"/>
                  <a:gd name="T29" fmla="*/ 65 h 312"/>
                  <a:gd name="T30" fmla="*/ 369 w 369"/>
                  <a:gd name="T31" fmla="*/ 53 h 312"/>
                  <a:gd name="T32" fmla="*/ 166 w 369"/>
                  <a:gd name="T33" fmla="*/ 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312">
                    <a:moveTo>
                      <a:pt x="166" y="53"/>
                    </a:moveTo>
                    <a:lnTo>
                      <a:pt x="166" y="0"/>
                    </a:lnTo>
                    <a:lnTo>
                      <a:pt x="126" y="0"/>
                    </a:lnTo>
                    <a:lnTo>
                      <a:pt x="126" y="53"/>
                    </a:lnTo>
                    <a:lnTo>
                      <a:pt x="112" y="53"/>
                    </a:lnTo>
                    <a:lnTo>
                      <a:pt x="112" y="0"/>
                    </a:lnTo>
                    <a:lnTo>
                      <a:pt x="73" y="0"/>
                    </a:lnTo>
                    <a:lnTo>
                      <a:pt x="73" y="53"/>
                    </a:lnTo>
                    <a:lnTo>
                      <a:pt x="0" y="53"/>
                    </a:lnTo>
                    <a:lnTo>
                      <a:pt x="0" y="65"/>
                    </a:lnTo>
                    <a:lnTo>
                      <a:pt x="17" y="65"/>
                    </a:lnTo>
                    <a:lnTo>
                      <a:pt x="17" y="312"/>
                    </a:lnTo>
                    <a:lnTo>
                      <a:pt x="353" y="312"/>
                    </a:lnTo>
                    <a:lnTo>
                      <a:pt x="353" y="65"/>
                    </a:lnTo>
                    <a:lnTo>
                      <a:pt x="369" y="65"/>
                    </a:lnTo>
                    <a:lnTo>
                      <a:pt x="369" y="53"/>
                    </a:lnTo>
                    <a:lnTo>
                      <a:pt x="166" y="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81" name="Rectangle 380"/>
              <p:cNvSpPr>
                <a:spLocks noChangeArrowheads="1"/>
              </p:cNvSpPr>
              <p:nvPr/>
            </p:nvSpPr>
            <p:spPr bwMode="auto">
              <a:xfrm>
                <a:off x="4019874" y="4192521"/>
                <a:ext cx="531813" cy="669925"/>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82" name="Rectangle 381"/>
              <p:cNvSpPr>
                <a:spLocks noChangeArrowheads="1"/>
              </p:cNvSpPr>
              <p:nvPr/>
            </p:nvSpPr>
            <p:spPr bwMode="auto">
              <a:xfrm>
                <a:off x="3994474" y="4173471"/>
                <a:ext cx="584200" cy="190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83" name="Rectangle 382"/>
              <p:cNvSpPr>
                <a:spLocks noChangeArrowheads="1"/>
              </p:cNvSpPr>
              <p:nvPr/>
            </p:nvSpPr>
            <p:spPr bwMode="auto">
              <a:xfrm>
                <a:off x="4069087"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84" name="Rectangle 383"/>
              <p:cNvSpPr>
                <a:spLocks noChangeArrowheads="1"/>
              </p:cNvSpPr>
              <p:nvPr/>
            </p:nvSpPr>
            <p:spPr bwMode="auto">
              <a:xfrm>
                <a:off x="4069087" y="4252846"/>
                <a:ext cx="69850" cy="3651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85" name="Rectangle 384"/>
              <p:cNvSpPr>
                <a:spLocks noChangeArrowheads="1"/>
              </p:cNvSpPr>
              <p:nvPr/>
            </p:nvSpPr>
            <p:spPr bwMode="auto">
              <a:xfrm>
                <a:off x="4189737" y="425284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86" name="Rectangle 385"/>
              <p:cNvSpPr>
                <a:spLocks noChangeArrowheads="1"/>
              </p:cNvSpPr>
              <p:nvPr/>
            </p:nvSpPr>
            <p:spPr bwMode="auto">
              <a:xfrm>
                <a:off x="4308799"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94" name="Rectangle 393"/>
              <p:cNvSpPr>
                <a:spLocks noChangeArrowheads="1"/>
              </p:cNvSpPr>
              <p:nvPr/>
            </p:nvSpPr>
            <p:spPr bwMode="auto">
              <a:xfrm>
                <a:off x="4189737" y="4725921"/>
                <a:ext cx="68263"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95" name="Rectangle 394"/>
              <p:cNvSpPr>
                <a:spLocks noChangeArrowheads="1"/>
              </p:cNvSpPr>
              <p:nvPr/>
            </p:nvSpPr>
            <p:spPr bwMode="auto">
              <a:xfrm>
                <a:off x="4308799" y="4725921"/>
                <a:ext cx="71438" cy="1365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96" name="Rectangle 395"/>
              <p:cNvSpPr>
                <a:spLocks noChangeArrowheads="1"/>
              </p:cNvSpPr>
              <p:nvPr/>
            </p:nvSpPr>
            <p:spPr bwMode="auto">
              <a:xfrm>
                <a:off x="4431037" y="4252846"/>
                <a:ext cx="69850"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397" name="Rectangle 396"/>
              <p:cNvSpPr>
                <a:spLocks noChangeArrowheads="1"/>
              </p:cNvSpPr>
              <p:nvPr/>
            </p:nvSpPr>
            <p:spPr bwMode="auto">
              <a:xfrm>
                <a:off x="4069087"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02" name="Rectangle 401"/>
              <p:cNvSpPr>
                <a:spLocks noChangeArrowheads="1"/>
              </p:cNvSpPr>
              <p:nvPr/>
            </p:nvSpPr>
            <p:spPr bwMode="auto">
              <a:xfrm>
                <a:off x="4189737" y="4373496"/>
                <a:ext cx="68263"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03" name="Rectangle 402"/>
              <p:cNvSpPr>
                <a:spLocks noChangeArrowheads="1"/>
              </p:cNvSpPr>
              <p:nvPr/>
            </p:nvSpPr>
            <p:spPr bwMode="auto">
              <a:xfrm>
                <a:off x="4308799" y="4373496"/>
                <a:ext cx="71438" cy="714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04" name="Rectangle 403"/>
              <p:cNvSpPr>
                <a:spLocks noChangeArrowheads="1"/>
              </p:cNvSpPr>
              <p:nvPr/>
            </p:nvSpPr>
            <p:spPr bwMode="auto">
              <a:xfrm>
                <a:off x="4431037"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59" name="Rectangle 758"/>
              <p:cNvSpPr>
                <a:spLocks noChangeArrowheads="1"/>
              </p:cNvSpPr>
              <p:nvPr/>
            </p:nvSpPr>
            <p:spPr bwMode="auto">
              <a:xfrm>
                <a:off x="406908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60" name="Rectangle 759"/>
              <p:cNvSpPr>
                <a:spLocks noChangeArrowheads="1"/>
              </p:cNvSpPr>
              <p:nvPr/>
            </p:nvSpPr>
            <p:spPr bwMode="auto">
              <a:xfrm>
                <a:off x="4189737"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61" name="Rectangle 760"/>
              <p:cNvSpPr>
                <a:spLocks noChangeArrowheads="1"/>
              </p:cNvSpPr>
              <p:nvPr/>
            </p:nvSpPr>
            <p:spPr bwMode="auto">
              <a:xfrm>
                <a:off x="4308799" y="4495733"/>
                <a:ext cx="71438" cy="6826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62" name="Rectangle 761"/>
              <p:cNvSpPr>
                <a:spLocks noChangeArrowheads="1"/>
              </p:cNvSpPr>
              <p:nvPr/>
            </p:nvSpPr>
            <p:spPr bwMode="auto">
              <a:xfrm>
                <a:off x="4431037"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63" name="Rectangle 762"/>
              <p:cNvSpPr>
                <a:spLocks noChangeArrowheads="1"/>
              </p:cNvSpPr>
              <p:nvPr/>
            </p:nvSpPr>
            <p:spPr bwMode="auto">
              <a:xfrm>
                <a:off x="406908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64" name="Rectangle 763"/>
              <p:cNvSpPr>
                <a:spLocks noChangeArrowheads="1"/>
              </p:cNvSpPr>
              <p:nvPr/>
            </p:nvSpPr>
            <p:spPr bwMode="auto">
              <a:xfrm>
                <a:off x="4189737" y="4614796"/>
                <a:ext cx="68263"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65" name="Rectangle 764"/>
              <p:cNvSpPr>
                <a:spLocks noChangeArrowheads="1"/>
              </p:cNvSpPr>
              <p:nvPr/>
            </p:nvSpPr>
            <p:spPr bwMode="auto">
              <a:xfrm>
                <a:off x="4308799"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66" name="Rectangle 765"/>
              <p:cNvSpPr>
                <a:spLocks noChangeArrowheads="1"/>
              </p:cNvSpPr>
              <p:nvPr/>
            </p:nvSpPr>
            <p:spPr bwMode="auto">
              <a:xfrm>
                <a:off x="4431037" y="4614796"/>
                <a:ext cx="69850" cy="698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67" name="Rectangle 766"/>
              <p:cNvSpPr>
                <a:spLocks noChangeArrowheads="1"/>
              </p:cNvSpPr>
              <p:nvPr/>
            </p:nvSpPr>
            <p:spPr bwMode="auto">
              <a:xfrm>
                <a:off x="406908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68" name="Rectangle 767"/>
              <p:cNvSpPr>
                <a:spLocks noChangeArrowheads="1"/>
              </p:cNvSpPr>
              <p:nvPr/>
            </p:nvSpPr>
            <p:spPr bwMode="auto">
              <a:xfrm>
                <a:off x="4431037" y="4495733"/>
                <a:ext cx="69850" cy="33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69" name="Rectangle 768"/>
              <p:cNvSpPr>
                <a:spLocks noChangeArrowheads="1"/>
              </p:cNvSpPr>
              <p:nvPr/>
            </p:nvSpPr>
            <p:spPr bwMode="auto">
              <a:xfrm>
                <a:off x="4431037" y="4373496"/>
                <a:ext cx="69850" cy="349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70" name="Rectangle 769"/>
              <p:cNvSpPr>
                <a:spLocks noChangeArrowheads="1"/>
              </p:cNvSpPr>
              <p:nvPr/>
            </p:nvSpPr>
            <p:spPr bwMode="auto">
              <a:xfrm>
                <a:off x="4257999" y="4089333"/>
                <a:ext cx="206375" cy="841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71" name="Rectangle 770"/>
              <p:cNvSpPr>
                <a:spLocks noChangeArrowheads="1"/>
              </p:cNvSpPr>
              <p:nvPr/>
            </p:nvSpPr>
            <p:spPr bwMode="auto">
              <a:xfrm>
                <a:off x="4639861" y="3963256"/>
                <a:ext cx="531813" cy="906462"/>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72" name="Rectangle 771"/>
              <p:cNvSpPr>
                <a:spLocks noChangeArrowheads="1"/>
              </p:cNvSpPr>
              <p:nvPr/>
            </p:nvSpPr>
            <p:spPr bwMode="auto">
              <a:xfrm>
                <a:off x="4645349" y="3933758"/>
                <a:ext cx="584200" cy="222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73" name="Rectangle 772"/>
              <p:cNvSpPr>
                <a:spLocks noChangeArrowheads="1"/>
              </p:cNvSpPr>
              <p:nvPr/>
            </p:nvSpPr>
            <p:spPr bwMode="auto">
              <a:xfrm>
                <a:off x="4719962" y="425284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74" name="Rectangle 773"/>
              <p:cNvSpPr>
                <a:spLocks noChangeArrowheads="1"/>
              </p:cNvSpPr>
              <p:nvPr/>
            </p:nvSpPr>
            <p:spPr bwMode="auto">
              <a:xfrm>
                <a:off x="4719962" y="4252846"/>
                <a:ext cx="69850" cy="3651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75" name="Rectangle 774"/>
              <p:cNvSpPr>
                <a:spLocks noChangeArrowheads="1"/>
              </p:cNvSpPr>
              <p:nvPr/>
            </p:nvSpPr>
            <p:spPr bwMode="auto">
              <a:xfrm>
                <a:off x="4840612" y="425284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76" name="Rectangle 775"/>
              <p:cNvSpPr>
                <a:spLocks noChangeArrowheads="1"/>
              </p:cNvSpPr>
              <p:nvPr/>
            </p:nvSpPr>
            <p:spPr bwMode="auto">
              <a:xfrm>
                <a:off x="4959674" y="4252846"/>
                <a:ext cx="71438"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77" name="Rectangle 776"/>
              <p:cNvSpPr>
                <a:spLocks noChangeArrowheads="1"/>
              </p:cNvSpPr>
              <p:nvPr/>
            </p:nvSpPr>
            <p:spPr bwMode="auto">
              <a:xfrm>
                <a:off x="4840612" y="4725921"/>
                <a:ext cx="68263"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78" name="Rectangle 777"/>
              <p:cNvSpPr>
                <a:spLocks noChangeArrowheads="1"/>
              </p:cNvSpPr>
              <p:nvPr/>
            </p:nvSpPr>
            <p:spPr bwMode="auto">
              <a:xfrm>
                <a:off x="4959674" y="4725921"/>
                <a:ext cx="71438" cy="1365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79" name="Rectangle 778"/>
              <p:cNvSpPr>
                <a:spLocks noChangeArrowheads="1"/>
              </p:cNvSpPr>
              <p:nvPr/>
            </p:nvSpPr>
            <p:spPr bwMode="auto">
              <a:xfrm>
                <a:off x="5081912" y="4252846"/>
                <a:ext cx="69850"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80" name="Rectangle 779"/>
              <p:cNvSpPr>
                <a:spLocks noChangeArrowheads="1"/>
              </p:cNvSpPr>
              <p:nvPr/>
            </p:nvSpPr>
            <p:spPr bwMode="auto">
              <a:xfrm>
                <a:off x="4719962" y="4373496"/>
                <a:ext cx="69850" cy="714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81" name="Rectangle 780"/>
              <p:cNvSpPr>
                <a:spLocks noChangeArrowheads="1"/>
              </p:cNvSpPr>
              <p:nvPr/>
            </p:nvSpPr>
            <p:spPr bwMode="auto">
              <a:xfrm>
                <a:off x="4840612" y="4373496"/>
                <a:ext cx="68263"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82" name="Rectangle 781"/>
              <p:cNvSpPr>
                <a:spLocks noChangeArrowheads="1"/>
              </p:cNvSpPr>
              <p:nvPr/>
            </p:nvSpPr>
            <p:spPr bwMode="auto">
              <a:xfrm>
                <a:off x="4959674" y="4373496"/>
                <a:ext cx="71438" cy="714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83" name="Rectangle 782"/>
              <p:cNvSpPr>
                <a:spLocks noChangeArrowheads="1"/>
              </p:cNvSpPr>
              <p:nvPr/>
            </p:nvSpPr>
            <p:spPr bwMode="auto">
              <a:xfrm>
                <a:off x="5081912" y="4373496"/>
                <a:ext cx="69850" cy="714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84" name="Rectangle 783"/>
              <p:cNvSpPr>
                <a:spLocks noChangeArrowheads="1"/>
              </p:cNvSpPr>
              <p:nvPr/>
            </p:nvSpPr>
            <p:spPr bwMode="auto">
              <a:xfrm>
                <a:off x="471996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85" name="Rectangle 784"/>
              <p:cNvSpPr>
                <a:spLocks noChangeArrowheads="1"/>
              </p:cNvSpPr>
              <p:nvPr/>
            </p:nvSpPr>
            <p:spPr bwMode="auto">
              <a:xfrm>
                <a:off x="4840612" y="4495733"/>
                <a:ext cx="68263"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86" name="Rectangle 785"/>
              <p:cNvSpPr>
                <a:spLocks noChangeArrowheads="1"/>
              </p:cNvSpPr>
              <p:nvPr/>
            </p:nvSpPr>
            <p:spPr bwMode="auto">
              <a:xfrm>
                <a:off x="4959674" y="449573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87" name="Rectangle 786"/>
              <p:cNvSpPr>
                <a:spLocks noChangeArrowheads="1"/>
              </p:cNvSpPr>
              <p:nvPr/>
            </p:nvSpPr>
            <p:spPr bwMode="auto">
              <a:xfrm>
                <a:off x="5081912" y="44957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88" name="Rectangle 787"/>
              <p:cNvSpPr>
                <a:spLocks noChangeArrowheads="1"/>
              </p:cNvSpPr>
              <p:nvPr/>
            </p:nvSpPr>
            <p:spPr bwMode="auto">
              <a:xfrm>
                <a:off x="471996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89" name="Rectangle 788"/>
              <p:cNvSpPr>
                <a:spLocks noChangeArrowheads="1"/>
              </p:cNvSpPr>
              <p:nvPr/>
            </p:nvSpPr>
            <p:spPr bwMode="auto">
              <a:xfrm>
                <a:off x="4840612" y="4614796"/>
                <a:ext cx="68263"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90" name="Rectangle 789"/>
              <p:cNvSpPr>
                <a:spLocks noChangeArrowheads="1"/>
              </p:cNvSpPr>
              <p:nvPr/>
            </p:nvSpPr>
            <p:spPr bwMode="auto">
              <a:xfrm>
                <a:off x="4959674" y="4614796"/>
                <a:ext cx="71438" cy="698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91" name="Rectangle 790"/>
              <p:cNvSpPr>
                <a:spLocks noChangeArrowheads="1"/>
              </p:cNvSpPr>
              <p:nvPr/>
            </p:nvSpPr>
            <p:spPr bwMode="auto">
              <a:xfrm>
                <a:off x="5081912" y="4614796"/>
                <a:ext cx="69850" cy="6985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92" name="Rectangle 791"/>
              <p:cNvSpPr>
                <a:spLocks noChangeArrowheads="1"/>
              </p:cNvSpPr>
              <p:nvPr/>
            </p:nvSpPr>
            <p:spPr bwMode="auto">
              <a:xfrm>
                <a:off x="471996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93" name="Rectangle 792"/>
              <p:cNvSpPr>
                <a:spLocks noChangeArrowheads="1"/>
              </p:cNvSpPr>
              <p:nvPr/>
            </p:nvSpPr>
            <p:spPr bwMode="auto">
              <a:xfrm>
                <a:off x="5081912" y="4495733"/>
                <a:ext cx="69850" cy="3333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94" name="Rectangle 793"/>
              <p:cNvSpPr>
                <a:spLocks noChangeArrowheads="1"/>
              </p:cNvSpPr>
              <p:nvPr/>
            </p:nvSpPr>
            <p:spPr bwMode="auto">
              <a:xfrm>
                <a:off x="5081912" y="4373496"/>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95" name="Rectangle 794"/>
              <p:cNvSpPr>
                <a:spLocks noChangeArrowheads="1"/>
              </p:cNvSpPr>
              <p:nvPr/>
            </p:nvSpPr>
            <p:spPr bwMode="auto">
              <a:xfrm>
                <a:off x="4719962" y="401313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96" name="Rectangle 795"/>
              <p:cNvSpPr>
                <a:spLocks noChangeArrowheads="1"/>
              </p:cNvSpPr>
              <p:nvPr/>
            </p:nvSpPr>
            <p:spPr bwMode="auto">
              <a:xfrm>
                <a:off x="4719962" y="401313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97" name="Rectangle 796"/>
              <p:cNvSpPr>
                <a:spLocks noChangeArrowheads="1"/>
              </p:cNvSpPr>
              <p:nvPr/>
            </p:nvSpPr>
            <p:spPr bwMode="auto">
              <a:xfrm>
                <a:off x="4840612" y="401313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98" name="Rectangle 797"/>
              <p:cNvSpPr>
                <a:spLocks noChangeArrowheads="1"/>
              </p:cNvSpPr>
              <p:nvPr/>
            </p:nvSpPr>
            <p:spPr bwMode="auto">
              <a:xfrm>
                <a:off x="4959674" y="4013133"/>
                <a:ext cx="71438"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799" name="Rectangle 798"/>
              <p:cNvSpPr>
                <a:spLocks noChangeArrowheads="1"/>
              </p:cNvSpPr>
              <p:nvPr/>
            </p:nvSpPr>
            <p:spPr bwMode="auto">
              <a:xfrm>
                <a:off x="5081912" y="4013133"/>
                <a:ext cx="69850"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00" name="Rectangle 799"/>
              <p:cNvSpPr>
                <a:spLocks noChangeArrowheads="1"/>
              </p:cNvSpPr>
              <p:nvPr/>
            </p:nvSpPr>
            <p:spPr bwMode="auto">
              <a:xfrm>
                <a:off x="4719962" y="4133783"/>
                <a:ext cx="69850" cy="682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01" name="Rectangle 800"/>
              <p:cNvSpPr>
                <a:spLocks noChangeArrowheads="1"/>
              </p:cNvSpPr>
              <p:nvPr/>
            </p:nvSpPr>
            <p:spPr bwMode="auto">
              <a:xfrm>
                <a:off x="4840612" y="4133783"/>
                <a:ext cx="68263"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02" name="Rectangle 801"/>
              <p:cNvSpPr>
                <a:spLocks noChangeArrowheads="1"/>
              </p:cNvSpPr>
              <p:nvPr/>
            </p:nvSpPr>
            <p:spPr bwMode="auto">
              <a:xfrm>
                <a:off x="4959674" y="4133783"/>
                <a:ext cx="71438" cy="6826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03" name="Rectangle 802"/>
              <p:cNvSpPr>
                <a:spLocks noChangeArrowheads="1"/>
              </p:cNvSpPr>
              <p:nvPr/>
            </p:nvSpPr>
            <p:spPr bwMode="auto">
              <a:xfrm>
                <a:off x="5081912" y="4133783"/>
                <a:ext cx="69850" cy="682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04" name="Rectangle 803"/>
              <p:cNvSpPr>
                <a:spLocks noChangeArrowheads="1"/>
              </p:cNvSpPr>
              <p:nvPr/>
            </p:nvSpPr>
            <p:spPr bwMode="auto">
              <a:xfrm>
                <a:off x="5081912" y="4133783"/>
                <a:ext cx="69850" cy="3492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05" name="Rectangle 804"/>
              <p:cNvSpPr>
                <a:spLocks noChangeArrowheads="1"/>
              </p:cNvSpPr>
              <p:nvPr/>
            </p:nvSpPr>
            <p:spPr bwMode="auto">
              <a:xfrm>
                <a:off x="4758062"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806" name="Rectangle 805"/>
              <p:cNvSpPr>
                <a:spLocks noChangeArrowheads="1"/>
              </p:cNvSpPr>
              <p:nvPr/>
            </p:nvSpPr>
            <p:spPr bwMode="auto">
              <a:xfrm>
                <a:off x="4843787" y="3851208"/>
                <a:ext cx="63500" cy="8255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grpSp>
      </p:grpSp>
      <p:sp>
        <p:nvSpPr>
          <p:cNvPr id="2" name="Title 1"/>
          <p:cNvSpPr>
            <a:spLocks noGrp="1"/>
          </p:cNvSpPr>
          <p:nvPr>
            <p:ph type="title"/>
          </p:nvPr>
        </p:nvSpPr>
        <p:spPr/>
        <p:txBody>
          <a:bodyPr/>
          <a:lstStyle/>
          <a:p>
            <a:r>
              <a:rPr lang="en-US" dirty="0" smtClean="0"/>
              <a:t>IAMCP is Taking it to the Next Level…</a:t>
            </a:r>
            <a:endParaRPr lang="en-US" dirty="0"/>
          </a:p>
        </p:txBody>
      </p:sp>
      <p:sp>
        <p:nvSpPr>
          <p:cNvPr id="6" name="Text Placeholder 5"/>
          <p:cNvSpPr>
            <a:spLocks noGrp="1"/>
          </p:cNvSpPr>
          <p:nvPr>
            <p:ph type="body" sz="quarter" idx="4294967295"/>
          </p:nvPr>
        </p:nvSpPr>
        <p:spPr>
          <a:xfrm>
            <a:off x="289187" y="1212850"/>
            <a:ext cx="11704638" cy="1292662"/>
          </a:xfrm>
        </p:spPr>
        <p:txBody>
          <a:bodyPr/>
          <a:lstStyle/>
          <a:p>
            <a:pPr marL="0" indent="0">
              <a:lnSpc>
                <a:spcPct val="100000"/>
              </a:lnSpc>
              <a:spcBef>
                <a:spcPts val="600"/>
              </a:spcBef>
              <a:buSzPct val="100000"/>
              <a:buNone/>
            </a:pPr>
            <a:r>
              <a:rPr lang="en-CA" sz="2400" dirty="0" smtClean="0"/>
              <a:t>This P2P Maturity Model Playbook offers a practical ‘how-to’ approach to mastering skills essential for developing successful partnerships. The playbook features a self-assessment tool and resources designed to help YOU build successful partnerships. </a:t>
            </a:r>
            <a:endParaRPr lang="en-US" sz="2400" dirty="0" smtClean="0"/>
          </a:p>
        </p:txBody>
      </p:sp>
      <p:sp>
        <p:nvSpPr>
          <p:cNvPr id="387" name="Freeform 386"/>
          <p:cNvSpPr>
            <a:spLocks/>
          </p:cNvSpPr>
          <p:nvPr/>
        </p:nvSpPr>
        <p:spPr bwMode="auto">
          <a:xfrm flipH="1">
            <a:off x="8220989" y="6671194"/>
            <a:ext cx="4215486" cy="294104"/>
          </a:xfrm>
          <a:custGeom>
            <a:avLst/>
            <a:gdLst>
              <a:gd name="T0" fmla="*/ 0 w 1014"/>
              <a:gd name="T1" fmla="*/ 296 h 296"/>
              <a:gd name="T2" fmla="*/ 0 w 1014"/>
              <a:gd name="T3" fmla="*/ 296 h 296"/>
              <a:gd name="T4" fmla="*/ 1014 w 1014"/>
              <a:gd name="T5" fmla="*/ 296 h 296"/>
              <a:gd name="T6" fmla="*/ 1014 w 1014"/>
              <a:gd name="T7" fmla="*/ 238 h 296"/>
              <a:gd name="T8" fmla="*/ 0 w 1014"/>
              <a:gd name="T9" fmla="*/ 296 h 296"/>
              <a:gd name="connsiteX0" fmla="*/ 0 w 10000"/>
              <a:gd name="connsiteY0" fmla="*/ 7541 h 7541"/>
              <a:gd name="connsiteX1" fmla="*/ 0 w 10000"/>
              <a:gd name="connsiteY1" fmla="*/ 7541 h 7541"/>
              <a:gd name="connsiteX2" fmla="*/ 10000 w 10000"/>
              <a:gd name="connsiteY2" fmla="*/ 5582 h 7541"/>
              <a:gd name="connsiteX3" fmla="*/ 0 w 10000"/>
              <a:gd name="connsiteY3" fmla="*/ 7541 h 7541"/>
              <a:gd name="connsiteX0" fmla="*/ 0 w 10030"/>
              <a:gd name="connsiteY0" fmla="*/ 8523 h 8827"/>
              <a:gd name="connsiteX1" fmla="*/ 0 w 10030"/>
              <a:gd name="connsiteY1" fmla="*/ 8523 h 8827"/>
              <a:gd name="connsiteX2" fmla="*/ 10030 w 10030"/>
              <a:gd name="connsiteY2" fmla="*/ 8827 h 8827"/>
              <a:gd name="connsiteX3" fmla="*/ 0 w 10030"/>
              <a:gd name="connsiteY3" fmla="*/ 8523 h 8827"/>
              <a:gd name="connsiteX0" fmla="*/ 0 w 10000"/>
              <a:gd name="connsiteY0" fmla="*/ 15386 h 15730"/>
              <a:gd name="connsiteX1" fmla="*/ 0 w 10000"/>
              <a:gd name="connsiteY1" fmla="*/ 15386 h 15730"/>
              <a:gd name="connsiteX2" fmla="*/ 10000 w 10000"/>
              <a:gd name="connsiteY2" fmla="*/ 15730 h 15730"/>
              <a:gd name="connsiteX3" fmla="*/ 0 w 10000"/>
              <a:gd name="connsiteY3" fmla="*/ 15386 h 15730"/>
              <a:gd name="connsiteX0" fmla="*/ 0 w 10000"/>
              <a:gd name="connsiteY0" fmla="*/ 12466 h 12810"/>
              <a:gd name="connsiteX1" fmla="*/ 0 w 10000"/>
              <a:gd name="connsiteY1" fmla="*/ 12466 h 12810"/>
              <a:gd name="connsiteX2" fmla="*/ 10000 w 10000"/>
              <a:gd name="connsiteY2" fmla="*/ 12810 h 12810"/>
              <a:gd name="connsiteX3" fmla="*/ 0 w 10000"/>
              <a:gd name="connsiteY3" fmla="*/ 12466 h 12810"/>
              <a:gd name="connsiteX0" fmla="*/ 0 w 10011"/>
              <a:gd name="connsiteY0" fmla="*/ 10968 h 14189"/>
              <a:gd name="connsiteX1" fmla="*/ 11 w 10011"/>
              <a:gd name="connsiteY1" fmla="*/ 13845 h 14189"/>
              <a:gd name="connsiteX2" fmla="*/ 10011 w 10011"/>
              <a:gd name="connsiteY2" fmla="*/ 14189 h 14189"/>
              <a:gd name="connsiteX3" fmla="*/ 0 w 10011"/>
              <a:gd name="connsiteY3" fmla="*/ 10968 h 14189"/>
              <a:gd name="connsiteX0" fmla="*/ 1 w 10012"/>
              <a:gd name="connsiteY0" fmla="*/ 10968 h 14189"/>
              <a:gd name="connsiteX1" fmla="*/ 1 w 10012"/>
              <a:gd name="connsiteY1" fmla="*/ 14153 h 14189"/>
              <a:gd name="connsiteX2" fmla="*/ 10012 w 10012"/>
              <a:gd name="connsiteY2" fmla="*/ 14189 h 14189"/>
              <a:gd name="connsiteX3" fmla="*/ 1 w 10012"/>
              <a:gd name="connsiteY3" fmla="*/ 10968 h 14189"/>
              <a:gd name="connsiteX0" fmla="*/ 12 w 10012"/>
              <a:gd name="connsiteY0" fmla="*/ 12410 h 12857"/>
              <a:gd name="connsiteX1" fmla="*/ 1 w 10012"/>
              <a:gd name="connsiteY1" fmla="*/ 12821 h 12857"/>
              <a:gd name="connsiteX2" fmla="*/ 10012 w 10012"/>
              <a:gd name="connsiteY2" fmla="*/ 12857 h 12857"/>
              <a:gd name="connsiteX3" fmla="*/ 12 w 10012"/>
              <a:gd name="connsiteY3" fmla="*/ 12410 h 12857"/>
              <a:gd name="connsiteX0" fmla="*/ 0 w 10022"/>
              <a:gd name="connsiteY0" fmla="*/ 12580 h 12869"/>
              <a:gd name="connsiteX1" fmla="*/ 11 w 10022"/>
              <a:gd name="connsiteY1" fmla="*/ 12683 h 12869"/>
              <a:gd name="connsiteX2" fmla="*/ 10022 w 10022"/>
              <a:gd name="connsiteY2" fmla="*/ 12719 h 12869"/>
              <a:gd name="connsiteX3" fmla="*/ 0 w 10022"/>
              <a:gd name="connsiteY3" fmla="*/ 12580 h 12869"/>
            </a:gdLst>
            <a:ahLst/>
            <a:cxnLst>
              <a:cxn ang="0">
                <a:pos x="connsiteX0" y="connsiteY0"/>
              </a:cxn>
              <a:cxn ang="0">
                <a:pos x="connsiteX1" y="connsiteY1"/>
              </a:cxn>
              <a:cxn ang="0">
                <a:pos x="connsiteX2" y="connsiteY2"/>
              </a:cxn>
              <a:cxn ang="0">
                <a:pos x="connsiteX3" y="connsiteY3"/>
              </a:cxn>
            </a:cxnLst>
            <a:rect l="l" t="t" r="r" b="b"/>
            <a:pathLst>
              <a:path w="10022" h="12869">
                <a:moveTo>
                  <a:pt x="0" y="12580"/>
                </a:moveTo>
                <a:cubicBezTo>
                  <a:pt x="4" y="13539"/>
                  <a:pt x="7" y="11724"/>
                  <a:pt x="11" y="12683"/>
                </a:cubicBezTo>
                <a:lnTo>
                  <a:pt x="10022" y="12719"/>
                </a:lnTo>
                <a:cubicBezTo>
                  <a:pt x="5911" y="-6759"/>
                  <a:pt x="2724" y="-1478"/>
                  <a:pt x="0" y="12580"/>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109758" rtl="0" eaLnBrk="1" fontAlgn="auto" latinLnBrk="0" hangingPunct="1">
              <a:lnSpc>
                <a:spcPct val="100000"/>
              </a:lnSpc>
              <a:spcBef>
                <a:spcPts val="0"/>
              </a:spcBef>
              <a:spcAft>
                <a:spcPts val="0"/>
              </a:spcAft>
              <a:buClrTx/>
              <a:buSzTx/>
              <a:buFontTx/>
              <a:buNone/>
              <a:tabLst/>
              <a:defRPr/>
            </a:pPr>
            <a:endParaRPr kumimoji="0" lang="en-US" sz="2244" b="0" i="0" u="none" strike="noStrike" kern="1200" cap="none" spc="0" normalizeH="0" baseline="0" noProof="0">
              <a:ln>
                <a:noFill/>
              </a:ln>
              <a:solidFill>
                <a:srgbClr val="505050"/>
              </a:solidFill>
              <a:effectLst/>
              <a:uLnTx/>
              <a:uFillTx/>
              <a:latin typeface="Segoe UI"/>
              <a:ea typeface="+mn-ea"/>
              <a:cs typeface="+mn-cs"/>
            </a:endParaRPr>
          </a:p>
        </p:txBody>
      </p:sp>
      <p:sp>
        <p:nvSpPr>
          <p:cNvPr id="388" name="Freeform 387"/>
          <p:cNvSpPr>
            <a:spLocks/>
          </p:cNvSpPr>
          <p:nvPr/>
        </p:nvSpPr>
        <p:spPr bwMode="auto">
          <a:xfrm flipH="1">
            <a:off x="11331726" y="6575271"/>
            <a:ext cx="1100543" cy="376198"/>
          </a:xfrm>
          <a:custGeom>
            <a:avLst/>
            <a:gdLst>
              <a:gd name="connsiteX0" fmla="*/ 321196 w 1116041"/>
              <a:gd name="connsiteY0" fmla="*/ 973 h 381496"/>
              <a:gd name="connsiteX1" fmla="*/ 23898 w 1116041"/>
              <a:gd name="connsiteY1" fmla="*/ 39291 h 381496"/>
              <a:gd name="connsiteX2" fmla="*/ 0 w 1116041"/>
              <a:gd name="connsiteY2" fmla="*/ 48045 h 381496"/>
              <a:gd name="connsiteX3" fmla="*/ 0 w 1116041"/>
              <a:gd name="connsiteY3" fmla="*/ 380753 h 381496"/>
              <a:gd name="connsiteX4" fmla="*/ 1116041 w 1116041"/>
              <a:gd name="connsiteY4" fmla="*/ 381496 h 381496"/>
              <a:gd name="connsiteX5" fmla="*/ 321196 w 1116041"/>
              <a:gd name="connsiteY5" fmla="*/ 973 h 38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041" h="381496">
                <a:moveTo>
                  <a:pt x="321196" y="973"/>
                </a:moveTo>
                <a:cubicBezTo>
                  <a:pt x="218145" y="-3937"/>
                  <a:pt x="119209" y="9890"/>
                  <a:pt x="23898" y="39291"/>
                </a:cubicBezTo>
                <a:lnTo>
                  <a:pt x="0" y="48045"/>
                </a:lnTo>
                <a:lnTo>
                  <a:pt x="0" y="380753"/>
                </a:lnTo>
                <a:lnTo>
                  <a:pt x="1116041" y="381496"/>
                </a:lnTo>
                <a:cubicBezTo>
                  <a:pt x="824511" y="125888"/>
                  <a:pt x="561649" y="12428"/>
                  <a:pt x="321196" y="973"/>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3213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grpSp>
        <p:nvGrpSpPr>
          <p:cNvPr id="392" name="Group 391"/>
          <p:cNvGrpSpPr/>
          <p:nvPr/>
        </p:nvGrpSpPr>
        <p:grpSpPr>
          <a:xfrm>
            <a:off x="9837689" y="6559625"/>
            <a:ext cx="155844" cy="129985"/>
            <a:chOff x="7363193" y="4665889"/>
            <a:chExt cx="354013" cy="295275"/>
          </a:xfrm>
        </p:grpSpPr>
        <p:sp>
          <p:nvSpPr>
            <p:cNvPr id="411" name="Rectangle 410"/>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12" name="Oval 411"/>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13" name="Oval 412"/>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14" name="Rectangle 413"/>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15" name="Oval 414"/>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16" name="Oval 415"/>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grpSp>
      <p:grpSp>
        <p:nvGrpSpPr>
          <p:cNvPr id="393" name="Group 392"/>
          <p:cNvGrpSpPr/>
          <p:nvPr/>
        </p:nvGrpSpPr>
        <p:grpSpPr>
          <a:xfrm>
            <a:off x="11149356" y="6590617"/>
            <a:ext cx="155844" cy="129985"/>
            <a:chOff x="7363193" y="4665889"/>
            <a:chExt cx="354013" cy="295275"/>
          </a:xfrm>
        </p:grpSpPr>
        <p:sp>
          <p:nvSpPr>
            <p:cNvPr id="405" name="Rectangle 404"/>
            <p:cNvSpPr>
              <a:spLocks noChangeArrowheads="1"/>
            </p:cNvSpPr>
            <p:nvPr/>
          </p:nvSpPr>
          <p:spPr bwMode="auto">
            <a:xfrm>
              <a:off x="7425106"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06" name="Oval 405"/>
            <p:cNvSpPr>
              <a:spLocks noChangeArrowheads="1"/>
            </p:cNvSpPr>
            <p:nvPr/>
          </p:nvSpPr>
          <p:spPr bwMode="auto">
            <a:xfrm>
              <a:off x="7363193"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07" name="Oval 406"/>
            <p:cNvSpPr>
              <a:spLocks noChangeArrowheads="1"/>
            </p:cNvSpPr>
            <p:nvPr/>
          </p:nvSpPr>
          <p:spPr bwMode="auto">
            <a:xfrm>
              <a:off x="7383831"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08" name="Rectangle 407"/>
            <p:cNvSpPr>
              <a:spLocks noChangeArrowheads="1"/>
            </p:cNvSpPr>
            <p:nvPr/>
          </p:nvSpPr>
          <p:spPr bwMode="auto">
            <a:xfrm>
              <a:off x="7625131" y="4845277"/>
              <a:ext cx="31750" cy="115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09" name="Oval 408"/>
            <p:cNvSpPr>
              <a:spLocks noChangeArrowheads="1"/>
            </p:cNvSpPr>
            <p:nvPr/>
          </p:nvSpPr>
          <p:spPr bwMode="auto">
            <a:xfrm>
              <a:off x="7563218" y="4743677"/>
              <a:ext cx="153988" cy="15240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10" name="Oval 409"/>
            <p:cNvSpPr>
              <a:spLocks noChangeArrowheads="1"/>
            </p:cNvSpPr>
            <p:nvPr/>
          </p:nvSpPr>
          <p:spPr bwMode="auto">
            <a:xfrm>
              <a:off x="7583856" y="4665889"/>
              <a:ext cx="112713" cy="11112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grpSp>
      <p:grpSp>
        <p:nvGrpSpPr>
          <p:cNvPr id="398" name="Group 397"/>
          <p:cNvGrpSpPr/>
          <p:nvPr/>
        </p:nvGrpSpPr>
        <p:grpSpPr>
          <a:xfrm>
            <a:off x="8458930" y="6707203"/>
            <a:ext cx="102668" cy="196873"/>
            <a:chOff x="2985972" y="6424222"/>
            <a:chExt cx="185395" cy="355500"/>
          </a:xfrm>
        </p:grpSpPr>
        <p:sp>
          <p:nvSpPr>
            <p:cNvPr id="399" name="Rectangle 398"/>
            <p:cNvSpPr>
              <a:spLocks noChangeArrowheads="1"/>
            </p:cNvSpPr>
            <p:nvPr/>
          </p:nvSpPr>
          <p:spPr bwMode="auto">
            <a:xfrm>
              <a:off x="3060513" y="6640198"/>
              <a:ext cx="38226" cy="1395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00" name="Oval 399"/>
            <p:cNvSpPr>
              <a:spLocks noChangeArrowheads="1"/>
            </p:cNvSpPr>
            <p:nvPr/>
          </p:nvSpPr>
          <p:spPr bwMode="auto">
            <a:xfrm>
              <a:off x="2985972" y="6517876"/>
              <a:ext cx="185395" cy="18348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401" name="Oval 400"/>
            <p:cNvSpPr>
              <a:spLocks noChangeArrowheads="1"/>
            </p:cNvSpPr>
            <p:nvPr/>
          </p:nvSpPr>
          <p:spPr bwMode="auto">
            <a:xfrm>
              <a:off x="3010819" y="6424222"/>
              <a:ext cx="135701" cy="13379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smtClean="0">
                <a:ln>
                  <a:noFill/>
                </a:ln>
                <a:solidFill>
                  <a:srgbClr val="505050"/>
                </a:solidFill>
                <a:effectLst/>
                <a:uLnTx/>
                <a:uFillTx/>
                <a:latin typeface="Segoe UI"/>
                <a:ea typeface="+mn-ea"/>
                <a:cs typeface="+mn-cs"/>
              </a:endParaRPr>
            </a:p>
          </p:txBody>
        </p:sp>
      </p:grpSp>
      <p:sp>
        <p:nvSpPr>
          <p:cNvPr id="757" name="Rectangle 756"/>
          <p:cNvSpPr/>
          <p:nvPr/>
        </p:nvSpPr>
        <p:spPr bwMode="auto">
          <a:xfrm>
            <a:off x="-30162" y="6948805"/>
            <a:ext cx="12463462" cy="45720"/>
          </a:xfrm>
          <a:prstGeom prst="rect">
            <a:avLst/>
          </a:prstGeom>
          <a:solidFill>
            <a:srgbClr val="92D050"/>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Rectangle 2"/>
          <p:cNvSpPr/>
          <p:nvPr/>
        </p:nvSpPr>
        <p:spPr bwMode="auto">
          <a:xfrm>
            <a:off x="436709" y="2548583"/>
            <a:ext cx="3784490" cy="26959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defTabSz="932472" fontAlgn="base">
              <a:spcBef>
                <a:spcPct val="0"/>
              </a:spcBef>
              <a:spcAft>
                <a:spcPct val="0"/>
              </a:spcAft>
            </a:pPr>
            <a:r>
              <a:rPr lang="en-IN" sz="2000" dirty="0" smtClean="0">
                <a:solidFill>
                  <a:schemeClr val="bg1"/>
                </a:solidFill>
                <a:ea typeface="Segoe UI" pitchFamily="34" charset="0"/>
                <a:cs typeface="Segoe UI" pitchFamily="34" charset="0"/>
              </a:rPr>
              <a:t>Learn </a:t>
            </a:r>
            <a:r>
              <a:rPr lang="en-IN" sz="2000" dirty="0">
                <a:solidFill>
                  <a:schemeClr val="bg1"/>
                </a:solidFill>
                <a:ea typeface="Segoe UI" pitchFamily="34" charset="0"/>
                <a:cs typeface="Segoe UI" pitchFamily="34" charset="0"/>
              </a:rPr>
              <a:t>how to use P2P Maturity Model approaches </a:t>
            </a:r>
            <a:r>
              <a:rPr lang="en-IN" sz="2000" dirty="0" smtClean="0">
                <a:solidFill>
                  <a:schemeClr val="bg1"/>
                </a:solidFill>
                <a:ea typeface="Segoe UI" pitchFamily="34" charset="0"/>
                <a:cs typeface="Segoe UI" pitchFamily="34" charset="0"/>
              </a:rPr>
              <a:t>to </a:t>
            </a:r>
            <a:r>
              <a:rPr lang="en-IN" sz="2000" dirty="0">
                <a:solidFill>
                  <a:schemeClr val="bg1"/>
                </a:solidFill>
                <a:ea typeface="Segoe UI" pitchFamily="34" charset="0"/>
                <a:cs typeface="Segoe UI" pitchFamily="34" charset="0"/>
              </a:rPr>
              <a:t>increase market share and accelerate growth</a:t>
            </a:r>
          </a:p>
        </p:txBody>
      </p:sp>
      <p:sp>
        <p:nvSpPr>
          <p:cNvPr id="370" name="Rectangle 369"/>
          <p:cNvSpPr/>
          <p:nvPr/>
        </p:nvSpPr>
        <p:spPr bwMode="auto">
          <a:xfrm>
            <a:off x="4315747" y="2548583"/>
            <a:ext cx="3784490" cy="26959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defTabSz="932472" fontAlgn="base">
              <a:spcBef>
                <a:spcPct val="0"/>
              </a:spcBef>
              <a:spcAft>
                <a:spcPct val="0"/>
              </a:spcAft>
            </a:pPr>
            <a:r>
              <a:rPr lang="en-IN" sz="2000" dirty="0">
                <a:solidFill>
                  <a:schemeClr val="bg1"/>
                </a:solidFill>
                <a:ea typeface="Segoe UI" pitchFamily="34" charset="0"/>
                <a:cs typeface="Segoe UI" pitchFamily="34" charset="0"/>
              </a:rPr>
              <a:t>Understand how to increase capacity to serve customers in other geographical markets</a:t>
            </a:r>
          </a:p>
        </p:txBody>
      </p:sp>
      <p:sp>
        <p:nvSpPr>
          <p:cNvPr id="371" name="Rectangle 370"/>
          <p:cNvSpPr/>
          <p:nvPr/>
        </p:nvSpPr>
        <p:spPr bwMode="auto">
          <a:xfrm>
            <a:off x="8194784" y="2548583"/>
            <a:ext cx="3784490" cy="269590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defTabSz="932472" fontAlgn="base">
              <a:spcBef>
                <a:spcPct val="0"/>
              </a:spcBef>
              <a:spcAft>
                <a:spcPct val="0"/>
              </a:spcAft>
            </a:pPr>
            <a:r>
              <a:rPr lang="en-IN" sz="2000" dirty="0">
                <a:solidFill>
                  <a:schemeClr val="bg1"/>
                </a:solidFill>
                <a:ea typeface="Segoe UI" pitchFamily="34" charset="0"/>
                <a:cs typeface="Segoe UI" pitchFamily="34" charset="0"/>
              </a:rPr>
              <a:t>Leverage the P2P Maturity Model to efficiently target the right partnerships for your organization and build a channel program </a:t>
            </a:r>
            <a:r>
              <a:rPr lang="en-IN" sz="2000" dirty="0" smtClean="0">
                <a:solidFill>
                  <a:schemeClr val="bg1"/>
                </a:solidFill>
                <a:ea typeface="Segoe UI" pitchFamily="34" charset="0"/>
                <a:cs typeface="Segoe UI" pitchFamily="34" charset="0"/>
              </a:rPr>
              <a:t/>
            </a:r>
            <a:br>
              <a:rPr lang="en-IN" sz="2000" dirty="0" smtClean="0">
                <a:solidFill>
                  <a:schemeClr val="bg1"/>
                </a:solidFill>
                <a:ea typeface="Segoe UI" pitchFamily="34" charset="0"/>
                <a:cs typeface="Segoe UI" pitchFamily="34" charset="0"/>
              </a:rPr>
            </a:br>
            <a:r>
              <a:rPr lang="en-IN" sz="2000" dirty="0" smtClean="0">
                <a:solidFill>
                  <a:schemeClr val="bg1"/>
                </a:solidFill>
                <a:ea typeface="Segoe UI" pitchFamily="34" charset="0"/>
                <a:cs typeface="Segoe UI" pitchFamily="34" charset="0"/>
              </a:rPr>
              <a:t>that works</a:t>
            </a:r>
            <a:endParaRPr lang="en-IN" sz="2000" dirty="0">
              <a:solidFill>
                <a:schemeClr val="bg1"/>
              </a:solidFill>
              <a:ea typeface="Segoe UI" pitchFamily="34" charset="0"/>
              <a:cs typeface="Segoe UI" pitchFamily="34" charset="0"/>
            </a:endParaRPr>
          </a:p>
        </p:txBody>
      </p:sp>
      <p:sp>
        <p:nvSpPr>
          <p:cNvPr id="373" name="Rounded Rectangle 1040"/>
          <p:cNvSpPr/>
          <p:nvPr/>
        </p:nvSpPr>
        <p:spPr>
          <a:xfrm>
            <a:off x="3562350" y="4639095"/>
            <a:ext cx="548090" cy="493453"/>
          </a:xfrm>
          <a:custGeom>
            <a:avLst/>
            <a:gdLst/>
            <a:ahLst/>
            <a:cxnLst/>
            <a:rect l="l" t="t" r="r" b="b"/>
            <a:pathLst>
              <a:path w="2038350" h="1835152">
                <a:moveTo>
                  <a:pt x="1847850" y="590551"/>
                </a:moveTo>
                <a:lnTo>
                  <a:pt x="1984375" y="727076"/>
                </a:lnTo>
                <a:lnTo>
                  <a:pt x="1984375" y="1747303"/>
                </a:lnTo>
                <a:cubicBezTo>
                  <a:pt x="1984375" y="1795821"/>
                  <a:pt x="1945044" y="1835152"/>
                  <a:pt x="1896526" y="1835152"/>
                </a:cubicBezTo>
                <a:lnTo>
                  <a:pt x="87849" y="1835152"/>
                </a:lnTo>
                <a:cubicBezTo>
                  <a:pt x="39331" y="1835152"/>
                  <a:pt x="0" y="1795821"/>
                  <a:pt x="0" y="1747303"/>
                </a:cubicBezTo>
                <a:lnTo>
                  <a:pt x="0" y="1094957"/>
                </a:lnTo>
                <a:lnTo>
                  <a:pt x="330200" y="1403351"/>
                </a:lnTo>
                <a:lnTo>
                  <a:pt x="679450" y="1054101"/>
                </a:lnTo>
                <a:lnTo>
                  <a:pt x="1031875" y="1406526"/>
                </a:lnTo>
                <a:close/>
                <a:moveTo>
                  <a:pt x="1377950" y="0"/>
                </a:moveTo>
                <a:lnTo>
                  <a:pt x="2038350" y="0"/>
                </a:lnTo>
                <a:lnTo>
                  <a:pt x="2028825" y="660400"/>
                </a:lnTo>
                <a:lnTo>
                  <a:pt x="1847850" y="479425"/>
                </a:lnTo>
                <a:lnTo>
                  <a:pt x="1031875" y="1295400"/>
                </a:lnTo>
                <a:lnTo>
                  <a:pt x="673100" y="936625"/>
                </a:lnTo>
                <a:lnTo>
                  <a:pt x="317500" y="1292225"/>
                </a:lnTo>
                <a:lnTo>
                  <a:pt x="12700" y="987425"/>
                </a:lnTo>
                <a:lnTo>
                  <a:pt x="682625" y="320675"/>
                </a:lnTo>
                <a:lnTo>
                  <a:pt x="1044575" y="682625"/>
                </a:lnTo>
                <a:lnTo>
                  <a:pt x="1552575" y="1746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a:p>
        </p:txBody>
      </p:sp>
      <p:sp>
        <p:nvSpPr>
          <p:cNvPr id="374" name="Rectangle 50"/>
          <p:cNvSpPr/>
          <p:nvPr/>
        </p:nvSpPr>
        <p:spPr>
          <a:xfrm rot="2084829">
            <a:off x="7313641" y="4648247"/>
            <a:ext cx="674319" cy="556727"/>
          </a:xfrm>
          <a:custGeom>
            <a:avLst/>
            <a:gdLst/>
            <a:ahLst/>
            <a:cxnLst/>
            <a:rect l="l" t="t" r="r" b="b"/>
            <a:pathLst>
              <a:path w="5132879" h="4237776">
                <a:moveTo>
                  <a:pt x="170699" y="1441288"/>
                </a:moveTo>
                <a:cubicBezTo>
                  <a:pt x="350790" y="1316368"/>
                  <a:pt x="598051" y="1361092"/>
                  <a:pt x="722971" y="1541183"/>
                </a:cubicBezTo>
                <a:cubicBezTo>
                  <a:pt x="760292" y="1594987"/>
                  <a:pt x="782471" y="1654786"/>
                  <a:pt x="788662" y="1715758"/>
                </a:cubicBezTo>
                <a:lnTo>
                  <a:pt x="1544341" y="1760309"/>
                </a:lnTo>
                <a:cubicBezTo>
                  <a:pt x="1555966" y="1535887"/>
                  <a:pt x="1669195" y="1320361"/>
                  <a:pt x="1868177" y="1182337"/>
                </a:cubicBezTo>
                <a:cubicBezTo>
                  <a:pt x="2167556" y="974672"/>
                  <a:pt x="2563258" y="1010283"/>
                  <a:pt x="2819940" y="1247757"/>
                </a:cubicBezTo>
                <a:lnTo>
                  <a:pt x="3337714" y="705728"/>
                </a:lnTo>
                <a:cubicBezTo>
                  <a:pt x="3220087" y="495123"/>
                  <a:pt x="3280513" y="225942"/>
                  <a:pt x="3483209" y="85342"/>
                </a:cubicBezTo>
                <a:cubicBezTo>
                  <a:pt x="3700277" y="-65228"/>
                  <a:pt x="3998304" y="-11320"/>
                  <a:pt x="4148874" y="205748"/>
                </a:cubicBezTo>
                <a:cubicBezTo>
                  <a:pt x="4299443" y="422815"/>
                  <a:pt x="4245536" y="720843"/>
                  <a:pt x="4028468" y="871412"/>
                </a:cubicBezTo>
                <a:cubicBezTo>
                  <a:pt x="3849201" y="995761"/>
                  <a:pt x="3614716" y="980648"/>
                  <a:pt x="3455085" y="847617"/>
                </a:cubicBezTo>
                <a:lnTo>
                  <a:pt x="2939940" y="1386894"/>
                </a:lnTo>
                <a:cubicBezTo>
                  <a:pt x="3028033" y="1517900"/>
                  <a:pt x="3069688" y="1666889"/>
                  <a:pt x="3067703" y="1814220"/>
                </a:cubicBezTo>
                <a:lnTo>
                  <a:pt x="3823204" y="1814220"/>
                </a:lnTo>
                <a:cubicBezTo>
                  <a:pt x="3860497" y="1668152"/>
                  <a:pt x="3949845" y="1535603"/>
                  <a:pt x="4083371" y="1442982"/>
                </a:cubicBezTo>
                <a:cubicBezTo>
                  <a:pt x="4386716" y="1232567"/>
                  <a:pt x="4803201" y="1307901"/>
                  <a:pt x="5013617" y="1611246"/>
                </a:cubicBezTo>
                <a:cubicBezTo>
                  <a:pt x="5224033" y="1914591"/>
                  <a:pt x="5148699" y="2331076"/>
                  <a:pt x="4845353" y="2541492"/>
                </a:cubicBezTo>
                <a:cubicBezTo>
                  <a:pt x="4542008" y="2751907"/>
                  <a:pt x="4125523" y="2676573"/>
                  <a:pt x="3915108" y="2373228"/>
                </a:cubicBezTo>
                <a:cubicBezTo>
                  <a:pt x="3853310" y="2284137"/>
                  <a:pt x="3816159" y="2185287"/>
                  <a:pt x="3805026" y="2084371"/>
                </a:cubicBezTo>
                <a:lnTo>
                  <a:pt x="3017890" y="2084371"/>
                </a:lnTo>
                <a:cubicBezTo>
                  <a:pt x="2965175" y="2223262"/>
                  <a:pt x="2871223" y="2348058"/>
                  <a:pt x="2739945" y="2439119"/>
                </a:cubicBezTo>
                <a:cubicBezTo>
                  <a:pt x="2553259" y="2568614"/>
                  <a:pt x="2329119" y="2603511"/>
                  <a:pt x="2125063" y="2551210"/>
                </a:cubicBezTo>
                <a:lnTo>
                  <a:pt x="1817988" y="3326906"/>
                </a:lnTo>
                <a:cubicBezTo>
                  <a:pt x="1870081" y="3360208"/>
                  <a:pt x="1916246" y="3404425"/>
                  <a:pt x="1953645" y="3458341"/>
                </a:cubicBezTo>
                <a:cubicBezTo>
                  <a:pt x="2109913" y="3683625"/>
                  <a:pt x="2053965" y="3992935"/>
                  <a:pt x="1828681" y="4149204"/>
                </a:cubicBezTo>
                <a:cubicBezTo>
                  <a:pt x="1603396" y="4305473"/>
                  <a:pt x="1294087" y="4249524"/>
                  <a:pt x="1137818" y="4024240"/>
                </a:cubicBezTo>
                <a:cubicBezTo>
                  <a:pt x="981549" y="3798955"/>
                  <a:pt x="1037497" y="3489646"/>
                  <a:pt x="1262782" y="3333377"/>
                </a:cubicBezTo>
                <a:cubicBezTo>
                  <a:pt x="1379987" y="3252077"/>
                  <a:pt x="1519935" y="3228218"/>
                  <a:pt x="1648985" y="3256970"/>
                </a:cubicBezTo>
                <a:lnTo>
                  <a:pt x="1953877" y="2486789"/>
                </a:lnTo>
                <a:cubicBezTo>
                  <a:pt x="1844968" y="2434491"/>
                  <a:pt x="1749293" y="2352751"/>
                  <a:pt x="1675670" y="2246612"/>
                </a:cubicBezTo>
                <a:cubicBezTo>
                  <a:pt x="1598426" y="2135253"/>
                  <a:pt x="1554841" y="2010567"/>
                  <a:pt x="1546237" y="1884283"/>
                </a:cubicBezTo>
                <a:lnTo>
                  <a:pt x="786976" y="1839520"/>
                </a:lnTo>
                <a:cubicBezTo>
                  <a:pt x="768746" y="1938904"/>
                  <a:pt x="712658" y="2031315"/>
                  <a:pt x="623075" y="2093455"/>
                </a:cubicBezTo>
                <a:cubicBezTo>
                  <a:pt x="442985" y="2218375"/>
                  <a:pt x="195724" y="2173650"/>
                  <a:pt x="70804" y="1993559"/>
                </a:cubicBezTo>
                <a:cubicBezTo>
                  <a:pt x="-54116" y="1813469"/>
                  <a:pt x="-9392" y="1566208"/>
                  <a:pt x="170699" y="14412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75" name="Donut 2056"/>
          <p:cNvSpPr/>
          <p:nvPr/>
        </p:nvSpPr>
        <p:spPr>
          <a:xfrm>
            <a:off x="11332340" y="4595937"/>
            <a:ext cx="533400" cy="539695"/>
          </a:xfrm>
          <a:custGeom>
            <a:avLst/>
            <a:gdLst/>
            <a:ahLst/>
            <a:cxnLst/>
            <a:rect l="l" t="t" r="r" b="b"/>
            <a:pathLst>
              <a:path w="2766773" h="2799429">
                <a:moveTo>
                  <a:pt x="1383386" y="1210092"/>
                </a:moveTo>
                <a:cubicBezTo>
                  <a:pt x="1488111" y="1210092"/>
                  <a:pt x="1573008" y="1294989"/>
                  <a:pt x="1573008" y="1399714"/>
                </a:cubicBezTo>
                <a:cubicBezTo>
                  <a:pt x="1573008" y="1504439"/>
                  <a:pt x="1488111" y="1589336"/>
                  <a:pt x="1383386" y="1589336"/>
                </a:cubicBezTo>
                <a:cubicBezTo>
                  <a:pt x="1278661" y="1589336"/>
                  <a:pt x="1193764" y="1504439"/>
                  <a:pt x="1193764" y="1399714"/>
                </a:cubicBezTo>
                <a:cubicBezTo>
                  <a:pt x="1193764" y="1294989"/>
                  <a:pt x="1278661" y="1210092"/>
                  <a:pt x="1383386" y="1210092"/>
                </a:cubicBezTo>
                <a:close/>
                <a:moveTo>
                  <a:pt x="1314807" y="589339"/>
                </a:moveTo>
                <a:cubicBezTo>
                  <a:pt x="920031" y="621688"/>
                  <a:pt x="605360" y="936358"/>
                  <a:pt x="573011" y="1331134"/>
                </a:cubicBezTo>
                <a:lnTo>
                  <a:pt x="937260" y="1331134"/>
                </a:lnTo>
                <a:cubicBezTo>
                  <a:pt x="975136" y="1331134"/>
                  <a:pt x="1005840" y="1361838"/>
                  <a:pt x="1005840" y="1399714"/>
                </a:cubicBezTo>
                <a:cubicBezTo>
                  <a:pt x="1005840" y="1437590"/>
                  <a:pt x="975136" y="1468294"/>
                  <a:pt x="937260" y="1468294"/>
                </a:cubicBezTo>
                <a:lnTo>
                  <a:pt x="573011" y="1468294"/>
                </a:lnTo>
                <a:cubicBezTo>
                  <a:pt x="605360" y="1863070"/>
                  <a:pt x="920030" y="2177740"/>
                  <a:pt x="1314806" y="2210089"/>
                </a:cubicBezTo>
                <a:lnTo>
                  <a:pt x="1314806" y="1862169"/>
                </a:lnTo>
                <a:cubicBezTo>
                  <a:pt x="1314806" y="1824293"/>
                  <a:pt x="1345510" y="1793589"/>
                  <a:pt x="1383386" y="1793589"/>
                </a:cubicBezTo>
                <a:cubicBezTo>
                  <a:pt x="1421262" y="1793589"/>
                  <a:pt x="1451966" y="1824293"/>
                  <a:pt x="1451966" y="1862169"/>
                </a:cubicBezTo>
                <a:lnTo>
                  <a:pt x="1451966" y="2210089"/>
                </a:lnTo>
                <a:cubicBezTo>
                  <a:pt x="1846742" y="2177740"/>
                  <a:pt x="2161412" y="1863070"/>
                  <a:pt x="2193761" y="1468294"/>
                </a:cubicBezTo>
                <a:lnTo>
                  <a:pt x="1829513" y="1468294"/>
                </a:lnTo>
                <a:cubicBezTo>
                  <a:pt x="1791637" y="1468294"/>
                  <a:pt x="1760933" y="1437590"/>
                  <a:pt x="1760933" y="1399714"/>
                </a:cubicBezTo>
                <a:cubicBezTo>
                  <a:pt x="1760933" y="1361838"/>
                  <a:pt x="1791637" y="1331134"/>
                  <a:pt x="1829513" y="1331134"/>
                </a:cubicBezTo>
                <a:lnTo>
                  <a:pt x="2193761" y="1331134"/>
                </a:lnTo>
                <a:cubicBezTo>
                  <a:pt x="2161412" y="936358"/>
                  <a:pt x="1846743" y="621689"/>
                  <a:pt x="1451967" y="589339"/>
                </a:cubicBezTo>
                <a:lnTo>
                  <a:pt x="1451967" y="937260"/>
                </a:lnTo>
                <a:cubicBezTo>
                  <a:pt x="1451967" y="975136"/>
                  <a:pt x="1421263" y="1005840"/>
                  <a:pt x="1383387" y="1005840"/>
                </a:cubicBezTo>
                <a:cubicBezTo>
                  <a:pt x="1345511" y="1005840"/>
                  <a:pt x="1314807" y="975136"/>
                  <a:pt x="1314807" y="937260"/>
                </a:cubicBezTo>
                <a:close/>
                <a:moveTo>
                  <a:pt x="1383387" y="0"/>
                </a:moveTo>
                <a:cubicBezTo>
                  <a:pt x="1421263" y="0"/>
                  <a:pt x="1451967" y="30704"/>
                  <a:pt x="1451967" y="68580"/>
                </a:cubicBezTo>
                <a:lnTo>
                  <a:pt x="1451967" y="414357"/>
                </a:lnTo>
                <a:cubicBezTo>
                  <a:pt x="1943440" y="446942"/>
                  <a:pt x="2336159" y="839661"/>
                  <a:pt x="2368743" y="1331134"/>
                </a:cubicBezTo>
                <a:lnTo>
                  <a:pt x="2698193" y="1331134"/>
                </a:lnTo>
                <a:cubicBezTo>
                  <a:pt x="2736069" y="1331134"/>
                  <a:pt x="2766773" y="1361838"/>
                  <a:pt x="2766773" y="1399714"/>
                </a:cubicBezTo>
                <a:cubicBezTo>
                  <a:pt x="2766773" y="1437590"/>
                  <a:pt x="2736069" y="1468294"/>
                  <a:pt x="2698193" y="1468294"/>
                </a:cubicBezTo>
                <a:lnTo>
                  <a:pt x="2368743" y="1468294"/>
                </a:lnTo>
                <a:cubicBezTo>
                  <a:pt x="2336159" y="1959768"/>
                  <a:pt x="1943440" y="2352487"/>
                  <a:pt x="1451966" y="2385071"/>
                </a:cubicBezTo>
                <a:lnTo>
                  <a:pt x="1451966" y="2730849"/>
                </a:lnTo>
                <a:cubicBezTo>
                  <a:pt x="1451966" y="2768725"/>
                  <a:pt x="1421262" y="2799429"/>
                  <a:pt x="1383386" y="2799429"/>
                </a:cubicBezTo>
                <a:cubicBezTo>
                  <a:pt x="1345510" y="2799429"/>
                  <a:pt x="1314806" y="2768725"/>
                  <a:pt x="1314806" y="2730849"/>
                </a:cubicBezTo>
                <a:lnTo>
                  <a:pt x="1314806" y="2385071"/>
                </a:lnTo>
                <a:cubicBezTo>
                  <a:pt x="823333" y="2352487"/>
                  <a:pt x="430613" y="1959768"/>
                  <a:pt x="398029" y="1468294"/>
                </a:cubicBezTo>
                <a:lnTo>
                  <a:pt x="68580" y="1468294"/>
                </a:lnTo>
                <a:cubicBezTo>
                  <a:pt x="30704" y="1468294"/>
                  <a:pt x="0" y="1437590"/>
                  <a:pt x="0" y="1399714"/>
                </a:cubicBezTo>
                <a:cubicBezTo>
                  <a:pt x="0" y="1361838"/>
                  <a:pt x="30704" y="1331134"/>
                  <a:pt x="68580" y="1331134"/>
                </a:cubicBezTo>
                <a:lnTo>
                  <a:pt x="398029" y="1331134"/>
                </a:lnTo>
                <a:cubicBezTo>
                  <a:pt x="430613" y="839660"/>
                  <a:pt x="823333" y="446941"/>
                  <a:pt x="1314807" y="414357"/>
                </a:cubicBezTo>
                <a:lnTo>
                  <a:pt x="1314807" y="68580"/>
                </a:lnTo>
                <a:cubicBezTo>
                  <a:pt x="1314807" y="30704"/>
                  <a:pt x="1345511" y="0"/>
                  <a:pt x="13833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extLst>
      <p:ext uri="{BB962C8B-B14F-4D97-AF65-F5344CB8AC3E}">
        <p14:creationId xmlns:p14="http://schemas.microsoft.com/office/powerpoint/2010/main" val="1287799875"/>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 name="Object 103" hidden="1"/>
          <p:cNvGraphicFramePr>
            <a:graphicFrameLocks noChangeAspect="1"/>
          </p:cNvGraphicFramePr>
          <p:nvPr>
            <p:custDataLst>
              <p:tags r:id="rId2"/>
            </p:custDataLst>
            <p:extLst>
              <p:ext uri="{D42A27DB-BD31-4B8C-83A1-F6EECF244321}">
                <p14:modId xmlns:p14="http://schemas.microsoft.com/office/powerpoint/2010/main" val="270008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560"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112" name="Group 111"/>
          <p:cNvGrpSpPr/>
          <p:nvPr/>
        </p:nvGrpSpPr>
        <p:grpSpPr>
          <a:xfrm>
            <a:off x="7591425" y="4849876"/>
            <a:ext cx="4782208" cy="2039425"/>
            <a:chOff x="4337047" y="3615806"/>
            <a:chExt cx="7922691" cy="3378719"/>
          </a:xfrm>
        </p:grpSpPr>
        <p:grpSp>
          <p:nvGrpSpPr>
            <p:cNvPr id="113" name="Group 112"/>
            <p:cNvGrpSpPr/>
            <p:nvPr/>
          </p:nvGrpSpPr>
          <p:grpSpPr>
            <a:xfrm>
              <a:off x="4337047" y="4230436"/>
              <a:ext cx="2261525" cy="2764089"/>
              <a:chOff x="5802313" y="4689475"/>
              <a:chExt cx="1571625" cy="1920875"/>
            </a:xfrm>
          </p:grpSpPr>
          <p:sp>
            <p:nvSpPr>
              <p:cNvPr id="231" name="Freeform 230"/>
              <p:cNvSpPr>
                <a:spLocks noEditPoints="1"/>
              </p:cNvSpPr>
              <p:nvPr/>
            </p:nvSpPr>
            <p:spPr bwMode="auto">
              <a:xfrm>
                <a:off x="6102350" y="4989513"/>
                <a:ext cx="512763" cy="512762"/>
              </a:xfrm>
              <a:custGeom>
                <a:avLst/>
                <a:gdLst>
                  <a:gd name="T0" fmla="*/ 116 w 231"/>
                  <a:gd name="T1" fmla="*/ 231 h 231"/>
                  <a:gd name="T2" fmla="*/ 0 w 231"/>
                  <a:gd name="T3" fmla="*/ 116 h 231"/>
                  <a:gd name="T4" fmla="*/ 116 w 231"/>
                  <a:gd name="T5" fmla="*/ 0 h 231"/>
                  <a:gd name="T6" fmla="*/ 231 w 231"/>
                  <a:gd name="T7" fmla="*/ 116 h 231"/>
                  <a:gd name="T8" fmla="*/ 116 w 231"/>
                  <a:gd name="T9" fmla="*/ 231 h 231"/>
                  <a:gd name="T10" fmla="*/ 116 w 231"/>
                  <a:gd name="T11" fmla="*/ 17 h 231"/>
                  <a:gd name="T12" fmla="*/ 18 w 231"/>
                  <a:gd name="T13" fmla="*/ 116 h 231"/>
                  <a:gd name="T14" fmla="*/ 116 w 231"/>
                  <a:gd name="T15" fmla="*/ 214 h 231"/>
                  <a:gd name="T16" fmla="*/ 214 w 231"/>
                  <a:gd name="T17" fmla="*/ 116 h 231"/>
                  <a:gd name="T18" fmla="*/ 116 w 231"/>
                  <a:gd name="T19" fmla="*/ 1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231">
                    <a:moveTo>
                      <a:pt x="116" y="231"/>
                    </a:moveTo>
                    <a:cubicBezTo>
                      <a:pt x="52" y="231"/>
                      <a:pt x="0" y="179"/>
                      <a:pt x="0" y="116"/>
                    </a:cubicBezTo>
                    <a:cubicBezTo>
                      <a:pt x="0" y="52"/>
                      <a:pt x="52" y="0"/>
                      <a:pt x="116" y="0"/>
                    </a:cubicBezTo>
                    <a:cubicBezTo>
                      <a:pt x="179" y="0"/>
                      <a:pt x="231" y="52"/>
                      <a:pt x="231" y="116"/>
                    </a:cubicBezTo>
                    <a:cubicBezTo>
                      <a:pt x="231" y="179"/>
                      <a:pt x="179" y="231"/>
                      <a:pt x="116" y="231"/>
                    </a:cubicBezTo>
                    <a:close/>
                    <a:moveTo>
                      <a:pt x="116" y="17"/>
                    </a:moveTo>
                    <a:cubicBezTo>
                      <a:pt x="62" y="17"/>
                      <a:pt x="18" y="61"/>
                      <a:pt x="18" y="116"/>
                    </a:cubicBezTo>
                    <a:cubicBezTo>
                      <a:pt x="18" y="170"/>
                      <a:pt x="62" y="214"/>
                      <a:pt x="116" y="214"/>
                    </a:cubicBezTo>
                    <a:cubicBezTo>
                      <a:pt x="170" y="214"/>
                      <a:pt x="214" y="170"/>
                      <a:pt x="214" y="116"/>
                    </a:cubicBezTo>
                    <a:cubicBezTo>
                      <a:pt x="214" y="61"/>
                      <a:pt x="170" y="17"/>
                      <a:pt x="116" y="17"/>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32" name="Freeform 231"/>
              <p:cNvSpPr>
                <a:spLocks noEditPoints="1"/>
              </p:cNvSpPr>
              <p:nvPr/>
            </p:nvSpPr>
            <p:spPr bwMode="auto">
              <a:xfrm>
                <a:off x="5984875" y="4868863"/>
                <a:ext cx="750888" cy="754062"/>
              </a:xfrm>
              <a:custGeom>
                <a:avLst/>
                <a:gdLst>
                  <a:gd name="T0" fmla="*/ 169 w 338"/>
                  <a:gd name="T1" fmla="*/ 339 h 339"/>
                  <a:gd name="T2" fmla="*/ 0 w 338"/>
                  <a:gd name="T3" fmla="*/ 170 h 339"/>
                  <a:gd name="T4" fmla="*/ 169 w 338"/>
                  <a:gd name="T5" fmla="*/ 0 h 339"/>
                  <a:gd name="T6" fmla="*/ 338 w 338"/>
                  <a:gd name="T7" fmla="*/ 170 h 339"/>
                  <a:gd name="T8" fmla="*/ 169 w 338"/>
                  <a:gd name="T9" fmla="*/ 339 h 339"/>
                  <a:gd name="T10" fmla="*/ 169 w 338"/>
                  <a:gd name="T11" fmla="*/ 11 h 339"/>
                  <a:gd name="T12" fmla="*/ 10 w 338"/>
                  <a:gd name="T13" fmla="*/ 170 h 339"/>
                  <a:gd name="T14" fmla="*/ 169 w 338"/>
                  <a:gd name="T15" fmla="*/ 328 h 339"/>
                  <a:gd name="T16" fmla="*/ 328 w 338"/>
                  <a:gd name="T17" fmla="*/ 170 h 339"/>
                  <a:gd name="T18" fmla="*/ 169 w 338"/>
                  <a:gd name="T19" fmla="*/ 1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9">
                    <a:moveTo>
                      <a:pt x="169" y="339"/>
                    </a:moveTo>
                    <a:cubicBezTo>
                      <a:pt x="75" y="339"/>
                      <a:pt x="0" y="263"/>
                      <a:pt x="0" y="170"/>
                    </a:cubicBezTo>
                    <a:cubicBezTo>
                      <a:pt x="0" y="76"/>
                      <a:pt x="75" y="0"/>
                      <a:pt x="169" y="0"/>
                    </a:cubicBezTo>
                    <a:cubicBezTo>
                      <a:pt x="262" y="0"/>
                      <a:pt x="338" y="76"/>
                      <a:pt x="338" y="170"/>
                    </a:cubicBezTo>
                    <a:cubicBezTo>
                      <a:pt x="338" y="263"/>
                      <a:pt x="262" y="339"/>
                      <a:pt x="169" y="339"/>
                    </a:cubicBezTo>
                    <a:close/>
                    <a:moveTo>
                      <a:pt x="169" y="11"/>
                    </a:moveTo>
                    <a:cubicBezTo>
                      <a:pt x="81" y="11"/>
                      <a:pt x="10" y="82"/>
                      <a:pt x="10" y="170"/>
                    </a:cubicBezTo>
                    <a:cubicBezTo>
                      <a:pt x="10" y="257"/>
                      <a:pt x="81" y="328"/>
                      <a:pt x="169" y="328"/>
                    </a:cubicBezTo>
                    <a:cubicBezTo>
                      <a:pt x="256" y="328"/>
                      <a:pt x="328" y="257"/>
                      <a:pt x="328" y="170"/>
                    </a:cubicBezTo>
                    <a:cubicBezTo>
                      <a:pt x="328" y="82"/>
                      <a:pt x="256" y="11"/>
                      <a:pt x="169" y="11"/>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33" name="Freeform 232"/>
              <p:cNvSpPr>
                <a:spLocks noEditPoints="1"/>
              </p:cNvSpPr>
              <p:nvPr/>
            </p:nvSpPr>
            <p:spPr bwMode="auto">
              <a:xfrm>
                <a:off x="5802313" y="4689475"/>
                <a:ext cx="1112838" cy="1112837"/>
              </a:xfrm>
              <a:custGeom>
                <a:avLst/>
                <a:gdLst>
                  <a:gd name="T0" fmla="*/ 251 w 501"/>
                  <a:gd name="T1" fmla="*/ 501 h 501"/>
                  <a:gd name="T2" fmla="*/ 0 w 501"/>
                  <a:gd name="T3" fmla="*/ 251 h 501"/>
                  <a:gd name="T4" fmla="*/ 251 w 501"/>
                  <a:gd name="T5" fmla="*/ 0 h 501"/>
                  <a:gd name="T6" fmla="*/ 501 w 501"/>
                  <a:gd name="T7" fmla="*/ 251 h 501"/>
                  <a:gd name="T8" fmla="*/ 251 w 501"/>
                  <a:gd name="T9" fmla="*/ 501 h 501"/>
                  <a:gd name="T10" fmla="*/ 251 w 501"/>
                  <a:gd name="T11" fmla="*/ 4 h 501"/>
                  <a:gd name="T12" fmla="*/ 4 w 501"/>
                  <a:gd name="T13" fmla="*/ 251 h 501"/>
                  <a:gd name="T14" fmla="*/ 251 w 501"/>
                  <a:gd name="T15" fmla="*/ 498 h 501"/>
                  <a:gd name="T16" fmla="*/ 498 w 501"/>
                  <a:gd name="T17" fmla="*/ 251 h 501"/>
                  <a:gd name="T18" fmla="*/ 251 w 501"/>
                  <a:gd name="T19" fmla="*/ 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1" h="501">
                    <a:moveTo>
                      <a:pt x="251" y="501"/>
                    </a:moveTo>
                    <a:cubicBezTo>
                      <a:pt x="113" y="501"/>
                      <a:pt x="0" y="389"/>
                      <a:pt x="0" y="251"/>
                    </a:cubicBezTo>
                    <a:cubicBezTo>
                      <a:pt x="0" y="112"/>
                      <a:pt x="113" y="0"/>
                      <a:pt x="251" y="0"/>
                    </a:cubicBezTo>
                    <a:cubicBezTo>
                      <a:pt x="389" y="0"/>
                      <a:pt x="501" y="112"/>
                      <a:pt x="501" y="251"/>
                    </a:cubicBezTo>
                    <a:cubicBezTo>
                      <a:pt x="501" y="389"/>
                      <a:pt x="389" y="501"/>
                      <a:pt x="251" y="501"/>
                    </a:cubicBezTo>
                    <a:close/>
                    <a:moveTo>
                      <a:pt x="251" y="4"/>
                    </a:moveTo>
                    <a:cubicBezTo>
                      <a:pt x="115" y="4"/>
                      <a:pt x="4" y="114"/>
                      <a:pt x="4" y="251"/>
                    </a:cubicBezTo>
                    <a:cubicBezTo>
                      <a:pt x="4" y="387"/>
                      <a:pt x="115" y="498"/>
                      <a:pt x="251" y="498"/>
                    </a:cubicBezTo>
                    <a:cubicBezTo>
                      <a:pt x="387" y="498"/>
                      <a:pt x="498" y="387"/>
                      <a:pt x="498" y="251"/>
                    </a:cubicBezTo>
                    <a:cubicBezTo>
                      <a:pt x="498" y="114"/>
                      <a:pt x="387" y="4"/>
                      <a:pt x="251" y="4"/>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34" name="Freeform 233"/>
              <p:cNvSpPr>
                <a:spLocks/>
              </p:cNvSpPr>
              <p:nvPr/>
            </p:nvSpPr>
            <p:spPr bwMode="auto">
              <a:xfrm>
                <a:off x="6303963" y="5294313"/>
                <a:ext cx="1069975" cy="1262062"/>
              </a:xfrm>
              <a:custGeom>
                <a:avLst/>
                <a:gdLst>
                  <a:gd name="T0" fmla="*/ 456 w 481"/>
                  <a:gd name="T1" fmla="*/ 0 h 568"/>
                  <a:gd name="T2" fmla="*/ 117 w 481"/>
                  <a:gd name="T3" fmla="*/ 0 h 568"/>
                  <a:gd name="T4" fmla="*/ 92 w 481"/>
                  <a:gd name="T5" fmla="*/ 25 h 568"/>
                  <a:gd name="T6" fmla="*/ 92 w 481"/>
                  <a:gd name="T7" fmla="*/ 179 h 568"/>
                  <a:gd name="T8" fmla="*/ 49 w 481"/>
                  <a:gd name="T9" fmla="*/ 21 h 568"/>
                  <a:gd name="T10" fmla="*/ 0 w 481"/>
                  <a:gd name="T11" fmla="*/ 21 h 568"/>
                  <a:gd name="T12" fmla="*/ 92 w 481"/>
                  <a:gd name="T13" fmla="*/ 262 h 568"/>
                  <a:gd name="T14" fmla="*/ 92 w 481"/>
                  <a:gd name="T15" fmla="*/ 543 h 568"/>
                  <a:gd name="T16" fmla="*/ 117 w 481"/>
                  <a:gd name="T17" fmla="*/ 568 h 568"/>
                  <a:gd name="T18" fmla="*/ 456 w 481"/>
                  <a:gd name="T19" fmla="*/ 568 h 568"/>
                  <a:gd name="T20" fmla="*/ 481 w 481"/>
                  <a:gd name="T21" fmla="*/ 543 h 568"/>
                  <a:gd name="T22" fmla="*/ 481 w 481"/>
                  <a:gd name="T23" fmla="*/ 25 h 568"/>
                  <a:gd name="T24" fmla="*/ 456 w 481"/>
                  <a:gd name="T25"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 h="568">
                    <a:moveTo>
                      <a:pt x="456" y="0"/>
                    </a:moveTo>
                    <a:cubicBezTo>
                      <a:pt x="117" y="0"/>
                      <a:pt x="117" y="0"/>
                      <a:pt x="117" y="0"/>
                    </a:cubicBezTo>
                    <a:cubicBezTo>
                      <a:pt x="103" y="0"/>
                      <a:pt x="92" y="11"/>
                      <a:pt x="92" y="25"/>
                    </a:cubicBezTo>
                    <a:cubicBezTo>
                      <a:pt x="92" y="179"/>
                      <a:pt x="92" y="179"/>
                      <a:pt x="92" y="179"/>
                    </a:cubicBezTo>
                    <a:cubicBezTo>
                      <a:pt x="65" y="133"/>
                      <a:pt x="49" y="79"/>
                      <a:pt x="49" y="21"/>
                    </a:cubicBezTo>
                    <a:cubicBezTo>
                      <a:pt x="0" y="21"/>
                      <a:pt x="0" y="21"/>
                      <a:pt x="0" y="21"/>
                    </a:cubicBezTo>
                    <a:cubicBezTo>
                      <a:pt x="0" y="114"/>
                      <a:pt x="35" y="198"/>
                      <a:pt x="92" y="262"/>
                    </a:cubicBezTo>
                    <a:cubicBezTo>
                      <a:pt x="92" y="543"/>
                      <a:pt x="92" y="543"/>
                      <a:pt x="92" y="543"/>
                    </a:cubicBezTo>
                    <a:cubicBezTo>
                      <a:pt x="92" y="557"/>
                      <a:pt x="103" y="568"/>
                      <a:pt x="117" y="568"/>
                    </a:cubicBezTo>
                    <a:cubicBezTo>
                      <a:pt x="456" y="568"/>
                      <a:pt x="456" y="568"/>
                      <a:pt x="456" y="568"/>
                    </a:cubicBezTo>
                    <a:cubicBezTo>
                      <a:pt x="470" y="568"/>
                      <a:pt x="481" y="557"/>
                      <a:pt x="481" y="543"/>
                    </a:cubicBezTo>
                    <a:cubicBezTo>
                      <a:pt x="481" y="25"/>
                      <a:pt x="481" y="25"/>
                      <a:pt x="481" y="25"/>
                    </a:cubicBezTo>
                    <a:cubicBezTo>
                      <a:pt x="481" y="11"/>
                      <a:pt x="470" y="0"/>
                      <a:pt x="456" y="0"/>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35" name="Rectangle 234"/>
              <p:cNvSpPr>
                <a:spLocks noChangeArrowheads="1"/>
              </p:cNvSpPr>
              <p:nvPr/>
            </p:nvSpPr>
            <p:spPr bwMode="auto">
              <a:xfrm>
                <a:off x="6591300" y="5376863"/>
                <a:ext cx="700088" cy="109696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36" name="Rectangle 235"/>
              <p:cNvSpPr>
                <a:spLocks noChangeArrowheads="1"/>
              </p:cNvSpPr>
              <p:nvPr/>
            </p:nvSpPr>
            <p:spPr bwMode="auto">
              <a:xfrm>
                <a:off x="6662738" y="5516563"/>
                <a:ext cx="358775" cy="36036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37" name="Rectangle 236"/>
              <p:cNvSpPr>
                <a:spLocks noChangeArrowheads="1"/>
              </p:cNvSpPr>
              <p:nvPr/>
            </p:nvSpPr>
            <p:spPr bwMode="auto">
              <a:xfrm>
                <a:off x="7059613" y="5516563"/>
                <a:ext cx="161925" cy="1619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38" name="Rectangle 237"/>
              <p:cNvSpPr>
                <a:spLocks noChangeArrowheads="1"/>
              </p:cNvSpPr>
              <p:nvPr/>
            </p:nvSpPr>
            <p:spPr bwMode="auto">
              <a:xfrm>
                <a:off x="6662738" y="5913438"/>
                <a:ext cx="160338" cy="16351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39" name="Rectangle 238"/>
              <p:cNvSpPr>
                <a:spLocks noChangeArrowheads="1"/>
              </p:cNvSpPr>
              <p:nvPr/>
            </p:nvSpPr>
            <p:spPr bwMode="auto">
              <a:xfrm>
                <a:off x="6859588" y="5913438"/>
                <a:ext cx="161925" cy="16351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40" name="Rectangle 239"/>
              <p:cNvSpPr>
                <a:spLocks noChangeArrowheads="1"/>
              </p:cNvSpPr>
              <p:nvPr/>
            </p:nvSpPr>
            <p:spPr bwMode="auto">
              <a:xfrm>
                <a:off x="7059613" y="5913438"/>
                <a:ext cx="161925" cy="16351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41" name="Rectangle 240"/>
              <p:cNvSpPr>
                <a:spLocks noChangeArrowheads="1"/>
              </p:cNvSpPr>
              <p:nvPr/>
            </p:nvSpPr>
            <p:spPr bwMode="auto">
              <a:xfrm>
                <a:off x="6662738" y="6113463"/>
                <a:ext cx="160338" cy="16351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42" name="Rectangle 241"/>
              <p:cNvSpPr>
                <a:spLocks noChangeArrowheads="1"/>
              </p:cNvSpPr>
              <p:nvPr/>
            </p:nvSpPr>
            <p:spPr bwMode="auto">
              <a:xfrm>
                <a:off x="6859588" y="6113463"/>
                <a:ext cx="161925" cy="16351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43" name="Rectangle 242"/>
              <p:cNvSpPr>
                <a:spLocks noChangeArrowheads="1"/>
              </p:cNvSpPr>
              <p:nvPr/>
            </p:nvSpPr>
            <p:spPr bwMode="auto">
              <a:xfrm>
                <a:off x="7059613" y="6113463"/>
                <a:ext cx="161925" cy="16351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44" name="Rectangle 243"/>
              <p:cNvSpPr>
                <a:spLocks noChangeArrowheads="1"/>
              </p:cNvSpPr>
              <p:nvPr/>
            </p:nvSpPr>
            <p:spPr bwMode="auto">
              <a:xfrm>
                <a:off x="6662738" y="6313488"/>
                <a:ext cx="558800" cy="160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45" name="Rectangle 244"/>
              <p:cNvSpPr>
                <a:spLocks noChangeArrowheads="1"/>
              </p:cNvSpPr>
              <p:nvPr/>
            </p:nvSpPr>
            <p:spPr bwMode="auto">
              <a:xfrm>
                <a:off x="7059613" y="5716588"/>
                <a:ext cx="161925" cy="16033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46" name="Freeform 245"/>
              <p:cNvSpPr>
                <a:spLocks/>
              </p:cNvSpPr>
              <p:nvPr/>
            </p:nvSpPr>
            <p:spPr bwMode="auto">
              <a:xfrm>
                <a:off x="6315075" y="5246688"/>
                <a:ext cx="87313" cy="93662"/>
              </a:xfrm>
              <a:custGeom>
                <a:avLst/>
                <a:gdLst>
                  <a:gd name="T0" fmla="*/ 0 w 39"/>
                  <a:gd name="T1" fmla="*/ 42 h 42"/>
                  <a:gd name="T2" fmla="*/ 0 w 39"/>
                  <a:gd name="T3" fmla="*/ 19 h 42"/>
                  <a:gd name="T4" fmla="*/ 20 w 39"/>
                  <a:gd name="T5" fmla="*/ 0 h 42"/>
                  <a:gd name="T6" fmla="*/ 39 w 39"/>
                  <a:gd name="T7" fmla="*/ 19 h 42"/>
                  <a:gd name="T8" fmla="*/ 39 w 39"/>
                  <a:gd name="T9" fmla="*/ 42 h 42"/>
                  <a:gd name="T10" fmla="*/ 0 w 39"/>
                  <a:gd name="T11" fmla="*/ 42 h 42"/>
                </a:gdLst>
                <a:ahLst/>
                <a:cxnLst>
                  <a:cxn ang="0">
                    <a:pos x="T0" y="T1"/>
                  </a:cxn>
                  <a:cxn ang="0">
                    <a:pos x="T2" y="T3"/>
                  </a:cxn>
                  <a:cxn ang="0">
                    <a:pos x="T4" y="T5"/>
                  </a:cxn>
                  <a:cxn ang="0">
                    <a:pos x="T6" y="T7"/>
                  </a:cxn>
                  <a:cxn ang="0">
                    <a:pos x="T8" y="T9"/>
                  </a:cxn>
                  <a:cxn ang="0">
                    <a:pos x="T10" y="T11"/>
                  </a:cxn>
                </a:cxnLst>
                <a:rect l="0" t="0" r="r" b="b"/>
                <a:pathLst>
                  <a:path w="39" h="42">
                    <a:moveTo>
                      <a:pt x="0" y="42"/>
                    </a:moveTo>
                    <a:cubicBezTo>
                      <a:pt x="0" y="19"/>
                      <a:pt x="0" y="19"/>
                      <a:pt x="0" y="19"/>
                    </a:cubicBezTo>
                    <a:cubicBezTo>
                      <a:pt x="0" y="8"/>
                      <a:pt x="9" y="0"/>
                      <a:pt x="20" y="0"/>
                    </a:cubicBezTo>
                    <a:cubicBezTo>
                      <a:pt x="30" y="0"/>
                      <a:pt x="39" y="8"/>
                      <a:pt x="39" y="19"/>
                    </a:cubicBezTo>
                    <a:cubicBezTo>
                      <a:pt x="39" y="42"/>
                      <a:pt x="39" y="42"/>
                      <a:pt x="39" y="42"/>
                    </a:cubicBezTo>
                    <a:lnTo>
                      <a:pt x="0" y="42"/>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47" name="Freeform 246"/>
              <p:cNvSpPr>
                <a:spLocks/>
              </p:cNvSpPr>
              <p:nvPr/>
            </p:nvSpPr>
            <p:spPr bwMode="auto">
              <a:xfrm>
                <a:off x="6807200" y="6556375"/>
                <a:ext cx="103188" cy="53975"/>
              </a:xfrm>
              <a:custGeom>
                <a:avLst/>
                <a:gdLst>
                  <a:gd name="T0" fmla="*/ 23 w 47"/>
                  <a:gd name="T1" fmla="*/ 0 h 24"/>
                  <a:gd name="T2" fmla="*/ 47 w 47"/>
                  <a:gd name="T3" fmla="*/ 24 h 24"/>
                  <a:gd name="T4" fmla="*/ 0 w 47"/>
                  <a:gd name="T5" fmla="*/ 24 h 24"/>
                  <a:gd name="T6" fmla="*/ 23 w 47"/>
                  <a:gd name="T7" fmla="*/ 0 h 24"/>
                </a:gdLst>
                <a:ahLst/>
                <a:cxnLst>
                  <a:cxn ang="0">
                    <a:pos x="T0" y="T1"/>
                  </a:cxn>
                  <a:cxn ang="0">
                    <a:pos x="T2" y="T3"/>
                  </a:cxn>
                  <a:cxn ang="0">
                    <a:pos x="T4" y="T5"/>
                  </a:cxn>
                  <a:cxn ang="0">
                    <a:pos x="T6" y="T7"/>
                  </a:cxn>
                </a:cxnLst>
                <a:rect l="0" t="0" r="r" b="b"/>
                <a:pathLst>
                  <a:path w="47" h="24">
                    <a:moveTo>
                      <a:pt x="23" y="0"/>
                    </a:moveTo>
                    <a:cubicBezTo>
                      <a:pt x="37" y="0"/>
                      <a:pt x="47" y="11"/>
                      <a:pt x="47" y="24"/>
                    </a:cubicBezTo>
                    <a:cubicBezTo>
                      <a:pt x="0" y="24"/>
                      <a:pt x="0" y="24"/>
                      <a:pt x="0" y="24"/>
                    </a:cubicBezTo>
                    <a:cubicBezTo>
                      <a:pt x="0" y="11"/>
                      <a:pt x="10" y="0"/>
                      <a:pt x="23"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48" name="Freeform 247"/>
              <p:cNvSpPr>
                <a:spLocks/>
              </p:cNvSpPr>
              <p:nvPr/>
            </p:nvSpPr>
            <p:spPr bwMode="auto">
              <a:xfrm>
                <a:off x="6970713" y="6556375"/>
                <a:ext cx="106363" cy="53975"/>
              </a:xfrm>
              <a:custGeom>
                <a:avLst/>
                <a:gdLst>
                  <a:gd name="T0" fmla="*/ 24 w 48"/>
                  <a:gd name="T1" fmla="*/ 0 h 24"/>
                  <a:gd name="T2" fmla="*/ 48 w 48"/>
                  <a:gd name="T3" fmla="*/ 24 h 24"/>
                  <a:gd name="T4" fmla="*/ 0 w 48"/>
                  <a:gd name="T5" fmla="*/ 24 h 24"/>
                  <a:gd name="T6" fmla="*/ 24 w 48"/>
                  <a:gd name="T7" fmla="*/ 0 h 24"/>
                </a:gdLst>
                <a:ahLst/>
                <a:cxnLst>
                  <a:cxn ang="0">
                    <a:pos x="T0" y="T1"/>
                  </a:cxn>
                  <a:cxn ang="0">
                    <a:pos x="T2" y="T3"/>
                  </a:cxn>
                  <a:cxn ang="0">
                    <a:pos x="T4" y="T5"/>
                  </a:cxn>
                  <a:cxn ang="0">
                    <a:pos x="T6" y="T7"/>
                  </a:cxn>
                </a:cxnLst>
                <a:rect l="0" t="0" r="r" b="b"/>
                <a:pathLst>
                  <a:path w="48" h="24">
                    <a:moveTo>
                      <a:pt x="24" y="0"/>
                    </a:moveTo>
                    <a:cubicBezTo>
                      <a:pt x="37" y="0"/>
                      <a:pt x="48" y="11"/>
                      <a:pt x="48" y="24"/>
                    </a:cubicBezTo>
                    <a:cubicBezTo>
                      <a:pt x="0" y="24"/>
                      <a:pt x="0" y="24"/>
                      <a:pt x="0" y="24"/>
                    </a:cubicBezTo>
                    <a:cubicBezTo>
                      <a:pt x="0" y="11"/>
                      <a:pt x="11" y="0"/>
                      <a:pt x="24"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49" name="Freeform 248"/>
              <p:cNvSpPr>
                <a:spLocks/>
              </p:cNvSpPr>
              <p:nvPr/>
            </p:nvSpPr>
            <p:spPr bwMode="auto">
              <a:xfrm>
                <a:off x="6213475" y="5100638"/>
                <a:ext cx="293688" cy="290512"/>
              </a:xfrm>
              <a:custGeom>
                <a:avLst/>
                <a:gdLst>
                  <a:gd name="T0" fmla="*/ 73 w 132"/>
                  <a:gd name="T1" fmla="*/ 80 h 131"/>
                  <a:gd name="T2" fmla="*/ 66 w 132"/>
                  <a:gd name="T3" fmla="*/ 50 h 131"/>
                  <a:gd name="T4" fmla="*/ 126 w 132"/>
                  <a:gd name="T5" fmla="*/ 39 h 131"/>
                  <a:gd name="T6" fmla="*/ 66 w 132"/>
                  <a:gd name="T7" fmla="*/ 0 h 131"/>
                  <a:gd name="T8" fmla="*/ 0 w 132"/>
                  <a:gd name="T9" fmla="*/ 66 h 131"/>
                  <a:gd name="T10" fmla="*/ 66 w 132"/>
                  <a:gd name="T11" fmla="*/ 131 h 131"/>
                  <a:gd name="T12" fmla="*/ 132 w 132"/>
                  <a:gd name="T13" fmla="*/ 66 h 131"/>
                  <a:gd name="T14" fmla="*/ 130 w 132"/>
                  <a:gd name="T15" fmla="*/ 54 h 131"/>
                  <a:gd name="T16" fmla="*/ 73 w 132"/>
                  <a:gd name="T17" fmla="*/ 8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31">
                    <a:moveTo>
                      <a:pt x="73" y="80"/>
                    </a:moveTo>
                    <a:cubicBezTo>
                      <a:pt x="66" y="50"/>
                      <a:pt x="66" y="50"/>
                      <a:pt x="66" y="50"/>
                    </a:cubicBezTo>
                    <a:cubicBezTo>
                      <a:pt x="126" y="39"/>
                      <a:pt x="126" y="39"/>
                      <a:pt x="126" y="39"/>
                    </a:cubicBezTo>
                    <a:cubicBezTo>
                      <a:pt x="116" y="16"/>
                      <a:pt x="93" y="0"/>
                      <a:pt x="66" y="0"/>
                    </a:cubicBezTo>
                    <a:cubicBezTo>
                      <a:pt x="29" y="0"/>
                      <a:pt x="0" y="29"/>
                      <a:pt x="0" y="66"/>
                    </a:cubicBezTo>
                    <a:cubicBezTo>
                      <a:pt x="0" y="102"/>
                      <a:pt x="29" y="131"/>
                      <a:pt x="66" y="131"/>
                    </a:cubicBezTo>
                    <a:cubicBezTo>
                      <a:pt x="102" y="131"/>
                      <a:pt x="132" y="102"/>
                      <a:pt x="132" y="66"/>
                    </a:cubicBezTo>
                    <a:cubicBezTo>
                      <a:pt x="132" y="62"/>
                      <a:pt x="131" y="58"/>
                      <a:pt x="130" y="54"/>
                    </a:cubicBezTo>
                    <a:lnTo>
                      <a:pt x="73" y="8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50" name="Freeform 249"/>
              <p:cNvSpPr>
                <a:spLocks/>
              </p:cNvSpPr>
              <p:nvPr/>
            </p:nvSpPr>
            <p:spPr bwMode="auto">
              <a:xfrm>
                <a:off x="6359525" y="5186363"/>
                <a:ext cx="142875" cy="92075"/>
              </a:xfrm>
              <a:custGeom>
                <a:avLst/>
                <a:gdLst>
                  <a:gd name="T0" fmla="*/ 7 w 64"/>
                  <a:gd name="T1" fmla="*/ 41 h 41"/>
                  <a:gd name="T2" fmla="*/ 64 w 64"/>
                  <a:gd name="T3" fmla="*/ 15 h 41"/>
                  <a:gd name="T4" fmla="*/ 60 w 64"/>
                  <a:gd name="T5" fmla="*/ 0 h 41"/>
                  <a:gd name="T6" fmla="*/ 0 w 64"/>
                  <a:gd name="T7" fmla="*/ 11 h 41"/>
                  <a:gd name="T8" fmla="*/ 7 w 64"/>
                  <a:gd name="T9" fmla="*/ 41 h 41"/>
                </a:gdLst>
                <a:ahLst/>
                <a:cxnLst>
                  <a:cxn ang="0">
                    <a:pos x="T0" y="T1"/>
                  </a:cxn>
                  <a:cxn ang="0">
                    <a:pos x="T2" y="T3"/>
                  </a:cxn>
                  <a:cxn ang="0">
                    <a:pos x="T4" y="T5"/>
                  </a:cxn>
                  <a:cxn ang="0">
                    <a:pos x="T6" y="T7"/>
                  </a:cxn>
                  <a:cxn ang="0">
                    <a:pos x="T8" y="T9"/>
                  </a:cxn>
                </a:cxnLst>
                <a:rect l="0" t="0" r="r" b="b"/>
                <a:pathLst>
                  <a:path w="64" h="41">
                    <a:moveTo>
                      <a:pt x="7" y="41"/>
                    </a:moveTo>
                    <a:cubicBezTo>
                      <a:pt x="64" y="15"/>
                      <a:pt x="64" y="15"/>
                      <a:pt x="64" y="15"/>
                    </a:cubicBezTo>
                    <a:cubicBezTo>
                      <a:pt x="64" y="10"/>
                      <a:pt x="62" y="5"/>
                      <a:pt x="60" y="0"/>
                    </a:cubicBezTo>
                    <a:cubicBezTo>
                      <a:pt x="0" y="11"/>
                      <a:pt x="0" y="11"/>
                      <a:pt x="0" y="11"/>
                    </a:cubicBezTo>
                    <a:lnTo>
                      <a:pt x="7" y="4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51" name="Freeform 250"/>
              <p:cNvSpPr>
                <a:spLocks/>
              </p:cNvSpPr>
              <p:nvPr/>
            </p:nvSpPr>
            <p:spPr bwMode="auto">
              <a:xfrm>
                <a:off x="6323013" y="5175250"/>
                <a:ext cx="106363" cy="107950"/>
              </a:xfrm>
              <a:custGeom>
                <a:avLst/>
                <a:gdLst>
                  <a:gd name="T0" fmla="*/ 46 w 48"/>
                  <a:gd name="T1" fmla="*/ 15 h 48"/>
                  <a:gd name="T2" fmla="*/ 46 w 48"/>
                  <a:gd name="T3" fmla="*/ 15 h 48"/>
                  <a:gd name="T4" fmla="*/ 48 w 48"/>
                  <a:gd name="T5" fmla="*/ 10 h 48"/>
                  <a:gd name="T6" fmla="*/ 39 w 48"/>
                  <a:gd name="T7" fmla="*/ 0 h 48"/>
                  <a:gd name="T8" fmla="*/ 33 w 48"/>
                  <a:gd name="T9" fmla="*/ 2 h 48"/>
                  <a:gd name="T10" fmla="*/ 33 w 48"/>
                  <a:gd name="T11" fmla="*/ 2 h 48"/>
                  <a:gd name="T12" fmla="*/ 8 w 48"/>
                  <a:gd name="T13" fmla="*/ 18 h 48"/>
                  <a:gd name="T14" fmla="*/ 8 w 48"/>
                  <a:gd name="T15" fmla="*/ 18 h 48"/>
                  <a:gd name="T16" fmla="*/ 8 w 48"/>
                  <a:gd name="T17" fmla="*/ 18 h 48"/>
                  <a:gd name="T18" fmla="*/ 8 w 48"/>
                  <a:gd name="T19" fmla="*/ 18 h 48"/>
                  <a:gd name="T20" fmla="*/ 0 w 48"/>
                  <a:gd name="T21" fmla="*/ 32 h 48"/>
                  <a:gd name="T22" fmla="*/ 17 w 48"/>
                  <a:gd name="T23" fmla="*/ 48 h 48"/>
                  <a:gd name="T24" fmla="*/ 30 w 48"/>
                  <a:gd name="T25" fmla="*/ 41 h 48"/>
                  <a:gd name="T26" fmla="*/ 30 w 48"/>
                  <a:gd name="T27" fmla="*/ 41 h 48"/>
                  <a:gd name="T28" fmla="*/ 30 w 48"/>
                  <a:gd name="T29" fmla="*/ 41 h 48"/>
                  <a:gd name="T30" fmla="*/ 31 w 48"/>
                  <a:gd name="T31" fmla="*/ 40 h 48"/>
                  <a:gd name="T32" fmla="*/ 46 w 48"/>
                  <a:gd name="T33"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8">
                    <a:moveTo>
                      <a:pt x="46" y="15"/>
                    </a:moveTo>
                    <a:cubicBezTo>
                      <a:pt x="46" y="15"/>
                      <a:pt x="46" y="15"/>
                      <a:pt x="46" y="15"/>
                    </a:cubicBezTo>
                    <a:cubicBezTo>
                      <a:pt x="47" y="13"/>
                      <a:pt x="48" y="12"/>
                      <a:pt x="48" y="10"/>
                    </a:cubicBezTo>
                    <a:cubicBezTo>
                      <a:pt x="48" y="4"/>
                      <a:pt x="44" y="0"/>
                      <a:pt x="39" y="0"/>
                    </a:cubicBezTo>
                    <a:cubicBezTo>
                      <a:pt x="37" y="0"/>
                      <a:pt x="35" y="1"/>
                      <a:pt x="33" y="2"/>
                    </a:cubicBezTo>
                    <a:cubicBezTo>
                      <a:pt x="33" y="2"/>
                      <a:pt x="33" y="2"/>
                      <a:pt x="33" y="2"/>
                    </a:cubicBezTo>
                    <a:cubicBezTo>
                      <a:pt x="8" y="18"/>
                      <a:pt x="8" y="18"/>
                      <a:pt x="8" y="18"/>
                    </a:cubicBezTo>
                    <a:cubicBezTo>
                      <a:pt x="8" y="18"/>
                      <a:pt x="8" y="18"/>
                      <a:pt x="8" y="18"/>
                    </a:cubicBezTo>
                    <a:cubicBezTo>
                      <a:pt x="8" y="18"/>
                      <a:pt x="8" y="18"/>
                      <a:pt x="8" y="18"/>
                    </a:cubicBezTo>
                    <a:cubicBezTo>
                      <a:pt x="8" y="18"/>
                      <a:pt x="8" y="18"/>
                      <a:pt x="8" y="18"/>
                    </a:cubicBezTo>
                    <a:cubicBezTo>
                      <a:pt x="3" y="21"/>
                      <a:pt x="0" y="26"/>
                      <a:pt x="0" y="32"/>
                    </a:cubicBezTo>
                    <a:cubicBezTo>
                      <a:pt x="0" y="41"/>
                      <a:pt x="8" y="48"/>
                      <a:pt x="17" y="48"/>
                    </a:cubicBezTo>
                    <a:cubicBezTo>
                      <a:pt x="22" y="48"/>
                      <a:pt x="27" y="45"/>
                      <a:pt x="30" y="41"/>
                    </a:cubicBezTo>
                    <a:cubicBezTo>
                      <a:pt x="30" y="41"/>
                      <a:pt x="30" y="41"/>
                      <a:pt x="30" y="41"/>
                    </a:cubicBezTo>
                    <a:cubicBezTo>
                      <a:pt x="30" y="41"/>
                      <a:pt x="30" y="41"/>
                      <a:pt x="30" y="41"/>
                    </a:cubicBezTo>
                    <a:cubicBezTo>
                      <a:pt x="30" y="41"/>
                      <a:pt x="30" y="40"/>
                      <a:pt x="31" y="40"/>
                    </a:cubicBezTo>
                    <a:lnTo>
                      <a:pt x="46" y="15"/>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grpSp>
        <p:grpSp>
          <p:nvGrpSpPr>
            <p:cNvPr id="114" name="Group 113"/>
            <p:cNvGrpSpPr/>
            <p:nvPr/>
          </p:nvGrpSpPr>
          <p:grpSpPr>
            <a:xfrm>
              <a:off x="10708211" y="5008186"/>
              <a:ext cx="1551527" cy="1986339"/>
              <a:chOff x="5511800" y="2670175"/>
              <a:chExt cx="1285875" cy="1646238"/>
            </a:xfrm>
          </p:grpSpPr>
          <p:sp>
            <p:nvSpPr>
              <p:cNvPr id="208" name="Freeform 207"/>
              <p:cNvSpPr>
                <a:spLocks noEditPoints="1"/>
              </p:cNvSpPr>
              <p:nvPr/>
            </p:nvSpPr>
            <p:spPr bwMode="auto">
              <a:xfrm>
                <a:off x="5886450" y="3006725"/>
                <a:ext cx="576263" cy="574675"/>
              </a:xfrm>
              <a:custGeom>
                <a:avLst/>
                <a:gdLst>
                  <a:gd name="T0" fmla="*/ 129 w 259"/>
                  <a:gd name="T1" fmla="*/ 259 h 259"/>
                  <a:gd name="T2" fmla="*/ 0 w 259"/>
                  <a:gd name="T3" fmla="*/ 129 h 259"/>
                  <a:gd name="T4" fmla="*/ 129 w 259"/>
                  <a:gd name="T5" fmla="*/ 0 h 259"/>
                  <a:gd name="T6" fmla="*/ 259 w 259"/>
                  <a:gd name="T7" fmla="*/ 129 h 259"/>
                  <a:gd name="T8" fmla="*/ 129 w 259"/>
                  <a:gd name="T9" fmla="*/ 259 h 259"/>
                  <a:gd name="T10" fmla="*/ 129 w 259"/>
                  <a:gd name="T11" fmla="*/ 19 h 259"/>
                  <a:gd name="T12" fmla="*/ 19 w 259"/>
                  <a:gd name="T13" fmla="*/ 129 h 259"/>
                  <a:gd name="T14" fmla="*/ 129 w 259"/>
                  <a:gd name="T15" fmla="*/ 239 h 259"/>
                  <a:gd name="T16" fmla="*/ 239 w 259"/>
                  <a:gd name="T17" fmla="*/ 129 h 259"/>
                  <a:gd name="T18" fmla="*/ 129 w 259"/>
                  <a:gd name="T19" fmla="*/ 1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59">
                    <a:moveTo>
                      <a:pt x="129" y="259"/>
                    </a:moveTo>
                    <a:cubicBezTo>
                      <a:pt x="58" y="259"/>
                      <a:pt x="0" y="201"/>
                      <a:pt x="0" y="129"/>
                    </a:cubicBezTo>
                    <a:cubicBezTo>
                      <a:pt x="0" y="58"/>
                      <a:pt x="58" y="0"/>
                      <a:pt x="129" y="0"/>
                    </a:cubicBezTo>
                    <a:cubicBezTo>
                      <a:pt x="201" y="0"/>
                      <a:pt x="259" y="58"/>
                      <a:pt x="259" y="129"/>
                    </a:cubicBezTo>
                    <a:cubicBezTo>
                      <a:pt x="259" y="201"/>
                      <a:pt x="201" y="259"/>
                      <a:pt x="129" y="259"/>
                    </a:cubicBezTo>
                    <a:close/>
                    <a:moveTo>
                      <a:pt x="129" y="19"/>
                    </a:moveTo>
                    <a:cubicBezTo>
                      <a:pt x="69" y="19"/>
                      <a:pt x="19" y="69"/>
                      <a:pt x="19" y="129"/>
                    </a:cubicBezTo>
                    <a:cubicBezTo>
                      <a:pt x="19" y="190"/>
                      <a:pt x="69" y="239"/>
                      <a:pt x="129" y="239"/>
                    </a:cubicBezTo>
                    <a:cubicBezTo>
                      <a:pt x="190" y="239"/>
                      <a:pt x="239" y="190"/>
                      <a:pt x="239" y="129"/>
                    </a:cubicBezTo>
                    <a:cubicBezTo>
                      <a:pt x="239" y="69"/>
                      <a:pt x="190" y="19"/>
                      <a:pt x="129" y="19"/>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09" name="Freeform 208"/>
              <p:cNvSpPr>
                <a:spLocks noEditPoints="1"/>
              </p:cNvSpPr>
              <p:nvPr/>
            </p:nvSpPr>
            <p:spPr bwMode="auto">
              <a:xfrm>
                <a:off x="5753100" y="2873375"/>
                <a:ext cx="842963" cy="841375"/>
              </a:xfrm>
              <a:custGeom>
                <a:avLst/>
                <a:gdLst>
                  <a:gd name="T0" fmla="*/ 189 w 379"/>
                  <a:gd name="T1" fmla="*/ 379 h 379"/>
                  <a:gd name="T2" fmla="*/ 0 w 379"/>
                  <a:gd name="T3" fmla="*/ 189 h 379"/>
                  <a:gd name="T4" fmla="*/ 189 w 379"/>
                  <a:gd name="T5" fmla="*/ 0 h 379"/>
                  <a:gd name="T6" fmla="*/ 379 w 379"/>
                  <a:gd name="T7" fmla="*/ 189 h 379"/>
                  <a:gd name="T8" fmla="*/ 189 w 379"/>
                  <a:gd name="T9" fmla="*/ 379 h 379"/>
                  <a:gd name="T10" fmla="*/ 189 w 379"/>
                  <a:gd name="T11" fmla="*/ 11 h 379"/>
                  <a:gd name="T12" fmla="*/ 11 w 379"/>
                  <a:gd name="T13" fmla="*/ 189 h 379"/>
                  <a:gd name="T14" fmla="*/ 189 w 379"/>
                  <a:gd name="T15" fmla="*/ 367 h 379"/>
                  <a:gd name="T16" fmla="*/ 367 w 379"/>
                  <a:gd name="T17" fmla="*/ 189 h 379"/>
                  <a:gd name="T18" fmla="*/ 189 w 379"/>
                  <a:gd name="T19" fmla="*/ 1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9" h="379">
                    <a:moveTo>
                      <a:pt x="189" y="379"/>
                    </a:moveTo>
                    <a:cubicBezTo>
                      <a:pt x="85" y="379"/>
                      <a:pt x="0" y="294"/>
                      <a:pt x="0" y="189"/>
                    </a:cubicBezTo>
                    <a:cubicBezTo>
                      <a:pt x="0" y="85"/>
                      <a:pt x="85" y="0"/>
                      <a:pt x="189" y="0"/>
                    </a:cubicBezTo>
                    <a:cubicBezTo>
                      <a:pt x="294" y="0"/>
                      <a:pt x="379" y="85"/>
                      <a:pt x="379" y="189"/>
                    </a:cubicBezTo>
                    <a:cubicBezTo>
                      <a:pt x="379" y="294"/>
                      <a:pt x="294" y="379"/>
                      <a:pt x="189" y="379"/>
                    </a:cubicBezTo>
                    <a:close/>
                    <a:moveTo>
                      <a:pt x="189" y="11"/>
                    </a:moveTo>
                    <a:cubicBezTo>
                      <a:pt x="91" y="11"/>
                      <a:pt x="11" y="91"/>
                      <a:pt x="11" y="189"/>
                    </a:cubicBezTo>
                    <a:cubicBezTo>
                      <a:pt x="11" y="288"/>
                      <a:pt x="91" y="367"/>
                      <a:pt x="189" y="367"/>
                    </a:cubicBezTo>
                    <a:cubicBezTo>
                      <a:pt x="287" y="367"/>
                      <a:pt x="367" y="288"/>
                      <a:pt x="367" y="189"/>
                    </a:cubicBezTo>
                    <a:cubicBezTo>
                      <a:pt x="367" y="91"/>
                      <a:pt x="287" y="11"/>
                      <a:pt x="189" y="11"/>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10" name="Freeform 209"/>
              <p:cNvSpPr>
                <a:spLocks noEditPoints="1"/>
              </p:cNvSpPr>
              <p:nvPr/>
            </p:nvSpPr>
            <p:spPr bwMode="auto">
              <a:xfrm>
                <a:off x="5549900" y="2670175"/>
                <a:ext cx="1247775" cy="1246188"/>
              </a:xfrm>
              <a:custGeom>
                <a:avLst/>
                <a:gdLst>
                  <a:gd name="T0" fmla="*/ 281 w 562"/>
                  <a:gd name="T1" fmla="*/ 561 h 561"/>
                  <a:gd name="T2" fmla="*/ 0 w 562"/>
                  <a:gd name="T3" fmla="*/ 280 h 561"/>
                  <a:gd name="T4" fmla="*/ 281 w 562"/>
                  <a:gd name="T5" fmla="*/ 0 h 561"/>
                  <a:gd name="T6" fmla="*/ 562 w 562"/>
                  <a:gd name="T7" fmla="*/ 280 h 561"/>
                  <a:gd name="T8" fmla="*/ 281 w 562"/>
                  <a:gd name="T9" fmla="*/ 561 h 561"/>
                  <a:gd name="T10" fmla="*/ 281 w 562"/>
                  <a:gd name="T11" fmla="*/ 3 h 561"/>
                  <a:gd name="T12" fmla="*/ 4 w 562"/>
                  <a:gd name="T13" fmla="*/ 280 h 561"/>
                  <a:gd name="T14" fmla="*/ 281 w 562"/>
                  <a:gd name="T15" fmla="*/ 557 h 561"/>
                  <a:gd name="T16" fmla="*/ 558 w 562"/>
                  <a:gd name="T17" fmla="*/ 280 h 561"/>
                  <a:gd name="T18" fmla="*/ 281 w 562"/>
                  <a:gd name="T19" fmla="*/ 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2" h="561">
                    <a:moveTo>
                      <a:pt x="281" y="561"/>
                    </a:moveTo>
                    <a:cubicBezTo>
                      <a:pt x="126" y="561"/>
                      <a:pt x="0" y="435"/>
                      <a:pt x="0" y="280"/>
                    </a:cubicBezTo>
                    <a:cubicBezTo>
                      <a:pt x="0" y="126"/>
                      <a:pt x="126" y="0"/>
                      <a:pt x="281" y="0"/>
                    </a:cubicBezTo>
                    <a:cubicBezTo>
                      <a:pt x="436" y="0"/>
                      <a:pt x="562" y="126"/>
                      <a:pt x="562" y="280"/>
                    </a:cubicBezTo>
                    <a:cubicBezTo>
                      <a:pt x="562" y="435"/>
                      <a:pt x="436" y="561"/>
                      <a:pt x="281" y="561"/>
                    </a:cubicBezTo>
                    <a:close/>
                    <a:moveTo>
                      <a:pt x="281" y="3"/>
                    </a:moveTo>
                    <a:cubicBezTo>
                      <a:pt x="129" y="3"/>
                      <a:pt x="4" y="128"/>
                      <a:pt x="4" y="280"/>
                    </a:cubicBezTo>
                    <a:cubicBezTo>
                      <a:pt x="4" y="433"/>
                      <a:pt x="129" y="557"/>
                      <a:pt x="281" y="557"/>
                    </a:cubicBezTo>
                    <a:cubicBezTo>
                      <a:pt x="434" y="557"/>
                      <a:pt x="558" y="433"/>
                      <a:pt x="558" y="280"/>
                    </a:cubicBezTo>
                    <a:cubicBezTo>
                      <a:pt x="558" y="128"/>
                      <a:pt x="434" y="3"/>
                      <a:pt x="281" y="3"/>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11" name="Freeform 210"/>
              <p:cNvSpPr>
                <a:spLocks/>
              </p:cNvSpPr>
              <p:nvPr/>
            </p:nvSpPr>
            <p:spPr bwMode="auto">
              <a:xfrm>
                <a:off x="5511800" y="3330575"/>
                <a:ext cx="712788" cy="928688"/>
              </a:xfrm>
              <a:custGeom>
                <a:avLst/>
                <a:gdLst>
                  <a:gd name="T0" fmla="*/ 321 w 321"/>
                  <a:gd name="T1" fmla="*/ 5 h 418"/>
                  <a:gd name="T2" fmla="*/ 275 w 321"/>
                  <a:gd name="T3" fmla="*/ 5 h 418"/>
                  <a:gd name="T4" fmla="*/ 244 w 321"/>
                  <a:gd name="T5" fmla="*/ 138 h 418"/>
                  <a:gd name="T6" fmla="*/ 244 w 321"/>
                  <a:gd name="T7" fmla="*/ 15 h 418"/>
                  <a:gd name="T8" fmla="*/ 228 w 321"/>
                  <a:gd name="T9" fmla="*/ 0 h 418"/>
                  <a:gd name="T10" fmla="*/ 15 w 321"/>
                  <a:gd name="T11" fmla="*/ 0 h 418"/>
                  <a:gd name="T12" fmla="*/ 0 w 321"/>
                  <a:gd name="T13" fmla="*/ 15 h 418"/>
                  <a:gd name="T14" fmla="*/ 0 w 321"/>
                  <a:gd name="T15" fmla="*/ 402 h 418"/>
                  <a:gd name="T16" fmla="*/ 15 w 321"/>
                  <a:gd name="T17" fmla="*/ 418 h 418"/>
                  <a:gd name="T18" fmla="*/ 228 w 321"/>
                  <a:gd name="T19" fmla="*/ 418 h 418"/>
                  <a:gd name="T20" fmla="*/ 244 w 321"/>
                  <a:gd name="T21" fmla="*/ 402 h 418"/>
                  <a:gd name="T22" fmla="*/ 244 w 321"/>
                  <a:gd name="T23" fmla="*/ 222 h 418"/>
                  <a:gd name="T24" fmla="*/ 321 w 321"/>
                  <a:gd name="T25" fmla="*/ 5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418">
                    <a:moveTo>
                      <a:pt x="321" y="5"/>
                    </a:moveTo>
                    <a:cubicBezTo>
                      <a:pt x="275" y="5"/>
                      <a:pt x="275" y="5"/>
                      <a:pt x="275" y="5"/>
                    </a:cubicBezTo>
                    <a:cubicBezTo>
                      <a:pt x="275" y="53"/>
                      <a:pt x="264" y="98"/>
                      <a:pt x="244" y="138"/>
                    </a:cubicBezTo>
                    <a:cubicBezTo>
                      <a:pt x="244" y="15"/>
                      <a:pt x="244" y="15"/>
                      <a:pt x="244" y="15"/>
                    </a:cubicBezTo>
                    <a:cubicBezTo>
                      <a:pt x="244" y="7"/>
                      <a:pt x="237" y="0"/>
                      <a:pt x="228" y="0"/>
                    </a:cubicBezTo>
                    <a:cubicBezTo>
                      <a:pt x="15" y="0"/>
                      <a:pt x="15" y="0"/>
                      <a:pt x="15" y="0"/>
                    </a:cubicBezTo>
                    <a:cubicBezTo>
                      <a:pt x="7" y="0"/>
                      <a:pt x="0" y="7"/>
                      <a:pt x="0" y="15"/>
                    </a:cubicBezTo>
                    <a:cubicBezTo>
                      <a:pt x="0" y="402"/>
                      <a:pt x="0" y="402"/>
                      <a:pt x="0" y="402"/>
                    </a:cubicBezTo>
                    <a:cubicBezTo>
                      <a:pt x="0" y="411"/>
                      <a:pt x="7" y="418"/>
                      <a:pt x="15" y="418"/>
                    </a:cubicBezTo>
                    <a:cubicBezTo>
                      <a:pt x="228" y="418"/>
                      <a:pt x="228" y="418"/>
                      <a:pt x="228" y="418"/>
                    </a:cubicBezTo>
                    <a:cubicBezTo>
                      <a:pt x="237" y="418"/>
                      <a:pt x="244" y="411"/>
                      <a:pt x="244" y="402"/>
                    </a:cubicBezTo>
                    <a:cubicBezTo>
                      <a:pt x="244" y="222"/>
                      <a:pt x="244" y="222"/>
                      <a:pt x="244" y="222"/>
                    </a:cubicBezTo>
                    <a:cubicBezTo>
                      <a:pt x="292" y="163"/>
                      <a:pt x="321" y="88"/>
                      <a:pt x="321" y="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12" name="Rectangle 211"/>
              <p:cNvSpPr>
                <a:spLocks noChangeArrowheads="1"/>
              </p:cNvSpPr>
              <p:nvPr/>
            </p:nvSpPr>
            <p:spPr bwMode="auto">
              <a:xfrm>
                <a:off x="5562600" y="3381375"/>
                <a:ext cx="438150" cy="73025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13" name="Rectangle 212"/>
              <p:cNvSpPr>
                <a:spLocks noChangeArrowheads="1"/>
              </p:cNvSpPr>
              <p:nvPr/>
            </p:nvSpPr>
            <p:spPr bwMode="auto">
              <a:xfrm>
                <a:off x="5607050" y="3468688"/>
                <a:ext cx="223838" cy="225425"/>
              </a:xfrm>
              <a:prstGeom prst="rect">
                <a:avLst/>
              </a:prstGeom>
              <a:solidFill>
                <a:srgbClr val="EC00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14" name="Rectangle 213"/>
              <p:cNvSpPr>
                <a:spLocks noChangeArrowheads="1"/>
              </p:cNvSpPr>
              <p:nvPr/>
            </p:nvSpPr>
            <p:spPr bwMode="auto">
              <a:xfrm>
                <a:off x="5856288" y="3594100"/>
                <a:ext cx="101600" cy="100013"/>
              </a:xfrm>
              <a:prstGeom prst="rect">
                <a:avLst/>
              </a:prstGeom>
              <a:solidFill>
                <a:srgbClr val="EC00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15" name="Rectangle 214"/>
              <p:cNvSpPr>
                <a:spLocks noChangeArrowheads="1"/>
              </p:cNvSpPr>
              <p:nvPr/>
            </p:nvSpPr>
            <p:spPr bwMode="auto">
              <a:xfrm>
                <a:off x="5856288" y="3468688"/>
                <a:ext cx="101600" cy="101600"/>
              </a:xfrm>
              <a:prstGeom prst="rect">
                <a:avLst/>
              </a:prstGeom>
              <a:solidFill>
                <a:srgbClr val="EC00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16" name="Rectangle 215"/>
              <p:cNvSpPr>
                <a:spLocks noChangeArrowheads="1"/>
              </p:cNvSpPr>
              <p:nvPr/>
            </p:nvSpPr>
            <p:spPr bwMode="auto">
              <a:xfrm>
                <a:off x="5856288" y="3843338"/>
                <a:ext cx="101600" cy="103188"/>
              </a:xfrm>
              <a:prstGeom prst="rect">
                <a:avLst/>
              </a:prstGeom>
              <a:solidFill>
                <a:srgbClr val="EC00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17" name="Rectangle 216"/>
              <p:cNvSpPr>
                <a:spLocks noChangeArrowheads="1"/>
              </p:cNvSpPr>
              <p:nvPr/>
            </p:nvSpPr>
            <p:spPr bwMode="auto">
              <a:xfrm>
                <a:off x="5730875" y="3843338"/>
                <a:ext cx="100013" cy="103188"/>
              </a:xfrm>
              <a:prstGeom prst="rect">
                <a:avLst/>
              </a:prstGeom>
              <a:solidFill>
                <a:srgbClr val="EC00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18" name="Rectangle 217"/>
              <p:cNvSpPr>
                <a:spLocks noChangeArrowheads="1"/>
              </p:cNvSpPr>
              <p:nvPr/>
            </p:nvSpPr>
            <p:spPr bwMode="auto">
              <a:xfrm>
                <a:off x="5607050" y="3843338"/>
                <a:ext cx="100013" cy="103188"/>
              </a:xfrm>
              <a:prstGeom prst="rect">
                <a:avLst/>
              </a:prstGeom>
              <a:solidFill>
                <a:srgbClr val="EC00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19" name="Rectangle 218"/>
              <p:cNvSpPr>
                <a:spLocks noChangeArrowheads="1"/>
              </p:cNvSpPr>
              <p:nvPr/>
            </p:nvSpPr>
            <p:spPr bwMode="auto">
              <a:xfrm>
                <a:off x="5607050" y="3719513"/>
                <a:ext cx="100013" cy="100013"/>
              </a:xfrm>
              <a:prstGeom prst="rect">
                <a:avLst/>
              </a:prstGeom>
              <a:solidFill>
                <a:srgbClr val="EC00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20" name="Rectangle 219"/>
              <p:cNvSpPr>
                <a:spLocks noChangeArrowheads="1"/>
              </p:cNvSpPr>
              <p:nvPr/>
            </p:nvSpPr>
            <p:spPr bwMode="auto">
              <a:xfrm>
                <a:off x="5730875" y="3719513"/>
                <a:ext cx="100013" cy="100013"/>
              </a:xfrm>
              <a:prstGeom prst="rect">
                <a:avLst/>
              </a:prstGeom>
              <a:solidFill>
                <a:srgbClr val="EC00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21" name="Rectangle 220"/>
              <p:cNvSpPr>
                <a:spLocks noChangeArrowheads="1"/>
              </p:cNvSpPr>
              <p:nvPr/>
            </p:nvSpPr>
            <p:spPr bwMode="auto">
              <a:xfrm>
                <a:off x="5856288" y="3719513"/>
                <a:ext cx="101600" cy="100013"/>
              </a:xfrm>
              <a:prstGeom prst="rect">
                <a:avLst/>
              </a:prstGeom>
              <a:solidFill>
                <a:srgbClr val="EC00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22" name="Rectangle 221"/>
              <p:cNvSpPr>
                <a:spLocks noChangeArrowheads="1"/>
              </p:cNvSpPr>
              <p:nvPr/>
            </p:nvSpPr>
            <p:spPr bwMode="auto">
              <a:xfrm>
                <a:off x="5856288" y="3968750"/>
                <a:ext cx="101600" cy="101600"/>
              </a:xfrm>
              <a:prstGeom prst="rect">
                <a:avLst/>
              </a:prstGeom>
              <a:solidFill>
                <a:srgbClr val="EC00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23" name="Rectangle 222"/>
              <p:cNvSpPr>
                <a:spLocks noChangeArrowheads="1"/>
              </p:cNvSpPr>
              <p:nvPr/>
            </p:nvSpPr>
            <p:spPr bwMode="auto">
              <a:xfrm>
                <a:off x="5730875" y="3968750"/>
                <a:ext cx="100013" cy="101600"/>
              </a:xfrm>
              <a:prstGeom prst="rect">
                <a:avLst/>
              </a:prstGeom>
              <a:solidFill>
                <a:srgbClr val="EC00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24" name="Rectangle 223"/>
              <p:cNvSpPr>
                <a:spLocks noChangeArrowheads="1"/>
              </p:cNvSpPr>
              <p:nvPr/>
            </p:nvSpPr>
            <p:spPr bwMode="auto">
              <a:xfrm>
                <a:off x="5607050" y="3968750"/>
                <a:ext cx="100013" cy="101600"/>
              </a:xfrm>
              <a:prstGeom prst="rect">
                <a:avLst/>
              </a:prstGeom>
              <a:solidFill>
                <a:srgbClr val="EC00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25" name="Freeform 224"/>
              <p:cNvSpPr>
                <a:spLocks/>
              </p:cNvSpPr>
              <p:nvPr/>
            </p:nvSpPr>
            <p:spPr bwMode="auto">
              <a:xfrm>
                <a:off x="6134100" y="3252788"/>
                <a:ext cx="80963" cy="88900"/>
              </a:xfrm>
              <a:custGeom>
                <a:avLst/>
                <a:gdLst>
                  <a:gd name="T0" fmla="*/ 37 w 37"/>
                  <a:gd name="T1" fmla="*/ 40 h 40"/>
                  <a:gd name="T2" fmla="*/ 37 w 37"/>
                  <a:gd name="T3" fmla="*/ 19 h 40"/>
                  <a:gd name="T4" fmla="*/ 18 w 37"/>
                  <a:gd name="T5" fmla="*/ 0 h 40"/>
                  <a:gd name="T6" fmla="*/ 0 w 37"/>
                  <a:gd name="T7" fmla="*/ 19 h 40"/>
                  <a:gd name="T8" fmla="*/ 0 w 37"/>
                  <a:gd name="T9" fmla="*/ 40 h 40"/>
                  <a:gd name="T10" fmla="*/ 37 w 37"/>
                  <a:gd name="T11" fmla="*/ 40 h 40"/>
                </a:gdLst>
                <a:ahLst/>
                <a:cxnLst>
                  <a:cxn ang="0">
                    <a:pos x="T0" y="T1"/>
                  </a:cxn>
                  <a:cxn ang="0">
                    <a:pos x="T2" y="T3"/>
                  </a:cxn>
                  <a:cxn ang="0">
                    <a:pos x="T4" y="T5"/>
                  </a:cxn>
                  <a:cxn ang="0">
                    <a:pos x="T6" y="T7"/>
                  </a:cxn>
                  <a:cxn ang="0">
                    <a:pos x="T8" y="T9"/>
                  </a:cxn>
                  <a:cxn ang="0">
                    <a:pos x="T10" y="T11"/>
                  </a:cxn>
                </a:cxnLst>
                <a:rect l="0" t="0" r="r" b="b"/>
                <a:pathLst>
                  <a:path w="37" h="40">
                    <a:moveTo>
                      <a:pt x="37" y="40"/>
                    </a:moveTo>
                    <a:cubicBezTo>
                      <a:pt x="37" y="19"/>
                      <a:pt x="37" y="19"/>
                      <a:pt x="37" y="19"/>
                    </a:cubicBezTo>
                    <a:cubicBezTo>
                      <a:pt x="37" y="8"/>
                      <a:pt x="28" y="0"/>
                      <a:pt x="18" y="0"/>
                    </a:cubicBezTo>
                    <a:cubicBezTo>
                      <a:pt x="8" y="0"/>
                      <a:pt x="0" y="8"/>
                      <a:pt x="0" y="19"/>
                    </a:cubicBezTo>
                    <a:cubicBezTo>
                      <a:pt x="0" y="40"/>
                      <a:pt x="0" y="40"/>
                      <a:pt x="0" y="40"/>
                    </a:cubicBezTo>
                    <a:lnTo>
                      <a:pt x="37" y="4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26" name="Freeform 225"/>
              <p:cNvSpPr>
                <a:spLocks/>
              </p:cNvSpPr>
              <p:nvPr/>
            </p:nvSpPr>
            <p:spPr bwMode="auto">
              <a:xfrm>
                <a:off x="5629275" y="4259263"/>
                <a:ext cx="117475" cy="57150"/>
              </a:xfrm>
              <a:custGeom>
                <a:avLst/>
                <a:gdLst>
                  <a:gd name="T0" fmla="*/ 27 w 53"/>
                  <a:gd name="T1" fmla="*/ 0 h 26"/>
                  <a:gd name="T2" fmla="*/ 53 w 53"/>
                  <a:gd name="T3" fmla="*/ 26 h 26"/>
                  <a:gd name="T4" fmla="*/ 0 w 53"/>
                  <a:gd name="T5" fmla="*/ 26 h 26"/>
                  <a:gd name="T6" fmla="*/ 27 w 53"/>
                  <a:gd name="T7" fmla="*/ 0 h 26"/>
                </a:gdLst>
                <a:ahLst/>
                <a:cxnLst>
                  <a:cxn ang="0">
                    <a:pos x="T0" y="T1"/>
                  </a:cxn>
                  <a:cxn ang="0">
                    <a:pos x="T2" y="T3"/>
                  </a:cxn>
                  <a:cxn ang="0">
                    <a:pos x="T4" y="T5"/>
                  </a:cxn>
                  <a:cxn ang="0">
                    <a:pos x="T6" y="T7"/>
                  </a:cxn>
                </a:cxnLst>
                <a:rect l="0" t="0" r="r" b="b"/>
                <a:pathLst>
                  <a:path w="53" h="26">
                    <a:moveTo>
                      <a:pt x="27" y="0"/>
                    </a:moveTo>
                    <a:cubicBezTo>
                      <a:pt x="42" y="0"/>
                      <a:pt x="53" y="12"/>
                      <a:pt x="53" y="26"/>
                    </a:cubicBezTo>
                    <a:cubicBezTo>
                      <a:pt x="0" y="26"/>
                      <a:pt x="0" y="26"/>
                      <a:pt x="0" y="26"/>
                    </a:cubicBezTo>
                    <a:cubicBezTo>
                      <a:pt x="0" y="12"/>
                      <a:pt x="12" y="0"/>
                      <a:pt x="27"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27" name="Freeform 226"/>
              <p:cNvSpPr>
                <a:spLocks/>
              </p:cNvSpPr>
              <p:nvPr/>
            </p:nvSpPr>
            <p:spPr bwMode="auto">
              <a:xfrm>
                <a:off x="5816600" y="4259263"/>
                <a:ext cx="117475" cy="57150"/>
              </a:xfrm>
              <a:custGeom>
                <a:avLst/>
                <a:gdLst>
                  <a:gd name="T0" fmla="*/ 26 w 53"/>
                  <a:gd name="T1" fmla="*/ 0 h 26"/>
                  <a:gd name="T2" fmla="*/ 53 w 53"/>
                  <a:gd name="T3" fmla="*/ 26 h 26"/>
                  <a:gd name="T4" fmla="*/ 0 w 53"/>
                  <a:gd name="T5" fmla="*/ 26 h 26"/>
                  <a:gd name="T6" fmla="*/ 26 w 53"/>
                  <a:gd name="T7" fmla="*/ 0 h 26"/>
                </a:gdLst>
                <a:ahLst/>
                <a:cxnLst>
                  <a:cxn ang="0">
                    <a:pos x="T0" y="T1"/>
                  </a:cxn>
                  <a:cxn ang="0">
                    <a:pos x="T2" y="T3"/>
                  </a:cxn>
                  <a:cxn ang="0">
                    <a:pos x="T4" y="T5"/>
                  </a:cxn>
                  <a:cxn ang="0">
                    <a:pos x="T6" y="T7"/>
                  </a:cxn>
                </a:cxnLst>
                <a:rect l="0" t="0" r="r" b="b"/>
                <a:pathLst>
                  <a:path w="53" h="26">
                    <a:moveTo>
                      <a:pt x="26" y="0"/>
                    </a:moveTo>
                    <a:cubicBezTo>
                      <a:pt x="41" y="0"/>
                      <a:pt x="53" y="12"/>
                      <a:pt x="53" y="26"/>
                    </a:cubicBezTo>
                    <a:cubicBezTo>
                      <a:pt x="0" y="26"/>
                      <a:pt x="0" y="26"/>
                      <a:pt x="0" y="26"/>
                    </a:cubicBezTo>
                    <a:cubicBezTo>
                      <a:pt x="0" y="12"/>
                      <a:pt x="12" y="0"/>
                      <a:pt x="26" y="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28" name="Freeform 227"/>
              <p:cNvSpPr>
                <a:spLocks/>
              </p:cNvSpPr>
              <p:nvPr/>
            </p:nvSpPr>
            <p:spPr bwMode="auto">
              <a:xfrm>
                <a:off x="6008688" y="3130550"/>
                <a:ext cx="328613" cy="327025"/>
              </a:xfrm>
              <a:custGeom>
                <a:avLst/>
                <a:gdLst>
                  <a:gd name="T0" fmla="*/ 82 w 148"/>
                  <a:gd name="T1" fmla="*/ 90 h 147"/>
                  <a:gd name="T2" fmla="*/ 74 w 148"/>
                  <a:gd name="T3" fmla="*/ 56 h 147"/>
                  <a:gd name="T4" fmla="*/ 142 w 148"/>
                  <a:gd name="T5" fmla="*/ 43 h 147"/>
                  <a:gd name="T6" fmla="*/ 74 w 148"/>
                  <a:gd name="T7" fmla="*/ 0 h 147"/>
                  <a:gd name="T8" fmla="*/ 0 w 148"/>
                  <a:gd name="T9" fmla="*/ 73 h 147"/>
                  <a:gd name="T10" fmla="*/ 74 w 148"/>
                  <a:gd name="T11" fmla="*/ 147 h 147"/>
                  <a:gd name="T12" fmla="*/ 148 w 148"/>
                  <a:gd name="T13" fmla="*/ 73 h 147"/>
                  <a:gd name="T14" fmla="*/ 147 w 148"/>
                  <a:gd name="T15" fmla="*/ 61 h 147"/>
                  <a:gd name="T16" fmla="*/ 82 w 148"/>
                  <a:gd name="T17" fmla="*/ 9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47">
                    <a:moveTo>
                      <a:pt x="82" y="90"/>
                    </a:moveTo>
                    <a:cubicBezTo>
                      <a:pt x="74" y="56"/>
                      <a:pt x="74" y="56"/>
                      <a:pt x="74" y="56"/>
                    </a:cubicBezTo>
                    <a:cubicBezTo>
                      <a:pt x="142" y="43"/>
                      <a:pt x="142" y="43"/>
                      <a:pt x="142" y="43"/>
                    </a:cubicBezTo>
                    <a:cubicBezTo>
                      <a:pt x="130" y="18"/>
                      <a:pt x="104" y="0"/>
                      <a:pt x="74" y="0"/>
                    </a:cubicBezTo>
                    <a:cubicBezTo>
                      <a:pt x="34" y="0"/>
                      <a:pt x="0" y="33"/>
                      <a:pt x="0" y="73"/>
                    </a:cubicBezTo>
                    <a:cubicBezTo>
                      <a:pt x="0" y="114"/>
                      <a:pt x="34" y="147"/>
                      <a:pt x="74" y="147"/>
                    </a:cubicBezTo>
                    <a:cubicBezTo>
                      <a:pt x="115" y="147"/>
                      <a:pt x="148" y="114"/>
                      <a:pt x="148" y="73"/>
                    </a:cubicBezTo>
                    <a:cubicBezTo>
                      <a:pt x="148" y="69"/>
                      <a:pt x="148" y="65"/>
                      <a:pt x="147" y="61"/>
                    </a:cubicBezTo>
                    <a:lnTo>
                      <a:pt x="82" y="9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29" name="Freeform 228"/>
              <p:cNvSpPr>
                <a:spLocks/>
              </p:cNvSpPr>
              <p:nvPr/>
            </p:nvSpPr>
            <p:spPr bwMode="auto">
              <a:xfrm>
                <a:off x="6173788" y="3225800"/>
                <a:ext cx="161925" cy="104775"/>
              </a:xfrm>
              <a:custGeom>
                <a:avLst/>
                <a:gdLst>
                  <a:gd name="T0" fmla="*/ 8 w 73"/>
                  <a:gd name="T1" fmla="*/ 47 h 47"/>
                  <a:gd name="T2" fmla="*/ 73 w 73"/>
                  <a:gd name="T3" fmla="*/ 18 h 47"/>
                  <a:gd name="T4" fmla="*/ 68 w 73"/>
                  <a:gd name="T5" fmla="*/ 0 h 47"/>
                  <a:gd name="T6" fmla="*/ 0 w 73"/>
                  <a:gd name="T7" fmla="*/ 13 h 47"/>
                  <a:gd name="T8" fmla="*/ 8 w 73"/>
                  <a:gd name="T9" fmla="*/ 47 h 47"/>
                </a:gdLst>
                <a:ahLst/>
                <a:cxnLst>
                  <a:cxn ang="0">
                    <a:pos x="T0" y="T1"/>
                  </a:cxn>
                  <a:cxn ang="0">
                    <a:pos x="T2" y="T3"/>
                  </a:cxn>
                  <a:cxn ang="0">
                    <a:pos x="T4" y="T5"/>
                  </a:cxn>
                  <a:cxn ang="0">
                    <a:pos x="T6" y="T7"/>
                  </a:cxn>
                  <a:cxn ang="0">
                    <a:pos x="T8" y="T9"/>
                  </a:cxn>
                </a:cxnLst>
                <a:rect l="0" t="0" r="r" b="b"/>
                <a:pathLst>
                  <a:path w="73" h="47">
                    <a:moveTo>
                      <a:pt x="8" y="47"/>
                    </a:moveTo>
                    <a:cubicBezTo>
                      <a:pt x="73" y="18"/>
                      <a:pt x="73" y="18"/>
                      <a:pt x="73" y="18"/>
                    </a:cubicBezTo>
                    <a:cubicBezTo>
                      <a:pt x="72" y="12"/>
                      <a:pt x="70" y="6"/>
                      <a:pt x="68" y="0"/>
                    </a:cubicBezTo>
                    <a:cubicBezTo>
                      <a:pt x="0" y="13"/>
                      <a:pt x="0" y="13"/>
                      <a:pt x="0" y="13"/>
                    </a:cubicBezTo>
                    <a:lnTo>
                      <a:pt x="8" y="4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30" name="Freeform 229"/>
              <p:cNvSpPr>
                <a:spLocks/>
              </p:cNvSpPr>
              <p:nvPr/>
            </p:nvSpPr>
            <p:spPr bwMode="auto">
              <a:xfrm>
                <a:off x="6134100" y="3214688"/>
                <a:ext cx="117475" cy="120650"/>
              </a:xfrm>
              <a:custGeom>
                <a:avLst/>
                <a:gdLst>
                  <a:gd name="T0" fmla="*/ 52 w 53"/>
                  <a:gd name="T1" fmla="*/ 17 h 54"/>
                  <a:gd name="T2" fmla="*/ 52 w 53"/>
                  <a:gd name="T3" fmla="*/ 17 h 54"/>
                  <a:gd name="T4" fmla="*/ 53 w 53"/>
                  <a:gd name="T5" fmla="*/ 11 h 54"/>
                  <a:gd name="T6" fmla="*/ 43 w 53"/>
                  <a:gd name="T7" fmla="*/ 0 h 54"/>
                  <a:gd name="T8" fmla="*/ 37 w 53"/>
                  <a:gd name="T9" fmla="*/ 2 h 54"/>
                  <a:gd name="T10" fmla="*/ 37 w 53"/>
                  <a:gd name="T11" fmla="*/ 2 h 54"/>
                  <a:gd name="T12" fmla="*/ 8 w 53"/>
                  <a:gd name="T13" fmla="*/ 20 h 54"/>
                  <a:gd name="T14" fmla="*/ 8 w 53"/>
                  <a:gd name="T15" fmla="*/ 20 h 54"/>
                  <a:gd name="T16" fmla="*/ 8 w 53"/>
                  <a:gd name="T17" fmla="*/ 20 h 54"/>
                  <a:gd name="T18" fmla="*/ 8 w 53"/>
                  <a:gd name="T19" fmla="*/ 20 h 54"/>
                  <a:gd name="T20" fmla="*/ 0 w 53"/>
                  <a:gd name="T21" fmla="*/ 35 h 54"/>
                  <a:gd name="T22" fmla="*/ 18 w 53"/>
                  <a:gd name="T23" fmla="*/ 54 h 54"/>
                  <a:gd name="T24" fmla="*/ 33 w 53"/>
                  <a:gd name="T25" fmla="*/ 46 h 54"/>
                  <a:gd name="T26" fmla="*/ 33 w 53"/>
                  <a:gd name="T27" fmla="*/ 46 h 54"/>
                  <a:gd name="T28" fmla="*/ 33 w 53"/>
                  <a:gd name="T29" fmla="*/ 46 h 54"/>
                  <a:gd name="T30" fmla="*/ 34 w 53"/>
                  <a:gd name="T31" fmla="*/ 45 h 54"/>
                  <a:gd name="T32" fmla="*/ 52 w 53"/>
                  <a:gd name="T33"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54">
                    <a:moveTo>
                      <a:pt x="52" y="17"/>
                    </a:moveTo>
                    <a:cubicBezTo>
                      <a:pt x="52" y="17"/>
                      <a:pt x="52" y="17"/>
                      <a:pt x="52" y="17"/>
                    </a:cubicBezTo>
                    <a:cubicBezTo>
                      <a:pt x="53" y="15"/>
                      <a:pt x="53" y="13"/>
                      <a:pt x="53" y="11"/>
                    </a:cubicBezTo>
                    <a:cubicBezTo>
                      <a:pt x="53" y="5"/>
                      <a:pt x="49" y="0"/>
                      <a:pt x="43" y="0"/>
                    </a:cubicBezTo>
                    <a:cubicBezTo>
                      <a:pt x="41" y="0"/>
                      <a:pt x="39" y="1"/>
                      <a:pt x="37" y="2"/>
                    </a:cubicBezTo>
                    <a:cubicBezTo>
                      <a:pt x="37" y="2"/>
                      <a:pt x="37" y="2"/>
                      <a:pt x="37" y="2"/>
                    </a:cubicBezTo>
                    <a:cubicBezTo>
                      <a:pt x="8" y="20"/>
                      <a:pt x="8" y="20"/>
                      <a:pt x="8" y="20"/>
                    </a:cubicBezTo>
                    <a:cubicBezTo>
                      <a:pt x="8" y="20"/>
                      <a:pt x="8" y="20"/>
                      <a:pt x="8" y="20"/>
                    </a:cubicBezTo>
                    <a:cubicBezTo>
                      <a:pt x="8" y="20"/>
                      <a:pt x="8" y="20"/>
                      <a:pt x="8" y="20"/>
                    </a:cubicBezTo>
                    <a:cubicBezTo>
                      <a:pt x="8" y="20"/>
                      <a:pt x="8" y="20"/>
                      <a:pt x="8" y="20"/>
                    </a:cubicBezTo>
                    <a:cubicBezTo>
                      <a:pt x="3" y="24"/>
                      <a:pt x="0" y="29"/>
                      <a:pt x="0" y="35"/>
                    </a:cubicBezTo>
                    <a:cubicBezTo>
                      <a:pt x="0" y="45"/>
                      <a:pt x="8" y="54"/>
                      <a:pt x="18" y="54"/>
                    </a:cubicBezTo>
                    <a:cubicBezTo>
                      <a:pt x="24" y="54"/>
                      <a:pt x="29" y="51"/>
                      <a:pt x="33" y="46"/>
                    </a:cubicBezTo>
                    <a:cubicBezTo>
                      <a:pt x="33" y="46"/>
                      <a:pt x="33" y="46"/>
                      <a:pt x="33" y="46"/>
                    </a:cubicBezTo>
                    <a:cubicBezTo>
                      <a:pt x="33" y="46"/>
                      <a:pt x="33" y="46"/>
                      <a:pt x="33" y="46"/>
                    </a:cubicBezTo>
                    <a:cubicBezTo>
                      <a:pt x="33" y="46"/>
                      <a:pt x="34" y="45"/>
                      <a:pt x="34" y="45"/>
                    </a:cubicBezTo>
                    <a:lnTo>
                      <a:pt x="52" y="17"/>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grpSp>
        <p:grpSp>
          <p:nvGrpSpPr>
            <p:cNvPr id="115" name="Group 114"/>
            <p:cNvGrpSpPr/>
            <p:nvPr/>
          </p:nvGrpSpPr>
          <p:grpSpPr>
            <a:xfrm>
              <a:off x="6668808" y="3615806"/>
              <a:ext cx="4088021" cy="3378719"/>
              <a:chOff x="3883025" y="4348163"/>
              <a:chExt cx="1701800" cy="1406524"/>
            </a:xfrm>
          </p:grpSpPr>
          <p:sp>
            <p:nvSpPr>
              <p:cNvPr id="116" name="Freeform 115"/>
              <p:cNvSpPr>
                <a:spLocks/>
              </p:cNvSpPr>
              <p:nvPr/>
            </p:nvSpPr>
            <p:spPr bwMode="auto">
              <a:xfrm>
                <a:off x="3883025" y="4581525"/>
                <a:ext cx="517525" cy="1169987"/>
              </a:xfrm>
              <a:custGeom>
                <a:avLst/>
                <a:gdLst>
                  <a:gd name="T0" fmla="*/ 183 w 233"/>
                  <a:gd name="T1" fmla="*/ 95 h 526"/>
                  <a:gd name="T2" fmla="*/ 182 w 233"/>
                  <a:gd name="T3" fmla="*/ 95 h 526"/>
                  <a:gd name="T4" fmla="*/ 182 w 233"/>
                  <a:gd name="T5" fmla="*/ 95 h 526"/>
                  <a:gd name="T6" fmla="*/ 132 w 233"/>
                  <a:gd name="T7" fmla="*/ 91 h 526"/>
                  <a:gd name="T8" fmla="*/ 132 w 233"/>
                  <a:gd name="T9" fmla="*/ 83 h 526"/>
                  <a:gd name="T10" fmla="*/ 143 w 233"/>
                  <a:gd name="T11" fmla="*/ 70 h 526"/>
                  <a:gd name="T12" fmla="*/ 143 w 233"/>
                  <a:gd name="T13" fmla="*/ 59 h 526"/>
                  <a:gd name="T14" fmla="*/ 148 w 233"/>
                  <a:gd name="T15" fmla="*/ 54 h 526"/>
                  <a:gd name="T16" fmla="*/ 148 w 233"/>
                  <a:gd name="T17" fmla="*/ 44 h 526"/>
                  <a:gd name="T18" fmla="*/ 145 w 233"/>
                  <a:gd name="T19" fmla="*/ 40 h 526"/>
                  <a:gd name="T20" fmla="*/ 151 w 233"/>
                  <a:gd name="T21" fmla="*/ 26 h 526"/>
                  <a:gd name="T22" fmla="*/ 132 w 233"/>
                  <a:gd name="T23" fmla="*/ 7 h 526"/>
                  <a:gd name="T24" fmla="*/ 131 w 233"/>
                  <a:gd name="T25" fmla="*/ 7 h 526"/>
                  <a:gd name="T26" fmla="*/ 110 w 233"/>
                  <a:gd name="T27" fmla="*/ 0 h 526"/>
                  <a:gd name="T28" fmla="*/ 81 w 233"/>
                  <a:gd name="T29" fmla="*/ 25 h 526"/>
                  <a:gd name="T30" fmla="*/ 87 w 233"/>
                  <a:gd name="T31" fmla="*/ 39 h 526"/>
                  <a:gd name="T32" fmla="*/ 83 w 233"/>
                  <a:gd name="T33" fmla="*/ 44 h 526"/>
                  <a:gd name="T34" fmla="*/ 83 w 233"/>
                  <a:gd name="T35" fmla="*/ 54 h 526"/>
                  <a:gd name="T36" fmla="*/ 88 w 233"/>
                  <a:gd name="T37" fmla="*/ 59 h 526"/>
                  <a:gd name="T38" fmla="*/ 88 w 233"/>
                  <a:gd name="T39" fmla="*/ 70 h 526"/>
                  <a:gd name="T40" fmla="*/ 99 w 233"/>
                  <a:gd name="T41" fmla="*/ 83 h 526"/>
                  <a:gd name="T42" fmla="*/ 99 w 233"/>
                  <a:gd name="T43" fmla="*/ 91 h 526"/>
                  <a:gd name="T44" fmla="*/ 49 w 233"/>
                  <a:gd name="T45" fmla="*/ 95 h 526"/>
                  <a:gd name="T46" fmla="*/ 49 w 233"/>
                  <a:gd name="T47" fmla="*/ 97 h 526"/>
                  <a:gd name="T48" fmla="*/ 0 w 233"/>
                  <a:gd name="T49" fmla="*/ 276 h 526"/>
                  <a:gd name="T50" fmla="*/ 3 w 233"/>
                  <a:gd name="T51" fmla="*/ 276 h 526"/>
                  <a:gd name="T52" fmla="*/ 3 w 233"/>
                  <a:gd name="T53" fmla="*/ 289 h 526"/>
                  <a:gd name="T54" fmla="*/ 14 w 233"/>
                  <a:gd name="T55" fmla="*/ 299 h 526"/>
                  <a:gd name="T56" fmla="*/ 25 w 233"/>
                  <a:gd name="T57" fmla="*/ 289 h 526"/>
                  <a:gd name="T58" fmla="*/ 25 w 233"/>
                  <a:gd name="T59" fmla="*/ 276 h 526"/>
                  <a:gd name="T60" fmla="*/ 28 w 233"/>
                  <a:gd name="T61" fmla="*/ 276 h 526"/>
                  <a:gd name="T62" fmla="*/ 49 w 233"/>
                  <a:gd name="T63" fmla="*/ 176 h 526"/>
                  <a:gd name="T64" fmla="*/ 49 w 233"/>
                  <a:gd name="T65" fmla="*/ 319 h 526"/>
                  <a:gd name="T66" fmla="*/ 67 w 233"/>
                  <a:gd name="T67" fmla="*/ 319 h 526"/>
                  <a:gd name="T68" fmla="*/ 73 w 233"/>
                  <a:gd name="T69" fmla="*/ 509 h 526"/>
                  <a:gd name="T70" fmla="*/ 79 w 233"/>
                  <a:gd name="T71" fmla="*/ 509 h 526"/>
                  <a:gd name="T72" fmla="*/ 70 w 233"/>
                  <a:gd name="T73" fmla="*/ 526 h 526"/>
                  <a:gd name="T74" fmla="*/ 111 w 233"/>
                  <a:gd name="T75" fmla="*/ 526 h 526"/>
                  <a:gd name="T76" fmla="*/ 102 w 233"/>
                  <a:gd name="T77" fmla="*/ 509 h 526"/>
                  <a:gd name="T78" fmla="*/ 108 w 233"/>
                  <a:gd name="T79" fmla="*/ 509 h 526"/>
                  <a:gd name="T80" fmla="*/ 115 w 233"/>
                  <a:gd name="T81" fmla="*/ 319 h 526"/>
                  <a:gd name="T82" fmla="*/ 117 w 233"/>
                  <a:gd name="T83" fmla="*/ 319 h 526"/>
                  <a:gd name="T84" fmla="*/ 123 w 233"/>
                  <a:gd name="T85" fmla="*/ 509 h 526"/>
                  <a:gd name="T86" fmla="*/ 129 w 233"/>
                  <a:gd name="T87" fmla="*/ 509 h 526"/>
                  <a:gd name="T88" fmla="*/ 120 w 233"/>
                  <a:gd name="T89" fmla="*/ 526 h 526"/>
                  <a:gd name="T90" fmla="*/ 161 w 233"/>
                  <a:gd name="T91" fmla="*/ 526 h 526"/>
                  <a:gd name="T92" fmla="*/ 153 w 233"/>
                  <a:gd name="T93" fmla="*/ 509 h 526"/>
                  <a:gd name="T94" fmla="*/ 158 w 233"/>
                  <a:gd name="T95" fmla="*/ 509 h 526"/>
                  <a:gd name="T96" fmla="*/ 165 w 233"/>
                  <a:gd name="T97" fmla="*/ 319 h 526"/>
                  <a:gd name="T98" fmla="*/ 182 w 233"/>
                  <a:gd name="T99" fmla="*/ 319 h 526"/>
                  <a:gd name="T100" fmla="*/ 182 w 233"/>
                  <a:gd name="T101" fmla="*/ 173 h 526"/>
                  <a:gd name="T102" fmla="*/ 204 w 233"/>
                  <a:gd name="T103" fmla="*/ 276 h 526"/>
                  <a:gd name="T104" fmla="*/ 208 w 233"/>
                  <a:gd name="T105" fmla="*/ 276 h 526"/>
                  <a:gd name="T106" fmla="*/ 208 w 233"/>
                  <a:gd name="T107" fmla="*/ 289 h 526"/>
                  <a:gd name="T108" fmla="*/ 218 w 233"/>
                  <a:gd name="T109" fmla="*/ 299 h 526"/>
                  <a:gd name="T110" fmla="*/ 229 w 233"/>
                  <a:gd name="T111" fmla="*/ 289 h 526"/>
                  <a:gd name="T112" fmla="*/ 229 w 233"/>
                  <a:gd name="T113" fmla="*/ 276 h 526"/>
                  <a:gd name="T114" fmla="*/ 233 w 233"/>
                  <a:gd name="T115" fmla="*/ 276 h 526"/>
                  <a:gd name="T116" fmla="*/ 183 w 233"/>
                  <a:gd name="T117" fmla="*/ 9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3" h="526">
                    <a:moveTo>
                      <a:pt x="183" y="95"/>
                    </a:moveTo>
                    <a:cubicBezTo>
                      <a:pt x="182" y="95"/>
                      <a:pt x="182" y="95"/>
                      <a:pt x="182" y="95"/>
                    </a:cubicBezTo>
                    <a:cubicBezTo>
                      <a:pt x="182" y="95"/>
                      <a:pt x="182" y="95"/>
                      <a:pt x="182" y="95"/>
                    </a:cubicBezTo>
                    <a:cubicBezTo>
                      <a:pt x="132" y="91"/>
                      <a:pt x="132" y="91"/>
                      <a:pt x="132" y="91"/>
                    </a:cubicBezTo>
                    <a:cubicBezTo>
                      <a:pt x="132" y="83"/>
                      <a:pt x="132" y="83"/>
                      <a:pt x="132" y="83"/>
                    </a:cubicBezTo>
                    <a:cubicBezTo>
                      <a:pt x="138" y="82"/>
                      <a:pt x="143" y="77"/>
                      <a:pt x="143" y="70"/>
                    </a:cubicBezTo>
                    <a:cubicBezTo>
                      <a:pt x="143" y="59"/>
                      <a:pt x="143" y="59"/>
                      <a:pt x="143" y="59"/>
                    </a:cubicBezTo>
                    <a:cubicBezTo>
                      <a:pt x="146" y="59"/>
                      <a:pt x="148" y="57"/>
                      <a:pt x="148" y="54"/>
                    </a:cubicBezTo>
                    <a:cubicBezTo>
                      <a:pt x="148" y="44"/>
                      <a:pt x="148" y="44"/>
                      <a:pt x="148" y="44"/>
                    </a:cubicBezTo>
                    <a:cubicBezTo>
                      <a:pt x="148" y="42"/>
                      <a:pt x="146" y="40"/>
                      <a:pt x="145" y="40"/>
                    </a:cubicBezTo>
                    <a:cubicBezTo>
                      <a:pt x="148" y="36"/>
                      <a:pt x="151" y="31"/>
                      <a:pt x="151" y="26"/>
                    </a:cubicBezTo>
                    <a:cubicBezTo>
                      <a:pt x="151" y="16"/>
                      <a:pt x="142" y="7"/>
                      <a:pt x="132" y="7"/>
                    </a:cubicBezTo>
                    <a:cubicBezTo>
                      <a:pt x="131" y="7"/>
                      <a:pt x="131" y="7"/>
                      <a:pt x="131" y="7"/>
                    </a:cubicBezTo>
                    <a:cubicBezTo>
                      <a:pt x="126" y="3"/>
                      <a:pt x="118" y="0"/>
                      <a:pt x="110" y="0"/>
                    </a:cubicBezTo>
                    <a:cubicBezTo>
                      <a:pt x="94" y="0"/>
                      <a:pt x="81" y="11"/>
                      <a:pt x="81" y="25"/>
                    </a:cubicBezTo>
                    <a:cubicBezTo>
                      <a:pt x="81" y="30"/>
                      <a:pt x="83" y="35"/>
                      <a:pt x="87" y="39"/>
                    </a:cubicBezTo>
                    <a:cubicBezTo>
                      <a:pt x="85" y="40"/>
                      <a:pt x="83" y="42"/>
                      <a:pt x="83" y="44"/>
                    </a:cubicBezTo>
                    <a:cubicBezTo>
                      <a:pt x="83" y="54"/>
                      <a:pt x="83" y="54"/>
                      <a:pt x="83" y="54"/>
                    </a:cubicBezTo>
                    <a:cubicBezTo>
                      <a:pt x="83" y="57"/>
                      <a:pt x="85" y="59"/>
                      <a:pt x="88" y="59"/>
                    </a:cubicBezTo>
                    <a:cubicBezTo>
                      <a:pt x="88" y="70"/>
                      <a:pt x="88" y="70"/>
                      <a:pt x="88" y="70"/>
                    </a:cubicBezTo>
                    <a:cubicBezTo>
                      <a:pt x="88" y="77"/>
                      <a:pt x="93" y="83"/>
                      <a:pt x="99" y="83"/>
                    </a:cubicBezTo>
                    <a:cubicBezTo>
                      <a:pt x="99" y="91"/>
                      <a:pt x="99" y="91"/>
                      <a:pt x="99" y="91"/>
                    </a:cubicBezTo>
                    <a:cubicBezTo>
                      <a:pt x="49" y="95"/>
                      <a:pt x="49" y="95"/>
                      <a:pt x="49" y="95"/>
                    </a:cubicBezTo>
                    <a:cubicBezTo>
                      <a:pt x="49" y="97"/>
                      <a:pt x="49" y="97"/>
                      <a:pt x="49" y="97"/>
                    </a:cubicBezTo>
                    <a:cubicBezTo>
                      <a:pt x="23" y="155"/>
                      <a:pt x="6" y="213"/>
                      <a:pt x="0" y="276"/>
                    </a:cubicBezTo>
                    <a:cubicBezTo>
                      <a:pt x="3" y="276"/>
                      <a:pt x="3" y="276"/>
                      <a:pt x="3" y="276"/>
                    </a:cubicBezTo>
                    <a:cubicBezTo>
                      <a:pt x="3" y="289"/>
                      <a:pt x="3" y="289"/>
                      <a:pt x="3" y="289"/>
                    </a:cubicBezTo>
                    <a:cubicBezTo>
                      <a:pt x="3" y="295"/>
                      <a:pt x="8" y="299"/>
                      <a:pt x="14" y="299"/>
                    </a:cubicBezTo>
                    <a:cubicBezTo>
                      <a:pt x="20" y="299"/>
                      <a:pt x="25" y="295"/>
                      <a:pt x="25" y="289"/>
                    </a:cubicBezTo>
                    <a:cubicBezTo>
                      <a:pt x="25" y="276"/>
                      <a:pt x="25" y="276"/>
                      <a:pt x="25" y="276"/>
                    </a:cubicBezTo>
                    <a:cubicBezTo>
                      <a:pt x="28" y="276"/>
                      <a:pt x="28" y="276"/>
                      <a:pt x="28" y="276"/>
                    </a:cubicBezTo>
                    <a:cubicBezTo>
                      <a:pt x="32" y="241"/>
                      <a:pt x="39" y="208"/>
                      <a:pt x="49" y="176"/>
                    </a:cubicBezTo>
                    <a:cubicBezTo>
                      <a:pt x="49" y="319"/>
                      <a:pt x="49" y="319"/>
                      <a:pt x="49" y="319"/>
                    </a:cubicBezTo>
                    <a:cubicBezTo>
                      <a:pt x="67" y="319"/>
                      <a:pt x="67" y="319"/>
                      <a:pt x="67" y="319"/>
                    </a:cubicBezTo>
                    <a:cubicBezTo>
                      <a:pt x="73" y="509"/>
                      <a:pt x="73" y="509"/>
                      <a:pt x="73" y="509"/>
                    </a:cubicBezTo>
                    <a:cubicBezTo>
                      <a:pt x="79" y="509"/>
                      <a:pt x="79" y="509"/>
                      <a:pt x="79" y="509"/>
                    </a:cubicBezTo>
                    <a:cubicBezTo>
                      <a:pt x="74" y="513"/>
                      <a:pt x="70" y="519"/>
                      <a:pt x="70" y="526"/>
                    </a:cubicBezTo>
                    <a:cubicBezTo>
                      <a:pt x="111" y="526"/>
                      <a:pt x="111" y="526"/>
                      <a:pt x="111" y="526"/>
                    </a:cubicBezTo>
                    <a:cubicBezTo>
                      <a:pt x="111" y="519"/>
                      <a:pt x="108" y="513"/>
                      <a:pt x="102" y="509"/>
                    </a:cubicBezTo>
                    <a:cubicBezTo>
                      <a:pt x="108" y="509"/>
                      <a:pt x="108" y="509"/>
                      <a:pt x="108" y="509"/>
                    </a:cubicBezTo>
                    <a:cubicBezTo>
                      <a:pt x="115" y="319"/>
                      <a:pt x="115" y="319"/>
                      <a:pt x="115" y="319"/>
                    </a:cubicBezTo>
                    <a:cubicBezTo>
                      <a:pt x="117" y="319"/>
                      <a:pt x="117" y="319"/>
                      <a:pt x="117" y="319"/>
                    </a:cubicBezTo>
                    <a:cubicBezTo>
                      <a:pt x="123" y="509"/>
                      <a:pt x="123" y="509"/>
                      <a:pt x="123" y="509"/>
                    </a:cubicBezTo>
                    <a:cubicBezTo>
                      <a:pt x="129" y="509"/>
                      <a:pt x="129" y="509"/>
                      <a:pt x="129" y="509"/>
                    </a:cubicBezTo>
                    <a:cubicBezTo>
                      <a:pt x="124" y="513"/>
                      <a:pt x="120" y="519"/>
                      <a:pt x="120" y="526"/>
                    </a:cubicBezTo>
                    <a:cubicBezTo>
                      <a:pt x="161" y="526"/>
                      <a:pt x="161" y="526"/>
                      <a:pt x="161" y="526"/>
                    </a:cubicBezTo>
                    <a:cubicBezTo>
                      <a:pt x="161" y="519"/>
                      <a:pt x="158" y="513"/>
                      <a:pt x="153" y="509"/>
                    </a:cubicBezTo>
                    <a:cubicBezTo>
                      <a:pt x="158" y="509"/>
                      <a:pt x="158" y="509"/>
                      <a:pt x="158" y="509"/>
                    </a:cubicBezTo>
                    <a:cubicBezTo>
                      <a:pt x="165" y="319"/>
                      <a:pt x="165" y="319"/>
                      <a:pt x="165" y="319"/>
                    </a:cubicBezTo>
                    <a:cubicBezTo>
                      <a:pt x="182" y="319"/>
                      <a:pt x="182" y="319"/>
                      <a:pt x="182" y="319"/>
                    </a:cubicBezTo>
                    <a:cubicBezTo>
                      <a:pt x="182" y="173"/>
                      <a:pt x="182" y="173"/>
                      <a:pt x="182" y="173"/>
                    </a:cubicBezTo>
                    <a:cubicBezTo>
                      <a:pt x="193" y="206"/>
                      <a:pt x="200" y="240"/>
                      <a:pt x="204" y="276"/>
                    </a:cubicBezTo>
                    <a:cubicBezTo>
                      <a:pt x="208" y="276"/>
                      <a:pt x="208" y="276"/>
                      <a:pt x="208" y="276"/>
                    </a:cubicBezTo>
                    <a:cubicBezTo>
                      <a:pt x="208" y="289"/>
                      <a:pt x="208" y="289"/>
                      <a:pt x="208" y="289"/>
                    </a:cubicBezTo>
                    <a:cubicBezTo>
                      <a:pt x="208" y="295"/>
                      <a:pt x="212" y="299"/>
                      <a:pt x="218" y="299"/>
                    </a:cubicBezTo>
                    <a:cubicBezTo>
                      <a:pt x="224" y="299"/>
                      <a:pt x="229" y="295"/>
                      <a:pt x="229" y="289"/>
                    </a:cubicBezTo>
                    <a:cubicBezTo>
                      <a:pt x="229" y="276"/>
                      <a:pt x="229" y="276"/>
                      <a:pt x="229" y="276"/>
                    </a:cubicBezTo>
                    <a:cubicBezTo>
                      <a:pt x="233" y="276"/>
                      <a:pt x="233" y="276"/>
                      <a:pt x="233" y="276"/>
                    </a:cubicBezTo>
                    <a:cubicBezTo>
                      <a:pt x="227" y="212"/>
                      <a:pt x="210" y="154"/>
                      <a:pt x="183" y="95"/>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17" name="Freeform 116"/>
              <p:cNvSpPr>
                <a:spLocks/>
              </p:cNvSpPr>
              <p:nvPr/>
            </p:nvSpPr>
            <p:spPr bwMode="auto">
              <a:xfrm>
                <a:off x="4357688" y="4643438"/>
                <a:ext cx="371475" cy="1108075"/>
              </a:xfrm>
              <a:custGeom>
                <a:avLst/>
                <a:gdLst>
                  <a:gd name="T0" fmla="*/ 137 w 167"/>
                  <a:gd name="T1" fmla="*/ 101 h 498"/>
                  <a:gd name="T2" fmla="*/ 99 w 167"/>
                  <a:gd name="T3" fmla="*/ 97 h 498"/>
                  <a:gd name="T4" fmla="*/ 95 w 167"/>
                  <a:gd name="T5" fmla="*/ 93 h 498"/>
                  <a:gd name="T6" fmla="*/ 125 w 167"/>
                  <a:gd name="T7" fmla="*/ 79 h 498"/>
                  <a:gd name="T8" fmla="*/ 113 w 167"/>
                  <a:gd name="T9" fmla="*/ 73 h 498"/>
                  <a:gd name="T10" fmla="*/ 118 w 167"/>
                  <a:gd name="T11" fmla="*/ 58 h 498"/>
                  <a:gd name="T12" fmla="*/ 118 w 167"/>
                  <a:gd name="T13" fmla="*/ 57 h 498"/>
                  <a:gd name="T14" fmla="*/ 102 w 167"/>
                  <a:gd name="T15" fmla="*/ 14 h 498"/>
                  <a:gd name="T16" fmla="*/ 48 w 167"/>
                  <a:gd name="T17" fmla="*/ 38 h 498"/>
                  <a:gd name="T18" fmla="*/ 52 w 167"/>
                  <a:gd name="T19" fmla="*/ 57 h 498"/>
                  <a:gd name="T20" fmla="*/ 50 w 167"/>
                  <a:gd name="T21" fmla="*/ 73 h 498"/>
                  <a:gd name="T22" fmla="*/ 58 w 167"/>
                  <a:gd name="T23" fmla="*/ 92 h 498"/>
                  <a:gd name="T24" fmla="*/ 73 w 167"/>
                  <a:gd name="T25" fmla="*/ 97 h 498"/>
                  <a:gd name="T26" fmla="*/ 30 w 167"/>
                  <a:gd name="T27" fmla="*/ 101 h 498"/>
                  <a:gd name="T28" fmla="*/ 30 w 167"/>
                  <a:gd name="T29" fmla="*/ 101 h 498"/>
                  <a:gd name="T30" fmla="*/ 3 w 167"/>
                  <a:gd name="T31" fmla="*/ 229 h 498"/>
                  <a:gd name="T32" fmla="*/ 11 w 167"/>
                  <a:gd name="T33" fmla="*/ 246 h 498"/>
                  <a:gd name="T34" fmla="*/ 18 w 167"/>
                  <a:gd name="T35" fmla="*/ 229 h 498"/>
                  <a:gd name="T36" fmla="*/ 33 w 167"/>
                  <a:gd name="T37" fmla="*/ 154 h 498"/>
                  <a:gd name="T38" fmla="*/ 39 w 167"/>
                  <a:gd name="T39" fmla="*/ 376 h 498"/>
                  <a:gd name="T40" fmla="*/ 57 w 167"/>
                  <a:gd name="T41" fmla="*/ 490 h 498"/>
                  <a:gd name="T42" fmla="*/ 57 w 167"/>
                  <a:gd name="T43" fmla="*/ 498 h 498"/>
                  <a:gd name="T44" fmla="*/ 82 w 167"/>
                  <a:gd name="T45" fmla="*/ 498 h 498"/>
                  <a:gd name="T46" fmla="*/ 82 w 167"/>
                  <a:gd name="T47" fmla="*/ 376 h 498"/>
                  <a:gd name="T48" fmla="*/ 91 w 167"/>
                  <a:gd name="T49" fmla="*/ 490 h 498"/>
                  <a:gd name="T50" fmla="*/ 92 w 167"/>
                  <a:gd name="T51" fmla="*/ 498 h 498"/>
                  <a:gd name="T52" fmla="*/ 116 w 167"/>
                  <a:gd name="T53" fmla="*/ 498 h 498"/>
                  <a:gd name="T54" fmla="*/ 116 w 167"/>
                  <a:gd name="T55" fmla="*/ 376 h 498"/>
                  <a:gd name="T56" fmla="*/ 129 w 167"/>
                  <a:gd name="T57" fmla="*/ 262 h 498"/>
                  <a:gd name="T58" fmla="*/ 146 w 167"/>
                  <a:gd name="T59" fmla="*/ 229 h 498"/>
                  <a:gd name="T60" fmla="*/ 149 w 167"/>
                  <a:gd name="T61" fmla="*/ 238 h 498"/>
                  <a:gd name="T62" fmla="*/ 164 w 167"/>
                  <a:gd name="T63" fmla="*/ 238 h 498"/>
                  <a:gd name="T64" fmla="*/ 167 w 167"/>
                  <a:gd name="T65" fmla="*/ 22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498">
                    <a:moveTo>
                      <a:pt x="137" y="101"/>
                    </a:moveTo>
                    <a:cubicBezTo>
                      <a:pt x="137" y="101"/>
                      <a:pt x="137" y="101"/>
                      <a:pt x="137" y="101"/>
                    </a:cubicBezTo>
                    <a:cubicBezTo>
                      <a:pt x="99" y="97"/>
                      <a:pt x="99" y="97"/>
                      <a:pt x="99" y="97"/>
                    </a:cubicBezTo>
                    <a:cubicBezTo>
                      <a:pt x="99" y="97"/>
                      <a:pt x="99" y="97"/>
                      <a:pt x="99" y="97"/>
                    </a:cubicBezTo>
                    <a:cubicBezTo>
                      <a:pt x="95" y="97"/>
                      <a:pt x="95" y="97"/>
                      <a:pt x="95" y="97"/>
                    </a:cubicBezTo>
                    <a:cubicBezTo>
                      <a:pt x="95" y="93"/>
                      <a:pt x="95" y="93"/>
                      <a:pt x="95" y="93"/>
                    </a:cubicBezTo>
                    <a:cubicBezTo>
                      <a:pt x="100" y="93"/>
                      <a:pt x="105" y="93"/>
                      <a:pt x="112" y="92"/>
                    </a:cubicBezTo>
                    <a:cubicBezTo>
                      <a:pt x="123" y="90"/>
                      <a:pt x="124" y="83"/>
                      <a:pt x="125" y="79"/>
                    </a:cubicBezTo>
                    <a:cubicBezTo>
                      <a:pt x="125" y="75"/>
                      <a:pt x="122" y="68"/>
                      <a:pt x="120" y="73"/>
                    </a:cubicBezTo>
                    <a:cubicBezTo>
                      <a:pt x="119" y="79"/>
                      <a:pt x="114" y="77"/>
                      <a:pt x="113" y="73"/>
                    </a:cubicBezTo>
                    <a:cubicBezTo>
                      <a:pt x="112" y="71"/>
                      <a:pt x="114" y="66"/>
                      <a:pt x="116" y="62"/>
                    </a:cubicBezTo>
                    <a:cubicBezTo>
                      <a:pt x="116" y="60"/>
                      <a:pt x="117" y="59"/>
                      <a:pt x="118" y="58"/>
                    </a:cubicBezTo>
                    <a:cubicBezTo>
                      <a:pt x="118" y="57"/>
                      <a:pt x="118" y="57"/>
                      <a:pt x="118" y="57"/>
                    </a:cubicBezTo>
                    <a:cubicBezTo>
                      <a:pt x="118" y="57"/>
                      <a:pt x="118" y="57"/>
                      <a:pt x="118" y="57"/>
                    </a:cubicBezTo>
                    <a:cubicBezTo>
                      <a:pt x="119" y="53"/>
                      <a:pt x="120" y="49"/>
                      <a:pt x="120" y="44"/>
                    </a:cubicBezTo>
                    <a:cubicBezTo>
                      <a:pt x="120" y="30"/>
                      <a:pt x="113" y="18"/>
                      <a:pt x="102" y="14"/>
                    </a:cubicBezTo>
                    <a:cubicBezTo>
                      <a:pt x="97" y="5"/>
                      <a:pt x="88" y="0"/>
                      <a:pt x="79" y="0"/>
                    </a:cubicBezTo>
                    <a:cubicBezTo>
                      <a:pt x="62" y="0"/>
                      <a:pt x="48" y="17"/>
                      <a:pt x="48" y="38"/>
                    </a:cubicBezTo>
                    <a:cubicBezTo>
                      <a:pt x="48" y="45"/>
                      <a:pt x="50" y="52"/>
                      <a:pt x="52" y="57"/>
                    </a:cubicBezTo>
                    <a:cubicBezTo>
                      <a:pt x="52" y="57"/>
                      <a:pt x="52" y="57"/>
                      <a:pt x="52" y="57"/>
                    </a:cubicBezTo>
                    <a:cubicBezTo>
                      <a:pt x="52" y="57"/>
                      <a:pt x="59" y="70"/>
                      <a:pt x="57" y="73"/>
                    </a:cubicBezTo>
                    <a:cubicBezTo>
                      <a:pt x="56" y="77"/>
                      <a:pt x="51" y="79"/>
                      <a:pt x="50" y="73"/>
                    </a:cubicBezTo>
                    <a:cubicBezTo>
                      <a:pt x="48" y="68"/>
                      <a:pt x="45" y="75"/>
                      <a:pt x="45" y="79"/>
                    </a:cubicBezTo>
                    <a:cubicBezTo>
                      <a:pt x="46" y="83"/>
                      <a:pt x="47" y="90"/>
                      <a:pt x="58" y="92"/>
                    </a:cubicBezTo>
                    <a:cubicBezTo>
                      <a:pt x="64" y="92"/>
                      <a:pt x="68" y="93"/>
                      <a:pt x="72" y="93"/>
                    </a:cubicBezTo>
                    <a:cubicBezTo>
                      <a:pt x="73" y="97"/>
                      <a:pt x="73" y="97"/>
                      <a:pt x="73" y="97"/>
                    </a:cubicBezTo>
                    <a:cubicBezTo>
                      <a:pt x="69" y="97"/>
                      <a:pt x="69" y="97"/>
                      <a:pt x="69" y="97"/>
                    </a:cubicBezTo>
                    <a:cubicBezTo>
                      <a:pt x="30" y="101"/>
                      <a:pt x="30" y="101"/>
                      <a:pt x="30" y="101"/>
                    </a:cubicBezTo>
                    <a:cubicBezTo>
                      <a:pt x="30" y="101"/>
                      <a:pt x="30" y="101"/>
                      <a:pt x="30" y="101"/>
                    </a:cubicBezTo>
                    <a:cubicBezTo>
                      <a:pt x="30" y="101"/>
                      <a:pt x="30" y="101"/>
                      <a:pt x="30" y="101"/>
                    </a:cubicBezTo>
                    <a:cubicBezTo>
                      <a:pt x="10" y="142"/>
                      <a:pt x="4" y="183"/>
                      <a:pt x="0" y="229"/>
                    </a:cubicBezTo>
                    <a:cubicBezTo>
                      <a:pt x="3" y="229"/>
                      <a:pt x="3" y="229"/>
                      <a:pt x="3" y="229"/>
                    </a:cubicBezTo>
                    <a:cubicBezTo>
                      <a:pt x="3" y="238"/>
                      <a:pt x="3" y="238"/>
                      <a:pt x="3" y="238"/>
                    </a:cubicBezTo>
                    <a:cubicBezTo>
                      <a:pt x="3" y="242"/>
                      <a:pt x="6" y="246"/>
                      <a:pt x="11" y="246"/>
                    </a:cubicBezTo>
                    <a:cubicBezTo>
                      <a:pt x="15" y="246"/>
                      <a:pt x="18" y="242"/>
                      <a:pt x="18" y="238"/>
                    </a:cubicBezTo>
                    <a:cubicBezTo>
                      <a:pt x="18" y="229"/>
                      <a:pt x="18" y="229"/>
                      <a:pt x="18" y="229"/>
                    </a:cubicBezTo>
                    <a:cubicBezTo>
                      <a:pt x="21" y="229"/>
                      <a:pt x="21" y="229"/>
                      <a:pt x="21" y="229"/>
                    </a:cubicBezTo>
                    <a:cubicBezTo>
                      <a:pt x="24" y="203"/>
                      <a:pt x="27" y="178"/>
                      <a:pt x="33" y="154"/>
                    </a:cubicBezTo>
                    <a:cubicBezTo>
                      <a:pt x="39" y="262"/>
                      <a:pt x="39" y="262"/>
                      <a:pt x="39" y="262"/>
                    </a:cubicBezTo>
                    <a:cubicBezTo>
                      <a:pt x="39" y="376"/>
                      <a:pt x="39" y="376"/>
                      <a:pt x="39" y="376"/>
                    </a:cubicBezTo>
                    <a:cubicBezTo>
                      <a:pt x="54" y="376"/>
                      <a:pt x="54" y="376"/>
                      <a:pt x="54" y="376"/>
                    </a:cubicBezTo>
                    <a:cubicBezTo>
                      <a:pt x="57" y="490"/>
                      <a:pt x="57" y="490"/>
                      <a:pt x="57" y="490"/>
                    </a:cubicBezTo>
                    <a:cubicBezTo>
                      <a:pt x="56" y="492"/>
                      <a:pt x="55" y="495"/>
                      <a:pt x="55" y="498"/>
                    </a:cubicBezTo>
                    <a:cubicBezTo>
                      <a:pt x="57" y="498"/>
                      <a:pt x="57" y="498"/>
                      <a:pt x="57" y="498"/>
                    </a:cubicBezTo>
                    <a:cubicBezTo>
                      <a:pt x="79" y="498"/>
                      <a:pt x="79" y="498"/>
                      <a:pt x="79" y="498"/>
                    </a:cubicBezTo>
                    <a:cubicBezTo>
                      <a:pt x="82" y="498"/>
                      <a:pt x="82" y="498"/>
                      <a:pt x="82" y="498"/>
                    </a:cubicBezTo>
                    <a:cubicBezTo>
                      <a:pt x="82" y="495"/>
                      <a:pt x="81" y="492"/>
                      <a:pt x="79" y="490"/>
                    </a:cubicBezTo>
                    <a:cubicBezTo>
                      <a:pt x="82" y="376"/>
                      <a:pt x="82" y="376"/>
                      <a:pt x="82" y="376"/>
                    </a:cubicBezTo>
                    <a:cubicBezTo>
                      <a:pt x="89" y="376"/>
                      <a:pt x="89" y="376"/>
                      <a:pt x="89" y="376"/>
                    </a:cubicBezTo>
                    <a:cubicBezTo>
                      <a:pt x="91" y="490"/>
                      <a:pt x="91" y="490"/>
                      <a:pt x="91" y="490"/>
                    </a:cubicBezTo>
                    <a:cubicBezTo>
                      <a:pt x="90" y="492"/>
                      <a:pt x="89" y="495"/>
                      <a:pt x="89" y="498"/>
                    </a:cubicBezTo>
                    <a:cubicBezTo>
                      <a:pt x="92" y="498"/>
                      <a:pt x="92" y="498"/>
                      <a:pt x="92" y="498"/>
                    </a:cubicBezTo>
                    <a:cubicBezTo>
                      <a:pt x="113" y="498"/>
                      <a:pt x="113" y="498"/>
                      <a:pt x="113" y="498"/>
                    </a:cubicBezTo>
                    <a:cubicBezTo>
                      <a:pt x="116" y="498"/>
                      <a:pt x="116" y="498"/>
                      <a:pt x="116" y="498"/>
                    </a:cubicBezTo>
                    <a:cubicBezTo>
                      <a:pt x="116" y="495"/>
                      <a:pt x="115" y="492"/>
                      <a:pt x="113" y="490"/>
                    </a:cubicBezTo>
                    <a:cubicBezTo>
                      <a:pt x="116" y="376"/>
                      <a:pt x="116" y="376"/>
                      <a:pt x="116" y="376"/>
                    </a:cubicBezTo>
                    <a:cubicBezTo>
                      <a:pt x="129" y="376"/>
                      <a:pt x="129" y="376"/>
                      <a:pt x="129" y="376"/>
                    </a:cubicBezTo>
                    <a:cubicBezTo>
                      <a:pt x="129" y="262"/>
                      <a:pt x="129" y="262"/>
                      <a:pt x="129" y="262"/>
                    </a:cubicBezTo>
                    <a:cubicBezTo>
                      <a:pt x="134" y="155"/>
                      <a:pt x="134" y="155"/>
                      <a:pt x="134" y="155"/>
                    </a:cubicBezTo>
                    <a:cubicBezTo>
                      <a:pt x="140" y="179"/>
                      <a:pt x="143" y="203"/>
                      <a:pt x="146" y="229"/>
                    </a:cubicBezTo>
                    <a:cubicBezTo>
                      <a:pt x="149" y="229"/>
                      <a:pt x="149" y="229"/>
                      <a:pt x="149" y="229"/>
                    </a:cubicBezTo>
                    <a:cubicBezTo>
                      <a:pt x="149" y="238"/>
                      <a:pt x="149" y="238"/>
                      <a:pt x="149" y="238"/>
                    </a:cubicBezTo>
                    <a:cubicBezTo>
                      <a:pt x="149" y="242"/>
                      <a:pt x="152" y="246"/>
                      <a:pt x="156" y="246"/>
                    </a:cubicBezTo>
                    <a:cubicBezTo>
                      <a:pt x="160" y="246"/>
                      <a:pt x="164" y="242"/>
                      <a:pt x="164" y="238"/>
                    </a:cubicBezTo>
                    <a:cubicBezTo>
                      <a:pt x="164" y="229"/>
                      <a:pt x="164" y="229"/>
                      <a:pt x="164" y="229"/>
                    </a:cubicBezTo>
                    <a:cubicBezTo>
                      <a:pt x="167" y="229"/>
                      <a:pt x="167" y="229"/>
                      <a:pt x="167" y="229"/>
                    </a:cubicBezTo>
                    <a:cubicBezTo>
                      <a:pt x="162" y="183"/>
                      <a:pt x="156" y="142"/>
                      <a:pt x="137" y="101"/>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18" name="Freeform 117"/>
              <p:cNvSpPr>
                <a:spLocks/>
              </p:cNvSpPr>
              <p:nvPr/>
            </p:nvSpPr>
            <p:spPr bwMode="auto">
              <a:xfrm>
                <a:off x="4832350" y="4625975"/>
                <a:ext cx="517525" cy="1125537"/>
              </a:xfrm>
              <a:custGeom>
                <a:avLst/>
                <a:gdLst>
                  <a:gd name="T0" fmla="*/ 183 w 233"/>
                  <a:gd name="T1" fmla="*/ 95 h 506"/>
                  <a:gd name="T2" fmla="*/ 182 w 233"/>
                  <a:gd name="T3" fmla="*/ 95 h 506"/>
                  <a:gd name="T4" fmla="*/ 182 w 233"/>
                  <a:gd name="T5" fmla="*/ 95 h 506"/>
                  <a:gd name="T6" fmla="*/ 132 w 233"/>
                  <a:gd name="T7" fmla="*/ 91 h 506"/>
                  <a:gd name="T8" fmla="*/ 132 w 233"/>
                  <a:gd name="T9" fmla="*/ 91 h 506"/>
                  <a:gd name="T10" fmla="*/ 132 w 233"/>
                  <a:gd name="T11" fmla="*/ 91 h 506"/>
                  <a:gd name="T12" fmla="*/ 132 w 233"/>
                  <a:gd name="T13" fmla="*/ 91 h 506"/>
                  <a:gd name="T14" fmla="*/ 132 w 233"/>
                  <a:gd name="T15" fmla="*/ 83 h 506"/>
                  <a:gd name="T16" fmla="*/ 143 w 233"/>
                  <a:gd name="T17" fmla="*/ 70 h 506"/>
                  <a:gd name="T18" fmla="*/ 143 w 233"/>
                  <a:gd name="T19" fmla="*/ 59 h 506"/>
                  <a:gd name="T20" fmla="*/ 148 w 233"/>
                  <a:gd name="T21" fmla="*/ 54 h 506"/>
                  <a:gd name="T22" fmla="*/ 148 w 233"/>
                  <a:gd name="T23" fmla="*/ 44 h 506"/>
                  <a:gd name="T24" fmla="*/ 145 w 233"/>
                  <a:gd name="T25" fmla="*/ 40 h 506"/>
                  <a:gd name="T26" fmla="*/ 151 w 233"/>
                  <a:gd name="T27" fmla="*/ 26 h 506"/>
                  <a:gd name="T28" fmla="*/ 132 w 233"/>
                  <a:gd name="T29" fmla="*/ 7 h 506"/>
                  <a:gd name="T30" fmla="*/ 131 w 233"/>
                  <a:gd name="T31" fmla="*/ 7 h 506"/>
                  <a:gd name="T32" fmla="*/ 110 w 233"/>
                  <a:gd name="T33" fmla="*/ 0 h 506"/>
                  <a:gd name="T34" fmla="*/ 81 w 233"/>
                  <a:gd name="T35" fmla="*/ 25 h 506"/>
                  <a:gd name="T36" fmla="*/ 87 w 233"/>
                  <a:gd name="T37" fmla="*/ 39 h 506"/>
                  <a:gd name="T38" fmla="*/ 83 w 233"/>
                  <a:gd name="T39" fmla="*/ 44 h 506"/>
                  <a:gd name="T40" fmla="*/ 83 w 233"/>
                  <a:gd name="T41" fmla="*/ 54 h 506"/>
                  <a:gd name="T42" fmla="*/ 88 w 233"/>
                  <a:gd name="T43" fmla="*/ 59 h 506"/>
                  <a:gd name="T44" fmla="*/ 88 w 233"/>
                  <a:gd name="T45" fmla="*/ 70 h 506"/>
                  <a:gd name="T46" fmla="*/ 99 w 233"/>
                  <a:gd name="T47" fmla="*/ 83 h 506"/>
                  <a:gd name="T48" fmla="*/ 99 w 233"/>
                  <a:gd name="T49" fmla="*/ 91 h 506"/>
                  <a:gd name="T50" fmla="*/ 49 w 233"/>
                  <a:gd name="T51" fmla="*/ 95 h 506"/>
                  <a:gd name="T52" fmla="*/ 49 w 233"/>
                  <a:gd name="T53" fmla="*/ 97 h 506"/>
                  <a:gd name="T54" fmla="*/ 0 w 233"/>
                  <a:gd name="T55" fmla="*/ 276 h 506"/>
                  <a:gd name="T56" fmla="*/ 3 w 233"/>
                  <a:gd name="T57" fmla="*/ 276 h 506"/>
                  <a:gd name="T58" fmla="*/ 3 w 233"/>
                  <a:gd name="T59" fmla="*/ 289 h 506"/>
                  <a:gd name="T60" fmla="*/ 14 w 233"/>
                  <a:gd name="T61" fmla="*/ 299 h 506"/>
                  <a:gd name="T62" fmla="*/ 25 w 233"/>
                  <a:gd name="T63" fmla="*/ 289 h 506"/>
                  <a:gd name="T64" fmla="*/ 25 w 233"/>
                  <a:gd name="T65" fmla="*/ 276 h 506"/>
                  <a:gd name="T66" fmla="*/ 28 w 233"/>
                  <a:gd name="T67" fmla="*/ 276 h 506"/>
                  <a:gd name="T68" fmla="*/ 49 w 233"/>
                  <a:gd name="T69" fmla="*/ 176 h 506"/>
                  <a:gd name="T70" fmla="*/ 49 w 233"/>
                  <a:gd name="T71" fmla="*/ 318 h 506"/>
                  <a:gd name="T72" fmla="*/ 67 w 233"/>
                  <a:gd name="T73" fmla="*/ 318 h 506"/>
                  <a:gd name="T74" fmla="*/ 73 w 233"/>
                  <a:gd name="T75" fmla="*/ 489 h 506"/>
                  <a:gd name="T76" fmla="*/ 79 w 233"/>
                  <a:gd name="T77" fmla="*/ 489 h 506"/>
                  <a:gd name="T78" fmla="*/ 70 w 233"/>
                  <a:gd name="T79" fmla="*/ 506 h 506"/>
                  <a:gd name="T80" fmla="*/ 111 w 233"/>
                  <a:gd name="T81" fmla="*/ 506 h 506"/>
                  <a:gd name="T82" fmla="*/ 102 w 233"/>
                  <a:gd name="T83" fmla="*/ 489 h 506"/>
                  <a:gd name="T84" fmla="*/ 108 w 233"/>
                  <a:gd name="T85" fmla="*/ 489 h 506"/>
                  <a:gd name="T86" fmla="*/ 115 w 233"/>
                  <a:gd name="T87" fmla="*/ 318 h 506"/>
                  <a:gd name="T88" fmla="*/ 117 w 233"/>
                  <a:gd name="T89" fmla="*/ 318 h 506"/>
                  <a:gd name="T90" fmla="*/ 123 w 233"/>
                  <a:gd name="T91" fmla="*/ 489 h 506"/>
                  <a:gd name="T92" fmla="*/ 129 w 233"/>
                  <a:gd name="T93" fmla="*/ 489 h 506"/>
                  <a:gd name="T94" fmla="*/ 120 w 233"/>
                  <a:gd name="T95" fmla="*/ 506 h 506"/>
                  <a:gd name="T96" fmla="*/ 161 w 233"/>
                  <a:gd name="T97" fmla="*/ 506 h 506"/>
                  <a:gd name="T98" fmla="*/ 153 w 233"/>
                  <a:gd name="T99" fmla="*/ 489 h 506"/>
                  <a:gd name="T100" fmla="*/ 158 w 233"/>
                  <a:gd name="T101" fmla="*/ 489 h 506"/>
                  <a:gd name="T102" fmla="*/ 165 w 233"/>
                  <a:gd name="T103" fmla="*/ 318 h 506"/>
                  <a:gd name="T104" fmla="*/ 182 w 233"/>
                  <a:gd name="T105" fmla="*/ 318 h 506"/>
                  <a:gd name="T106" fmla="*/ 182 w 233"/>
                  <a:gd name="T107" fmla="*/ 173 h 506"/>
                  <a:gd name="T108" fmla="*/ 204 w 233"/>
                  <a:gd name="T109" fmla="*/ 276 h 506"/>
                  <a:gd name="T110" fmla="*/ 208 w 233"/>
                  <a:gd name="T111" fmla="*/ 276 h 506"/>
                  <a:gd name="T112" fmla="*/ 208 w 233"/>
                  <a:gd name="T113" fmla="*/ 289 h 506"/>
                  <a:gd name="T114" fmla="*/ 218 w 233"/>
                  <a:gd name="T115" fmla="*/ 299 h 506"/>
                  <a:gd name="T116" fmla="*/ 229 w 233"/>
                  <a:gd name="T117" fmla="*/ 289 h 506"/>
                  <a:gd name="T118" fmla="*/ 229 w 233"/>
                  <a:gd name="T119" fmla="*/ 276 h 506"/>
                  <a:gd name="T120" fmla="*/ 233 w 233"/>
                  <a:gd name="T121" fmla="*/ 276 h 506"/>
                  <a:gd name="T122" fmla="*/ 183 w 233"/>
                  <a:gd name="T123" fmla="*/ 9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 h="506">
                    <a:moveTo>
                      <a:pt x="183" y="95"/>
                    </a:moveTo>
                    <a:cubicBezTo>
                      <a:pt x="182" y="95"/>
                      <a:pt x="182" y="95"/>
                      <a:pt x="182" y="95"/>
                    </a:cubicBezTo>
                    <a:cubicBezTo>
                      <a:pt x="182" y="95"/>
                      <a:pt x="182" y="95"/>
                      <a:pt x="182" y="95"/>
                    </a:cubicBezTo>
                    <a:cubicBezTo>
                      <a:pt x="132" y="91"/>
                      <a:pt x="132" y="91"/>
                      <a:pt x="132" y="91"/>
                    </a:cubicBezTo>
                    <a:cubicBezTo>
                      <a:pt x="132" y="91"/>
                      <a:pt x="132" y="91"/>
                      <a:pt x="132" y="91"/>
                    </a:cubicBezTo>
                    <a:cubicBezTo>
                      <a:pt x="132" y="91"/>
                      <a:pt x="132" y="91"/>
                      <a:pt x="132" y="91"/>
                    </a:cubicBezTo>
                    <a:cubicBezTo>
                      <a:pt x="132" y="91"/>
                      <a:pt x="132" y="91"/>
                      <a:pt x="132" y="91"/>
                    </a:cubicBezTo>
                    <a:cubicBezTo>
                      <a:pt x="132" y="83"/>
                      <a:pt x="132" y="83"/>
                      <a:pt x="132" y="83"/>
                    </a:cubicBezTo>
                    <a:cubicBezTo>
                      <a:pt x="138" y="82"/>
                      <a:pt x="143" y="76"/>
                      <a:pt x="143" y="70"/>
                    </a:cubicBezTo>
                    <a:cubicBezTo>
                      <a:pt x="143" y="59"/>
                      <a:pt x="143" y="59"/>
                      <a:pt x="143" y="59"/>
                    </a:cubicBezTo>
                    <a:cubicBezTo>
                      <a:pt x="146" y="59"/>
                      <a:pt x="148" y="57"/>
                      <a:pt x="148" y="54"/>
                    </a:cubicBezTo>
                    <a:cubicBezTo>
                      <a:pt x="148" y="44"/>
                      <a:pt x="148" y="44"/>
                      <a:pt x="148" y="44"/>
                    </a:cubicBezTo>
                    <a:cubicBezTo>
                      <a:pt x="148" y="42"/>
                      <a:pt x="146" y="40"/>
                      <a:pt x="145" y="40"/>
                    </a:cubicBezTo>
                    <a:cubicBezTo>
                      <a:pt x="148" y="36"/>
                      <a:pt x="151" y="31"/>
                      <a:pt x="151" y="26"/>
                    </a:cubicBezTo>
                    <a:cubicBezTo>
                      <a:pt x="151" y="16"/>
                      <a:pt x="142" y="7"/>
                      <a:pt x="132" y="7"/>
                    </a:cubicBezTo>
                    <a:cubicBezTo>
                      <a:pt x="131" y="7"/>
                      <a:pt x="131" y="7"/>
                      <a:pt x="131" y="7"/>
                    </a:cubicBezTo>
                    <a:cubicBezTo>
                      <a:pt x="126" y="3"/>
                      <a:pt x="118" y="0"/>
                      <a:pt x="110" y="0"/>
                    </a:cubicBezTo>
                    <a:cubicBezTo>
                      <a:pt x="94" y="0"/>
                      <a:pt x="81" y="11"/>
                      <a:pt x="81" y="25"/>
                    </a:cubicBezTo>
                    <a:cubicBezTo>
                      <a:pt x="81" y="30"/>
                      <a:pt x="83" y="35"/>
                      <a:pt x="87" y="39"/>
                    </a:cubicBezTo>
                    <a:cubicBezTo>
                      <a:pt x="85" y="40"/>
                      <a:pt x="83" y="42"/>
                      <a:pt x="83" y="44"/>
                    </a:cubicBezTo>
                    <a:cubicBezTo>
                      <a:pt x="83" y="54"/>
                      <a:pt x="83" y="54"/>
                      <a:pt x="83" y="54"/>
                    </a:cubicBezTo>
                    <a:cubicBezTo>
                      <a:pt x="83" y="57"/>
                      <a:pt x="85" y="59"/>
                      <a:pt x="88" y="59"/>
                    </a:cubicBezTo>
                    <a:cubicBezTo>
                      <a:pt x="88" y="70"/>
                      <a:pt x="88" y="70"/>
                      <a:pt x="88" y="70"/>
                    </a:cubicBezTo>
                    <a:cubicBezTo>
                      <a:pt x="88" y="77"/>
                      <a:pt x="93" y="82"/>
                      <a:pt x="99" y="83"/>
                    </a:cubicBezTo>
                    <a:cubicBezTo>
                      <a:pt x="99" y="91"/>
                      <a:pt x="99" y="91"/>
                      <a:pt x="99" y="91"/>
                    </a:cubicBezTo>
                    <a:cubicBezTo>
                      <a:pt x="49" y="95"/>
                      <a:pt x="49" y="95"/>
                      <a:pt x="49" y="95"/>
                    </a:cubicBezTo>
                    <a:cubicBezTo>
                      <a:pt x="49" y="97"/>
                      <a:pt x="49" y="97"/>
                      <a:pt x="49" y="97"/>
                    </a:cubicBezTo>
                    <a:cubicBezTo>
                      <a:pt x="23" y="155"/>
                      <a:pt x="6" y="213"/>
                      <a:pt x="0" y="276"/>
                    </a:cubicBezTo>
                    <a:cubicBezTo>
                      <a:pt x="3" y="276"/>
                      <a:pt x="3" y="276"/>
                      <a:pt x="3" y="276"/>
                    </a:cubicBezTo>
                    <a:cubicBezTo>
                      <a:pt x="3" y="289"/>
                      <a:pt x="3" y="289"/>
                      <a:pt x="3" y="289"/>
                    </a:cubicBezTo>
                    <a:cubicBezTo>
                      <a:pt x="3" y="295"/>
                      <a:pt x="8" y="299"/>
                      <a:pt x="14" y="299"/>
                    </a:cubicBezTo>
                    <a:cubicBezTo>
                      <a:pt x="20" y="299"/>
                      <a:pt x="25" y="295"/>
                      <a:pt x="25" y="289"/>
                    </a:cubicBezTo>
                    <a:cubicBezTo>
                      <a:pt x="25" y="276"/>
                      <a:pt x="25" y="276"/>
                      <a:pt x="25" y="276"/>
                    </a:cubicBezTo>
                    <a:cubicBezTo>
                      <a:pt x="28" y="276"/>
                      <a:pt x="28" y="276"/>
                      <a:pt x="28" y="276"/>
                    </a:cubicBezTo>
                    <a:cubicBezTo>
                      <a:pt x="32" y="241"/>
                      <a:pt x="39" y="208"/>
                      <a:pt x="49" y="176"/>
                    </a:cubicBezTo>
                    <a:cubicBezTo>
                      <a:pt x="49" y="318"/>
                      <a:pt x="49" y="318"/>
                      <a:pt x="49" y="318"/>
                    </a:cubicBezTo>
                    <a:cubicBezTo>
                      <a:pt x="67" y="318"/>
                      <a:pt x="67" y="318"/>
                      <a:pt x="67" y="318"/>
                    </a:cubicBezTo>
                    <a:cubicBezTo>
                      <a:pt x="73" y="489"/>
                      <a:pt x="73" y="489"/>
                      <a:pt x="73" y="489"/>
                    </a:cubicBezTo>
                    <a:cubicBezTo>
                      <a:pt x="79" y="489"/>
                      <a:pt x="79" y="489"/>
                      <a:pt x="79" y="489"/>
                    </a:cubicBezTo>
                    <a:cubicBezTo>
                      <a:pt x="74" y="493"/>
                      <a:pt x="70" y="499"/>
                      <a:pt x="70" y="506"/>
                    </a:cubicBezTo>
                    <a:cubicBezTo>
                      <a:pt x="111" y="506"/>
                      <a:pt x="111" y="506"/>
                      <a:pt x="111" y="506"/>
                    </a:cubicBezTo>
                    <a:cubicBezTo>
                      <a:pt x="111" y="499"/>
                      <a:pt x="108" y="493"/>
                      <a:pt x="102" y="489"/>
                    </a:cubicBezTo>
                    <a:cubicBezTo>
                      <a:pt x="108" y="489"/>
                      <a:pt x="108" y="489"/>
                      <a:pt x="108" y="489"/>
                    </a:cubicBezTo>
                    <a:cubicBezTo>
                      <a:pt x="115" y="318"/>
                      <a:pt x="115" y="318"/>
                      <a:pt x="115" y="318"/>
                    </a:cubicBezTo>
                    <a:cubicBezTo>
                      <a:pt x="117" y="318"/>
                      <a:pt x="117" y="318"/>
                      <a:pt x="117" y="318"/>
                    </a:cubicBezTo>
                    <a:cubicBezTo>
                      <a:pt x="123" y="489"/>
                      <a:pt x="123" y="489"/>
                      <a:pt x="123" y="489"/>
                    </a:cubicBezTo>
                    <a:cubicBezTo>
                      <a:pt x="129" y="489"/>
                      <a:pt x="129" y="489"/>
                      <a:pt x="129" y="489"/>
                    </a:cubicBezTo>
                    <a:cubicBezTo>
                      <a:pt x="124" y="493"/>
                      <a:pt x="120" y="499"/>
                      <a:pt x="120" y="506"/>
                    </a:cubicBezTo>
                    <a:cubicBezTo>
                      <a:pt x="161" y="506"/>
                      <a:pt x="161" y="506"/>
                      <a:pt x="161" y="506"/>
                    </a:cubicBezTo>
                    <a:cubicBezTo>
                      <a:pt x="161" y="499"/>
                      <a:pt x="158" y="493"/>
                      <a:pt x="153" y="489"/>
                    </a:cubicBezTo>
                    <a:cubicBezTo>
                      <a:pt x="158" y="489"/>
                      <a:pt x="158" y="489"/>
                      <a:pt x="158" y="489"/>
                    </a:cubicBezTo>
                    <a:cubicBezTo>
                      <a:pt x="165" y="318"/>
                      <a:pt x="165" y="318"/>
                      <a:pt x="165" y="318"/>
                    </a:cubicBezTo>
                    <a:cubicBezTo>
                      <a:pt x="182" y="318"/>
                      <a:pt x="182" y="318"/>
                      <a:pt x="182" y="318"/>
                    </a:cubicBezTo>
                    <a:cubicBezTo>
                      <a:pt x="182" y="173"/>
                      <a:pt x="182" y="173"/>
                      <a:pt x="182" y="173"/>
                    </a:cubicBezTo>
                    <a:cubicBezTo>
                      <a:pt x="193" y="206"/>
                      <a:pt x="200" y="240"/>
                      <a:pt x="204" y="276"/>
                    </a:cubicBezTo>
                    <a:cubicBezTo>
                      <a:pt x="208" y="276"/>
                      <a:pt x="208" y="276"/>
                      <a:pt x="208" y="276"/>
                    </a:cubicBezTo>
                    <a:cubicBezTo>
                      <a:pt x="208" y="289"/>
                      <a:pt x="208" y="289"/>
                      <a:pt x="208" y="289"/>
                    </a:cubicBezTo>
                    <a:cubicBezTo>
                      <a:pt x="208" y="295"/>
                      <a:pt x="212" y="299"/>
                      <a:pt x="218" y="299"/>
                    </a:cubicBezTo>
                    <a:cubicBezTo>
                      <a:pt x="224" y="299"/>
                      <a:pt x="229" y="295"/>
                      <a:pt x="229" y="289"/>
                    </a:cubicBezTo>
                    <a:cubicBezTo>
                      <a:pt x="229" y="276"/>
                      <a:pt x="229" y="276"/>
                      <a:pt x="229" y="276"/>
                    </a:cubicBezTo>
                    <a:cubicBezTo>
                      <a:pt x="233" y="276"/>
                      <a:pt x="233" y="276"/>
                      <a:pt x="233" y="276"/>
                    </a:cubicBezTo>
                    <a:cubicBezTo>
                      <a:pt x="227" y="212"/>
                      <a:pt x="210" y="153"/>
                      <a:pt x="183" y="95"/>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19" name="Freeform 118"/>
              <p:cNvSpPr>
                <a:spLocks/>
              </p:cNvSpPr>
              <p:nvPr/>
            </p:nvSpPr>
            <p:spPr bwMode="auto">
              <a:xfrm>
                <a:off x="5259388" y="4416425"/>
                <a:ext cx="214312" cy="249237"/>
              </a:xfrm>
              <a:custGeom>
                <a:avLst/>
                <a:gdLst>
                  <a:gd name="T0" fmla="*/ 91 w 97"/>
                  <a:gd name="T1" fmla="*/ 88 h 112"/>
                  <a:gd name="T2" fmla="*/ 82 w 97"/>
                  <a:gd name="T3" fmla="*/ 88 h 112"/>
                  <a:gd name="T4" fmla="*/ 85 w 97"/>
                  <a:gd name="T5" fmla="*/ 74 h 112"/>
                  <a:gd name="T6" fmla="*/ 88 w 97"/>
                  <a:gd name="T7" fmla="*/ 69 h 112"/>
                  <a:gd name="T8" fmla="*/ 88 w 97"/>
                  <a:gd name="T9" fmla="*/ 69 h 112"/>
                  <a:gd name="T10" fmla="*/ 88 w 97"/>
                  <a:gd name="T11" fmla="*/ 69 h 112"/>
                  <a:gd name="T12" fmla="*/ 91 w 97"/>
                  <a:gd name="T13" fmla="*/ 53 h 112"/>
                  <a:gd name="T14" fmla="*/ 69 w 97"/>
                  <a:gd name="T15" fmla="*/ 17 h 112"/>
                  <a:gd name="T16" fmla="*/ 40 w 97"/>
                  <a:gd name="T17" fmla="*/ 0 h 112"/>
                  <a:gd name="T18" fmla="*/ 4 w 97"/>
                  <a:gd name="T19" fmla="*/ 46 h 112"/>
                  <a:gd name="T20" fmla="*/ 9 w 97"/>
                  <a:gd name="T21" fmla="*/ 69 h 112"/>
                  <a:gd name="T22" fmla="*/ 9 w 97"/>
                  <a:gd name="T23" fmla="*/ 69 h 112"/>
                  <a:gd name="T24" fmla="*/ 15 w 97"/>
                  <a:gd name="T25" fmla="*/ 88 h 112"/>
                  <a:gd name="T26" fmla="*/ 6 w 97"/>
                  <a:gd name="T27" fmla="*/ 88 h 112"/>
                  <a:gd name="T28" fmla="*/ 0 w 97"/>
                  <a:gd name="T29" fmla="*/ 95 h 112"/>
                  <a:gd name="T30" fmla="*/ 16 w 97"/>
                  <a:gd name="T31" fmla="*/ 110 h 112"/>
                  <a:gd name="T32" fmla="*/ 42 w 97"/>
                  <a:gd name="T33" fmla="*/ 112 h 112"/>
                  <a:gd name="T34" fmla="*/ 44 w 97"/>
                  <a:gd name="T35" fmla="*/ 112 h 112"/>
                  <a:gd name="T36" fmla="*/ 44 w 97"/>
                  <a:gd name="T37" fmla="*/ 112 h 112"/>
                  <a:gd name="T38" fmla="*/ 47 w 97"/>
                  <a:gd name="T39" fmla="*/ 112 h 112"/>
                  <a:gd name="T40" fmla="*/ 48 w 97"/>
                  <a:gd name="T41" fmla="*/ 112 h 112"/>
                  <a:gd name="T42" fmla="*/ 49 w 97"/>
                  <a:gd name="T43" fmla="*/ 112 h 112"/>
                  <a:gd name="T44" fmla="*/ 53 w 97"/>
                  <a:gd name="T45" fmla="*/ 112 h 112"/>
                  <a:gd name="T46" fmla="*/ 53 w 97"/>
                  <a:gd name="T47" fmla="*/ 112 h 112"/>
                  <a:gd name="T48" fmla="*/ 54 w 97"/>
                  <a:gd name="T49" fmla="*/ 112 h 112"/>
                  <a:gd name="T50" fmla="*/ 81 w 97"/>
                  <a:gd name="T51" fmla="*/ 110 h 112"/>
                  <a:gd name="T52" fmla="*/ 96 w 97"/>
                  <a:gd name="T53" fmla="*/ 95 h 112"/>
                  <a:gd name="T54" fmla="*/ 91 w 97"/>
                  <a:gd name="T55"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112">
                    <a:moveTo>
                      <a:pt x="91" y="88"/>
                    </a:moveTo>
                    <a:cubicBezTo>
                      <a:pt x="89" y="95"/>
                      <a:pt x="83" y="93"/>
                      <a:pt x="82" y="88"/>
                    </a:cubicBezTo>
                    <a:cubicBezTo>
                      <a:pt x="81" y="86"/>
                      <a:pt x="83" y="79"/>
                      <a:pt x="85" y="74"/>
                    </a:cubicBezTo>
                    <a:cubicBezTo>
                      <a:pt x="86" y="73"/>
                      <a:pt x="87" y="71"/>
                      <a:pt x="88" y="69"/>
                    </a:cubicBezTo>
                    <a:cubicBezTo>
                      <a:pt x="88" y="69"/>
                      <a:pt x="88" y="69"/>
                      <a:pt x="88" y="69"/>
                    </a:cubicBezTo>
                    <a:cubicBezTo>
                      <a:pt x="88" y="69"/>
                      <a:pt x="88" y="69"/>
                      <a:pt x="88" y="69"/>
                    </a:cubicBezTo>
                    <a:cubicBezTo>
                      <a:pt x="90" y="64"/>
                      <a:pt x="91" y="59"/>
                      <a:pt x="91" y="53"/>
                    </a:cubicBezTo>
                    <a:cubicBezTo>
                      <a:pt x="91" y="36"/>
                      <a:pt x="82" y="22"/>
                      <a:pt x="69" y="17"/>
                    </a:cubicBezTo>
                    <a:cubicBezTo>
                      <a:pt x="62" y="7"/>
                      <a:pt x="52" y="0"/>
                      <a:pt x="40" y="0"/>
                    </a:cubicBezTo>
                    <a:cubicBezTo>
                      <a:pt x="20" y="0"/>
                      <a:pt x="4" y="20"/>
                      <a:pt x="4" y="46"/>
                    </a:cubicBezTo>
                    <a:cubicBezTo>
                      <a:pt x="4" y="54"/>
                      <a:pt x="6" y="62"/>
                      <a:pt x="9" y="69"/>
                    </a:cubicBezTo>
                    <a:cubicBezTo>
                      <a:pt x="9" y="69"/>
                      <a:pt x="9" y="69"/>
                      <a:pt x="9" y="69"/>
                    </a:cubicBezTo>
                    <a:cubicBezTo>
                      <a:pt x="9" y="69"/>
                      <a:pt x="17" y="84"/>
                      <a:pt x="15" y="88"/>
                    </a:cubicBezTo>
                    <a:cubicBezTo>
                      <a:pt x="13" y="93"/>
                      <a:pt x="8" y="95"/>
                      <a:pt x="6" y="88"/>
                    </a:cubicBezTo>
                    <a:cubicBezTo>
                      <a:pt x="3" y="82"/>
                      <a:pt x="0" y="90"/>
                      <a:pt x="0" y="95"/>
                    </a:cubicBezTo>
                    <a:cubicBezTo>
                      <a:pt x="1" y="101"/>
                      <a:pt x="2" y="108"/>
                      <a:pt x="16" y="110"/>
                    </a:cubicBezTo>
                    <a:cubicBezTo>
                      <a:pt x="27" y="112"/>
                      <a:pt x="33" y="112"/>
                      <a:pt x="42" y="112"/>
                    </a:cubicBezTo>
                    <a:cubicBezTo>
                      <a:pt x="43" y="112"/>
                      <a:pt x="44" y="112"/>
                      <a:pt x="44" y="112"/>
                    </a:cubicBezTo>
                    <a:cubicBezTo>
                      <a:pt x="44" y="112"/>
                      <a:pt x="44" y="112"/>
                      <a:pt x="44" y="112"/>
                    </a:cubicBezTo>
                    <a:cubicBezTo>
                      <a:pt x="45" y="112"/>
                      <a:pt x="46" y="112"/>
                      <a:pt x="47" y="112"/>
                    </a:cubicBezTo>
                    <a:cubicBezTo>
                      <a:pt x="48" y="112"/>
                      <a:pt x="48" y="112"/>
                      <a:pt x="48" y="112"/>
                    </a:cubicBezTo>
                    <a:cubicBezTo>
                      <a:pt x="49" y="112"/>
                      <a:pt x="49" y="112"/>
                      <a:pt x="49" y="112"/>
                    </a:cubicBezTo>
                    <a:cubicBezTo>
                      <a:pt x="50" y="112"/>
                      <a:pt x="51" y="112"/>
                      <a:pt x="53" y="112"/>
                    </a:cubicBezTo>
                    <a:cubicBezTo>
                      <a:pt x="53" y="112"/>
                      <a:pt x="53" y="112"/>
                      <a:pt x="53" y="112"/>
                    </a:cubicBezTo>
                    <a:cubicBezTo>
                      <a:pt x="53" y="112"/>
                      <a:pt x="54" y="112"/>
                      <a:pt x="54" y="112"/>
                    </a:cubicBezTo>
                    <a:cubicBezTo>
                      <a:pt x="63" y="112"/>
                      <a:pt x="69" y="112"/>
                      <a:pt x="81" y="110"/>
                    </a:cubicBezTo>
                    <a:cubicBezTo>
                      <a:pt x="94" y="108"/>
                      <a:pt x="96" y="101"/>
                      <a:pt x="96" y="95"/>
                    </a:cubicBezTo>
                    <a:cubicBezTo>
                      <a:pt x="97" y="90"/>
                      <a:pt x="93" y="82"/>
                      <a:pt x="91" y="8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20" name="Freeform 119"/>
              <p:cNvSpPr>
                <a:spLocks/>
              </p:cNvSpPr>
              <p:nvPr/>
            </p:nvSpPr>
            <p:spPr bwMode="auto">
              <a:xfrm>
                <a:off x="5326063" y="4697413"/>
                <a:ext cx="74612" cy="377825"/>
              </a:xfrm>
              <a:custGeom>
                <a:avLst/>
                <a:gdLst>
                  <a:gd name="T0" fmla="*/ 29 w 47"/>
                  <a:gd name="T1" fmla="*/ 25 h 238"/>
                  <a:gd name="T2" fmla="*/ 43 w 47"/>
                  <a:gd name="T3" fmla="*/ 14 h 238"/>
                  <a:gd name="T4" fmla="*/ 23 w 47"/>
                  <a:gd name="T5" fmla="*/ 0 h 238"/>
                  <a:gd name="T6" fmla="*/ 4 w 47"/>
                  <a:gd name="T7" fmla="*/ 14 h 238"/>
                  <a:gd name="T8" fmla="*/ 18 w 47"/>
                  <a:gd name="T9" fmla="*/ 25 h 238"/>
                  <a:gd name="T10" fmla="*/ 0 w 47"/>
                  <a:gd name="T11" fmla="*/ 218 h 238"/>
                  <a:gd name="T12" fmla="*/ 23 w 47"/>
                  <a:gd name="T13" fmla="*/ 238 h 238"/>
                  <a:gd name="T14" fmla="*/ 47 w 47"/>
                  <a:gd name="T15" fmla="*/ 218 h 238"/>
                  <a:gd name="T16" fmla="*/ 29 w 47"/>
                  <a:gd name="T17" fmla="*/ 2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38">
                    <a:moveTo>
                      <a:pt x="29" y="25"/>
                    </a:moveTo>
                    <a:lnTo>
                      <a:pt x="43" y="14"/>
                    </a:lnTo>
                    <a:lnTo>
                      <a:pt x="23" y="0"/>
                    </a:lnTo>
                    <a:lnTo>
                      <a:pt x="4" y="14"/>
                    </a:lnTo>
                    <a:lnTo>
                      <a:pt x="18" y="25"/>
                    </a:lnTo>
                    <a:lnTo>
                      <a:pt x="0" y="218"/>
                    </a:lnTo>
                    <a:lnTo>
                      <a:pt x="23" y="238"/>
                    </a:lnTo>
                    <a:lnTo>
                      <a:pt x="47" y="218"/>
                    </a:lnTo>
                    <a:lnTo>
                      <a:pt x="29" y="25"/>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21" name="Freeform 120"/>
              <p:cNvSpPr>
                <a:spLocks/>
              </p:cNvSpPr>
              <p:nvPr/>
            </p:nvSpPr>
            <p:spPr bwMode="auto">
              <a:xfrm>
                <a:off x="5451475" y="4686300"/>
                <a:ext cx="133350" cy="344487"/>
              </a:xfrm>
              <a:custGeom>
                <a:avLst/>
                <a:gdLst>
                  <a:gd name="T0" fmla="*/ 0 w 60"/>
                  <a:gd name="T1" fmla="*/ 7 h 155"/>
                  <a:gd name="T2" fmla="*/ 24 w 60"/>
                  <a:gd name="T3" fmla="*/ 0 h 155"/>
                  <a:gd name="T4" fmla="*/ 60 w 60"/>
                  <a:gd name="T5" fmla="*/ 155 h 155"/>
                  <a:gd name="T6" fmla="*/ 35 w 60"/>
                  <a:gd name="T7" fmla="*/ 155 h 155"/>
                  <a:gd name="T8" fmla="*/ 0 w 60"/>
                  <a:gd name="T9" fmla="*/ 7 h 155"/>
                </a:gdLst>
                <a:ahLst/>
                <a:cxnLst>
                  <a:cxn ang="0">
                    <a:pos x="T0" y="T1"/>
                  </a:cxn>
                  <a:cxn ang="0">
                    <a:pos x="T2" y="T3"/>
                  </a:cxn>
                  <a:cxn ang="0">
                    <a:pos x="T4" y="T5"/>
                  </a:cxn>
                  <a:cxn ang="0">
                    <a:pos x="T6" y="T7"/>
                  </a:cxn>
                  <a:cxn ang="0">
                    <a:pos x="T8" y="T9"/>
                  </a:cxn>
                </a:cxnLst>
                <a:rect l="0" t="0" r="r" b="b"/>
                <a:pathLst>
                  <a:path w="60" h="155">
                    <a:moveTo>
                      <a:pt x="0" y="7"/>
                    </a:moveTo>
                    <a:cubicBezTo>
                      <a:pt x="8" y="5"/>
                      <a:pt x="16" y="3"/>
                      <a:pt x="24" y="0"/>
                    </a:cubicBezTo>
                    <a:cubicBezTo>
                      <a:pt x="47" y="51"/>
                      <a:pt x="54" y="100"/>
                      <a:pt x="60" y="155"/>
                    </a:cubicBezTo>
                    <a:cubicBezTo>
                      <a:pt x="35" y="155"/>
                      <a:pt x="35" y="155"/>
                      <a:pt x="35" y="155"/>
                    </a:cubicBezTo>
                    <a:cubicBezTo>
                      <a:pt x="29" y="102"/>
                      <a:pt x="23" y="55"/>
                      <a:pt x="0" y="7"/>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22" name="Freeform 121"/>
              <p:cNvSpPr>
                <a:spLocks/>
              </p:cNvSpPr>
              <p:nvPr/>
            </p:nvSpPr>
            <p:spPr bwMode="auto">
              <a:xfrm>
                <a:off x="5281613" y="5337175"/>
                <a:ext cx="79375" cy="414337"/>
              </a:xfrm>
              <a:custGeom>
                <a:avLst/>
                <a:gdLst>
                  <a:gd name="T0" fmla="*/ 43 w 50"/>
                  <a:gd name="T1" fmla="*/ 261 h 261"/>
                  <a:gd name="T2" fmla="*/ 7 w 50"/>
                  <a:gd name="T3" fmla="*/ 261 h 261"/>
                  <a:gd name="T4" fmla="*/ 0 w 50"/>
                  <a:gd name="T5" fmla="*/ 0 h 261"/>
                  <a:gd name="T6" fmla="*/ 50 w 50"/>
                  <a:gd name="T7" fmla="*/ 0 h 261"/>
                  <a:gd name="T8" fmla="*/ 43 w 50"/>
                  <a:gd name="T9" fmla="*/ 261 h 261"/>
                </a:gdLst>
                <a:ahLst/>
                <a:cxnLst>
                  <a:cxn ang="0">
                    <a:pos x="T0" y="T1"/>
                  </a:cxn>
                  <a:cxn ang="0">
                    <a:pos x="T2" y="T3"/>
                  </a:cxn>
                  <a:cxn ang="0">
                    <a:pos x="T4" y="T5"/>
                  </a:cxn>
                  <a:cxn ang="0">
                    <a:pos x="T6" y="T7"/>
                  </a:cxn>
                  <a:cxn ang="0">
                    <a:pos x="T8" y="T9"/>
                  </a:cxn>
                </a:cxnLst>
                <a:rect l="0" t="0" r="r" b="b"/>
                <a:pathLst>
                  <a:path w="50" h="261">
                    <a:moveTo>
                      <a:pt x="43" y="261"/>
                    </a:moveTo>
                    <a:lnTo>
                      <a:pt x="7" y="261"/>
                    </a:lnTo>
                    <a:lnTo>
                      <a:pt x="0" y="0"/>
                    </a:lnTo>
                    <a:lnTo>
                      <a:pt x="50" y="0"/>
                    </a:lnTo>
                    <a:lnTo>
                      <a:pt x="43" y="26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23" name="Freeform 122"/>
              <p:cNvSpPr>
                <a:spLocks/>
              </p:cNvSpPr>
              <p:nvPr/>
            </p:nvSpPr>
            <p:spPr bwMode="auto">
              <a:xfrm>
                <a:off x="5284788" y="5715000"/>
                <a:ext cx="74612" cy="36512"/>
              </a:xfrm>
              <a:custGeom>
                <a:avLst/>
                <a:gdLst>
                  <a:gd name="T0" fmla="*/ 16 w 33"/>
                  <a:gd name="T1" fmla="*/ 0 h 16"/>
                  <a:gd name="T2" fmla="*/ 0 w 33"/>
                  <a:gd name="T3" fmla="*/ 16 h 16"/>
                  <a:gd name="T4" fmla="*/ 33 w 33"/>
                  <a:gd name="T5" fmla="*/ 16 h 16"/>
                  <a:gd name="T6" fmla="*/ 16 w 33"/>
                  <a:gd name="T7" fmla="*/ 0 h 16"/>
                </a:gdLst>
                <a:ahLst/>
                <a:cxnLst>
                  <a:cxn ang="0">
                    <a:pos x="T0" y="T1"/>
                  </a:cxn>
                  <a:cxn ang="0">
                    <a:pos x="T2" y="T3"/>
                  </a:cxn>
                  <a:cxn ang="0">
                    <a:pos x="T4" y="T5"/>
                  </a:cxn>
                  <a:cxn ang="0">
                    <a:pos x="T6" y="T7"/>
                  </a:cxn>
                </a:cxnLst>
                <a:rect l="0" t="0" r="r" b="b"/>
                <a:pathLst>
                  <a:path w="33" h="16">
                    <a:moveTo>
                      <a:pt x="16" y="0"/>
                    </a:moveTo>
                    <a:cubicBezTo>
                      <a:pt x="7" y="0"/>
                      <a:pt x="0" y="7"/>
                      <a:pt x="0" y="16"/>
                    </a:cubicBezTo>
                    <a:cubicBezTo>
                      <a:pt x="33" y="16"/>
                      <a:pt x="33" y="16"/>
                      <a:pt x="33" y="16"/>
                    </a:cubicBezTo>
                    <a:cubicBezTo>
                      <a:pt x="33" y="7"/>
                      <a:pt x="25" y="0"/>
                      <a:pt x="16" y="0"/>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24" name="Freeform 123"/>
              <p:cNvSpPr>
                <a:spLocks/>
              </p:cNvSpPr>
              <p:nvPr/>
            </p:nvSpPr>
            <p:spPr bwMode="auto">
              <a:xfrm>
                <a:off x="5373688" y="5337175"/>
                <a:ext cx="77787" cy="414337"/>
              </a:xfrm>
              <a:custGeom>
                <a:avLst/>
                <a:gdLst>
                  <a:gd name="T0" fmla="*/ 6 w 49"/>
                  <a:gd name="T1" fmla="*/ 261 h 261"/>
                  <a:gd name="T2" fmla="*/ 42 w 49"/>
                  <a:gd name="T3" fmla="*/ 261 h 261"/>
                  <a:gd name="T4" fmla="*/ 49 w 49"/>
                  <a:gd name="T5" fmla="*/ 0 h 261"/>
                  <a:gd name="T6" fmla="*/ 0 w 49"/>
                  <a:gd name="T7" fmla="*/ 0 h 261"/>
                  <a:gd name="T8" fmla="*/ 6 w 49"/>
                  <a:gd name="T9" fmla="*/ 261 h 261"/>
                </a:gdLst>
                <a:ahLst/>
                <a:cxnLst>
                  <a:cxn ang="0">
                    <a:pos x="T0" y="T1"/>
                  </a:cxn>
                  <a:cxn ang="0">
                    <a:pos x="T2" y="T3"/>
                  </a:cxn>
                  <a:cxn ang="0">
                    <a:pos x="T4" y="T5"/>
                  </a:cxn>
                  <a:cxn ang="0">
                    <a:pos x="T6" y="T7"/>
                  </a:cxn>
                  <a:cxn ang="0">
                    <a:pos x="T8" y="T9"/>
                  </a:cxn>
                </a:cxnLst>
                <a:rect l="0" t="0" r="r" b="b"/>
                <a:pathLst>
                  <a:path w="49" h="261">
                    <a:moveTo>
                      <a:pt x="6" y="261"/>
                    </a:moveTo>
                    <a:lnTo>
                      <a:pt x="42" y="261"/>
                    </a:lnTo>
                    <a:lnTo>
                      <a:pt x="49" y="0"/>
                    </a:lnTo>
                    <a:lnTo>
                      <a:pt x="0" y="0"/>
                    </a:lnTo>
                    <a:lnTo>
                      <a:pt x="6" y="26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25" name="Freeform 124"/>
              <p:cNvSpPr>
                <a:spLocks/>
              </p:cNvSpPr>
              <p:nvPr/>
            </p:nvSpPr>
            <p:spPr bwMode="auto">
              <a:xfrm>
                <a:off x="5376863" y="5715000"/>
                <a:ext cx="73025" cy="36512"/>
              </a:xfrm>
              <a:custGeom>
                <a:avLst/>
                <a:gdLst>
                  <a:gd name="T0" fmla="*/ 16 w 33"/>
                  <a:gd name="T1" fmla="*/ 0 h 16"/>
                  <a:gd name="T2" fmla="*/ 33 w 33"/>
                  <a:gd name="T3" fmla="*/ 16 h 16"/>
                  <a:gd name="T4" fmla="*/ 0 w 33"/>
                  <a:gd name="T5" fmla="*/ 16 h 16"/>
                  <a:gd name="T6" fmla="*/ 16 w 33"/>
                  <a:gd name="T7" fmla="*/ 0 h 16"/>
                </a:gdLst>
                <a:ahLst/>
                <a:cxnLst>
                  <a:cxn ang="0">
                    <a:pos x="T0" y="T1"/>
                  </a:cxn>
                  <a:cxn ang="0">
                    <a:pos x="T2" y="T3"/>
                  </a:cxn>
                  <a:cxn ang="0">
                    <a:pos x="T4" y="T5"/>
                  </a:cxn>
                  <a:cxn ang="0">
                    <a:pos x="T6" y="T7"/>
                  </a:cxn>
                </a:cxnLst>
                <a:rect l="0" t="0" r="r" b="b"/>
                <a:pathLst>
                  <a:path w="33" h="16">
                    <a:moveTo>
                      <a:pt x="16" y="0"/>
                    </a:moveTo>
                    <a:cubicBezTo>
                      <a:pt x="25" y="0"/>
                      <a:pt x="33" y="7"/>
                      <a:pt x="33" y="16"/>
                    </a:cubicBezTo>
                    <a:cubicBezTo>
                      <a:pt x="0" y="16"/>
                      <a:pt x="0" y="16"/>
                      <a:pt x="0" y="16"/>
                    </a:cubicBezTo>
                    <a:cubicBezTo>
                      <a:pt x="0" y="7"/>
                      <a:pt x="7" y="0"/>
                      <a:pt x="16" y="0"/>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26" name="Freeform 125"/>
              <p:cNvSpPr>
                <a:spLocks/>
              </p:cNvSpPr>
              <p:nvPr/>
            </p:nvSpPr>
            <p:spPr bwMode="auto">
              <a:xfrm>
                <a:off x="5537200" y="5030788"/>
                <a:ext cx="39687" cy="44450"/>
              </a:xfrm>
              <a:custGeom>
                <a:avLst/>
                <a:gdLst>
                  <a:gd name="T0" fmla="*/ 0 w 18"/>
                  <a:gd name="T1" fmla="*/ 0 h 20"/>
                  <a:gd name="T2" fmla="*/ 0 w 18"/>
                  <a:gd name="T3" fmla="*/ 11 h 20"/>
                  <a:gd name="T4" fmla="*/ 9 w 18"/>
                  <a:gd name="T5" fmla="*/ 20 h 20"/>
                  <a:gd name="T6" fmla="*/ 18 w 18"/>
                  <a:gd name="T7" fmla="*/ 11 h 20"/>
                  <a:gd name="T8" fmla="*/ 18 w 18"/>
                  <a:gd name="T9" fmla="*/ 0 h 20"/>
                  <a:gd name="T10" fmla="*/ 0 w 18"/>
                  <a:gd name="T11" fmla="*/ 0 h 20"/>
                </a:gdLst>
                <a:ahLst/>
                <a:cxnLst>
                  <a:cxn ang="0">
                    <a:pos x="T0" y="T1"/>
                  </a:cxn>
                  <a:cxn ang="0">
                    <a:pos x="T2" y="T3"/>
                  </a:cxn>
                  <a:cxn ang="0">
                    <a:pos x="T4" y="T5"/>
                  </a:cxn>
                  <a:cxn ang="0">
                    <a:pos x="T6" y="T7"/>
                  </a:cxn>
                  <a:cxn ang="0">
                    <a:pos x="T8" y="T9"/>
                  </a:cxn>
                  <a:cxn ang="0">
                    <a:pos x="T10" y="T11"/>
                  </a:cxn>
                </a:cxnLst>
                <a:rect l="0" t="0" r="r" b="b"/>
                <a:pathLst>
                  <a:path w="18" h="20">
                    <a:moveTo>
                      <a:pt x="0" y="0"/>
                    </a:moveTo>
                    <a:cubicBezTo>
                      <a:pt x="0" y="11"/>
                      <a:pt x="0" y="11"/>
                      <a:pt x="0" y="11"/>
                    </a:cubicBezTo>
                    <a:cubicBezTo>
                      <a:pt x="0" y="16"/>
                      <a:pt x="4" y="20"/>
                      <a:pt x="9" y="20"/>
                    </a:cubicBezTo>
                    <a:cubicBezTo>
                      <a:pt x="14" y="20"/>
                      <a:pt x="18" y="16"/>
                      <a:pt x="18" y="11"/>
                    </a:cubicBezTo>
                    <a:cubicBezTo>
                      <a:pt x="18" y="0"/>
                      <a:pt x="18" y="0"/>
                      <a:pt x="18"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27" name="Freeform 126"/>
              <p:cNvSpPr>
                <a:spLocks/>
              </p:cNvSpPr>
              <p:nvPr/>
            </p:nvSpPr>
            <p:spPr bwMode="auto">
              <a:xfrm>
                <a:off x="5138738" y="4686300"/>
                <a:ext cx="134937" cy="344487"/>
              </a:xfrm>
              <a:custGeom>
                <a:avLst/>
                <a:gdLst>
                  <a:gd name="T0" fmla="*/ 61 w 61"/>
                  <a:gd name="T1" fmla="*/ 7 h 155"/>
                  <a:gd name="T2" fmla="*/ 36 w 61"/>
                  <a:gd name="T3" fmla="*/ 0 h 155"/>
                  <a:gd name="T4" fmla="*/ 0 w 61"/>
                  <a:gd name="T5" fmla="*/ 155 h 155"/>
                  <a:gd name="T6" fmla="*/ 25 w 61"/>
                  <a:gd name="T7" fmla="*/ 155 h 155"/>
                  <a:gd name="T8" fmla="*/ 61 w 61"/>
                  <a:gd name="T9" fmla="*/ 7 h 155"/>
                </a:gdLst>
                <a:ahLst/>
                <a:cxnLst>
                  <a:cxn ang="0">
                    <a:pos x="T0" y="T1"/>
                  </a:cxn>
                  <a:cxn ang="0">
                    <a:pos x="T2" y="T3"/>
                  </a:cxn>
                  <a:cxn ang="0">
                    <a:pos x="T4" y="T5"/>
                  </a:cxn>
                  <a:cxn ang="0">
                    <a:pos x="T6" y="T7"/>
                  </a:cxn>
                  <a:cxn ang="0">
                    <a:pos x="T8" y="T9"/>
                  </a:cxn>
                </a:cxnLst>
                <a:rect l="0" t="0" r="r" b="b"/>
                <a:pathLst>
                  <a:path w="61" h="155">
                    <a:moveTo>
                      <a:pt x="61" y="7"/>
                    </a:moveTo>
                    <a:cubicBezTo>
                      <a:pt x="53" y="5"/>
                      <a:pt x="44" y="3"/>
                      <a:pt x="36" y="0"/>
                    </a:cubicBezTo>
                    <a:cubicBezTo>
                      <a:pt x="12" y="51"/>
                      <a:pt x="5" y="100"/>
                      <a:pt x="0" y="155"/>
                    </a:cubicBezTo>
                    <a:cubicBezTo>
                      <a:pt x="25" y="155"/>
                      <a:pt x="25" y="155"/>
                      <a:pt x="25" y="155"/>
                    </a:cubicBezTo>
                    <a:cubicBezTo>
                      <a:pt x="31" y="102"/>
                      <a:pt x="38" y="55"/>
                      <a:pt x="61" y="7"/>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28" name="Freeform 127"/>
              <p:cNvSpPr>
                <a:spLocks/>
              </p:cNvSpPr>
              <p:nvPr/>
            </p:nvSpPr>
            <p:spPr bwMode="auto">
              <a:xfrm>
                <a:off x="5145088" y="5030788"/>
                <a:ext cx="42862" cy="44450"/>
              </a:xfrm>
              <a:custGeom>
                <a:avLst/>
                <a:gdLst>
                  <a:gd name="T0" fmla="*/ 19 w 19"/>
                  <a:gd name="T1" fmla="*/ 0 h 20"/>
                  <a:gd name="T2" fmla="*/ 19 w 19"/>
                  <a:gd name="T3" fmla="*/ 11 h 20"/>
                  <a:gd name="T4" fmla="*/ 10 w 19"/>
                  <a:gd name="T5" fmla="*/ 20 h 20"/>
                  <a:gd name="T6" fmla="*/ 0 w 19"/>
                  <a:gd name="T7" fmla="*/ 11 h 20"/>
                  <a:gd name="T8" fmla="*/ 0 w 19"/>
                  <a:gd name="T9" fmla="*/ 0 h 20"/>
                  <a:gd name="T10" fmla="*/ 19 w 19"/>
                  <a:gd name="T11" fmla="*/ 0 h 20"/>
                </a:gdLst>
                <a:ahLst/>
                <a:cxnLst>
                  <a:cxn ang="0">
                    <a:pos x="T0" y="T1"/>
                  </a:cxn>
                  <a:cxn ang="0">
                    <a:pos x="T2" y="T3"/>
                  </a:cxn>
                  <a:cxn ang="0">
                    <a:pos x="T4" y="T5"/>
                  </a:cxn>
                  <a:cxn ang="0">
                    <a:pos x="T6" y="T7"/>
                  </a:cxn>
                  <a:cxn ang="0">
                    <a:pos x="T8" y="T9"/>
                  </a:cxn>
                  <a:cxn ang="0">
                    <a:pos x="T10" y="T11"/>
                  </a:cxn>
                </a:cxnLst>
                <a:rect l="0" t="0" r="r" b="b"/>
                <a:pathLst>
                  <a:path w="19" h="20">
                    <a:moveTo>
                      <a:pt x="19" y="0"/>
                    </a:moveTo>
                    <a:cubicBezTo>
                      <a:pt x="19" y="11"/>
                      <a:pt x="19" y="11"/>
                      <a:pt x="19" y="11"/>
                    </a:cubicBezTo>
                    <a:cubicBezTo>
                      <a:pt x="19" y="16"/>
                      <a:pt x="15" y="20"/>
                      <a:pt x="10" y="20"/>
                    </a:cubicBezTo>
                    <a:cubicBezTo>
                      <a:pt x="4" y="20"/>
                      <a:pt x="0" y="16"/>
                      <a:pt x="0" y="11"/>
                    </a:cubicBezTo>
                    <a:cubicBezTo>
                      <a:pt x="0" y="0"/>
                      <a:pt x="0" y="0"/>
                      <a:pt x="0" y="0"/>
                    </a:cubicBezTo>
                    <a:lnTo>
                      <a:pt x="19"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29" name="Freeform 128"/>
              <p:cNvSpPr>
                <a:spLocks/>
              </p:cNvSpPr>
              <p:nvPr/>
            </p:nvSpPr>
            <p:spPr bwMode="auto">
              <a:xfrm>
                <a:off x="5221288" y="4676775"/>
                <a:ext cx="284162" cy="441325"/>
              </a:xfrm>
              <a:custGeom>
                <a:avLst/>
                <a:gdLst>
                  <a:gd name="T0" fmla="*/ 115 w 179"/>
                  <a:gd name="T1" fmla="*/ 0 h 278"/>
                  <a:gd name="T2" fmla="*/ 89 w 179"/>
                  <a:gd name="T3" fmla="*/ 202 h 278"/>
                  <a:gd name="T4" fmla="*/ 64 w 179"/>
                  <a:gd name="T5" fmla="*/ 0 h 278"/>
                  <a:gd name="T6" fmla="*/ 0 w 179"/>
                  <a:gd name="T7" fmla="*/ 6 h 278"/>
                  <a:gd name="T8" fmla="*/ 12 w 179"/>
                  <a:gd name="T9" fmla="*/ 278 h 278"/>
                  <a:gd name="T10" fmla="*/ 165 w 179"/>
                  <a:gd name="T11" fmla="*/ 278 h 278"/>
                  <a:gd name="T12" fmla="*/ 179 w 179"/>
                  <a:gd name="T13" fmla="*/ 6 h 278"/>
                  <a:gd name="T14" fmla="*/ 115 w 179"/>
                  <a:gd name="T15" fmla="*/ 0 h 2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78">
                    <a:moveTo>
                      <a:pt x="115" y="0"/>
                    </a:moveTo>
                    <a:lnTo>
                      <a:pt x="89" y="202"/>
                    </a:lnTo>
                    <a:lnTo>
                      <a:pt x="64" y="0"/>
                    </a:lnTo>
                    <a:lnTo>
                      <a:pt x="0" y="6"/>
                    </a:lnTo>
                    <a:lnTo>
                      <a:pt x="12" y="278"/>
                    </a:lnTo>
                    <a:lnTo>
                      <a:pt x="165" y="278"/>
                    </a:lnTo>
                    <a:lnTo>
                      <a:pt x="179" y="6"/>
                    </a:lnTo>
                    <a:lnTo>
                      <a:pt x="115"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30" name="Freeform 129"/>
              <p:cNvSpPr>
                <a:spLocks/>
              </p:cNvSpPr>
              <p:nvPr/>
            </p:nvSpPr>
            <p:spPr bwMode="auto">
              <a:xfrm>
                <a:off x="5427663" y="4519613"/>
                <a:ext cx="1587"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31" name="Freeform 130"/>
              <p:cNvSpPr>
                <a:spLocks/>
              </p:cNvSpPr>
              <p:nvPr/>
            </p:nvSpPr>
            <p:spPr bwMode="auto">
              <a:xfrm>
                <a:off x="5427663" y="4516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32" name="Freeform 131"/>
              <p:cNvSpPr>
                <a:spLocks/>
              </p:cNvSpPr>
              <p:nvPr/>
            </p:nvSpPr>
            <p:spPr bwMode="auto">
              <a:xfrm>
                <a:off x="5426075" y="4510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33" name="Freeform 132"/>
              <p:cNvSpPr>
                <a:spLocks/>
              </p:cNvSpPr>
              <p:nvPr/>
            </p:nvSpPr>
            <p:spPr bwMode="auto">
              <a:xfrm>
                <a:off x="5426075" y="4513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34" name="Freeform 133"/>
              <p:cNvSpPr>
                <a:spLocks/>
              </p:cNvSpPr>
              <p:nvPr/>
            </p:nvSpPr>
            <p:spPr bwMode="auto">
              <a:xfrm>
                <a:off x="5295900" y="4510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35" name="Freeform 134"/>
              <p:cNvSpPr>
                <a:spLocks/>
              </p:cNvSpPr>
              <p:nvPr/>
            </p:nvSpPr>
            <p:spPr bwMode="auto">
              <a:xfrm>
                <a:off x="5429250" y="45212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36" name="Freeform 135"/>
              <p:cNvSpPr>
                <a:spLocks/>
              </p:cNvSpPr>
              <p:nvPr/>
            </p:nvSpPr>
            <p:spPr bwMode="auto">
              <a:xfrm>
                <a:off x="5429250" y="4524375"/>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37" name="Freeform 136"/>
              <p:cNvSpPr>
                <a:spLocks/>
              </p:cNvSpPr>
              <p:nvPr/>
            </p:nvSpPr>
            <p:spPr bwMode="auto">
              <a:xfrm>
                <a:off x="5422900" y="45085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38" name="Freeform 137"/>
              <p:cNvSpPr>
                <a:spLocks/>
              </p:cNvSpPr>
              <p:nvPr/>
            </p:nvSpPr>
            <p:spPr bwMode="auto">
              <a:xfrm>
                <a:off x="5294313" y="45243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39" name="Freeform 138"/>
              <p:cNvSpPr>
                <a:spLocks/>
              </p:cNvSpPr>
              <p:nvPr/>
            </p:nvSpPr>
            <p:spPr bwMode="auto">
              <a:xfrm>
                <a:off x="5294313" y="4516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40" name="Freeform 139"/>
              <p:cNvSpPr>
                <a:spLocks/>
              </p:cNvSpPr>
              <p:nvPr/>
            </p:nvSpPr>
            <p:spPr bwMode="auto">
              <a:xfrm>
                <a:off x="5295900" y="45148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41" name="Freeform 140"/>
              <p:cNvSpPr>
                <a:spLocks/>
              </p:cNvSpPr>
              <p:nvPr/>
            </p:nvSpPr>
            <p:spPr bwMode="auto">
              <a:xfrm>
                <a:off x="5294313" y="4519613"/>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42" name="Freeform 141"/>
              <p:cNvSpPr>
                <a:spLocks/>
              </p:cNvSpPr>
              <p:nvPr/>
            </p:nvSpPr>
            <p:spPr bwMode="auto">
              <a:xfrm>
                <a:off x="5281613" y="4503738"/>
                <a:ext cx="158750" cy="193675"/>
              </a:xfrm>
              <a:custGeom>
                <a:avLst/>
                <a:gdLst>
                  <a:gd name="T0" fmla="*/ 69 w 72"/>
                  <a:gd name="T1" fmla="*/ 15 h 87"/>
                  <a:gd name="T2" fmla="*/ 67 w 72"/>
                  <a:gd name="T3" fmla="*/ 15 h 87"/>
                  <a:gd name="T4" fmla="*/ 67 w 72"/>
                  <a:gd name="T5" fmla="*/ 11 h 87"/>
                  <a:gd name="T6" fmla="*/ 67 w 72"/>
                  <a:gd name="T7" fmla="*/ 9 h 87"/>
                  <a:gd name="T8" fmla="*/ 67 w 72"/>
                  <a:gd name="T9" fmla="*/ 9 h 87"/>
                  <a:gd name="T10" fmla="*/ 67 w 72"/>
                  <a:gd name="T11" fmla="*/ 8 h 87"/>
                  <a:gd name="T12" fmla="*/ 67 w 72"/>
                  <a:gd name="T13" fmla="*/ 7 h 87"/>
                  <a:gd name="T14" fmla="*/ 66 w 72"/>
                  <a:gd name="T15" fmla="*/ 7 h 87"/>
                  <a:gd name="T16" fmla="*/ 66 w 72"/>
                  <a:gd name="T17" fmla="*/ 6 h 87"/>
                  <a:gd name="T18" fmla="*/ 66 w 72"/>
                  <a:gd name="T19" fmla="*/ 6 h 87"/>
                  <a:gd name="T20" fmla="*/ 65 w 72"/>
                  <a:gd name="T21" fmla="*/ 4 h 87"/>
                  <a:gd name="T22" fmla="*/ 65 w 72"/>
                  <a:gd name="T23" fmla="*/ 4 h 87"/>
                  <a:gd name="T24" fmla="*/ 65 w 72"/>
                  <a:gd name="T25" fmla="*/ 3 h 87"/>
                  <a:gd name="T26" fmla="*/ 65 w 72"/>
                  <a:gd name="T27" fmla="*/ 3 h 87"/>
                  <a:gd name="T28" fmla="*/ 64 w 72"/>
                  <a:gd name="T29" fmla="*/ 2 h 87"/>
                  <a:gd name="T30" fmla="*/ 64 w 72"/>
                  <a:gd name="T31" fmla="*/ 2 h 87"/>
                  <a:gd name="T32" fmla="*/ 59 w 72"/>
                  <a:gd name="T33" fmla="*/ 3 h 87"/>
                  <a:gd name="T34" fmla="*/ 48 w 72"/>
                  <a:gd name="T35" fmla="*/ 0 h 87"/>
                  <a:gd name="T36" fmla="*/ 30 w 72"/>
                  <a:gd name="T37" fmla="*/ 3 h 87"/>
                  <a:gd name="T38" fmla="*/ 10 w 72"/>
                  <a:gd name="T39" fmla="*/ 0 h 87"/>
                  <a:gd name="T40" fmla="*/ 7 w 72"/>
                  <a:gd name="T41" fmla="*/ 3 h 87"/>
                  <a:gd name="T42" fmla="*/ 7 w 72"/>
                  <a:gd name="T43" fmla="*/ 3 h 87"/>
                  <a:gd name="T44" fmla="*/ 7 w 72"/>
                  <a:gd name="T45" fmla="*/ 5 h 87"/>
                  <a:gd name="T46" fmla="*/ 7 w 72"/>
                  <a:gd name="T47" fmla="*/ 5 h 87"/>
                  <a:gd name="T48" fmla="*/ 6 w 72"/>
                  <a:gd name="T49" fmla="*/ 6 h 87"/>
                  <a:gd name="T50" fmla="*/ 6 w 72"/>
                  <a:gd name="T51" fmla="*/ 6 h 87"/>
                  <a:gd name="T52" fmla="*/ 6 w 72"/>
                  <a:gd name="T53" fmla="*/ 7 h 87"/>
                  <a:gd name="T54" fmla="*/ 6 w 72"/>
                  <a:gd name="T55" fmla="*/ 8 h 87"/>
                  <a:gd name="T56" fmla="*/ 6 w 72"/>
                  <a:gd name="T57" fmla="*/ 9 h 87"/>
                  <a:gd name="T58" fmla="*/ 6 w 72"/>
                  <a:gd name="T59" fmla="*/ 9 h 87"/>
                  <a:gd name="T60" fmla="*/ 6 w 72"/>
                  <a:gd name="T61" fmla="*/ 11 h 87"/>
                  <a:gd name="T62" fmla="*/ 6 w 72"/>
                  <a:gd name="T63" fmla="*/ 15 h 87"/>
                  <a:gd name="T64" fmla="*/ 5 w 72"/>
                  <a:gd name="T65" fmla="*/ 15 h 87"/>
                  <a:gd name="T66" fmla="*/ 0 w 72"/>
                  <a:gd name="T67" fmla="*/ 20 h 87"/>
                  <a:gd name="T68" fmla="*/ 0 w 72"/>
                  <a:gd name="T69" fmla="*/ 32 h 87"/>
                  <a:gd name="T70" fmla="*/ 6 w 72"/>
                  <a:gd name="T71" fmla="*/ 37 h 87"/>
                  <a:gd name="T72" fmla="*/ 10 w 72"/>
                  <a:gd name="T73" fmla="*/ 49 h 87"/>
                  <a:gd name="T74" fmla="*/ 22 w 72"/>
                  <a:gd name="T75" fmla="*/ 64 h 87"/>
                  <a:gd name="T76" fmla="*/ 24 w 72"/>
                  <a:gd name="T77" fmla="*/ 78 h 87"/>
                  <a:gd name="T78" fmla="*/ 37 w 72"/>
                  <a:gd name="T79" fmla="*/ 87 h 87"/>
                  <a:gd name="T80" fmla="*/ 50 w 72"/>
                  <a:gd name="T81" fmla="*/ 78 h 87"/>
                  <a:gd name="T82" fmla="*/ 52 w 72"/>
                  <a:gd name="T83" fmla="*/ 63 h 87"/>
                  <a:gd name="T84" fmla="*/ 62 w 72"/>
                  <a:gd name="T85" fmla="*/ 49 h 87"/>
                  <a:gd name="T86" fmla="*/ 67 w 72"/>
                  <a:gd name="T87" fmla="*/ 37 h 87"/>
                  <a:gd name="T88" fmla="*/ 72 w 72"/>
                  <a:gd name="T89" fmla="*/ 32 h 87"/>
                  <a:gd name="T90" fmla="*/ 72 w 72"/>
                  <a:gd name="T91" fmla="*/ 20 h 87"/>
                  <a:gd name="T92" fmla="*/ 69 w 72"/>
                  <a:gd name="T93"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87">
                    <a:moveTo>
                      <a:pt x="69" y="15"/>
                    </a:moveTo>
                    <a:cubicBezTo>
                      <a:pt x="68" y="15"/>
                      <a:pt x="68" y="15"/>
                      <a:pt x="67" y="15"/>
                    </a:cubicBezTo>
                    <a:cubicBezTo>
                      <a:pt x="67" y="11"/>
                      <a:pt x="67" y="11"/>
                      <a:pt x="67" y="11"/>
                    </a:cubicBezTo>
                    <a:cubicBezTo>
                      <a:pt x="67" y="10"/>
                      <a:pt x="67" y="10"/>
                      <a:pt x="67" y="9"/>
                    </a:cubicBezTo>
                    <a:cubicBezTo>
                      <a:pt x="67" y="9"/>
                      <a:pt x="67" y="9"/>
                      <a:pt x="67" y="9"/>
                    </a:cubicBezTo>
                    <a:cubicBezTo>
                      <a:pt x="67" y="9"/>
                      <a:pt x="67" y="8"/>
                      <a:pt x="67" y="8"/>
                    </a:cubicBezTo>
                    <a:cubicBezTo>
                      <a:pt x="67" y="8"/>
                      <a:pt x="67" y="8"/>
                      <a:pt x="67" y="7"/>
                    </a:cubicBezTo>
                    <a:cubicBezTo>
                      <a:pt x="67" y="7"/>
                      <a:pt x="66" y="7"/>
                      <a:pt x="66" y="7"/>
                    </a:cubicBezTo>
                    <a:cubicBezTo>
                      <a:pt x="66" y="7"/>
                      <a:pt x="66" y="6"/>
                      <a:pt x="66" y="6"/>
                    </a:cubicBezTo>
                    <a:cubicBezTo>
                      <a:pt x="66" y="6"/>
                      <a:pt x="66" y="6"/>
                      <a:pt x="66" y="6"/>
                    </a:cubicBezTo>
                    <a:cubicBezTo>
                      <a:pt x="66" y="5"/>
                      <a:pt x="66" y="5"/>
                      <a:pt x="65" y="4"/>
                    </a:cubicBezTo>
                    <a:cubicBezTo>
                      <a:pt x="65" y="4"/>
                      <a:pt x="65" y="4"/>
                      <a:pt x="65" y="4"/>
                    </a:cubicBezTo>
                    <a:cubicBezTo>
                      <a:pt x="65" y="4"/>
                      <a:pt x="65" y="3"/>
                      <a:pt x="65" y="3"/>
                    </a:cubicBezTo>
                    <a:cubicBezTo>
                      <a:pt x="65" y="3"/>
                      <a:pt x="65" y="3"/>
                      <a:pt x="65" y="3"/>
                    </a:cubicBezTo>
                    <a:cubicBezTo>
                      <a:pt x="65" y="3"/>
                      <a:pt x="64" y="2"/>
                      <a:pt x="64" y="2"/>
                    </a:cubicBezTo>
                    <a:cubicBezTo>
                      <a:pt x="64" y="2"/>
                      <a:pt x="64" y="2"/>
                      <a:pt x="64" y="2"/>
                    </a:cubicBezTo>
                    <a:cubicBezTo>
                      <a:pt x="62" y="2"/>
                      <a:pt x="61" y="3"/>
                      <a:pt x="59" y="3"/>
                    </a:cubicBezTo>
                    <a:cubicBezTo>
                      <a:pt x="54" y="3"/>
                      <a:pt x="51" y="2"/>
                      <a:pt x="48" y="0"/>
                    </a:cubicBezTo>
                    <a:cubicBezTo>
                      <a:pt x="44" y="2"/>
                      <a:pt x="37" y="3"/>
                      <a:pt x="30" y="3"/>
                    </a:cubicBezTo>
                    <a:cubicBezTo>
                      <a:pt x="22" y="3"/>
                      <a:pt x="15" y="2"/>
                      <a:pt x="10" y="0"/>
                    </a:cubicBezTo>
                    <a:cubicBezTo>
                      <a:pt x="9" y="1"/>
                      <a:pt x="8" y="2"/>
                      <a:pt x="7" y="3"/>
                    </a:cubicBezTo>
                    <a:cubicBezTo>
                      <a:pt x="7" y="3"/>
                      <a:pt x="7" y="3"/>
                      <a:pt x="7" y="3"/>
                    </a:cubicBezTo>
                    <a:cubicBezTo>
                      <a:pt x="7" y="4"/>
                      <a:pt x="7" y="4"/>
                      <a:pt x="7" y="5"/>
                    </a:cubicBezTo>
                    <a:cubicBezTo>
                      <a:pt x="7" y="5"/>
                      <a:pt x="7" y="5"/>
                      <a:pt x="7" y="5"/>
                    </a:cubicBezTo>
                    <a:cubicBezTo>
                      <a:pt x="7" y="5"/>
                      <a:pt x="6" y="6"/>
                      <a:pt x="6" y="6"/>
                    </a:cubicBezTo>
                    <a:cubicBezTo>
                      <a:pt x="6" y="6"/>
                      <a:pt x="6" y="6"/>
                      <a:pt x="6" y="6"/>
                    </a:cubicBezTo>
                    <a:cubicBezTo>
                      <a:pt x="6" y="7"/>
                      <a:pt x="6" y="7"/>
                      <a:pt x="6" y="7"/>
                    </a:cubicBezTo>
                    <a:cubicBezTo>
                      <a:pt x="6" y="7"/>
                      <a:pt x="6" y="8"/>
                      <a:pt x="6" y="8"/>
                    </a:cubicBezTo>
                    <a:cubicBezTo>
                      <a:pt x="6" y="8"/>
                      <a:pt x="6" y="8"/>
                      <a:pt x="6" y="9"/>
                    </a:cubicBezTo>
                    <a:cubicBezTo>
                      <a:pt x="6" y="9"/>
                      <a:pt x="6" y="9"/>
                      <a:pt x="6" y="9"/>
                    </a:cubicBezTo>
                    <a:cubicBezTo>
                      <a:pt x="6" y="10"/>
                      <a:pt x="6" y="10"/>
                      <a:pt x="6" y="11"/>
                    </a:cubicBezTo>
                    <a:cubicBezTo>
                      <a:pt x="6" y="15"/>
                      <a:pt x="6" y="15"/>
                      <a:pt x="6" y="15"/>
                    </a:cubicBezTo>
                    <a:cubicBezTo>
                      <a:pt x="5" y="15"/>
                      <a:pt x="5" y="15"/>
                      <a:pt x="5" y="15"/>
                    </a:cubicBezTo>
                    <a:cubicBezTo>
                      <a:pt x="2" y="16"/>
                      <a:pt x="0" y="18"/>
                      <a:pt x="0" y="20"/>
                    </a:cubicBezTo>
                    <a:cubicBezTo>
                      <a:pt x="0" y="32"/>
                      <a:pt x="0" y="32"/>
                      <a:pt x="0" y="32"/>
                    </a:cubicBezTo>
                    <a:cubicBezTo>
                      <a:pt x="0" y="34"/>
                      <a:pt x="3" y="37"/>
                      <a:pt x="6" y="37"/>
                    </a:cubicBezTo>
                    <a:cubicBezTo>
                      <a:pt x="10" y="49"/>
                      <a:pt x="10" y="49"/>
                      <a:pt x="10" y="49"/>
                    </a:cubicBezTo>
                    <a:cubicBezTo>
                      <a:pt x="13" y="57"/>
                      <a:pt x="16" y="62"/>
                      <a:pt x="22" y="64"/>
                    </a:cubicBezTo>
                    <a:cubicBezTo>
                      <a:pt x="24" y="78"/>
                      <a:pt x="24" y="78"/>
                      <a:pt x="24" y="78"/>
                    </a:cubicBezTo>
                    <a:cubicBezTo>
                      <a:pt x="37" y="87"/>
                      <a:pt x="37" y="87"/>
                      <a:pt x="37" y="87"/>
                    </a:cubicBezTo>
                    <a:cubicBezTo>
                      <a:pt x="50" y="78"/>
                      <a:pt x="50" y="78"/>
                      <a:pt x="50" y="78"/>
                    </a:cubicBezTo>
                    <a:cubicBezTo>
                      <a:pt x="52" y="63"/>
                      <a:pt x="52" y="63"/>
                      <a:pt x="52" y="63"/>
                    </a:cubicBezTo>
                    <a:cubicBezTo>
                      <a:pt x="57" y="62"/>
                      <a:pt x="59" y="57"/>
                      <a:pt x="62" y="49"/>
                    </a:cubicBezTo>
                    <a:cubicBezTo>
                      <a:pt x="67" y="37"/>
                      <a:pt x="67" y="37"/>
                      <a:pt x="67" y="37"/>
                    </a:cubicBezTo>
                    <a:cubicBezTo>
                      <a:pt x="70" y="37"/>
                      <a:pt x="72" y="34"/>
                      <a:pt x="72" y="32"/>
                    </a:cubicBezTo>
                    <a:cubicBezTo>
                      <a:pt x="72" y="20"/>
                      <a:pt x="72" y="20"/>
                      <a:pt x="72" y="20"/>
                    </a:cubicBezTo>
                    <a:cubicBezTo>
                      <a:pt x="72" y="18"/>
                      <a:pt x="71" y="16"/>
                      <a:pt x="69" y="15"/>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43" name="Freeform 142"/>
              <p:cNvSpPr>
                <a:spLocks/>
              </p:cNvSpPr>
              <p:nvPr/>
            </p:nvSpPr>
            <p:spPr bwMode="auto">
              <a:xfrm>
                <a:off x="5240338" y="5118100"/>
                <a:ext cx="242887" cy="263525"/>
              </a:xfrm>
              <a:custGeom>
                <a:avLst/>
                <a:gdLst>
                  <a:gd name="T0" fmla="*/ 146 w 153"/>
                  <a:gd name="T1" fmla="*/ 166 h 166"/>
                  <a:gd name="T2" fmla="*/ 7 w 153"/>
                  <a:gd name="T3" fmla="*/ 166 h 166"/>
                  <a:gd name="T4" fmla="*/ 0 w 153"/>
                  <a:gd name="T5" fmla="*/ 0 h 166"/>
                  <a:gd name="T6" fmla="*/ 153 w 153"/>
                  <a:gd name="T7" fmla="*/ 0 h 166"/>
                  <a:gd name="T8" fmla="*/ 146 w 153"/>
                  <a:gd name="T9" fmla="*/ 166 h 166"/>
                </a:gdLst>
                <a:ahLst/>
                <a:cxnLst>
                  <a:cxn ang="0">
                    <a:pos x="T0" y="T1"/>
                  </a:cxn>
                  <a:cxn ang="0">
                    <a:pos x="T2" y="T3"/>
                  </a:cxn>
                  <a:cxn ang="0">
                    <a:pos x="T4" y="T5"/>
                  </a:cxn>
                  <a:cxn ang="0">
                    <a:pos x="T6" y="T7"/>
                  </a:cxn>
                  <a:cxn ang="0">
                    <a:pos x="T8" y="T9"/>
                  </a:cxn>
                </a:cxnLst>
                <a:rect l="0" t="0" r="r" b="b"/>
                <a:pathLst>
                  <a:path w="153" h="166">
                    <a:moveTo>
                      <a:pt x="146" y="166"/>
                    </a:moveTo>
                    <a:lnTo>
                      <a:pt x="7" y="166"/>
                    </a:lnTo>
                    <a:lnTo>
                      <a:pt x="0" y="0"/>
                    </a:lnTo>
                    <a:lnTo>
                      <a:pt x="153" y="0"/>
                    </a:lnTo>
                    <a:lnTo>
                      <a:pt x="146" y="16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44" name="Rectangle 143"/>
              <p:cNvSpPr>
                <a:spLocks noChangeArrowheads="1"/>
              </p:cNvSpPr>
              <p:nvPr/>
            </p:nvSpPr>
            <p:spPr bwMode="auto">
              <a:xfrm>
                <a:off x="4278313" y="4643438"/>
                <a:ext cx="88900" cy="263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45" name="Freeform 144"/>
              <p:cNvSpPr>
                <a:spLocks/>
              </p:cNvSpPr>
              <p:nvPr/>
            </p:nvSpPr>
            <p:spPr bwMode="auto">
              <a:xfrm>
                <a:off x="4205288" y="5699125"/>
                <a:ext cx="111125" cy="55562"/>
              </a:xfrm>
              <a:custGeom>
                <a:avLst/>
                <a:gdLst>
                  <a:gd name="T0" fmla="*/ 25 w 50"/>
                  <a:gd name="T1" fmla="*/ 0 h 25"/>
                  <a:gd name="T2" fmla="*/ 0 w 50"/>
                  <a:gd name="T3" fmla="*/ 25 h 25"/>
                  <a:gd name="T4" fmla="*/ 50 w 50"/>
                  <a:gd name="T5" fmla="*/ 25 h 25"/>
                  <a:gd name="T6" fmla="*/ 25 w 50"/>
                  <a:gd name="T7" fmla="*/ 0 h 25"/>
                </a:gdLst>
                <a:ahLst/>
                <a:cxnLst>
                  <a:cxn ang="0">
                    <a:pos x="T0" y="T1"/>
                  </a:cxn>
                  <a:cxn ang="0">
                    <a:pos x="T2" y="T3"/>
                  </a:cxn>
                  <a:cxn ang="0">
                    <a:pos x="T4" y="T5"/>
                  </a:cxn>
                  <a:cxn ang="0">
                    <a:pos x="T6" y="T7"/>
                  </a:cxn>
                </a:cxnLst>
                <a:rect l="0" t="0" r="r" b="b"/>
                <a:pathLst>
                  <a:path w="50" h="25">
                    <a:moveTo>
                      <a:pt x="25" y="0"/>
                    </a:moveTo>
                    <a:cubicBezTo>
                      <a:pt x="11" y="0"/>
                      <a:pt x="0" y="11"/>
                      <a:pt x="0" y="25"/>
                    </a:cubicBezTo>
                    <a:cubicBezTo>
                      <a:pt x="50" y="25"/>
                      <a:pt x="50" y="25"/>
                      <a:pt x="50" y="25"/>
                    </a:cubicBezTo>
                    <a:cubicBezTo>
                      <a:pt x="50" y="11"/>
                      <a:pt x="39"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46" name="Freeform 145"/>
              <p:cNvSpPr>
                <a:spLocks/>
              </p:cNvSpPr>
              <p:nvPr/>
            </p:nvSpPr>
            <p:spPr bwMode="auto">
              <a:xfrm>
                <a:off x="4327525" y="5699125"/>
                <a:ext cx="111125" cy="55562"/>
              </a:xfrm>
              <a:custGeom>
                <a:avLst/>
                <a:gdLst>
                  <a:gd name="T0" fmla="*/ 25 w 50"/>
                  <a:gd name="T1" fmla="*/ 0 h 25"/>
                  <a:gd name="T2" fmla="*/ 0 w 50"/>
                  <a:gd name="T3" fmla="*/ 25 h 25"/>
                  <a:gd name="T4" fmla="*/ 50 w 50"/>
                  <a:gd name="T5" fmla="*/ 25 h 25"/>
                  <a:gd name="T6" fmla="*/ 25 w 50"/>
                  <a:gd name="T7" fmla="*/ 0 h 25"/>
                </a:gdLst>
                <a:ahLst/>
                <a:cxnLst>
                  <a:cxn ang="0">
                    <a:pos x="T0" y="T1"/>
                  </a:cxn>
                  <a:cxn ang="0">
                    <a:pos x="T2" y="T3"/>
                  </a:cxn>
                  <a:cxn ang="0">
                    <a:pos x="T4" y="T5"/>
                  </a:cxn>
                  <a:cxn ang="0">
                    <a:pos x="T6" y="T7"/>
                  </a:cxn>
                </a:cxnLst>
                <a:rect l="0" t="0" r="r" b="b"/>
                <a:pathLst>
                  <a:path w="50" h="25">
                    <a:moveTo>
                      <a:pt x="25" y="0"/>
                    </a:moveTo>
                    <a:cubicBezTo>
                      <a:pt x="11" y="0"/>
                      <a:pt x="0" y="11"/>
                      <a:pt x="0" y="25"/>
                    </a:cubicBezTo>
                    <a:cubicBezTo>
                      <a:pt x="50" y="25"/>
                      <a:pt x="50" y="25"/>
                      <a:pt x="50" y="25"/>
                    </a:cubicBezTo>
                    <a:cubicBezTo>
                      <a:pt x="50" y="11"/>
                      <a:pt x="39"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47" name="Freeform 146"/>
              <p:cNvSpPr>
                <a:spLocks/>
              </p:cNvSpPr>
              <p:nvPr/>
            </p:nvSpPr>
            <p:spPr bwMode="auto">
              <a:xfrm>
                <a:off x="4244975" y="4416425"/>
                <a:ext cx="171450" cy="207962"/>
              </a:xfrm>
              <a:custGeom>
                <a:avLst/>
                <a:gdLst>
                  <a:gd name="T0" fmla="*/ 69 w 77"/>
                  <a:gd name="T1" fmla="*/ 53 h 93"/>
                  <a:gd name="T2" fmla="*/ 27 w 77"/>
                  <a:gd name="T3" fmla="*/ 87 h 93"/>
                  <a:gd name="T4" fmla="*/ 7 w 77"/>
                  <a:gd name="T5" fmla="*/ 36 h 93"/>
                  <a:gd name="T6" fmla="*/ 54 w 77"/>
                  <a:gd name="T7" fmla="*/ 6 h 93"/>
                  <a:gd name="T8" fmla="*/ 69 w 77"/>
                  <a:gd name="T9" fmla="*/ 53 h 93"/>
                </a:gdLst>
                <a:ahLst/>
                <a:cxnLst>
                  <a:cxn ang="0">
                    <a:pos x="T0" y="T1"/>
                  </a:cxn>
                  <a:cxn ang="0">
                    <a:pos x="T2" y="T3"/>
                  </a:cxn>
                  <a:cxn ang="0">
                    <a:pos x="T4" y="T5"/>
                  </a:cxn>
                  <a:cxn ang="0">
                    <a:pos x="T6" y="T7"/>
                  </a:cxn>
                  <a:cxn ang="0">
                    <a:pos x="T8" y="T9"/>
                  </a:cxn>
                </a:cxnLst>
                <a:rect l="0" t="0" r="r" b="b"/>
                <a:pathLst>
                  <a:path w="77" h="93">
                    <a:moveTo>
                      <a:pt x="69" y="53"/>
                    </a:moveTo>
                    <a:cubicBezTo>
                      <a:pt x="62" y="75"/>
                      <a:pt x="45" y="93"/>
                      <a:pt x="27" y="87"/>
                    </a:cubicBezTo>
                    <a:cubicBezTo>
                      <a:pt x="9" y="81"/>
                      <a:pt x="0" y="58"/>
                      <a:pt x="7" y="36"/>
                    </a:cubicBezTo>
                    <a:cubicBezTo>
                      <a:pt x="15" y="14"/>
                      <a:pt x="35" y="0"/>
                      <a:pt x="54" y="6"/>
                    </a:cubicBezTo>
                    <a:cubicBezTo>
                      <a:pt x="72" y="12"/>
                      <a:pt x="77" y="31"/>
                      <a:pt x="69" y="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48" name="Freeform 147"/>
              <p:cNvSpPr>
                <a:spLocks/>
              </p:cNvSpPr>
              <p:nvPr/>
            </p:nvSpPr>
            <p:spPr bwMode="auto">
              <a:xfrm>
                <a:off x="4222750" y="4394200"/>
                <a:ext cx="168275" cy="193675"/>
              </a:xfrm>
              <a:custGeom>
                <a:avLst/>
                <a:gdLst>
                  <a:gd name="T0" fmla="*/ 65 w 76"/>
                  <a:gd name="T1" fmla="*/ 28 h 87"/>
                  <a:gd name="T2" fmla="*/ 58 w 76"/>
                  <a:gd name="T3" fmla="*/ 78 h 87"/>
                  <a:gd name="T4" fmla="*/ 11 w 76"/>
                  <a:gd name="T5" fmla="*/ 60 h 87"/>
                  <a:gd name="T6" fmla="*/ 17 w 76"/>
                  <a:gd name="T7" fmla="*/ 9 h 87"/>
                  <a:gd name="T8" fmla="*/ 65 w 76"/>
                  <a:gd name="T9" fmla="*/ 28 h 87"/>
                </a:gdLst>
                <a:ahLst/>
                <a:cxnLst>
                  <a:cxn ang="0">
                    <a:pos x="T0" y="T1"/>
                  </a:cxn>
                  <a:cxn ang="0">
                    <a:pos x="T2" y="T3"/>
                  </a:cxn>
                  <a:cxn ang="0">
                    <a:pos x="T4" y="T5"/>
                  </a:cxn>
                  <a:cxn ang="0">
                    <a:pos x="T6" y="T7"/>
                  </a:cxn>
                  <a:cxn ang="0">
                    <a:pos x="T8" y="T9"/>
                  </a:cxn>
                </a:cxnLst>
                <a:rect l="0" t="0" r="r" b="b"/>
                <a:pathLst>
                  <a:path w="76" h="87">
                    <a:moveTo>
                      <a:pt x="65" y="28"/>
                    </a:moveTo>
                    <a:cubicBezTo>
                      <a:pt x="76" y="47"/>
                      <a:pt x="73" y="69"/>
                      <a:pt x="58" y="78"/>
                    </a:cubicBezTo>
                    <a:cubicBezTo>
                      <a:pt x="43" y="87"/>
                      <a:pt x="22" y="79"/>
                      <a:pt x="11" y="60"/>
                    </a:cubicBezTo>
                    <a:cubicBezTo>
                      <a:pt x="0" y="40"/>
                      <a:pt x="3" y="18"/>
                      <a:pt x="17" y="9"/>
                    </a:cubicBezTo>
                    <a:cubicBezTo>
                      <a:pt x="32" y="0"/>
                      <a:pt x="53" y="9"/>
                      <a:pt x="65"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49" name="Freeform 148"/>
              <p:cNvSpPr>
                <a:spLocks/>
              </p:cNvSpPr>
              <p:nvPr/>
            </p:nvSpPr>
            <p:spPr bwMode="auto">
              <a:xfrm>
                <a:off x="4278313" y="4572000"/>
                <a:ext cx="88900" cy="93662"/>
              </a:xfrm>
              <a:custGeom>
                <a:avLst/>
                <a:gdLst>
                  <a:gd name="T0" fmla="*/ 56 w 56"/>
                  <a:gd name="T1" fmla="*/ 45 h 59"/>
                  <a:gd name="T2" fmla="*/ 28 w 56"/>
                  <a:gd name="T3" fmla="*/ 59 h 59"/>
                  <a:gd name="T4" fmla="*/ 0 w 56"/>
                  <a:gd name="T5" fmla="*/ 45 h 59"/>
                  <a:gd name="T6" fmla="*/ 0 w 56"/>
                  <a:gd name="T7" fmla="*/ 0 h 59"/>
                  <a:gd name="T8" fmla="*/ 56 w 56"/>
                  <a:gd name="T9" fmla="*/ 0 h 59"/>
                  <a:gd name="T10" fmla="*/ 56 w 56"/>
                  <a:gd name="T11" fmla="*/ 45 h 59"/>
                </a:gdLst>
                <a:ahLst/>
                <a:cxnLst>
                  <a:cxn ang="0">
                    <a:pos x="T0" y="T1"/>
                  </a:cxn>
                  <a:cxn ang="0">
                    <a:pos x="T2" y="T3"/>
                  </a:cxn>
                  <a:cxn ang="0">
                    <a:pos x="T4" y="T5"/>
                  </a:cxn>
                  <a:cxn ang="0">
                    <a:pos x="T6" y="T7"/>
                  </a:cxn>
                  <a:cxn ang="0">
                    <a:pos x="T8" y="T9"/>
                  </a:cxn>
                  <a:cxn ang="0">
                    <a:pos x="T10" y="T11"/>
                  </a:cxn>
                </a:cxnLst>
                <a:rect l="0" t="0" r="r" b="b"/>
                <a:pathLst>
                  <a:path w="56" h="59">
                    <a:moveTo>
                      <a:pt x="56" y="45"/>
                    </a:moveTo>
                    <a:lnTo>
                      <a:pt x="28" y="59"/>
                    </a:lnTo>
                    <a:lnTo>
                      <a:pt x="0" y="45"/>
                    </a:lnTo>
                    <a:lnTo>
                      <a:pt x="0" y="0"/>
                    </a:lnTo>
                    <a:lnTo>
                      <a:pt x="56" y="0"/>
                    </a:lnTo>
                    <a:lnTo>
                      <a:pt x="56" y="45"/>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50" name="Freeform 149"/>
              <p:cNvSpPr>
                <a:spLocks/>
              </p:cNvSpPr>
              <p:nvPr/>
            </p:nvSpPr>
            <p:spPr bwMode="auto">
              <a:xfrm>
                <a:off x="4298950" y="4665663"/>
                <a:ext cx="47625" cy="347662"/>
              </a:xfrm>
              <a:custGeom>
                <a:avLst/>
                <a:gdLst>
                  <a:gd name="T0" fmla="*/ 23 w 30"/>
                  <a:gd name="T1" fmla="*/ 17 h 219"/>
                  <a:gd name="T2" fmla="*/ 30 w 30"/>
                  <a:gd name="T3" fmla="*/ 13 h 219"/>
                  <a:gd name="T4" fmla="*/ 15 w 30"/>
                  <a:gd name="T5" fmla="*/ 0 h 219"/>
                  <a:gd name="T6" fmla="*/ 0 w 30"/>
                  <a:gd name="T7" fmla="*/ 13 h 219"/>
                  <a:gd name="T8" fmla="*/ 7 w 30"/>
                  <a:gd name="T9" fmla="*/ 17 h 219"/>
                  <a:gd name="T10" fmla="*/ 5 w 30"/>
                  <a:gd name="T11" fmla="*/ 202 h 219"/>
                  <a:gd name="T12" fmla="*/ 15 w 30"/>
                  <a:gd name="T13" fmla="*/ 219 h 219"/>
                  <a:gd name="T14" fmla="*/ 23 w 30"/>
                  <a:gd name="T15" fmla="*/ 202 h 219"/>
                  <a:gd name="T16" fmla="*/ 23 w 30"/>
                  <a:gd name="T17" fmla="*/ 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9">
                    <a:moveTo>
                      <a:pt x="23" y="17"/>
                    </a:moveTo>
                    <a:lnTo>
                      <a:pt x="30" y="13"/>
                    </a:lnTo>
                    <a:lnTo>
                      <a:pt x="15" y="0"/>
                    </a:lnTo>
                    <a:lnTo>
                      <a:pt x="0" y="13"/>
                    </a:lnTo>
                    <a:lnTo>
                      <a:pt x="7" y="17"/>
                    </a:lnTo>
                    <a:lnTo>
                      <a:pt x="5" y="202"/>
                    </a:lnTo>
                    <a:lnTo>
                      <a:pt x="15" y="219"/>
                    </a:lnTo>
                    <a:lnTo>
                      <a:pt x="23" y="202"/>
                    </a:lnTo>
                    <a:lnTo>
                      <a:pt x="2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51" name="Freeform 150"/>
              <p:cNvSpPr>
                <a:spLocks/>
              </p:cNvSpPr>
              <p:nvPr/>
            </p:nvSpPr>
            <p:spPr bwMode="auto">
              <a:xfrm>
                <a:off x="4068763" y="4670425"/>
                <a:ext cx="188912" cy="484187"/>
              </a:xfrm>
              <a:custGeom>
                <a:avLst/>
                <a:gdLst>
                  <a:gd name="T0" fmla="*/ 85 w 85"/>
                  <a:gd name="T1" fmla="*/ 9 h 218"/>
                  <a:gd name="T2" fmla="*/ 51 w 85"/>
                  <a:gd name="T3" fmla="*/ 0 h 218"/>
                  <a:gd name="T4" fmla="*/ 0 w 85"/>
                  <a:gd name="T5" fmla="*/ 218 h 218"/>
                  <a:gd name="T6" fmla="*/ 35 w 85"/>
                  <a:gd name="T7" fmla="*/ 218 h 218"/>
                  <a:gd name="T8" fmla="*/ 85 w 85"/>
                  <a:gd name="T9" fmla="*/ 9 h 218"/>
                </a:gdLst>
                <a:ahLst/>
                <a:cxnLst>
                  <a:cxn ang="0">
                    <a:pos x="T0" y="T1"/>
                  </a:cxn>
                  <a:cxn ang="0">
                    <a:pos x="T2" y="T3"/>
                  </a:cxn>
                  <a:cxn ang="0">
                    <a:pos x="T4" y="T5"/>
                  </a:cxn>
                  <a:cxn ang="0">
                    <a:pos x="T6" y="T7"/>
                  </a:cxn>
                  <a:cxn ang="0">
                    <a:pos x="T8" y="T9"/>
                  </a:cxn>
                </a:cxnLst>
                <a:rect l="0" t="0" r="r" b="b"/>
                <a:pathLst>
                  <a:path w="85" h="218">
                    <a:moveTo>
                      <a:pt x="85" y="9"/>
                    </a:moveTo>
                    <a:cubicBezTo>
                      <a:pt x="74" y="6"/>
                      <a:pt x="62" y="3"/>
                      <a:pt x="51" y="0"/>
                    </a:cubicBezTo>
                    <a:cubicBezTo>
                      <a:pt x="19" y="71"/>
                      <a:pt x="8" y="141"/>
                      <a:pt x="0" y="218"/>
                    </a:cubicBezTo>
                    <a:cubicBezTo>
                      <a:pt x="35" y="218"/>
                      <a:pt x="35" y="218"/>
                      <a:pt x="35" y="218"/>
                    </a:cubicBezTo>
                    <a:cubicBezTo>
                      <a:pt x="43" y="144"/>
                      <a:pt x="53" y="77"/>
                      <a:pt x="85"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52" name="Freeform 151"/>
              <p:cNvSpPr>
                <a:spLocks/>
              </p:cNvSpPr>
              <p:nvPr/>
            </p:nvSpPr>
            <p:spPr bwMode="auto">
              <a:xfrm>
                <a:off x="4389438" y="4670425"/>
                <a:ext cx="187325" cy="484187"/>
              </a:xfrm>
              <a:custGeom>
                <a:avLst/>
                <a:gdLst>
                  <a:gd name="T0" fmla="*/ 0 w 84"/>
                  <a:gd name="T1" fmla="*/ 9 h 218"/>
                  <a:gd name="T2" fmla="*/ 33 w 84"/>
                  <a:gd name="T3" fmla="*/ 0 h 218"/>
                  <a:gd name="T4" fmla="*/ 84 w 84"/>
                  <a:gd name="T5" fmla="*/ 218 h 218"/>
                  <a:gd name="T6" fmla="*/ 50 w 84"/>
                  <a:gd name="T7" fmla="*/ 218 h 218"/>
                  <a:gd name="T8" fmla="*/ 0 w 84"/>
                  <a:gd name="T9" fmla="*/ 9 h 218"/>
                </a:gdLst>
                <a:ahLst/>
                <a:cxnLst>
                  <a:cxn ang="0">
                    <a:pos x="T0" y="T1"/>
                  </a:cxn>
                  <a:cxn ang="0">
                    <a:pos x="T2" y="T3"/>
                  </a:cxn>
                  <a:cxn ang="0">
                    <a:pos x="T4" y="T5"/>
                  </a:cxn>
                  <a:cxn ang="0">
                    <a:pos x="T6" y="T7"/>
                  </a:cxn>
                  <a:cxn ang="0">
                    <a:pos x="T8" y="T9"/>
                  </a:cxn>
                </a:cxnLst>
                <a:rect l="0" t="0" r="r" b="b"/>
                <a:pathLst>
                  <a:path w="84" h="218">
                    <a:moveTo>
                      <a:pt x="0" y="9"/>
                    </a:moveTo>
                    <a:cubicBezTo>
                      <a:pt x="11" y="6"/>
                      <a:pt x="22" y="3"/>
                      <a:pt x="33" y="0"/>
                    </a:cubicBezTo>
                    <a:cubicBezTo>
                      <a:pt x="66" y="71"/>
                      <a:pt x="77" y="141"/>
                      <a:pt x="84" y="218"/>
                    </a:cubicBezTo>
                    <a:cubicBezTo>
                      <a:pt x="50" y="218"/>
                      <a:pt x="50" y="218"/>
                      <a:pt x="50" y="218"/>
                    </a:cubicBezTo>
                    <a:cubicBezTo>
                      <a:pt x="42" y="144"/>
                      <a:pt x="31" y="77"/>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53" name="Freeform 152"/>
              <p:cNvSpPr>
                <a:spLocks/>
              </p:cNvSpPr>
              <p:nvPr/>
            </p:nvSpPr>
            <p:spPr bwMode="auto">
              <a:xfrm>
                <a:off x="4206875" y="5199063"/>
                <a:ext cx="111125" cy="511175"/>
              </a:xfrm>
              <a:custGeom>
                <a:avLst/>
                <a:gdLst>
                  <a:gd name="T0" fmla="*/ 59 w 70"/>
                  <a:gd name="T1" fmla="*/ 322 h 322"/>
                  <a:gd name="T2" fmla="*/ 9 w 70"/>
                  <a:gd name="T3" fmla="*/ 322 h 322"/>
                  <a:gd name="T4" fmla="*/ 0 w 70"/>
                  <a:gd name="T5" fmla="*/ 0 h 322"/>
                  <a:gd name="T6" fmla="*/ 70 w 70"/>
                  <a:gd name="T7" fmla="*/ 0 h 322"/>
                  <a:gd name="T8" fmla="*/ 59 w 70"/>
                  <a:gd name="T9" fmla="*/ 322 h 322"/>
                </a:gdLst>
                <a:ahLst/>
                <a:cxnLst>
                  <a:cxn ang="0">
                    <a:pos x="T0" y="T1"/>
                  </a:cxn>
                  <a:cxn ang="0">
                    <a:pos x="T2" y="T3"/>
                  </a:cxn>
                  <a:cxn ang="0">
                    <a:pos x="T4" y="T5"/>
                  </a:cxn>
                  <a:cxn ang="0">
                    <a:pos x="T6" y="T7"/>
                  </a:cxn>
                  <a:cxn ang="0">
                    <a:pos x="T8" y="T9"/>
                  </a:cxn>
                </a:cxnLst>
                <a:rect l="0" t="0" r="r" b="b"/>
                <a:pathLst>
                  <a:path w="70" h="322">
                    <a:moveTo>
                      <a:pt x="59" y="322"/>
                    </a:moveTo>
                    <a:lnTo>
                      <a:pt x="9" y="322"/>
                    </a:lnTo>
                    <a:lnTo>
                      <a:pt x="0" y="0"/>
                    </a:lnTo>
                    <a:lnTo>
                      <a:pt x="70" y="0"/>
                    </a:lnTo>
                    <a:lnTo>
                      <a:pt x="59" y="322"/>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54" name="Freeform 153"/>
              <p:cNvSpPr>
                <a:spLocks/>
              </p:cNvSpPr>
              <p:nvPr/>
            </p:nvSpPr>
            <p:spPr bwMode="auto">
              <a:xfrm>
                <a:off x="4322763" y="5199063"/>
                <a:ext cx="114300" cy="511175"/>
              </a:xfrm>
              <a:custGeom>
                <a:avLst/>
                <a:gdLst>
                  <a:gd name="T0" fmla="*/ 63 w 72"/>
                  <a:gd name="T1" fmla="*/ 322 h 322"/>
                  <a:gd name="T2" fmla="*/ 13 w 72"/>
                  <a:gd name="T3" fmla="*/ 322 h 322"/>
                  <a:gd name="T4" fmla="*/ 0 w 72"/>
                  <a:gd name="T5" fmla="*/ 0 h 322"/>
                  <a:gd name="T6" fmla="*/ 72 w 72"/>
                  <a:gd name="T7" fmla="*/ 0 h 322"/>
                  <a:gd name="T8" fmla="*/ 63 w 72"/>
                  <a:gd name="T9" fmla="*/ 322 h 322"/>
                </a:gdLst>
                <a:ahLst/>
                <a:cxnLst>
                  <a:cxn ang="0">
                    <a:pos x="T0" y="T1"/>
                  </a:cxn>
                  <a:cxn ang="0">
                    <a:pos x="T2" y="T3"/>
                  </a:cxn>
                  <a:cxn ang="0">
                    <a:pos x="T4" y="T5"/>
                  </a:cxn>
                  <a:cxn ang="0">
                    <a:pos x="T6" y="T7"/>
                  </a:cxn>
                  <a:cxn ang="0">
                    <a:pos x="T8" y="T9"/>
                  </a:cxn>
                </a:cxnLst>
                <a:rect l="0" t="0" r="r" b="b"/>
                <a:pathLst>
                  <a:path w="72" h="322">
                    <a:moveTo>
                      <a:pt x="63" y="322"/>
                    </a:moveTo>
                    <a:lnTo>
                      <a:pt x="13" y="322"/>
                    </a:lnTo>
                    <a:lnTo>
                      <a:pt x="0" y="0"/>
                    </a:lnTo>
                    <a:lnTo>
                      <a:pt x="72" y="0"/>
                    </a:lnTo>
                    <a:lnTo>
                      <a:pt x="63" y="322"/>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55" name="Freeform 154"/>
              <p:cNvSpPr>
                <a:spLocks/>
              </p:cNvSpPr>
              <p:nvPr/>
            </p:nvSpPr>
            <p:spPr bwMode="auto">
              <a:xfrm>
                <a:off x="4079875" y="5154613"/>
                <a:ext cx="55562" cy="63500"/>
              </a:xfrm>
              <a:custGeom>
                <a:avLst/>
                <a:gdLst>
                  <a:gd name="T0" fmla="*/ 0 w 25"/>
                  <a:gd name="T1" fmla="*/ 0 h 28"/>
                  <a:gd name="T2" fmla="*/ 0 w 25"/>
                  <a:gd name="T3" fmla="*/ 15 h 28"/>
                  <a:gd name="T4" fmla="*/ 13 w 25"/>
                  <a:gd name="T5" fmla="*/ 28 h 28"/>
                  <a:gd name="T6" fmla="*/ 25 w 25"/>
                  <a:gd name="T7" fmla="*/ 15 h 28"/>
                  <a:gd name="T8" fmla="*/ 25 w 25"/>
                  <a:gd name="T9" fmla="*/ 0 h 28"/>
                  <a:gd name="T10" fmla="*/ 0 w 25"/>
                  <a:gd name="T11" fmla="*/ 0 h 28"/>
                </a:gdLst>
                <a:ahLst/>
                <a:cxnLst>
                  <a:cxn ang="0">
                    <a:pos x="T0" y="T1"/>
                  </a:cxn>
                  <a:cxn ang="0">
                    <a:pos x="T2" y="T3"/>
                  </a:cxn>
                  <a:cxn ang="0">
                    <a:pos x="T4" y="T5"/>
                  </a:cxn>
                  <a:cxn ang="0">
                    <a:pos x="T6" y="T7"/>
                  </a:cxn>
                  <a:cxn ang="0">
                    <a:pos x="T8" y="T9"/>
                  </a:cxn>
                  <a:cxn ang="0">
                    <a:pos x="T10" y="T11"/>
                  </a:cxn>
                </a:cxnLst>
                <a:rect l="0" t="0" r="r" b="b"/>
                <a:pathLst>
                  <a:path w="25" h="28">
                    <a:moveTo>
                      <a:pt x="0" y="0"/>
                    </a:moveTo>
                    <a:cubicBezTo>
                      <a:pt x="0" y="15"/>
                      <a:pt x="0" y="15"/>
                      <a:pt x="0" y="15"/>
                    </a:cubicBezTo>
                    <a:cubicBezTo>
                      <a:pt x="0" y="22"/>
                      <a:pt x="6" y="28"/>
                      <a:pt x="13" y="28"/>
                    </a:cubicBezTo>
                    <a:cubicBezTo>
                      <a:pt x="20" y="28"/>
                      <a:pt x="25" y="22"/>
                      <a:pt x="25" y="15"/>
                    </a:cubicBezTo>
                    <a:cubicBezTo>
                      <a:pt x="25" y="0"/>
                      <a:pt x="25" y="0"/>
                      <a:pt x="25"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56" name="Freeform 155"/>
              <p:cNvSpPr>
                <a:spLocks/>
              </p:cNvSpPr>
              <p:nvPr/>
            </p:nvSpPr>
            <p:spPr bwMode="auto">
              <a:xfrm>
                <a:off x="4510088" y="5154613"/>
                <a:ext cx="57150" cy="63500"/>
              </a:xfrm>
              <a:custGeom>
                <a:avLst/>
                <a:gdLst>
                  <a:gd name="T0" fmla="*/ 0 w 26"/>
                  <a:gd name="T1" fmla="*/ 0 h 28"/>
                  <a:gd name="T2" fmla="*/ 0 w 26"/>
                  <a:gd name="T3" fmla="*/ 15 h 28"/>
                  <a:gd name="T4" fmla="*/ 13 w 26"/>
                  <a:gd name="T5" fmla="*/ 28 h 28"/>
                  <a:gd name="T6" fmla="*/ 26 w 26"/>
                  <a:gd name="T7" fmla="*/ 15 h 28"/>
                  <a:gd name="T8" fmla="*/ 26 w 26"/>
                  <a:gd name="T9" fmla="*/ 0 h 28"/>
                  <a:gd name="T10" fmla="*/ 0 w 26"/>
                  <a:gd name="T11" fmla="*/ 0 h 28"/>
                </a:gdLst>
                <a:ahLst/>
                <a:cxnLst>
                  <a:cxn ang="0">
                    <a:pos x="T0" y="T1"/>
                  </a:cxn>
                  <a:cxn ang="0">
                    <a:pos x="T2" y="T3"/>
                  </a:cxn>
                  <a:cxn ang="0">
                    <a:pos x="T4" y="T5"/>
                  </a:cxn>
                  <a:cxn ang="0">
                    <a:pos x="T6" y="T7"/>
                  </a:cxn>
                  <a:cxn ang="0">
                    <a:pos x="T8" y="T9"/>
                  </a:cxn>
                  <a:cxn ang="0">
                    <a:pos x="T10" y="T11"/>
                  </a:cxn>
                </a:cxnLst>
                <a:rect l="0" t="0" r="r" b="b"/>
                <a:pathLst>
                  <a:path w="26" h="28">
                    <a:moveTo>
                      <a:pt x="0" y="0"/>
                    </a:moveTo>
                    <a:cubicBezTo>
                      <a:pt x="0" y="15"/>
                      <a:pt x="0" y="15"/>
                      <a:pt x="0" y="15"/>
                    </a:cubicBezTo>
                    <a:cubicBezTo>
                      <a:pt x="0" y="22"/>
                      <a:pt x="6" y="28"/>
                      <a:pt x="13" y="28"/>
                    </a:cubicBezTo>
                    <a:cubicBezTo>
                      <a:pt x="20" y="28"/>
                      <a:pt x="26" y="22"/>
                      <a:pt x="26" y="15"/>
                    </a:cubicBezTo>
                    <a:cubicBezTo>
                      <a:pt x="26" y="0"/>
                      <a:pt x="26" y="0"/>
                      <a:pt x="26"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57" name="Freeform 156"/>
              <p:cNvSpPr>
                <a:spLocks/>
              </p:cNvSpPr>
              <p:nvPr/>
            </p:nvSpPr>
            <p:spPr bwMode="auto">
              <a:xfrm>
                <a:off x="4179888" y="4643438"/>
                <a:ext cx="282575" cy="555625"/>
              </a:xfrm>
              <a:custGeom>
                <a:avLst/>
                <a:gdLst>
                  <a:gd name="T0" fmla="*/ 118 w 178"/>
                  <a:gd name="T1" fmla="*/ 0 h 350"/>
                  <a:gd name="T2" fmla="*/ 90 w 178"/>
                  <a:gd name="T3" fmla="*/ 219 h 350"/>
                  <a:gd name="T4" fmla="*/ 62 w 178"/>
                  <a:gd name="T5" fmla="*/ 0 h 350"/>
                  <a:gd name="T6" fmla="*/ 0 w 178"/>
                  <a:gd name="T7" fmla="*/ 17 h 350"/>
                  <a:gd name="T8" fmla="*/ 5 w 178"/>
                  <a:gd name="T9" fmla="*/ 350 h 350"/>
                  <a:gd name="T10" fmla="*/ 176 w 178"/>
                  <a:gd name="T11" fmla="*/ 350 h 350"/>
                  <a:gd name="T12" fmla="*/ 178 w 178"/>
                  <a:gd name="T13" fmla="*/ 17 h 350"/>
                  <a:gd name="T14" fmla="*/ 118 w 178"/>
                  <a:gd name="T15" fmla="*/ 0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350">
                    <a:moveTo>
                      <a:pt x="118" y="0"/>
                    </a:moveTo>
                    <a:lnTo>
                      <a:pt x="90" y="219"/>
                    </a:lnTo>
                    <a:lnTo>
                      <a:pt x="62" y="0"/>
                    </a:lnTo>
                    <a:lnTo>
                      <a:pt x="0" y="17"/>
                    </a:lnTo>
                    <a:lnTo>
                      <a:pt x="5" y="350"/>
                    </a:lnTo>
                    <a:lnTo>
                      <a:pt x="176" y="350"/>
                    </a:lnTo>
                    <a:lnTo>
                      <a:pt x="178" y="17"/>
                    </a:lnTo>
                    <a:lnTo>
                      <a:pt x="1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58" name="Freeform 157"/>
              <p:cNvSpPr>
                <a:spLocks/>
              </p:cNvSpPr>
              <p:nvPr/>
            </p:nvSpPr>
            <p:spPr bwMode="auto">
              <a:xfrm>
                <a:off x="4394200" y="4486275"/>
                <a:ext cx="0" cy="158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59" name="Freeform 158"/>
              <p:cNvSpPr>
                <a:spLocks/>
              </p:cNvSpPr>
              <p:nvPr/>
            </p:nvSpPr>
            <p:spPr bwMode="auto">
              <a:xfrm>
                <a:off x="4394200" y="44831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60" name="Freeform 159"/>
              <p:cNvSpPr>
                <a:spLocks/>
              </p:cNvSpPr>
              <p:nvPr/>
            </p:nvSpPr>
            <p:spPr bwMode="auto">
              <a:xfrm>
                <a:off x="4389438" y="4476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61" name="Freeform 160"/>
              <p:cNvSpPr>
                <a:spLocks/>
              </p:cNvSpPr>
              <p:nvPr/>
            </p:nvSpPr>
            <p:spPr bwMode="auto">
              <a:xfrm>
                <a:off x="4391025" y="44799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62" name="Freeform 161"/>
              <p:cNvSpPr>
                <a:spLocks/>
              </p:cNvSpPr>
              <p:nvPr/>
            </p:nvSpPr>
            <p:spPr bwMode="auto">
              <a:xfrm>
                <a:off x="4251325" y="4476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63" name="Freeform 162"/>
              <p:cNvSpPr>
                <a:spLocks/>
              </p:cNvSpPr>
              <p:nvPr/>
            </p:nvSpPr>
            <p:spPr bwMode="auto">
              <a:xfrm>
                <a:off x="4394200" y="44878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64" name="Freeform 163"/>
              <p:cNvSpPr>
                <a:spLocks/>
              </p:cNvSpPr>
              <p:nvPr/>
            </p:nvSpPr>
            <p:spPr bwMode="auto">
              <a:xfrm>
                <a:off x="4394200" y="4492625"/>
                <a:ext cx="0" cy="158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65" name="Rectangle 164"/>
              <p:cNvSpPr>
                <a:spLocks noChangeArrowheads="1"/>
              </p:cNvSpPr>
              <p:nvPr/>
            </p:nvSpPr>
            <p:spPr bwMode="auto">
              <a:xfrm>
                <a:off x="4387850" y="4475163"/>
                <a:ext cx="1587" cy="1587"/>
              </a:xfrm>
              <a:prstGeom prst="rect">
                <a:avLst/>
              </a:prstGeom>
              <a:solidFill>
                <a:srgbClr val="FFD6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66" name="Freeform 165"/>
              <p:cNvSpPr>
                <a:spLocks/>
              </p:cNvSpPr>
              <p:nvPr/>
            </p:nvSpPr>
            <p:spPr bwMode="auto">
              <a:xfrm>
                <a:off x="4246563" y="4491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67" name="Freeform 166"/>
              <p:cNvSpPr>
                <a:spLocks/>
              </p:cNvSpPr>
              <p:nvPr/>
            </p:nvSpPr>
            <p:spPr bwMode="auto">
              <a:xfrm>
                <a:off x="4249738" y="44831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68" name="Freeform 167"/>
              <p:cNvSpPr>
                <a:spLocks/>
              </p:cNvSpPr>
              <p:nvPr/>
            </p:nvSpPr>
            <p:spPr bwMode="auto">
              <a:xfrm>
                <a:off x="4249738" y="447992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69" name="Freeform 168"/>
              <p:cNvSpPr>
                <a:spLocks/>
              </p:cNvSpPr>
              <p:nvPr/>
            </p:nvSpPr>
            <p:spPr bwMode="auto">
              <a:xfrm>
                <a:off x="4246563" y="448627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70" name="Freeform 169"/>
              <p:cNvSpPr>
                <a:spLocks/>
              </p:cNvSpPr>
              <p:nvPr/>
            </p:nvSpPr>
            <p:spPr bwMode="auto">
              <a:xfrm>
                <a:off x="4233863" y="4468813"/>
                <a:ext cx="173037" cy="155575"/>
              </a:xfrm>
              <a:custGeom>
                <a:avLst/>
                <a:gdLst>
                  <a:gd name="T0" fmla="*/ 74 w 78"/>
                  <a:gd name="T1" fmla="*/ 17 h 70"/>
                  <a:gd name="T2" fmla="*/ 72 w 78"/>
                  <a:gd name="T3" fmla="*/ 17 h 70"/>
                  <a:gd name="T4" fmla="*/ 72 w 78"/>
                  <a:gd name="T5" fmla="*/ 12 h 70"/>
                  <a:gd name="T6" fmla="*/ 72 w 78"/>
                  <a:gd name="T7" fmla="*/ 11 h 70"/>
                  <a:gd name="T8" fmla="*/ 72 w 78"/>
                  <a:gd name="T9" fmla="*/ 10 h 70"/>
                  <a:gd name="T10" fmla="*/ 72 w 78"/>
                  <a:gd name="T11" fmla="*/ 9 h 70"/>
                  <a:gd name="T12" fmla="*/ 72 w 78"/>
                  <a:gd name="T13" fmla="*/ 9 h 70"/>
                  <a:gd name="T14" fmla="*/ 72 w 78"/>
                  <a:gd name="T15" fmla="*/ 8 h 70"/>
                  <a:gd name="T16" fmla="*/ 72 w 78"/>
                  <a:gd name="T17" fmla="*/ 7 h 70"/>
                  <a:gd name="T18" fmla="*/ 72 w 78"/>
                  <a:gd name="T19" fmla="*/ 7 h 70"/>
                  <a:gd name="T20" fmla="*/ 71 w 78"/>
                  <a:gd name="T21" fmla="*/ 5 h 70"/>
                  <a:gd name="T22" fmla="*/ 71 w 78"/>
                  <a:gd name="T23" fmla="*/ 5 h 70"/>
                  <a:gd name="T24" fmla="*/ 70 w 78"/>
                  <a:gd name="T25" fmla="*/ 4 h 70"/>
                  <a:gd name="T26" fmla="*/ 70 w 78"/>
                  <a:gd name="T27" fmla="*/ 4 h 70"/>
                  <a:gd name="T28" fmla="*/ 69 w 78"/>
                  <a:gd name="T29" fmla="*/ 3 h 70"/>
                  <a:gd name="T30" fmla="*/ 69 w 78"/>
                  <a:gd name="T31" fmla="*/ 3 h 70"/>
                  <a:gd name="T32" fmla="*/ 63 w 78"/>
                  <a:gd name="T33" fmla="*/ 3 h 70"/>
                  <a:gd name="T34" fmla="*/ 52 w 78"/>
                  <a:gd name="T35" fmla="*/ 1 h 70"/>
                  <a:gd name="T36" fmla="*/ 32 w 78"/>
                  <a:gd name="T37" fmla="*/ 3 h 70"/>
                  <a:gd name="T38" fmla="*/ 11 w 78"/>
                  <a:gd name="T39" fmla="*/ 0 h 70"/>
                  <a:gd name="T40" fmla="*/ 8 w 78"/>
                  <a:gd name="T41" fmla="*/ 4 h 70"/>
                  <a:gd name="T42" fmla="*/ 8 w 78"/>
                  <a:gd name="T43" fmla="*/ 4 h 70"/>
                  <a:gd name="T44" fmla="*/ 7 w 78"/>
                  <a:gd name="T45" fmla="*/ 5 h 70"/>
                  <a:gd name="T46" fmla="*/ 7 w 78"/>
                  <a:gd name="T47" fmla="*/ 6 h 70"/>
                  <a:gd name="T48" fmla="*/ 7 w 78"/>
                  <a:gd name="T49" fmla="*/ 7 h 70"/>
                  <a:gd name="T50" fmla="*/ 7 w 78"/>
                  <a:gd name="T51" fmla="*/ 7 h 70"/>
                  <a:gd name="T52" fmla="*/ 6 w 78"/>
                  <a:gd name="T53" fmla="*/ 8 h 70"/>
                  <a:gd name="T54" fmla="*/ 6 w 78"/>
                  <a:gd name="T55" fmla="*/ 9 h 70"/>
                  <a:gd name="T56" fmla="*/ 6 w 78"/>
                  <a:gd name="T57" fmla="*/ 10 h 70"/>
                  <a:gd name="T58" fmla="*/ 6 w 78"/>
                  <a:gd name="T59" fmla="*/ 10 h 70"/>
                  <a:gd name="T60" fmla="*/ 6 w 78"/>
                  <a:gd name="T61" fmla="*/ 12 h 70"/>
                  <a:gd name="T62" fmla="*/ 6 w 78"/>
                  <a:gd name="T63" fmla="*/ 17 h 70"/>
                  <a:gd name="T64" fmla="*/ 5 w 78"/>
                  <a:gd name="T65" fmla="*/ 17 h 70"/>
                  <a:gd name="T66" fmla="*/ 0 w 78"/>
                  <a:gd name="T67" fmla="*/ 22 h 70"/>
                  <a:gd name="T68" fmla="*/ 0 w 78"/>
                  <a:gd name="T69" fmla="*/ 35 h 70"/>
                  <a:gd name="T70" fmla="*/ 6 w 78"/>
                  <a:gd name="T71" fmla="*/ 40 h 70"/>
                  <a:gd name="T72" fmla="*/ 24 w 78"/>
                  <a:gd name="T73" fmla="*/ 70 h 70"/>
                  <a:gd name="T74" fmla="*/ 54 w 78"/>
                  <a:gd name="T75" fmla="*/ 70 h 70"/>
                  <a:gd name="T76" fmla="*/ 72 w 78"/>
                  <a:gd name="T77" fmla="*/ 40 h 70"/>
                  <a:gd name="T78" fmla="*/ 78 w 78"/>
                  <a:gd name="T79" fmla="*/ 35 h 70"/>
                  <a:gd name="T80" fmla="*/ 78 w 78"/>
                  <a:gd name="T81" fmla="*/ 22 h 70"/>
                  <a:gd name="T82" fmla="*/ 74 w 78"/>
                  <a:gd name="T83"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70">
                    <a:moveTo>
                      <a:pt x="74" y="17"/>
                    </a:moveTo>
                    <a:cubicBezTo>
                      <a:pt x="74" y="17"/>
                      <a:pt x="73" y="17"/>
                      <a:pt x="72" y="17"/>
                    </a:cubicBezTo>
                    <a:cubicBezTo>
                      <a:pt x="72" y="12"/>
                      <a:pt x="72" y="12"/>
                      <a:pt x="72" y="12"/>
                    </a:cubicBezTo>
                    <a:cubicBezTo>
                      <a:pt x="72" y="12"/>
                      <a:pt x="72" y="11"/>
                      <a:pt x="72" y="11"/>
                    </a:cubicBezTo>
                    <a:cubicBezTo>
                      <a:pt x="72" y="10"/>
                      <a:pt x="72" y="10"/>
                      <a:pt x="72" y="10"/>
                    </a:cubicBezTo>
                    <a:cubicBezTo>
                      <a:pt x="72" y="10"/>
                      <a:pt x="72" y="9"/>
                      <a:pt x="72" y="9"/>
                    </a:cubicBezTo>
                    <a:cubicBezTo>
                      <a:pt x="72" y="9"/>
                      <a:pt x="72" y="9"/>
                      <a:pt x="72" y="9"/>
                    </a:cubicBezTo>
                    <a:cubicBezTo>
                      <a:pt x="72" y="8"/>
                      <a:pt x="72" y="8"/>
                      <a:pt x="72" y="8"/>
                    </a:cubicBezTo>
                    <a:cubicBezTo>
                      <a:pt x="72" y="8"/>
                      <a:pt x="72" y="7"/>
                      <a:pt x="72" y="7"/>
                    </a:cubicBezTo>
                    <a:cubicBezTo>
                      <a:pt x="72" y="7"/>
                      <a:pt x="72" y="7"/>
                      <a:pt x="72" y="7"/>
                    </a:cubicBezTo>
                    <a:cubicBezTo>
                      <a:pt x="71" y="6"/>
                      <a:pt x="71" y="6"/>
                      <a:pt x="71" y="5"/>
                    </a:cubicBezTo>
                    <a:cubicBezTo>
                      <a:pt x="71" y="5"/>
                      <a:pt x="71" y="5"/>
                      <a:pt x="71" y="5"/>
                    </a:cubicBezTo>
                    <a:cubicBezTo>
                      <a:pt x="71" y="4"/>
                      <a:pt x="70" y="4"/>
                      <a:pt x="70" y="4"/>
                    </a:cubicBezTo>
                    <a:cubicBezTo>
                      <a:pt x="70" y="4"/>
                      <a:pt x="70" y="4"/>
                      <a:pt x="70" y="4"/>
                    </a:cubicBezTo>
                    <a:cubicBezTo>
                      <a:pt x="70" y="3"/>
                      <a:pt x="70" y="3"/>
                      <a:pt x="69" y="3"/>
                    </a:cubicBezTo>
                    <a:cubicBezTo>
                      <a:pt x="69" y="3"/>
                      <a:pt x="69" y="3"/>
                      <a:pt x="69" y="3"/>
                    </a:cubicBezTo>
                    <a:cubicBezTo>
                      <a:pt x="68" y="3"/>
                      <a:pt x="66" y="3"/>
                      <a:pt x="63" y="3"/>
                    </a:cubicBezTo>
                    <a:cubicBezTo>
                      <a:pt x="59" y="3"/>
                      <a:pt x="55" y="2"/>
                      <a:pt x="52" y="1"/>
                    </a:cubicBezTo>
                    <a:cubicBezTo>
                      <a:pt x="47" y="2"/>
                      <a:pt x="40" y="3"/>
                      <a:pt x="32" y="3"/>
                    </a:cubicBezTo>
                    <a:cubicBezTo>
                      <a:pt x="24" y="3"/>
                      <a:pt x="16" y="2"/>
                      <a:pt x="11" y="0"/>
                    </a:cubicBezTo>
                    <a:cubicBezTo>
                      <a:pt x="10" y="1"/>
                      <a:pt x="9" y="3"/>
                      <a:pt x="8" y="4"/>
                    </a:cubicBezTo>
                    <a:cubicBezTo>
                      <a:pt x="8" y="4"/>
                      <a:pt x="8" y="4"/>
                      <a:pt x="8" y="4"/>
                    </a:cubicBezTo>
                    <a:cubicBezTo>
                      <a:pt x="8" y="5"/>
                      <a:pt x="8" y="5"/>
                      <a:pt x="7" y="5"/>
                    </a:cubicBezTo>
                    <a:cubicBezTo>
                      <a:pt x="7" y="6"/>
                      <a:pt x="7" y="6"/>
                      <a:pt x="7" y="6"/>
                    </a:cubicBezTo>
                    <a:cubicBezTo>
                      <a:pt x="7" y="6"/>
                      <a:pt x="7" y="6"/>
                      <a:pt x="7" y="7"/>
                    </a:cubicBezTo>
                    <a:cubicBezTo>
                      <a:pt x="7" y="7"/>
                      <a:pt x="7" y="7"/>
                      <a:pt x="7" y="7"/>
                    </a:cubicBezTo>
                    <a:cubicBezTo>
                      <a:pt x="7" y="8"/>
                      <a:pt x="6" y="8"/>
                      <a:pt x="6" y="8"/>
                    </a:cubicBezTo>
                    <a:cubicBezTo>
                      <a:pt x="6" y="8"/>
                      <a:pt x="6" y="9"/>
                      <a:pt x="6" y="9"/>
                    </a:cubicBezTo>
                    <a:cubicBezTo>
                      <a:pt x="6" y="9"/>
                      <a:pt x="6" y="10"/>
                      <a:pt x="6" y="10"/>
                    </a:cubicBezTo>
                    <a:cubicBezTo>
                      <a:pt x="6" y="10"/>
                      <a:pt x="6" y="10"/>
                      <a:pt x="6" y="10"/>
                    </a:cubicBezTo>
                    <a:cubicBezTo>
                      <a:pt x="6" y="11"/>
                      <a:pt x="6" y="11"/>
                      <a:pt x="6" y="12"/>
                    </a:cubicBezTo>
                    <a:cubicBezTo>
                      <a:pt x="6" y="17"/>
                      <a:pt x="6" y="17"/>
                      <a:pt x="6" y="17"/>
                    </a:cubicBezTo>
                    <a:cubicBezTo>
                      <a:pt x="6" y="17"/>
                      <a:pt x="5" y="17"/>
                      <a:pt x="5" y="17"/>
                    </a:cubicBezTo>
                    <a:cubicBezTo>
                      <a:pt x="2" y="17"/>
                      <a:pt x="0" y="20"/>
                      <a:pt x="0" y="22"/>
                    </a:cubicBezTo>
                    <a:cubicBezTo>
                      <a:pt x="0" y="35"/>
                      <a:pt x="0" y="35"/>
                      <a:pt x="0" y="35"/>
                    </a:cubicBezTo>
                    <a:cubicBezTo>
                      <a:pt x="0" y="38"/>
                      <a:pt x="3" y="40"/>
                      <a:pt x="6" y="40"/>
                    </a:cubicBezTo>
                    <a:cubicBezTo>
                      <a:pt x="6" y="40"/>
                      <a:pt x="16" y="70"/>
                      <a:pt x="24" y="70"/>
                    </a:cubicBezTo>
                    <a:cubicBezTo>
                      <a:pt x="54" y="70"/>
                      <a:pt x="54" y="70"/>
                      <a:pt x="54" y="70"/>
                    </a:cubicBezTo>
                    <a:cubicBezTo>
                      <a:pt x="63" y="70"/>
                      <a:pt x="72" y="40"/>
                      <a:pt x="72" y="40"/>
                    </a:cubicBezTo>
                    <a:cubicBezTo>
                      <a:pt x="76" y="40"/>
                      <a:pt x="78" y="38"/>
                      <a:pt x="78" y="35"/>
                    </a:cubicBezTo>
                    <a:cubicBezTo>
                      <a:pt x="78" y="22"/>
                      <a:pt x="78" y="22"/>
                      <a:pt x="78" y="22"/>
                    </a:cubicBezTo>
                    <a:cubicBezTo>
                      <a:pt x="78" y="20"/>
                      <a:pt x="77" y="18"/>
                      <a:pt x="74" y="17"/>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71" name="Freeform 170"/>
              <p:cNvSpPr>
                <a:spLocks noEditPoints="1"/>
              </p:cNvSpPr>
              <p:nvPr/>
            </p:nvSpPr>
            <p:spPr bwMode="auto">
              <a:xfrm>
                <a:off x="4249738" y="4498975"/>
                <a:ext cx="149225" cy="49212"/>
              </a:xfrm>
              <a:custGeom>
                <a:avLst/>
                <a:gdLst>
                  <a:gd name="T0" fmla="*/ 66 w 67"/>
                  <a:gd name="T1" fmla="*/ 2 h 22"/>
                  <a:gd name="T2" fmla="*/ 49 w 67"/>
                  <a:gd name="T3" fmla="*/ 1 h 22"/>
                  <a:gd name="T4" fmla="*/ 33 w 67"/>
                  <a:gd name="T5" fmla="*/ 5 h 22"/>
                  <a:gd name="T6" fmla="*/ 17 w 67"/>
                  <a:gd name="T7" fmla="*/ 1 h 22"/>
                  <a:gd name="T8" fmla="*/ 0 w 67"/>
                  <a:gd name="T9" fmla="*/ 2 h 22"/>
                  <a:gd name="T10" fmla="*/ 0 w 67"/>
                  <a:gd name="T11" fmla="*/ 4 h 22"/>
                  <a:gd name="T12" fmla="*/ 2 w 67"/>
                  <a:gd name="T13" fmla="*/ 7 h 22"/>
                  <a:gd name="T14" fmla="*/ 4 w 67"/>
                  <a:gd name="T15" fmla="*/ 12 h 22"/>
                  <a:gd name="T16" fmla="*/ 20 w 67"/>
                  <a:gd name="T17" fmla="*/ 21 h 22"/>
                  <a:gd name="T18" fmla="*/ 31 w 67"/>
                  <a:gd name="T19" fmla="*/ 9 h 22"/>
                  <a:gd name="T20" fmla="*/ 33 w 67"/>
                  <a:gd name="T21" fmla="*/ 8 h 22"/>
                  <a:gd name="T22" fmla="*/ 36 w 67"/>
                  <a:gd name="T23" fmla="*/ 9 h 22"/>
                  <a:gd name="T24" fmla="*/ 47 w 67"/>
                  <a:gd name="T25" fmla="*/ 21 h 22"/>
                  <a:gd name="T26" fmla="*/ 62 w 67"/>
                  <a:gd name="T27" fmla="*/ 12 h 22"/>
                  <a:gd name="T28" fmla="*/ 64 w 67"/>
                  <a:gd name="T29" fmla="*/ 7 h 22"/>
                  <a:gd name="T30" fmla="*/ 66 w 67"/>
                  <a:gd name="T31" fmla="*/ 4 h 22"/>
                  <a:gd name="T32" fmla="*/ 66 w 67"/>
                  <a:gd name="T33" fmla="*/ 2 h 22"/>
                  <a:gd name="T34" fmla="*/ 25 w 67"/>
                  <a:gd name="T35" fmla="*/ 16 h 22"/>
                  <a:gd name="T36" fmla="*/ 13 w 67"/>
                  <a:gd name="T37" fmla="*/ 19 h 22"/>
                  <a:gd name="T38" fmla="*/ 6 w 67"/>
                  <a:gd name="T39" fmla="*/ 8 h 22"/>
                  <a:gd name="T40" fmla="*/ 18 w 67"/>
                  <a:gd name="T41" fmla="*/ 3 h 22"/>
                  <a:gd name="T42" fmla="*/ 26 w 67"/>
                  <a:gd name="T43" fmla="*/ 5 h 22"/>
                  <a:gd name="T44" fmla="*/ 25 w 67"/>
                  <a:gd name="T45" fmla="*/ 16 h 22"/>
                  <a:gd name="T46" fmla="*/ 53 w 67"/>
                  <a:gd name="T47" fmla="*/ 19 h 22"/>
                  <a:gd name="T48" fmla="*/ 41 w 67"/>
                  <a:gd name="T49" fmla="*/ 16 h 22"/>
                  <a:gd name="T50" fmla="*/ 41 w 67"/>
                  <a:gd name="T51" fmla="*/ 5 h 22"/>
                  <a:gd name="T52" fmla="*/ 49 w 67"/>
                  <a:gd name="T53" fmla="*/ 3 h 22"/>
                  <a:gd name="T54" fmla="*/ 61 w 67"/>
                  <a:gd name="T55" fmla="*/ 8 h 22"/>
                  <a:gd name="T56" fmla="*/ 53 w 67"/>
                  <a:gd name="T5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22">
                    <a:moveTo>
                      <a:pt x="66" y="2"/>
                    </a:moveTo>
                    <a:cubicBezTo>
                      <a:pt x="66" y="2"/>
                      <a:pt x="56" y="0"/>
                      <a:pt x="49" y="1"/>
                    </a:cubicBezTo>
                    <a:cubicBezTo>
                      <a:pt x="42" y="2"/>
                      <a:pt x="37" y="5"/>
                      <a:pt x="33" y="5"/>
                    </a:cubicBezTo>
                    <a:cubicBezTo>
                      <a:pt x="30" y="5"/>
                      <a:pt x="24" y="2"/>
                      <a:pt x="17" y="1"/>
                    </a:cubicBezTo>
                    <a:cubicBezTo>
                      <a:pt x="10" y="0"/>
                      <a:pt x="0" y="2"/>
                      <a:pt x="0" y="2"/>
                    </a:cubicBezTo>
                    <a:cubicBezTo>
                      <a:pt x="0" y="2"/>
                      <a:pt x="0" y="3"/>
                      <a:pt x="0" y="4"/>
                    </a:cubicBezTo>
                    <a:cubicBezTo>
                      <a:pt x="1" y="5"/>
                      <a:pt x="1" y="6"/>
                      <a:pt x="2" y="7"/>
                    </a:cubicBezTo>
                    <a:cubicBezTo>
                      <a:pt x="4" y="8"/>
                      <a:pt x="4" y="12"/>
                      <a:pt x="4" y="12"/>
                    </a:cubicBezTo>
                    <a:cubicBezTo>
                      <a:pt x="6" y="20"/>
                      <a:pt x="12" y="22"/>
                      <a:pt x="20" y="21"/>
                    </a:cubicBezTo>
                    <a:cubicBezTo>
                      <a:pt x="28" y="19"/>
                      <a:pt x="30" y="11"/>
                      <a:pt x="31" y="9"/>
                    </a:cubicBezTo>
                    <a:cubicBezTo>
                      <a:pt x="32" y="8"/>
                      <a:pt x="33" y="8"/>
                      <a:pt x="33" y="8"/>
                    </a:cubicBezTo>
                    <a:cubicBezTo>
                      <a:pt x="33" y="8"/>
                      <a:pt x="35" y="8"/>
                      <a:pt x="36" y="9"/>
                    </a:cubicBezTo>
                    <a:cubicBezTo>
                      <a:pt x="37" y="11"/>
                      <a:pt x="39" y="19"/>
                      <a:pt x="47" y="21"/>
                    </a:cubicBezTo>
                    <a:cubicBezTo>
                      <a:pt x="55" y="22"/>
                      <a:pt x="61" y="20"/>
                      <a:pt x="62" y="12"/>
                    </a:cubicBezTo>
                    <a:cubicBezTo>
                      <a:pt x="62" y="12"/>
                      <a:pt x="62" y="8"/>
                      <a:pt x="64" y="7"/>
                    </a:cubicBezTo>
                    <a:cubicBezTo>
                      <a:pt x="66" y="6"/>
                      <a:pt x="66" y="5"/>
                      <a:pt x="66" y="4"/>
                    </a:cubicBezTo>
                    <a:cubicBezTo>
                      <a:pt x="66" y="3"/>
                      <a:pt x="67" y="2"/>
                      <a:pt x="66" y="2"/>
                    </a:cubicBezTo>
                    <a:close/>
                    <a:moveTo>
                      <a:pt x="25" y="16"/>
                    </a:moveTo>
                    <a:cubicBezTo>
                      <a:pt x="23" y="19"/>
                      <a:pt x="19" y="20"/>
                      <a:pt x="13" y="19"/>
                    </a:cubicBezTo>
                    <a:cubicBezTo>
                      <a:pt x="8" y="18"/>
                      <a:pt x="6" y="14"/>
                      <a:pt x="6" y="8"/>
                    </a:cubicBezTo>
                    <a:cubicBezTo>
                      <a:pt x="6" y="1"/>
                      <a:pt x="18" y="3"/>
                      <a:pt x="18" y="3"/>
                    </a:cubicBezTo>
                    <a:cubicBezTo>
                      <a:pt x="22" y="4"/>
                      <a:pt x="22" y="4"/>
                      <a:pt x="26" y="5"/>
                    </a:cubicBezTo>
                    <a:cubicBezTo>
                      <a:pt x="30" y="6"/>
                      <a:pt x="27" y="13"/>
                      <a:pt x="25" y="16"/>
                    </a:cubicBezTo>
                    <a:close/>
                    <a:moveTo>
                      <a:pt x="53" y="19"/>
                    </a:moveTo>
                    <a:cubicBezTo>
                      <a:pt x="48" y="20"/>
                      <a:pt x="44" y="19"/>
                      <a:pt x="41" y="16"/>
                    </a:cubicBezTo>
                    <a:cubicBezTo>
                      <a:pt x="39" y="13"/>
                      <a:pt x="37" y="6"/>
                      <a:pt x="41" y="5"/>
                    </a:cubicBezTo>
                    <a:cubicBezTo>
                      <a:pt x="44" y="4"/>
                      <a:pt x="44" y="4"/>
                      <a:pt x="49" y="3"/>
                    </a:cubicBezTo>
                    <a:cubicBezTo>
                      <a:pt x="49" y="3"/>
                      <a:pt x="61" y="1"/>
                      <a:pt x="61" y="8"/>
                    </a:cubicBezTo>
                    <a:cubicBezTo>
                      <a:pt x="61" y="14"/>
                      <a:pt x="59" y="18"/>
                      <a:pt x="53" y="1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72" name="Oval 171"/>
              <p:cNvSpPr>
                <a:spLocks noChangeArrowheads="1"/>
              </p:cNvSpPr>
              <p:nvPr/>
            </p:nvSpPr>
            <p:spPr bwMode="auto">
              <a:xfrm>
                <a:off x="4251325" y="4505325"/>
                <a:ext cx="4762" cy="47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73" name="Oval 172"/>
              <p:cNvSpPr>
                <a:spLocks noChangeArrowheads="1"/>
              </p:cNvSpPr>
              <p:nvPr/>
            </p:nvSpPr>
            <p:spPr bwMode="auto">
              <a:xfrm>
                <a:off x="4389438" y="4505325"/>
                <a:ext cx="4762" cy="47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74" name="Freeform 173"/>
              <p:cNvSpPr>
                <a:spLocks noEditPoints="1"/>
              </p:cNvSpPr>
              <p:nvPr/>
            </p:nvSpPr>
            <p:spPr bwMode="auto">
              <a:xfrm>
                <a:off x="5287963" y="4532313"/>
                <a:ext cx="149225" cy="47625"/>
              </a:xfrm>
              <a:custGeom>
                <a:avLst/>
                <a:gdLst>
                  <a:gd name="T0" fmla="*/ 66 w 67"/>
                  <a:gd name="T1" fmla="*/ 1 h 21"/>
                  <a:gd name="T2" fmla="*/ 50 w 67"/>
                  <a:gd name="T3" fmla="*/ 0 h 21"/>
                  <a:gd name="T4" fmla="*/ 34 w 67"/>
                  <a:gd name="T5" fmla="*/ 4 h 21"/>
                  <a:gd name="T6" fmla="*/ 18 w 67"/>
                  <a:gd name="T7" fmla="*/ 0 h 21"/>
                  <a:gd name="T8" fmla="*/ 1 w 67"/>
                  <a:gd name="T9" fmla="*/ 1 h 21"/>
                  <a:gd name="T10" fmla="*/ 1 w 67"/>
                  <a:gd name="T11" fmla="*/ 3 h 21"/>
                  <a:gd name="T12" fmla="*/ 3 w 67"/>
                  <a:gd name="T13" fmla="*/ 6 h 21"/>
                  <a:gd name="T14" fmla="*/ 5 w 67"/>
                  <a:gd name="T15" fmla="*/ 11 h 21"/>
                  <a:gd name="T16" fmla="*/ 20 w 67"/>
                  <a:gd name="T17" fmla="*/ 20 h 21"/>
                  <a:gd name="T18" fmla="*/ 31 w 67"/>
                  <a:gd name="T19" fmla="*/ 8 h 21"/>
                  <a:gd name="T20" fmla="*/ 34 w 67"/>
                  <a:gd name="T21" fmla="*/ 7 h 21"/>
                  <a:gd name="T22" fmla="*/ 36 w 67"/>
                  <a:gd name="T23" fmla="*/ 8 h 21"/>
                  <a:gd name="T24" fmla="*/ 47 w 67"/>
                  <a:gd name="T25" fmla="*/ 20 h 21"/>
                  <a:gd name="T26" fmla="*/ 62 w 67"/>
                  <a:gd name="T27" fmla="*/ 11 h 21"/>
                  <a:gd name="T28" fmla="*/ 64 w 67"/>
                  <a:gd name="T29" fmla="*/ 6 h 21"/>
                  <a:gd name="T30" fmla="*/ 66 w 67"/>
                  <a:gd name="T31" fmla="*/ 3 h 21"/>
                  <a:gd name="T32" fmla="*/ 66 w 67"/>
                  <a:gd name="T33" fmla="*/ 1 h 21"/>
                  <a:gd name="T34" fmla="*/ 26 w 67"/>
                  <a:gd name="T35" fmla="*/ 15 h 21"/>
                  <a:gd name="T36" fmla="*/ 14 w 67"/>
                  <a:gd name="T37" fmla="*/ 18 h 21"/>
                  <a:gd name="T38" fmla="*/ 6 w 67"/>
                  <a:gd name="T39" fmla="*/ 7 h 21"/>
                  <a:gd name="T40" fmla="*/ 18 w 67"/>
                  <a:gd name="T41" fmla="*/ 2 h 21"/>
                  <a:gd name="T42" fmla="*/ 26 w 67"/>
                  <a:gd name="T43" fmla="*/ 4 h 21"/>
                  <a:gd name="T44" fmla="*/ 26 w 67"/>
                  <a:gd name="T45" fmla="*/ 15 h 21"/>
                  <a:gd name="T46" fmla="*/ 54 w 67"/>
                  <a:gd name="T47" fmla="*/ 18 h 21"/>
                  <a:gd name="T48" fmla="*/ 42 w 67"/>
                  <a:gd name="T49" fmla="*/ 15 h 21"/>
                  <a:gd name="T50" fmla="*/ 41 w 67"/>
                  <a:gd name="T51" fmla="*/ 4 h 21"/>
                  <a:gd name="T52" fmla="*/ 49 w 67"/>
                  <a:gd name="T53" fmla="*/ 2 h 21"/>
                  <a:gd name="T54" fmla="*/ 61 w 67"/>
                  <a:gd name="T55" fmla="*/ 7 h 21"/>
                  <a:gd name="T56" fmla="*/ 54 w 67"/>
                  <a:gd name="T5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21">
                    <a:moveTo>
                      <a:pt x="66" y="1"/>
                    </a:moveTo>
                    <a:cubicBezTo>
                      <a:pt x="66" y="1"/>
                      <a:pt x="57" y="0"/>
                      <a:pt x="50" y="0"/>
                    </a:cubicBezTo>
                    <a:cubicBezTo>
                      <a:pt x="43" y="1"/>
                      <a:pt x="37" y="4"/>
                      <a:pt x="34" y="4"/>
                    </a:cubicBezTo>
                    <a:cubicBezTo>
                      <a:pt x="30" y="4"/>
                      <a:pt x="25" y="1"/>
                      <a:pt x="18" y="0"/>
                    </a:cubicBezTo>
                    <a:cubicBezTo>
                      <a:pt x="11" y="0"/>
                      <a:pt x="1" y="1"/>
                      <a:pt x="1" y="1"/>
                    </a:cubicBezTo>
                    <a:cubicBezTo>
                      <a:pt x="0" y="1"/>
                      <a:pt x="0" y="2"/>
                      <a:pt x="1" y="3"/>
                    </a:cubicBezTo>
                    <a:cubicBezTo>
                      <a:pt x="1" y="5"/>
                      <a:pt x="1" y="5"/>
                      <a:pt x="3" y="6"/>
                    </a:cubicBezTo>
                    <a:cubicBezTo>
                      <a:pt x="4" y="7"/>
                      <a:pt x="5" y="11"/>
                      <a:pt x="5" y="11"/>
                    </a:cubicBezTo>
                    <a:cubicBezTo>
                      <a:pt x="6" y="19"/>
                      <a:pt x="12" y="21"/>
                      <a:pt x="20" y="20"/>
                    </a:cubicBezTo>
                    <a:cubicBezTo>
                      <a:pt x="28" y="19"/>
                      <a:pt x="30" y="10"/>
                      <a:pt x="31" y="8"/>
                    </a:cubicBezTo>
                    <a:cubicBezTo>
                      <a:pt x="32" y="7"/>
                      <a:pt x="34" y="7"/>
                      <a:pt x="34" y="7"/>
                    </a:cubicBezTo>
                    <a:cubicBezTo>
                      <a:pt x="34" y="7"/>
                      <a:pt x="35" y="7"/>
                      <a:pt x="36" y="8"/>
                    </a:cubicBezTo>
                    <a:cubicBezTo>
                      <a:pt x="37" y="10"/>
                      <a:pt x="39" y="19"/>
                      <a:pt x="47" y="20"/>
                    </a:cubicBezTo>
                    <a:cubicBezTo>
                      <a:pt x="55" y="21"/>
                      <a:pt x="61" y="19"/>
                      <a:pt x="62" y="11"/>
                    </a:cubicBezTo>
                    <a:cubicBezTo>
                      <a:pt x="62" y="11"/>
                      <a:pt x="63" y="7"/>
                      <a:pt x="64" y="6"/>
                    </a:cubicBezTo>
                    <a:cubicBezTo>
                      <a:pt x="66" y="5"/>
                      <a:pt x="66" y="5"/>
                      <a:pt x="66" y="3"/>
                    </a:cubicBezTo>
                    <a:cubicBezTo>
                      <a:pt x="67" y="2"/>
                      <a:pt x="67" y="1"/>
                      <a:pt x="66" y="1"/>
                    </a:cubicBezTo>
                    <a:close/>
                    <a:moveTo>
                      <a:pt x="26" y="15"/>
                    </a:moveTo>
                    <a:cubicBezTo>
                      <a:pt x="23" y="18"/>
                      <a:pt x="19" y="19"/>
                      <a:pt x="14" y="18"/>
                    </a:cubicBezTo>
                    <a:cubicBezTo>
                      <a:pt x="8" y="18"/>
                      <a:pt x="6" y="14"/>
                      <a:pt x="6" y="7"/>
                    </a:cubicBezTo>
                    <a:cubicBezTo>
                      <a:pt x="6" y="0"/>
                      <a:pt x="18" y="2"/>
                      <a:pt x="18" y="2"/>
                    </a:cubicBezTo>
                    <a:cubicBezTo>
                      <a:pt x="23" y="3"/>
                      <a:pt x="23" y="3"/>
                      <a:pt x="26" y="4"/>
                    </a:cubicBezTo>
                    <a:cubicBezTo>
                      <a:pt x="30" y="5"/>
                      <a:pt x="28" y="12"/>
                      <a:pt x="26" y="15"/>
                    </a:cubicBezTo>
                    <a:close/>
                    <a:moveTo>
                      <a:pt x="54" y="18"/>
                    </a:moveTo>
                    <a:cubicBezTo>
                      <a:pt x="48" y="19"/>
                      <a:pt x="44" y="18"/>
                      <a:pt x="42" y="15"/>
                    </a:cubicBezTo>
                    <a:cubicBezTo>
                      <a:pt x="40" y="12"/>
                      <a:pt x="37" y="5"/>
                      <a:pt x="41" y="4"/>
                    </a:cubicBezTo>
                    <a:cubicBezTo>
                      <a:pt x="45" y="3"/>
                      <a:pt x="45" y="3"/>
                      <a:pt x="49" y="2"/>
                    </a:cubicBezTo>
                    <a:cubicBezTo>
                      <a:pt x="49" y="2"/>
                      <a:pt x="61" y="0"/>
                      <a:pt x="61" y="7"/>
                    </a:cubicBezTo>
                    <a:cubicBezTo>
                      <a:pt x="61" y="14"/>
                      <a:pt x="59" y="18"/>
                      <a:pt x="54" y="1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75" name="Oval 174"/>
              <p:cNvSpPr>
                <a:spLocks noChangeArrowheads="1"/>
              </p:cNvSpPr>
              <p:nvPr/>
            </p:nvSpPr>
            <p:spPr bwMode="auto">
              <a:xfrm>
                <a:off x="5292725" y="4537075"/>
                <a:ext cx="3175" cy="4762"/>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76" name="Oval 175"/>
              <p:cNvSpPr>
                <a:spLocks noChangeArrowheads="1"/>
              </p:cNvSpPr>
              <p:nvPr/>
            </p:nvSpPr>
            <p:spPr bwMode="auto">
              <a:xfrm>
                <a:off x="5427663" y="4537075"/>
                <a:ext cx="4762" cy="4762"/>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77" name="Freeform 176"/>
              <p:cNvSpPr>
                <a:spLocks/>
              </p:cNvSpPr>
              <p:nvPr/>
            </p:nvSpPr>
            <p:spPr bwMode="auto">
              <a:xfrm>
                <a:off x="4806950" y="4591050"/>
                <a:ext cx="109537" cy="117475"/>
              </a:xfrm>
              <a:custGeom>
                <a:avLst/>
                <a:gdLst>
                  <a:gd name="T0" fmla="*/ 0 w 69"/>
                  <a:gd name="T1" fmla="*/ 7 h 74"/>
                  <a:gd name="T2" fmla="*/ 7 w 69"/>
                  <a:gd name="T3" fmla="*/ 0 h 74"/>
                  <a:gd name="T4" fmla="*/ 62 w 69"/>
                  <a:gd name="T5" fmla="*/ 0 h 74"/>
                  <a:gd name="T6" fmla="*/ 69 w 69"/>
                  <a:gd name="T7" fmla="*/ 7 h 74"/>
                  <a:gd name="T8" fmla="*/ 51 w 69"/>
                  <a:gd name="T9" fmla="*/ 68 h 74"/>
                  <a:gd name="T10" fmla="*/ 26 w 69"/>
                  <a:gd name="T11" fmla="*/ 74 h 74"/>
                  <a:gd name="T12" fmla="*/ 5 w 69"/>
                  <a:gd name="T13" fmla="*/ 45 h 74"/>
                  <a:gd name="T14" fmla="*/ 0 w 69"/>
                  <a:gd name="T15" fmla="*/ 7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74">
                    <a:moveTo>
                      <a:pt x="0" y="7"/>
                    </a:moveTo>
                    <a:lnTo>
                      <a:pt x="7" y="0"/>
                    </a:lnTo>
                    <a:lnTo>
                      <a:pt x="62" y="0"/>
                    </a:lnTo>
                    <a:lnTo>
                      <a:pt x="69" y="7"/>
                    </a:lnTo>
                    <a:lnTo>
                      <a:pt x="51" y="68"/>
                    </a:lnTo>
                    <a:lnTo>
                      <a:pt x="26" y="74"/>
                    </a:lnTo>
                    <a:lnTo>
                      <a:pt x="5" y="45"/>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78" name="Freeform 177"/>
              <p:cNvSpPr>
                <a:spLocks/>
              </p:cNvSpPr>
              <p:nvPr/>
            </p:nvSpPr>
            <p:spPr bwMode="auto">
              <a:xfrm>
                <a:off x="4745038" y="5697538"/>
                <a:ext cx="109537" cy="55562"/>
              </a:xfrm>
              <a:custGeom>
                <a:avLst/>
                <a:gdLst>
                  <a:gd name="T0" fmla="*/ 24 w 49"/>
                  <a:gd name="T1" fmla="*/ 0 h 25"/>
                  <a:gd name="T2" fmla="*/ 0 w 49"/>
                  <a:gd name="T3" fmla="*/ 25 h 25"/>
                  <a:gd name="T4" fmla="*/ 49 w 49"/>
                  <a:gd name="T5" fmla="*/ 25 h 25"/>
                  <a:gd name="T6" fmla="*/ 24 w 49"/>
                  <a:gd name="T7" fmla="*/ 0 h 25"/>
                </a:gdLst>
                <a:ahLst/>
                <a:cxnLst>
                  <a:cxn ang="0">
                    <a:pos x="T0" y="T1"/>
                  </a:cxn>
                  <a:cxn ang="0">
                    <a:pos x="T2" y="T3"/>
                  </a:cxn>
                  <a:cxn ang="0">
                    <a:pos x="T4" y="T5"/>
                  </a:cxn>
                  <a:cxn ang="0">
                    <a:pos x="T6" y="T7"/>
                  </a:cxn>
                </a:cxnLst>
                <a:rect l="0" t="0" r="r" b="b"/>
                <a:pathLst>
                  <a:path w="49" h="25">
                    <a:moveTo>
                      <a:pt x="24" y="0"/>
                    </a:moveTo>
                    <a:cubicBezTo>
                      <a:pt x="11" y="0"/>
                      <a:pt x="0" y="11"/>
                      <a:pt x="0" y="25"/>
                    </a:cubicBezTo>
                    <a:cubicBezTo>
                      <a:pt x="49" y="25"/>
                      <a:pt x="49" y="25"/>
                      <a:pt x="49" y="25"/>
                    </a:cubicBezTo>
                    <a:cubicBezTo>
                      <a:pt x="49" y="11"/>
                      <a:pt x="38" y="0"/>
                      <a:pt x="2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79" name="Freeform 178"/>
              <p:cNvSpPr>
                <a:spLocks/>
              </p:cNvSpPr>
              <p:nvPr/>
            </p:nvSpPr>
            <p:spPr bwMode="auto">
              <a:xfrm>
                <a:off x="4729163" y="5108575"/>
                <a:ext cx="141287" cy="600075"/>
              </a:xfrm>
              <a:custGeom>
                <a:avLst/>
                <a:gdLst>
                  <a:gd name="T0" fmla="*/ 69 w 89"/>
                  <a:gd name="T1" fmla="*/ 378 h 378"/>
                  <a:gd name="T2" fmla="*/ 17 w 89"/>
                  <a:gd name="T3" fmla="*/ 378 h 378"/>
                  <a:gd name="T4" fmla="*/ 0 w 89"/>
                  <a:gd name="T5" fmla="*/ 0 h 378"/>
                  <a:gd name="T6" fmla="*/ 89 w 89"/>
                  <a:gd name="T7" fmla="*/ 0 h 378"/>
                  <a:gd name="T8" fmla="*/ 69 w 89"/>
                  <a:gd name="T9" fmla="*/ 378 h 378"/>
                </a:gdLst>
                <a:ahLst/>
                <a:cxnLst>
                  <a:cxn ang="0">
                    <a:pos x="T0" y="T1"/>
                  </a:cxn>
                  <a:cxn ang="0">
                    <a:pos x="T2" y="T3"/>
                  </a:cxn>
                  <a:cxn ang="0">
                    <a:pos x="T4" y="T5"/>
                  </a:cxn>
                  <a:cxn ang="0">
                    <a:pos x="T6" y="T7"/>
                  </a:cxn>
                  <a:cxn ang="0">
                    <a:pos x="T8" y="T9"/>
                  </a:cxn>
                </a:cxnLst>
                <a:rect l="0" t="0" r="r" b="b"/>
                <a:pathLst>
                  <a:path w="89" h="378">
                    <a:moveTo>
                      <a:pt x="69" y="378"/>
                    </a:moveTo>
                    <a:lnTo>
                      <a:pt x="17" y="378"/>
                    </a:lnTo>
                    <a:lnTo>
                      <a:pt x="0" y="0"/>
                    </a:lnTo>
                    <a:lnTo>
                      <a:pt x="89" y="0"/>
                    </a:lnTo>
                    <a:lnTo>
                      <a:pt x="69" y="3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80" name="Freeform 179"/>
              <p:cNvSpPr>
                <a:spLocks/>
              </p:cNvSpPr>
              <p:nvPr/>
            </p:nvSpPr>
            <p:spPr bwMode="auto">
              <a:xfrm>
                <a:off x="4851400" y="5108575"/>
                <a:ext cx="141287" cy="600075"/>
              </a:xfrm>
              <a:custGeom>
                <a:avLst/>
                <a:gdLst>
                  <a:gd name="T0" fmla="*/ 72 w 89"/>
                  <a:gd name="T1" fmla="*/ 378 h 378"/>
                  <a:gd name="T2" fmla="*/ 20 w 89"/>
                  <a:gd name="T3" fmla="*/ 378 h 378"/>
                  <a:gd name="T4" fmla="*/ 0 w 89"/>
                  <a:gd name="T5" fmla="*/ 0 h 378"/>
                  <a:gd name="T6" fmla="*/ 89 w 89"/>
                  <a:gd name="T7" fmla="*/ 0 h 378"/>
                  <a:gd name="T8" fmla="*/ 72 w 89"/>
                  <a:gd name="T9" fmla="*/ 378 h 378"/>
                </a:gdLst>
                <a:ahLst/>
                <a:cxnLst>
                  <a:cxn ang="0">
                    <a:pos x="T0" y="T1"/>
                  </a:cxn>
                  <a:cxn ang="0">
                    <a:pos x="T2" y="T3"/>
                  </a:cxn>
                  <a:cxn ang="0">
                    <a:pos x="T4" y="T5"/>
                  </a:cxn>
                  <a:cxn ang="0">
                    <a:pos x="T6" y="T7"/>
                  </a:cxn>
                  <a:cxn ang="0">
                    <a:pos x="T8" y="T9"/>
                  </a:cxn>
                </a:cxnLst>
                <a:rect l="0" t="0" r="r" b="b"/>
                <a:pathLst>
                  <a:path w="89" h="378">
                    <a:moveTo>
                      <a:pt x="72" y="378"/>
                    </a:moveTo>
                    <a:lnTo>
                      <a:pt x="20" y="378"/>
                    </a:lnTo>
                    <a:lnTo>
                      <a:pt x="0" y="0"/>
                    </a:lnTo>
                    <a:lnTo>
                      <a:pt x="89" y="0"/>
                    </a:lnTo>
                    <a:lnTo>
                      <a:pt x="72" y="3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81" name="Freeform 180"/>
              <p:cNvSpPr>
                <a:spLocks/>
              </p:cNvSpPr>
              <p:nvPr/>
            </p:nvSpPr>
            <p:spPr bwMode="auto">
              <a:xfrm>
                <a:off x="4872038" y="5697538"/>
                <a:ext cx="109537" cy="55562"/>
              </a:xfrm>
              <a:custGeom>
                <a:avLst/>
                <a:gdLst>
                  <a:gd name="T0" fmla="*/ 25 w 49"/>
                  <a:gd name="T1" fmla="*/ 0 h 25"/>
                  <a:gd name="T2" fmla="*/ 0 w 49"/>
                  <a:gd name="T3" fmla="*/ 25 h 25"/>
                  <a:gd name="T4" fmla="*/ 49 w 49"/>
                  <a:gd name="T5" fmla="*/ 25 h 25"/>
                  <a:gd name="T6" fmla="*/ 25 w 49"/>
                  <a:gd name="T7" fmla="*/ 0 h 25"/>
                </a:gdLst>
                <a:ahLst/>
                <a:cxnLst>
                  <a:cxn ang="0">
                    <a:pos x="T0" y="T1"/>
                  </a:cxn>
                  <a:cxn ang="0">
                    <a:pos x="T2" y="T3"/>
                  </a:cxn>
                  <a:cxn ang="0">
                    <a:pos x="T4" y="T5"/>
                  </a:cxn>
                  <a:cxn ang="0">
                    <a:pos x="T6" y="T7"/>
                  </a:cxn>
                </a:cxnLst>
                <a:rect l="0" t="0" r="r" b="b"/>
                <a:pathLst>
                  <a:path w="49" h="25">
                    <a:moveTo>
                      <a:pt x="25" y="0"/>
                    </a:moveTo>
                    <a:cubicBezTo>
                      <a:pt x="11" y="0"/>
                      <a:pt x="0" y="11"/>
                      <a:pt x="0" y="25"/>
                    </a:cubicBezTo>
                    <a:cubicBezTo>
                      <a:pt x="49" y="25"/>
                      <a:pt x="49" y="25"/>
                      <a:pt x="49" y="25"/>
                    </a:cubicBezTo>
                    <a:cubicBezTo>
                      <a:pt x="49" y="11"/>
                      <a:pt x="38"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82" name="Freeform 181"/>
              <p:cNvSpPr>
                <a:spLocks/>
              </p:cNvSpPr>
              <p:nvPr/>
            </p:nvSpPr>
            <p:spPr bwMode="auto">
              <a:xfrm>
                <a:off x="4795838" y="4603750"/>
                <a:ext cx="136525" cy="366712"/>
              </a:xfrm>
              <a:custGeom>
                <a:avLst/>
                <a:gdLst>
                  <a:gd name="T0" fmla="*/ 86 w 86"/>
                  <a:gd name="T1" fmla="*/ 49 h 231"/>
                  <a:gd name="T2" fmla="*/ 44 w 86"/>
                  <a:gd name="T3" fmla="*/ 0 h 231"/>
                  <a:gd name="T4" fmla="*/ 0 w 86"/>
                  <a:gd name="T5" fmla="*/ 45 h 231"/>
                  <a:gd name="T6" fmla="*/ 33 w 86"/>
                  <a:gd name="T7" fmla="*/ 213 h 231"/>
                  <a:gd name="T8" fmla="*/ 41 w 86"/>
                  <a:gd name="T9" fmla="*/ 231 h 231"/>
                  <a:gd name="T10" fmla="*/ 51 w 86"/>
                  <a:gd name="T11" fmla="*/ 213 h 231"/>
                  <a:gd name="T12" fmla="*/ 86 w 86"/>
                  <a:gd name="T13" fmla="*/ 49 h 231"/>
                </a:gdLst>
                <a:ahLst/>
                <a:cxnLst>
                  <a:cxn ang="0">
                    <a:pos x="T0" y="T1"/>
                  </a:cxn>
                  <a:cxn ang="0">
                    <a:pos x="T2" y="T3"/>
                  </a:cxn>
                  <a:cxn ang="0">
                    <a:pos x="T4" y="T5"/>
                  </a:cxn>
                  <a:cxn ang="0">
                    <a:pos x="T6" y="T7"/>
                  </a:cxn>
                  <a:cxn ang="0">
                    <a:pos x="T8" y="T9"/>
                  </a:cxn>
                  <a:cxn ang="0">
                    <a:pos x="T10" y="T11"/>
                  </a:cxn>
                  <a:cxn ang="0">
                    <a:pos x="T12" y="T13"/>
                  </a:cxn>
                </a:cxnLst>
                <a:rect l="0" t="0" r="r" b="b"/>
                <a:pathLst>
                  <a:path w="86" h="231">
                    <a:moveTo>
                      <a:pt x="86" y="49"/>
                    </a:moveTo>
                    <a:lnTo>
                      <a:pt x="44" y="0"/>
                    </a:lnTo>
                    <a:lnTo>
                      <a:pt x="0" y="45"/>
                    </a:lnTo>
                    <a:lnTo>
                      <a:pt x="33" y="213"/>
                    </a:lnTo>
                    <a:lnTo>
                      <a:pt x="41" y="231"/>
                    </a:lnTo>
                    <a:lnTo>
                      <a:pt x="51" y="213"/>
                    </a:lnTo>
                    <a:lnTo>
                      <a:pt x="86" y="49"/>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83" name="Freeform 182"/>
              <p:cNvSpPr>
                <a:spLocks/>
              </p:cNvSpPr>
              <p:nvPr/>
            </p:nvSpPr>
            <p:spPr bwMode="auto">
              <a:xfrm>
                <a:off x="4783138" y="4357688"/>
                <a:ext cx="171450" cy="214312"/>
              </a:xfrm>
              <a:custGeom>
                <a:avLst/>
                <a:gdLst>
                  <a:gd name="T0" fmla="*/ 68 w 77"/>
                  <a:gd name="T1" fmla="*/ 59 h 97"/>
                  <a:gd name="T2" fmla="*/ 28 w 77"/>
                  <a:gd name="T3" fmla="*/ 90 h 97"/>
                  <a:gd name="T4" fmla="*/ 8 w 77"/>
                  <a:gd name="T5" fmla="*/ 39 h 97"/>
                  <a:gd name="T6" fmla="*/ 57 w 77"/>
                  <a:gd name="T7" fmla="*/ 6 h 97"/>
                  <a:gd name="T8" fmla="*/ 68 w 77"/>
                  <a:gd name="T9" fmla="*/ 59 h 97"/>
                </a:gdLst>
                <a:ahLst/>
                <a:cxnLst>
                  <a:cxn ang="0">
                    <a:pos x="T0" y="T1"/>
                  </a:cxn>
                  <a:cxn ang="0">
                    <a:pos x="T2" y="T3"/>
                  </a:cxn>
                  <a:cxn ang="0">
                    <a:pos x="T4" y="T5"/>
                  </a:cxn>
                  <a:cxn ang="0">
                    <a:pos x="T6" y="T7"/>
                  </a:cxn>
                  <a:cxn ang="0">
                    <a:pos x="T8" y="T9"/>
                  </a:cxn>
                </a:cxnLst>
                <a:rect l="0" t="0" r="r" b="b"/>
                <a:pathLst>
                  <a:path w="77" h="97">
                    <a:moveTo>
                      <a:pt x="68" y="59"/>
                    </a:moveTo>
                    <a:cubicBezTo>
                      <a:pt x="54" y="97"/>
                      <a:pt x="46" y="96"/>
                      <a:pt x="28" y="90"/>
                    </a:cubicBezTo>
                    <a:cubicBezTo>
                      <a:pt x="9" y="84"/>
                      <a:pt x="0" y="61"/>
                      <a:pt x="8" y="39"/>
                    </a:cubicBezTo>
                    <a:cubicBezTo>
                      <a:pt x="15" y="17"/>
                      <a:pt x="39" y="0"/>
                      <a:pt x="57" y="6"/>
                    </a:cubicBezTo>
                    <a:cubicBezTo>
                      <a:pt x="76" y="12"/>
                      <a:pt x="77" y="37"/>
                      <a:pt x="68" y="59"/>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84" name="Freeform 183"/>
              <p:cNvSpPr>
                <a:spLocks/>
              </p:cNvSpPr>
              <p:nvPr/>
            </p:nvSpPr>
            <p:spPr bwMode="auto">
              <a:xfrm>
                <a:off x="4751388" y="4348163"/>
                <a:ext cx="192087" cy="234950"/>
              </a:xfrm>
              <a:custGeom>
                <a:avLst/>
                <a:gdLst>
                  <a:gd name="T0" fmla="*/ 74 w 86"/>
                  <a:gd name="T1" fmla="*/ 22 h 106"/>
                  <a:gd name="T2" fmla="*/ 62 w 86"/>
                  <a:gd name="T3" fmla="*/ 90 h 106"/>
                  <a:gd name="T4" fmla="*/ 25 w 86"/>
                  <a:gd name="T5" fmla="*/ 87 h 106"/>
                  <a:gd name="T6" fmla="*/ 25 w 86"/>
                  <a:gd name="T7" fmla="*/ 8 h 106"/>
                  <a:gd name="T8" fmla="*/ 74 w 86"/>
                  <a:gd name="T9" fmla="*/ 22 h 106"/>
                </a:gdLst>
                <a:ahLst/>
                <a:cxnLst>
                  <a:cxn ang="0">
                    <a:pos x="T0" y="T1"/>
                  </a:cxn>
                  <a:cxn ang="0">
                    <a:pos x="T2" y="T3"/>
                  </a:cxn>
                  <a:cxn ang="0">
                    <a:pos x="T4" y="T5"/>
                  </a:cxn>
                  <a:cxn ang="0">
                    <a:pos x="T6" y="T7"/>
                  </a:cxn>
                  <a:cxn ang="0">
                    <a:pos x="T8" y="T9"/>
                  </a:cxn>
                </a:cxnLst>
                <a:rect l="0" t="0" r="r" b="b"/>
                <a:pathLst>
                  <a:path w="86" h="106">
                    <a:moveTo>
                      <a:pt x="74" y="22"/>
                    </a:moveTo>
                    <a:cubicBezTo>
                      <a:pt x="86" y="41"/>
                      <a:pt x="77" y="81"/>
                      <a:pt x="62" y="90"/>
                    </a:cubicBezTo>
                    <a:cubicBezTo>
                      <a:pt x="48" y="98"/>
                      <a:pt x="36" y="106"/>
                      <a:pt x="25" y="87"/>
                    </a:cubicBezTo>
                    <a:cubicBezTo>
                      <a:pt x="14" y="68"/>
                      <a:pt x="0" y="19"/>
                      <a:pt x="25" y="8"/>
                    </a:cubicBezTo>
                    <a:cubicBezTo>
                      <a:pt x="40" y="0"/>
                      <a:pt x="63" y="3"/>
                      <a:pt x="74" y="2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85" name="Freeform 184"/>
              <p:cNvSpPr>
                <a:spLocks/>
              </p:cNvSpPr>
              <p:nvPr/>
            </p:nvSpPr>
            <p:spPr bwMode="auto">
              <a:xfrm>
                <a:off x="4818063" y="4521200"/>
                <a:ext cx="87312" cy="104775"/>
              </a:xfrm>
              <a:custGeom>
                <a:avLst/>
                <a:gdLst>
                  <a:gd name="T0" fmla="*/ 55 w 55"/>
                  <a:gd name="T1" fmla="*/ 44 h 66"/>
                  <a:gd name="T2" fmla="*/ 27 w 55"/>
                  <a:gd name="T3" fmla="*/ 66 h 66"/>
                  <a:gd name="T4" fmla="*/ 0 w 55"/>
                  <a:gd name="T5" fmla="*/ 44 h 66"/>
                  <a:gd name="T6" fmla="*/ 0 w 55"/>
                  <a:gd name="T7" fmla="*/ 0 h 66"/>
                  <a:gd name="T8" fmla="*/ 55 w 55"/>
                  <a:gd name="T9" fmla="*/ 0 h 66"/>
                  <a:gd name="T10" fmla="*/ 55 w 55"/>
                  <a:gd name="T11" fmla="*/ 44 h 66"/>
                </a:gdLst>
                <a:ahLst/>
                <a:cxnLst>
                  <a:cxn ang="0">
                    <a:pos x="T0" y="T1"/>
                  </a:cxn>
                  <a:cxn ang="0">
                    <a:pos x="T2" y="T3"/>
                  </a:cxn>
                  <a:cxn ang="0">
                    <a:pos x="T4" y="T5"/>
                  </a:cxn>
                  <a:cxn ang="0">
                    <a:pos x="T6" y="T7"/>
                  </a:cxn>
                  <a:cxn ang="0">
                    <a:pos x="T8" y="T9"/>
                  </a:cxn>
                  <a:cxn ang="0">
                    <a:pos x="T10" y="T11"/>
                  </a:cxn>
                </a:cxnLst>
                <a:rect l="0" t="0" r="r" b="b"/>
                <a:pathLst>
                  <a:path w="55" h="66">
                    <a:moveTo>
                      <a:pt x="55" y="44"/>
                    </a:moveTo>
                    <a:lnTo>
                      <a:pt x="27" y="66"/>
                    </a:lnTo>
                    <a:lnTo>
                      <a:pt x="0" y="44"/>
                    </a:lnTo>
                    <a:lnTo>
                      <a:pt x="0" y="0"/>
                    </a:lnTo>
                    <a:lnTo>
                      <a:pt x="55" y="0"/>
                    </a:lnTo>
                    <a:lnTo>
                      <a:pt x="55" y="44"/>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86" name="Freeform 185"/>
              <p:cNvSpPr>
                <a:spLocks/>
              </p:cNvSpPr>
              <p:nvPr/>
            </p:nvSpPr>
            <p:spPr bwMode="auto">
              <a:xfrm>
                <a:off x="4610100" y="4618038"/>
                <a:ext cx="185737" cy="484187"/>
              </a:xfrm>
              <a:custGeom>
                <a:avLst/>
                <a:gdLst>
                  <a:gd name="T0" fmla="*/ 84 w 84"/>
                  <a:gd name="T1" fmla="*/ 9 h 218"/>
                  <a:gd name="T2" fmla="*/ 51 w 84"/>
                  <a:gd name="T3" fmla="*/ 0 h 218"/>
                  <a:gd name="T4" fmla="*/ 0 w 84"/>
                  <a:gd name="T5" fmla="*/ 218 h 218"/>
                  <a:gd name="T6" fmla="*/ 34 w 84"/>
                  <a:gd name="T7" fmla="*/ 218 h 218"/>
                  <a:gd name="T8" fmla="*/ 84 w 84"/>
                  <a:gd name="T9" fmla="*/ 9 h 218"/>
                </a:gdLst>
                <a:ahLst/>
                <a:cxnLst>
                  <a:cxn ang="0">
                    <a:pos x="T0" y="T1"/>
                  </a:cxn>
                  <a:cxn ang="0">
                    <a:pos x="T2" y="T3"/>
                  </a:cxn>
                  <a:cxn ang="0">
                    <a:pos x="T4" y="T5"/>
                  </a:cxn>
                  <a:cxn ang="0">
                    <a:pos x="T6" y="T7"/>
                  </a:cxn>
                  <a:cxn ang="0">
                    <a:pos x="T8" y="T9"/>
                  </a:cxn>
                </a:cxnLst>
                <a:rect l="0" t="0" r="r" b="b"/>
                <a:pathLst>
                  <a:path w="84" h="218">
                    <a:moveTo>
                      <a:pt x="84" y="9"/>
                    </a:moveTo>
                    <a:cubicBezTo>
                      <a:pt x="73" y="6"/>
                      <a:pt x="62" y="3"/>
                      <a:pt x="51" y="0"/>
                    </a:cubicBezTo>
                    <a:cubicBezTo>
                      <a:pt x="18" y="71"/>
                      <a:pt x="7" y="141"/>
                      <a:pt x="0" y="218"/>
                    </a:cubicBezTo>
                    <a:cubicBezTo>
                      <a:pt x="34" y="218"/>
                      <a:pt x="34" y="218"/>
                      <a:pt x="34" y="218"/>
                    </a:cubicBezTo>
                    <a:cubicBezTo>
                      <a:pt x="42" y="144"/>
                      <a:pt x="53" y="77"/>
                      <a:pt x="84" y="9"/>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87" name="Freeform 186"/>
              <p:cNvSpPr>
                <a:spLocks/>
              </p:cNvSpPr>
              <p:nvPr/>
            </p:nvSpPr>
            <p:spPr bwMode="auto">
              <a:xfrm>
                <a:off x="4927600" y="4618038"/>
                <a:ext cx="188912" cy="484187"/>
              </a:xfrm>
              <a:custGeom>
                <a:avLst/>
                <a:gdLst>
                  <a:gd name="T0" fmla="*/ 0 w 85"/>
                  <a:gd name="T1" fmla="*/ 9 h 218"/>
                  <a:gd name="T2" fmla="*/ 34 w 85"/>
                  <a:gd name="T3" fmla="*/ 0 h 218"/>
                  <a:gd name="T4" fmla="*/ 85 w 85"/>
                  <a:gd name="T5" fmla="*/ 218 h 218"/>
                  <a:gd name="T6" fmla="*/ 50 w 85"/>
                  <a:gd name="T7" fmla="*/ 218 h 218"/>
                  <a:gd name="T8" fmla="*/ 0 w 85"/>
                  <a:gd name="T9" fmla="*/ 9 h 218"/>
                </a:gdLst>
                <a:ahLst/>
                <a:cxnLst>
                  <a:cxn ang="0">
                    <a:pos x="T0" y="T1"/>
                  </a:cxn>
                  <a:cxn ang="0">
                    <a:pos x="T2" y="T3"/>
                  </a:cxn>
                  <a:cxn ang="0">
                    <a:pos x="T4" y="T5"/>
                  </a:cxn>
                  <a:cxn ang="0">
                    <a:pos x="T6" y="T7"/>
                  </a:cxn>
                  <a:cxn ang="0">
                    <a:pos x="T8" y="T9"/>
                  </a:cxn>
                </a:cxnLst>
                <a:rect l="0" t="0" r="r" b="b"/>
                <a:pathLst>
                  <a:path w="85" h="218">
                    <a:moveTo>
                      <a:pt x="0" y="9"/>
                    </a:moveTo>
                    <a:cubicBezTo>
                      <a:pt x="12" y="6"/>
                      <a:pt x="23" y="3"/>
                      <a:pt x="34" y="0"/>
                    </a:cubicBezTo>
                    <a:cubicBezTo>
                      <a:pt x="67" y="71"/>
                      <a:pt x="77" y="141"/>
                      <a:pt x="85" y="218"/>
                    </a:cubicBezTo>
                    <a:cubicBezTo>
                      <a:pt x="50" y="218"/>
                      <a:pt x="50" y="218"/>
                      <a:pt x="50" y="218"/>
                    </a:cubicBezTo>
                    <a:cubicBezTo>
                      <a:pt x="42" y="144"/>
                      <a:pt x="32" y="77"/>
                      <a:pt x="0" y="9"/>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88" name="Freeform 187"/>
              <p:cNvSpPr>
                <a:spLocks/>
              </p:cNvSpPr>
              <p:nvPr/>
            </p:nvSpPr>
            <p:spPr bwMode="auto">
              <a:xfrm>
                <a:off x="4618038" y="5102225"/>
                <a:ext cx="58737" cy="61912"/>
              </a:xfrm>
              <a:custGeom>
                <a:avLst/>
                <a:gdLst>
                  <a:gd name="T0" fmla="*/ 0 w 26"/>
                  <a:gd name="T1" fmla="*/ 0 h 28"/>
                  <a:gd name="T2" fmla="*/ 0 w 26"/>
                  <a:gd name="T3" fmla="*/ 16 h 28"/>
                  <a:gd name="T4" fmla="*/ 13 w 26"/>
                  <a:gd name="T5" fmla="*/ 28 h 28"/>
                  <a:gd name="T6" fmla="*/ 26 w 26"/>
                  <a:gd name="T7" fmla="*/ 16 h 28"/>
                  <a:gd name="T8" fmla="*/ 26 w 26"/>
                  <a:gd name="T9" fmla="*/ 0 h 28"/>
                  <a:gd name="T10" fmla="*/ 0 w 26"/>
                  <a:gd name="T11" fmla="*/ 0 h 28"/>
                </a:gdLst>
                <a:ahLst/>
                <a:cxnLst>
                  <a:cxn ang="0">
                    <a:pos x="T0" y="T1"/>
                  </a:cxn>
                  <a:cxn ang="0">
                    <a:pos x="T2" y="T3"/>
                  </a:cxn>
                  <a:cxn ang="0">
                    <a:pos x="T4" y="T5"/>
                  </a:cxn>
                  <a:cxn ang="0">
                    <a:pos x="T6" y="T7"/>
                  </a:cxn>
                  <a:cxn ang="0">
                    <a:pos x="T8" y="T9"/>
                  </a:cxn>
                  <a:cxn ang="0">
                    <a:pos x="T10" y="T11"/>
                  </a:cxn>
                </a:cxnLst>
                <a:rect l="0" t="0" r="r" b="b"/>
                <a:pathLst>
                  <a:path w="26" h="28">
                    <a:moveTo>
                      <a:pt x="0" y="0"/>
                    </a:moveTo>
                    <a:cubicBezTo>
                      <a:pt x="0" y="16"/>
                      <a:pt x="0" y="16"/>
                      <a:pt x="0" y="16"/>
                    </a:cubicBezTo>
                    <a:cubicBezTo>
                      <a:pt x="0" y="23"/>
                      <a:pt x="6" y="28"/>
                      <a:pt x="13" y="28"/>
                    </a:cubicBezTo>
                    <a:cubicBezTo>
                      <a:pt x="20" y="28"/>
                      <a:pt x="26" y="23"/>
                      <a:pt x="26" y="16"/>
                    </a:cubicBezTo>
                    <a:cubicBezTo>
                      <a:pt x="26" y="0"/>
                      <a:pt x="26" y="0"/>
                      <a:pt x="26"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89" name="Freeform 188"/>
              <p:cNvSpPr>
                <a:spLocks/>
              </p:cNvSpPr>
              <p:nvPr/>
            </p:nvSpPr>
            <p:spPr bwMode="auto">
              <a:xfrm>
                <a:off x="5049838" y="5102225"/>
                <a:ext cx="55562" cy="61912"/>
              </a:xfrm>
              <a:custGeom>
                <a:avLst/>
                <a:gdLst>
                  <a:gd name="T0" fmla="*/ 0 w 25"/>
                  <a:gd name="T1" fmla="*/ 0 h 28"/>
                  <a:gd name="T2" fmla="*/ 0 w 25"/>
                  <a:gd name="T3" fmla="*/ 16 h 28"/>
                  <a:gd name="T4" fmla="*/ 12 w 25"/>
                  <a:gd name="T5" fmla="*/ 28 h 28"/>
                  <a:gd name="T6" fmla="*/ 25 w 25"/>
                  <a:gd name="T7" fmla="*/ 16 h 28"/>
                  <a:gd name="T8" fmla="*/ 25 w 25"/>
                  <a:gd name="T9" fmla="*/ 0 h 28"/>
                  <a:gd name="T10" fmla="*/ 0 w 25"/>
                  <a:gd name="T11" fmla="*/ 0 h 28"/>
                </a:gdLst>
                <a:ahLst/>
                <a:cxnLst>
                  <a:cxn ang="0">
                    <a:pos x="T0" y="T1"/>
                  </a:cxn>
                  <a:cxn ang="0">
                    <a:pos x="T2" y="T3"/>
                  </a:cxn>
                  <a:cxn ang="0">
                    <a:pos x="T4" y="T5"/>
                  </a:cxn>
                  <a:cxn ang="0">
                    <a:pos x="T6" y="T7"/>
                  </a:cxn>
                  <a:cxn ang="0">
                    <a:pos x="T8" y="T9"/>
                  </a:cxn>
                  <a:cxn ang="0">
                    <a:pos x="T10" y="T11"/>
                  </a:cxn>
                </a:cxnLst>
                <a:rect l="0" t="0" r="r" b="b"/>
                <a:pathLst>
                  <a:path w="25" h="28">
                    <a:moveTo>
                      <a:pt x="0" y="0"/>
                    </a:moveTo>
                    <a:cubicBezTo>
                      <a:pt x="0" y="16"/>
                      <a:pt x="0" y="16"/>
                      <a:pt x="0" y="16"/>
                    </a:cubicBezTo>
                    <a:cubicBezTo>
                      <a:pt x="0" y="23"/>
                      <a:pt x="5" y="28"/>
                      <a:pt x="12" y="28"/>
                    </a:cubicBezTo>
                    <a:cubicBezTo>
                      <a:pt x="19" y="28"/>
                      <a:pt x="25" y="23"/>
                      <a:pt x="25" y="16"/>
                    </a:cubicBezTo>
                    <a:cubicBezTo>
                      <a:pt x="25" y="0"/>
                      <a:pt x="25" y="0"/>
                      <a:pt x="25"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90" name="Freeform 189"/>
              <p:cNvSpPr>
                <a:spLocks/>
              </p:cNvSpPr>
              <p:nvPr/>
            </p:nvSpPr>
            <p:spPr bwMode="auto">
              <a:xfrm>
                <a:off x="4721225" y="4602163"/>
                <a:ext cx="282575" cy="490537"/>
              </a:xfrm>
              <a:custGeom>
                <a:avLst/>
                <a:gdLst>
                  <a:gd name="T0" fmla="*/ 123 w 178"/>
                  <a:gd name="T1" fmla="*/ 0 h 309"/>
                  <a:gd name="T2" fmla="*/ 88 w 178"/>
                  <a:gd name="T3" fmla="*/ 59 h 309"/>
                  <a:gd name="T4" fmla="*/ 54 w 178"/>
                  <a:gd name="T5" fmla="*/ 0 h 309"/>
                  <a:gd name="T6" fmla="*/ 0 w 178"/>
                  <a:gd name="T7" fmla="*/ 10 h 309"/>
                  <a:gd name="T8" fmla="*/ 3 w 178"/>
                  <a:gd name="T9" fmla="*/ 309 h 309"/>
                  <a:gd name="T10" fmla="*/ 173 w 178"/>
                  <a:gd name="T11" fmla="*/ 309 h 309"/>
                  <a:gd name="T12" fmla="*/ 178 w 178"/>
                  <a:gd name="T13" fmla="*/ 10 h 309"/>
                  <a:gd name="T14" fmla="*/ 123 w 178"/>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309">
                    <a:moveTo>
                      <a:pt x="123" y="0"/>
                    </a:moveTo>
                    <a:lnTo>
                      <a:pt x="88" y="59"/>
                    </a:lnTo>
                    <a:lnTo>
                      <a:pt x="54" y="0"/>
                    </a:lnTo>
                    <a:lnTo>
                      <a:pt x="0" y="10"/>
                    </a:lnTo>
                    <a:lnTo>
                      <a:pt x="3" y="309"/>
                    </a:lnTo>
                    <a:lnTo>
                      <a:pt x="173" y="309"/>
                    </a:lnTo>
                    <a:lnTo>
                      <a:pt x="178" y="10"/>
                    </a:lnTo>
                    <a:lnTo>
                      <a:pt x="123"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91" name="Freeform 190"/>
              <p:cNvSpPr>
                <a:spLocks/>
              </p:cNvSpPr>
              <p:nvPr/>
            </p:nvSpPr>
            <p:spPr bwMode="auto">
              <a:xfrm>
                <a:off x="4932363" y="4432300"/>
                <a:ext cx="1587"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92" name="Freeform 191"/>
              <p:cNvSpPr>
                <a:spLocks/>
              </p:cNvSpPr>
              <p:nvPr/>
            </p:nvSpPr>
            <p:spPr bwMode="auto">
              <a:xfrm>
                <a:off x="4932363" y="4430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93" name="Freeform 192"/>
              <p:cNvSpPr>
                <a:spLocks/>
              </p:cNvSpPr>
              <p:nvPr/>
            </p:nvSpPr>
            <p:spPr bwMode="auto">
              <a:xfrm>
                <a:off x="4927600" y="4424363"/>
                <a:ext cx="1587"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94" name="Freeform 193"/>
              <p:cNvSpPr>
                <a:spLocks/>
              </p:cNvSpPr>
              <p:nvPr/>
            </p:nvSpPr>
            <p:spPr bwMode="auto">
              <a:xfrm>
                <a:off x="4929188" y="44259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95" name="Freeform 194"/>
              <p:cNvSpPr>
                <a:spLocks/>
              </p:cNvSpPr>
              <p:nvPr/>
            </p:nvSpPr>
            <p:spPr bwMode="auto">
              <a:xfrm>
                <a:off x="4789488" y="4424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96" name="Freeform 195"/>
              <p:cNvSpPr>
                <a:spLocks/>
              </p:cNvSpPr>
              <p:nvPr/>
            </p:nvSpPr>
            <p:spPr bwMode="auto">
              <a:xfrm>
                <a:off x="4933950" y="4435475"/>
                <a:ext cx="0" cy="158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97" name="Freeform 196"/>
              <p:cNvSpPr>
                <a:spLocks/>
              </p:cNvSpPr>
              <p:nvPr/>
            </p:nvSpPr>
            <p:spPr bwMode="auto">
              <a:xfrm>
                <a:off x="4933950" y="44386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98" name="Rectangle 197"/>
              <p:cNvSpPr>
                <a:spLocks noChangeArrowheads="1"/>
              </p:cNvSpPr>
              <p:nvPr/>
            </p:nvSpPr>
            <p:spPr bwMode="auto">
              <a:xfrm>
                <a:off x="4927600" y="4421188"/>
                <a:ext cx="1587" cy="1587"/>
              </a:xfrm>
              <a:prstGeom prst="rect">
                <a:avLst/>
              </a:prstGeom>
              <a:solidFill>
                <a:srgbClr val="FFD6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99" name="Freeform 198"/>
              <p:cNvSpPr>
                <a:spLocks/>
              </p:cNvSpPr>
              <p:nvPr/>
            </p:nvSpPr>
            <p:spPr bwMode="auto">
              <a:xfrm>
                <a:off x="4784725" y="44370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00" name="Freeform 199"/>
              <p:cNvSpPr>
                <a:spLocks/>
              </p:cNvSpPr>
              <p:nvPr/>
            </p:nvSpPr>
            <p:spPr bwMode="auto">
              <a:xfrm>
                <a:off x="4787900" y="4430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01" name="Freeform 200"/>
              <p:cNvSpPr>
                <a:spLocks/>
              </p:cNvSpPr>
              <p:nvPr/>
            </p:nvSpPr>
            <p:spPr bwMode="auto">
              <a:xfrm>
                <a:off x="4789488" y="4427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02" name="Freeform 201"/>
              <p:cNvSpPr>
                <a:spLocks/>
              </p:cNvSpPr>
              <p:nvPr/>
            </p:nvSpPr>
            <p:spPr bwMode="auto">
              <a:xfrm>
                <a:off x="4787900" y="44323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03" name="Freeform 202"/>
              <p:cNvSpPr>
                <a:spLocks/>
              </p:cNvSpPr>
              <p:nvPr/>
            </p:nvSpPr>
            <p:spPr bwMode="auto">
              <a:xfrm>
                <a:off x="4773613" y="4414838"/>
                <a:ext cx="174625" cy="155575"/>
              </a:xfrm>
              <a:custGeom>
                <a:avLst/>
                <a:gdLst>
                  <a:gd name="T0" fmla="*/ 74 w 78"/>
                  <a:gd name="T1" fmla="*/ 17 h 70"/>
                  <a:gd name="T2" fmla="*/ 72 w 78"/>
                  <a:gd name="T3" fmla="*/ 17 h 70"/>
                  <a:gd name="T4" fmla="*/ 72 w 78"/>
                  <a:gd name="T5" fmla="*/ 12 h 70"/>
                  <a:gd name="T6" fmla="*/ 72 w 78"/>
                  <a:gd name="T7" fmla="*/ 11 h 70"/>
                  <a:gd name="T8" fmla="*/ 72 w 78"/>
                  <a:gd name="T9" fmla="*/ 10 h 70"/>
                  <a:gd name="T10" fmla="*/ 72 w 78"/>
                  <a:gd name="T11" fmla="*/ 9 h 70"/>
                  <a:gd name="T12" fmla="*/ 72 w 78"/>
                  <a:gd name="T13" fmla="*/ 9 h 70"/>
                  <a:gd name="T14" fmla="*/ 71 w 78"/>
                  <a:gd name="T15" fmla="*/ 8 h 70"/>
                  <a:gd name="T16" fmla="*/ 71 w 78"/>
                  <a:gd name="T17" fmla="*/ 7 h 70"/>
                  <a:gd name="T18" fmla="*/ 71 w 78"/>
                  <a:gd name="T19" fmla="*/ 7 h 70"/>
                  <a:gd name="T20" fmla="*/ 70 w 78"/>
                  <a:gd name="T21" fmla="*/ 5 h 70"/>
                  <a:gd name="T22" fmla="*/ 70 w 78"/>
                  <a:gd name="T23" fmla="*/ 5 h 70"/>
                  <a:gd name="T24" fmla="*/ 70 w 78"/>
                  <a:gd name="T25" fmla="*/ 4 h 70"/>
                  <a:gd name="T26" fmla="*/ 69 w 78"/>
                  <a:gd name="T27" fmla="*/ 4 h 70"/>
                  <a:gd name="T28" fmla="*/ 69 w 78"/>
                  <a:gd name="T29" fmla="*/ 3 h 70"/>
                  <a:gd name="T30" fmla="*/ 69 w 78"/>
                  <a:gd name="T31" fmla="*/ 3 h 70"/>
                  <a:gd name="T32" fmla="*/ 63 w 78"/>
                  <a:gd name="T33" fmla="*/ 3 h 70"/>
                  <a:gd name="T34" fmla="*/ 52 w 78"/>
                  <a:gd name="T35" fmla="*/ 1 h 70"/>
                  <a:gd name="T36" fmla="*/ 32 w 78"/>
                  <a:gd name="T37" fmla="*/ 3 h 70"/>
                  <a:gd name="T38" fmla="*/ 10 w 78"/>
                  <a:gd name="T39" fmla="*/ 0 h 70"/>
                  <a:gd name="T40" fmla="*/ 7 w 78"/>
                  <a:gd name="T41" fmla="*/ 4 h 70"/>
                  <a:gd name="T42" fmla="*/ 7 w 78"/>
                  <a:gd name="T43" fmla="*/ 4 h 70"/>
                  <a:gd name="T44" fmla="*/ 7 w 78"/>
                  <a:gd name="T45" fmla="*/ 6 h 70"/>
                  <a:gd name="T46" fmla="*/ 7 w 78"/>
                  <a:gd name="T47" fmla="*/ 6 h 70"/>
                  <a:gd name="T48" fmla="*/ 6 w 78"/>
                  <a:gd name="T49" fmla="*/ 7 h 70"/>
                  <a:gd name="T50" fmla="*/ 6 w 78"/>
                  <a:gd name="T51" fmla="*/ 7 h 70"/>
                  <a:gd name="T52" fmla="*/ 6 w 78"/>
                  <a:gd name="T53" fmla="*/ 8 h 70"/>
                  <a:gd name="T54" fmla="*/ 6 w 78"/>
                  <a:gd name="T55" fmla="*/ 9 h 70"/>
                  <a:gd name="T56" fmla="*/ 6 w 78"/>
                  <a:gd name="T57" fmla="*/ 10 h 70"/>
                  <a:gd name="T58" fmla="*/ 5 w 78"/>
                  <a:gd name="T59" fmla="*/ 10 h 70"/>
                  <a:gd name="T60" fmla="*/ 5 w 78"/>
                  <a:gd name="T61" fmla="*/ 12 h 70"/>
                  <a:gd name="T62" fmla="*/ 5 w 78"/>
                  <a:gd name="T63" fmla="*/ 17 h 70"/>
                  <a:gd name="T64" fmla="*/ 4 w 78"/>
                  <a:gd name="T65" fmla="*/ 17 h 70"/>
                  <a:gd name="T66" fmla="*/ 0 w 78"/>
                  <a:gd name="T67" fmla="*/ 23 h 70"/>
                  <a:gd name="T68" fmla="*/ 0 w 78"/>
                  <a:gd name="T69" fmla="*/ 35 h 70"/>
                  <a:gd name="T70" fmla="*/ 5 w 78"/>
                  <a:gd name="T71" fmla="*/ 40 h 70"/>
                  <a:gd name="T72" fmla="*/ 24 w 78"/>
                  <a:gd name="T73" fmla="*/ 70 h 70"/>
                  <a:gd name="T74" fmla="*/ 53 w 78"/>
                  <a:gd name="T75" fmla="*/ 70 h 70"/>
                  <a:gd name="T76" fmla="*/ 72 w 78"/>
                  <a:gd name="T77" fmla="*/ 40 h 70"/>
                  <a:gd name="T78" fmla="*/ 78 w 78"/>
                  <a:gd name="T79" fmla="*/ 35 h 70"/>
                  <a:gd name="T80" fmla="*/ 78 w 78"/>
                  <a:gd name="T81" fmla="*/ 23 h 70"/>
                  <a:gd name="T82" fmla="*/ 74 w 78"/>
                  <a:gd name="T83"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70">
                    <a:moveTo>
                      <a:pt x="74" y="17"/>
                    </a:moveTo>
                    <a:cubicBezTo>
                      <a:pt x="73" y="17"/>
                      <a:pt x="73" y="17"/>
                      <a:pt x="72" y="17"/>
                    </a:cubicBezTo>
                    <a:cubicBezTo>
                      <a:pt x="72" y="12"/>
                      <a:pt x="72" y="12"/>
                      <a:pt x="72" y="12"/>
                    </a:cubicBezTo>
                    <a:cubicBezTo>
                      <a:pt x="72" y="12"/>
                      <a:pt x="72" y="11"/>
                      <a:pt x="72" y="11"/>
                    </a:cubicBezTo>
                    <a:cubicBezTo>
                      <a:pt x="72" y="10"/>
                      <a:pt x="72" y="10"/>
                      <a:pt x="72" y="10"/>
                    </a:cubicBezTo>
                    <a:cubicBezTo>
                      <a:pt x="72" y="10"/>
                      <a:pt x="72" y="9"/>
                      <a:pt x="72" y="9"/>
                    </a:cubicBezTo>
                    <a:cubicBezTo>
                      <a:pt x="72" y="9"/>
                      <a:pt x="72" y="9"/>
                      <a:pt x="72" y="9"/>
                    </a:cubicBezTo>
                    <a:cubicBezTo>
                      <a:pt x="71" y="8"/>
                      <a:pt x="71" y="8"/>
                      <a:pt x="71" y="8"/>
                    </a:cubicBezTo>
                    <a:cubicBezTo>
                      <a:pt x="71" y="8"/>
                      <a:pt x="71" y="7"/>
                      <a:pt x="71" y="7"/>
                    </a:cubicBezTo>
                    <a:cubicBezTo>
                      <a:pt x="71" y="7"/>
                      <a:pt x="71" y="7"/>
                      <a:pt x="71" y="7"/>
                    </a:cubicBezTo>
                    <a:cubicBezTo>
                      <a:pt x="71" y="6"/>
                      <a:pt x="71" y="6"/>
                      <a:pt x="70" y="5"/>
                    </a:cubicBezTo>
                    <a:cubicBezTo>
                      <a:pt x="70" y="5"/>
                      <a:pt x="70" y="5"/>
                      <a:pt x="70" y="5"/>
                    </a:cubicBezTo>
                    <a:cubicBezTo>
                      <a:pt x="70" y="4"/>
                      <a:pt x="70" y="4"/>
                      <a:pt x="70" y="4"/>
                    </a:cubicBezTo>
                    <a:cubicBezTo>
                      <a:pt x="70" y="4"/>
                      <a:pt x="70" y="4"/>
                      <a:pt x="69" y="4"/>
                    </a:cubicBezTo>
                    <a:cubicBezTo>
                      <a:pt x="69" y="3"/>
                      <a:pt x="69" y="3"/>
                      <a:pt x="69" y="3"/>
                    </a:cubicBezTo>
                    <a:cubicBezTo>
                      <a:pt x="69" y="3"/>
                      <a:pt x="69" y="3"/>
                      <a:pt x="69" y="3"/>
                    </a:cubicBezTo>
                    <a:cubicBezTo>
                      <a:pt x="67" y="3"/>
                      <a:pt x="65" y="3"/>
                      <a:pt x="63" y="3"/>
                    </a:cubicBezTo>
                    <a:cubicBezTo>
                      <a:pt x="58" y="3"/>
                      <a:pt x="54" y="2"/>
                      <a:pt x="52" y="1"/>
                    </a:cubicBezTo>
                    <a:cubicBezTo>
                      <a:pt x="47" y="2"/>
                      <a:pt x="40" y="3"/>
                      <a:pt x="32" y="3"/>
                    </a:cubicBezTo>
                    <a:cubicBezTo>
                      <a:pt x="23" y="3"/>
                      <a:pt x="15" y="2"/>
                      <a:pt x="10" y="0"/>
                    </a:cubicBezTo>
                    <a:cubicBezTo>
                      <a:pt x="9" y="2"/>
                      <a:pt x="8" y="3"/>
                      <a:pt x="7" y="4"/>
                    </a:cubicBezTo>
                    <a:cubicBezTo>
                      <a:pt x="7" y="4"/>
                      <a:pt x="7" y="4"/>
                      <a:pt x="7" y="4"/>
                    </a:cubicBezTo>
                    <a:cubicBezTo>
                      <a:pt x="7" y="5"/>
                      <a:pt x="7" y="5"/>
                      <a:pt x="7" y="6"/>
                    </a:cubicBezTo>
                    <a:cubicBezTo>
                      <a:pt x="7" y="6"/>
                      <a:pt x="7" y="6"/>
                      <a:pt x="7" y="6"/>
                    </a:cubicBezTo>
                    <a:cubicBezTo>
                      <a:pt x="7" y="6"/>
                      <a:pt x="6" y="7"/>
                      <a:pt x="6" y="7"/>
                    </a:cubicBezTo>
                    <a:cubicBezTo>
                      <a:pt x="6" y="7"/>
                      <a:pt x="6" y="7"/>
                      <a:pt x="6" y="7"/>
                    </a:cubicBezTo>
                    <a:cubicBezTo>
                      <a:pt x="6" y="8"/>
                      <a:pt x="6" y="8"/>
                      <a:pt x="6" y="8"/>
                    </a:cubicBezTo>
                    <a:cubicBezTo>
                      <a:pt x="6" y="9"/>
                      <a:pt x="6" y="9"/>
                      <a:pt x="6" y="9"/>
                    </a:cubicBezTo>
                    <a:cubicBezTo>
                      <a:pt x="6" y="9"/>
                      <a:pt x="6" y="10"/>
                      <a:pt x="6" y="10"/>
                    </a:cubicBezTo>
                    <a:cubicBezTo>
                      <a:pt x="5" y="10"/>
                      <a:pt x="5" y="10"/>
                      <a:pt x="5" y="10"/>
                    </a:cubicBezTo>
                    <a:cubicBezTo>
                      <a:pt x="5" y="11"/>
                      <a:pt x="5" y="12"/>
                      <a:pt x="5" y="12"/>
                    </a:cubicBezTo>
                    <a:cubicBezTo>
                      <a:pt x="5" y="17"/>
                      <a:pt x="5" y="17"/>
                      <a:pt x="5" y="17"/>
                    </a:cubicBezTo>
                    <a:cubicBezTo>
                      <a:pt x="5" y="17"/>
                      <a:pt x="5" y="17"/>
                      <a:pt x="4" y="17"/>
                    </a:cubicBezTo>
                    <a:cubicBezTo>
                      <a:pt x="2" y="17"/>
                      <a:pt x="0" y="20"/>
                      <a:pt x="0" y="23"/>
                    </a:cubicBezTo>
                    <a:cubicBezTo>
                      <a:pt x="0" y="35"/>
                      <a:pt x="0" y="35"/>
                      <a:pt x="0" y="35"/>
                    </a:cubicBezTo>
                    <a:cubicBezTo>
                      <a:pt x="0" y="38"/>
                      <a:pt x="2" y="40"/>
                      <a:pt x="5" y="40"/>
                    </a:cubicBezTo>
                    <a:cubicBezTo>
                      <a:pt x="5" y="40"/>
                      <a:pt x="15" y="70"/>
                      <a:pt x="24" y="70"/>
                    </a:cubicBezTo>
                    <a:cubicBezTo>
                      <a:pt x="53" y="70"/>
                      <a:pt x="53" y="70"/>
                      <a:pt x="53" y="70"/>
                    </a:cubicBezTo>
                    <a:cubicBezTo>
                      <a:pt x="62" y="70"/>
                      <a:pt x="72" y="40"/>
                      <a:pt x="72" y="40"/>
                    </a:cubicBezTo>
                    <a:cubicBezTo>
                      <a:pt x="75" y="40"/>
                      <a:pt x="78" y="38"/>
                      <a:pt x="78" y="35"/>
                    </a:cubicBezTo>
                    <a:cubicBezTo>
                      <a:pt x="78" y="23"/>
                      <a:pt x="78" y="23"/>
                      <a:pt x="78" y="23"/>
                    </a:cubicBezTo>
                    <a:cubicBezTo>
                      <a:pt x="78" y="20"/>
                      <a:pt x="76" y="18"/>
                      <a:pt x="74" y="17"/>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04" name="Rectangle 203"/>
              <p:cNvSpPr>
                <a:spLocks noChangeArrowheads="1"/>
              </p:cNvSpPr>
              <p:nvPr/>
            </p:nvSpPr>
            <p:spPr bwMode="auto">
              <a:xfrm>
                <a:off x="4725988" y="5092700"/>
                <a:ext cx="269875" cy="174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05" name="Rectangle 204"/>
              <p:cNvSpPr>
                <a:spLocks noChangeArrowheads="1"/>
              </p:cNvSpPr>
              <p:nvPr/>
            </p:nvSpPr>
            <p:spPr bwMode="auto">
              <a:xfrm>
                <a:off x="4837113" y="5092700"/>
                <a:ext cx="47625" cy="174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06" name="Oval 205"/>
              <p:cNvSpPr>
                <a:spLocks noChangeArrowheads="1"/>
              </p:cNvSpPr>
              <p:nvPr/>
            </p:nvSpPr>
            <p:spPr bwMode="auto">
              <a:xfrm>
                <a:off x="4856163" y="4641850"/>
                <a:ext cx="9525" cy="9525"/>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07" name="Oval 206"/>
              <p:cNvSpPr>
                <a:spLocks noChangeArrowheads="1"/>
              </p:cNvSpPr>
              <p:nvPr/>
            </p:nvSpPr>
            <p:spPr bwMode="auto">
              <a:xfrm>
                <a:off x="4856163" y="4673600"/>
                <a:ext cx="9525" cy="6350"/>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grpSp>
      </p:grpSp>
      <p:sp>
        <p:nvSpPr>
          <p:cNvPr id="2" name="Title 1"/>
          <p:cNvSpPr>
            <a:spLocks noGrp="1"/>
          </p:cNvSpPr>
          <p:nvPr>
            <p:ph type="title"/>
          </p:nvPr>
        </p:nvSpPr>
        <p:spPr/>
        <p:txBody>
          <a:bodyPr/>
          <a:lstStyle/>
          <a:p>
            <a:r>
              <a:rPr lang="en-US" dirty="0" smtClean="0"/>
              <a:t>Contributors</a:t>
            </a:r>
            <a:endParaRPr lang="en-US" dirty="0"/>
          </a:p>
        </p:txBody>
      </p:sp>
      <p:sp>
        <p:nvSpPr>
          <p:cNvPr id="106" name="Rectangle 105"/>
          <p:cNvSpPr/>
          <p:nvPr/>
        </p:nvSpPr>
        <p:spPr>
          <a:xfrm flipH="1">
            <a:off x="0" y="6889301"/>
            <a:ext cx="12435840" cy="119512"/>
          </a:xfrm>
          <a:prstGeom prst="rect">
            <a:avLst/>
          </a:prstGeom>
          <a:solidFill>
            <a:srgbClr val="7FBA00"/>
          </a:solidFill>
          <a:ln w="254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1088105" eaLnBrk="1" fontAlgn="auto" latinLnBrk="0" hangingPunct="1">
              <a:spcBef>
                <a:spcPts val="0"/>
              </a:spcBef>
              <a:spcAft>
                <a:spcPts val="0"/>
              </a:spcAft>
              <a:buClrTx/>
              <a:buSzTx/>
              <a:buFontTx/>
              <a:buNone/>
              <a:tabLst/>
              <a:defRPr/>
            </a:pPr>
            <a:endParaRPr kumimoji="0" lang="en-US" sz="1200" b="0" i="0" u="none" strike="noStrike" kern="0" cap="none" normalizeH="0" baseline="0" noProof="0" dirty="0" err="1" smtClean="0">
              <a:ln>
                <a:noFill/>
              </a:ln>
              <a:solidFill>
                <a:prstClr val="white"/>
              </a:solidFill>
              <a:effectLst/>
              <a:uLnTx/>
              <a:uFillTx/>
              <a:latin typeface="Segoe UI"/>
              <a:ea typeface="+mn-ea"/>
              <a:cs typeface="+mn-cs"/>
            </a:endParaRPr>
          </a:p>
        </p:txBody>
      </p:sp>
      <p:grpSp>
        <p:nvGrpSpPr>
          <p:cNvPr id="107" name="Group 106"/>
          <p:cNvGrpSpPr/>
          <p:nvPr/>
        </p:nvGrpSpPr>
        <p:grpSpPr>
          <a:xfrm flipH="1">
            <a:off x="0" y="5564788"/>
            <a:ext cx="4297948" cy="1429736"/>
            <a:chOff x="6461017" y="5008010"/>
            <a:chExt cx="5971687" cy="1986514"/>
          </a:xfrm>
        </p:grpSpPr>
        <p:sp>
          <p:nvSpPr>
            <p:cNvPr id="108" name="Freeform 119"/>
            <p:cNvSpPr>
              <a:spLocks/>
            </p:cNvSpPr>
            <p:nvPr/>
          </p:nvSpPr>
          <p:spPr bwMode="auto">
            <a:xfrm flipH="1">
              <a:off x="11814360" y="5799628"/>
              <a:ext cx="609781" cy="966445"/>
            </a:xfrm>
            <a:custGeom>
              <a:avLst/>
              <a:gdLst>
                <a:gd name="T0" fmla="*/ 80 w 159"/>
                <a:gd name="T1" fmla="*/ 0 h 252"/>
                <a:gd name="T2" fmla="*/ 0 w 159"/>
                <a:gd name="T3" fmla="*/ 252 h 252"/>
                <a:gd name="T4" fmla="*/ 159 w 159"/>
                <a:gd name="T5" fmla="*/ 252 h 252"/>
                <a:gd name="T6" fmla="*/ 80 w 159"/>
                <a:gd name="T7" fmla="*/ 0 h 252"/>
              </a:gdLst>
              <a:ahLst/>
              <a:cxnLst>
                <a:cxn ang="0">
                  <a:pos x="T0" y="T1"/>
                </a:cxn>
                <a:cxn ang="0">
                  <a:pos x="T2" y="T3"/>
                </a:cxn>
                <a:cxn ang="0">
                  <a:pos x="T4" y="T5"/>
                </a:cxn>
                <a:cxn ang="0">
                  <a:pos x="T6" y="T7"/>
                </a:cxn>
              </a:cxnLst>
              <a:rect l="0" t="0" r="r" b="b"/>
              <a:pathLst>
                <a:path w="159" h="252">
                  <a:moveTo>
                    <a:pt x="80" y="0"/>
                  </a:moveTo>
                  <a:lnTo>
                    <a:pt x="0" y="252"/>
                  </a:lnTo>
                  <a:lnTo>
                    <a:pt x="159" y="252"/>
                  </a:lnTo>
                  <a:lnTo>
                    <a:pt x="80"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0" rIns="91424" bIns="45710" numCol="1" anchor="t" anchorCtr="0" compatLnSpc="1">
              <a:prstTxWarp prst="textNoShape">
                <a:avLst/>
              </a:prstTxWarp>
            </a:bodyPr>
            <a:lstStyle/>
            <a:p>
              <a:pPr defTabSz="914228">
                <a:defRPr/>
              </a:pPr>
              <a:endParaRPr lang="en-IN" kern="0" dirty="0">
                <a:solidFill>
                  <a:srgbClr val="505050"/>
                </a:solidFill>
              </a:endParaRPr>
            </a:p>
          </p:txBody>
        </p:sp>
        <p:sp>
          <p:nvSpPr>
            <p:cNvPr id="109" name="Freeform 117"/>
            <p:cNvSpPr>
              <a:spLocks/>
            </p:cNvSpPr>
            <p:nvPr/>
          </p:nvSpPr>
          <p:spPr bwMode="auto">
            <a:xfrm flipH="1">
              <a:off x="11018991" y="5008010"/>
              <a:ext cx="1043314" cy="1941047"/>
            </a:xfrm>
            <a:custGeom>
              <a:avLst/>
              <a:gdLst>
                <a:gd name="T0" fmla="*/ 174 w 344"/>
                <a:gd name="T1" fmla="*/ 0 h 640"/>
                <a:gd name="T2" fmla="*/ 0 w 344"/>
                <a:gd name="T3" fmla="*/ 640 h 640"/>
                <a:gd name="T4" fmla="*/ 344 w 344"/>
                <a:gd name="T5" fmla="*/ 640 h 640"/>
                <a:gd name="T6" fmla="*/ 174 w 344"/>
                <a:gd name="T7" fmla="*/ 0 h 640"/>
              </a:gdLst>
              <a:ahLst/>
              <a:cxnLst>
                <a:cxn ang="0">
                  <a:pos x="T0" y="T1"/>
                </a:cxn>
                <a:cxn ang="0">
                  <a:pos x="T2" y="T3"/>
                </a:cxn>
                <a:cxn ang="0">
                  <a:pos x="T4" y="T5"/>
                </a:cxn>
                <a:cxn ang="0">
                  <a:pos x="T6" y="T7"/>
                </a:cxn>
              </a:cxnLst>
              <a:rect l="0" t="0" r="r" b="b"/>
              <a:pathLst>
                <a:path w="344" h="640">
                  <a:moveTo>
                    <a:pt x="174" y="0"/>
                  </a:moveTo>
                  <a:lnTo>
                    <a:pt x="0" y="640"/>
                  </a:lnTo>
                  <a:lnTo>
                    <a:pt x="344" y="640"/>
                  </a:lnTo>
                  <a:lnTo>
                    <a:pt x="174" y="0"/>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0" rIns="91424" bIns="45710" numCol="1" anchor="t" anchorCtr="0" compatLnSpc="1">
              <a:prstTxWarp prst="textNoShape">
                <a:avLst/>
              </a:prstTxWarp>
            </a:bodyPr>
            <a:lstStyle/>
            <a:p>
              <a:pPr defTabSz="914228">
                <a:defRPr/>
              </a:pPr>
              <a:endParaRPr lang="en-IN" kern="0" dirty="0">
                <a:solidFill>
                  <a:srgbClr val="505050"/>
                </a:solidFill>
              </a:endParaRPr>
            </a:p>
          </p:txBody>
        </p:sp>
        <p:sp>
          <p:nvSpPr>
            <p:cNvPr id="110" name="Freeform 113"/>
            <p:cNvSpPr>
              <a:spLocks/>
            </p:cNvSpPr>
            <p:nvPr/>
          </p:nvSpPr>
          <p:spPr bwMode="auto">
            <a:xfrm>
              <a:off x="6461017" y="5246667"/>
              <a:ext cx="5971687" cy="1747857"/>
            </a:xfrm>
            <a:custGeom>
              <a:avLst/>
              <a:gdLst>
                <a:gd name="T0" fmla="*/ 0 w 996"/>
                <a:gd name="T1" fmla="*/ 291 h 291"/>
                <a:gd name="T2" fmla="*/ 996 w 996"/>
                <a:gd name="T3" fmla="*/ 291 h 291"/>
                <a:gd name="T4" fmla="*/ 996 w 996"/>
                <a:gd name="T5" fmla="*/ 234 h 291"/>
                <a:gd name="T6" fmla="*/ 0 w 996"/>
                <a:gd name="T7" fmla="*/ 291 h 291"/>
              </a:gdLst>
              <a:ahLst/>
              <a:cxnLst>
                <a:cxn ang="0">
                  <a:pos x="T0" y="T1"/>
                </a:cxn>
                <a:cxn ang="0">
                  <a:pos x="T2" y="T3"/>
                </a:cxn>
                <a:cxn ang="0">
                  <a:pos x="T4" y="T5"/>
                </a:cxn>
                <a:cxn ang="0">
                  <a:pos x="T6" y="T7"/>
                </a:cxn>
              </a:cxnLst>
              <a:rect l="0" t="0" r="r" b="b"/>
              <a:pathLst>
                <a:path w="996" h="291">
                  <a:moveTo>
                    <a:pt x="0" y="291"/>
                  </a:moveTo>
                  <a:cubicBezTo>
                    <a:pt x="996" y="291"/>
                    <a:pt x="996" y="291"/>
                    <a:pt x="996" y="291"/>
                  </a:cubicBezTo>
                  <a:cubicBezTo>
                    <a:pt x="996" y="234"/>
                    <a:pt x="996" y="234"/>
                    <a:pt x="996" y="234"/>
                  </a:cubicBezTo>
                  <a:cubicBezTo>
                    <a:pt x="702" y="0"/>
                    <a:pt x="272" y="18"/>
                    <a:pt x="0" y="291"/>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0" rIns="91424" bIns="45710" numCol="1" anchor="t" anchorCtr="0" compatLnSpc="1">
              <a:prstTxWarp prst="textNoShape">
                <a:avLst/>
              </a:prstTxWarp>
            </a:bodyPr>
            <a:lstStyle/>
            <a:p>
              <a:pPr defTabSz="914228">
                <a:defRPr/>
              </a:pPr>
              <a:endParaRPr lang="en-IN" kern="0" dirty="0">
                <a:solidFill>
                  <a:srgbClr val="505050"/>
                </a:solidFill>
              </a:endParaRPr>
            </a:p>
          </p:txBody>
        </p:sp>
        <p:sp>
          <p:nvSpPr>
            <p:cNvPr id="111" name="Freeform 265"/>
            <p:cNvSpPr>
              <a:spLocks/>
            </p:cNvSpPr>
            <p:nvPr/>
          </p:nvSpPr>
          <p:spPr bwMode="auto">
            <a:xfrm>
              <a:off x="8268075" y="6094325"/>
              <a:ext cx="4164629" cy="900195"/>
            </a:xfrm>
            <a:custGeom>
              <a:avLst/>
              <a:gdLst>
                <a:gd name="T0" fmla="*/ 428 w 547"/>
                <a:gd name="T1" fmla="*/ 37 h 118"/>
                <a:gd name="T2" fmla="*/ 338 w 547"/>
                <a:gd name="T3" fmla="*/ 10 h 118"/>
                <a:gd name="T4" fmla="*/ 292 w 547"/>
                <a:gd name="T5" fmla="*/ 5 h 118"/>
                <a:gd name="T6" fmla="*/ 0 w 547"/>
                <a:gd name="T7" fmla="*/ 118 h 118"/>
                <a:gd name="T8" fmla="*/ 194 w 547"/>
                <a:gd name="T9" fmla="*/ 118 h 118"/>
                <a:gd name="T10" fmla="*/ 547 w 547"/>
                <a:gd name="T11" fmla="*/ 118 h 118"/>
                <a:gd name="T12" fmla="*/ 428 w 547"/>
                <a:gd name="T13" fmla="*/ 37 h 118"/>
              </a:gdLst>
              <a:ahLst/>
              <a:cxnLst>
                <a:cxn ang="0">
                  <a:pos x="T0" y="T1"/>
                </a:cxn>
                <a:cxn ang="0">
                  <a:pos x="T2" y="T3"/>
                </a:cxn>
                <a:cxn ang="0">
                  <a:pos x="T4" y="T5"/>
                </a:cxn>
                <a:cxn ang="0">
                  <a:pos x="T6" y="T7"/>
                </a:cxn>
                <a:cxn ang="0">
                  <a:pos x="T8" y="T9"/>
                </a:cxn>
                <a:cxn ang="0">
                  <a:pos x="T10" y="T11"/>
                </a:cxn>
                <a:cxn ang="0">
                  <a:pos x="T12" y="T13"/>
                </a:cxn>
              </a:cxnLst>
              <a:rect l="0" t="0" r="r" b="b"/>
              <a:pathLst>
                <a:path w="547" h="118">
                  <a:moveTo>
                    <a:pt x="428" y="37"/>
                  </a:moveTo>
                  <a:cubicBezTo>
                    <a:pt x="399" y="24"/>
                    <a:pt x="369" y="15"/>
                    <a:pt x="338" y="10"/>
                  </a:cubicBezTo>
                  <a:cubicBezTo>
                    <a:pt x="323" y="8"/>
                    <a:pt x="307" y="6"/>
                    <a:pt x="292" y="5"/>
                  </a:cubicBezTo>
                  <a:cubicBezTo>
                    <a:pt x="187" y="0"/>
                    <a:pt x="81" y="38"/>
                    <a:pt x="0" y="118"/>
                  </a:cubicBezTo>
                  <a:cubicBezTo>
                    <a:pt x="194" y="118"/>
                    <a:pt x="194" y="118"/>
                    <a:pt x="194" y="118"/>
                  </a:cubicBezTo>
                  <a:cubicBezTo>
                    <a:pt x="547" y="118"/>
                    <a:pt x="547" y="118"/>
                    <a:pt x="547" y="118"/>
                  </a:cubicBezTo>
                  <a:cubicBezTo>
                    <a:pt x="511" y="83"/>
                    <a:pt x="471" y="56"/>
                    <a:pt x="428" y="37"/>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0" rIns="91424" bIns="45710" numCol="1" anchor="t" anchorCtr="0" compatLnSpc="1">
              <a:prstTxWarp prst="textNoShape">
                <a:avLst/>
              </a:prstTxWarp>
            </a:bodyPr>
            <a:lstStyle/>
            <a:p>
              <a:pPr defTabSz="914228">
                <a:defRPr/>
              </a:pPr>
              <a:endParaRPr lang="en-IN" kern="0" dirty="0">
                <a:solidFill>
                  <a:srgbClr val="505050"/>
                </a:solidFill>
              </a:endParaRPr>
            </a:p>
          </p:txBody>
        </p:sp>
      </p:grpSp>
      <p:sp>
        <p:nvSpPr>
          <p:cNvPr id="252" name="Rectangle 251"/>
          <p:cNvSpPr/>
          <p:nvPr/>
        </p:nvSpPr>
        <p:spPr bwMode="auto">
          <a:xfrm>
            <a:off x="616596" y="1254472"/>
            <a:ext cx="6218238" cy="1827214"/>
          </a:xfrm>
          <a:prstGeom prst="rect">
            <a:avLst/>
          </a:prstGeom>
          <a:solidFill>
            <a:schemeClr val="bg1">
              <a:lumMod val="95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83080" tIns="45720" rIns="91440" bIns="45720" numCol="1" spcCol="0" rtlCol="0" fromWordArt="0" anchor="ctr" anchorCtr="0" forceAA="0" compatLnSpc="1">
            <a:prstTxWarp prst="textNoShape">
              <a:avLst/>
            </a:prstTxWarp>
            <a:noAutofit/>
          </a:bodyPr>
          <a:lstStyle/>
          <a:p>
            <a:pPr defTabSz="932472" fontAlgn="base">
              <a:spcBef>
                <a:spcPts val="300"/>
              </a:spcBef>
              <a:spcAft>
                <a:spcPct val="0"/>
              </a:spcAft>
            </a:pPr>
            <a:r>
              <a:rPr lang="en-US" sz="1600" dirty="0" smtClean="0">
                <a:solidFill>
                  <a:schemeClr val="tx1"/>
                </a:solidFill>
                <a:ea typeface="Segoe UI" pitchFamily="34" charset="0"/>
                <a:cs typeface="Segoe UI" pitchFamily="34" charset="0"/>
              </a:rPr>
              <a:t>The P2P Maturity </a:t>
            </a:r>
            <a:r>
              <a:rPr lang="en-US" sz="1600" dirty="0">
                <a:solidFill>
                  <a:schemeClr val="tx1"/>
                </a:solidFill>
                <a:ea typeface="Segoe UI" pitchFamily="34" charset="0"/>
                <a:cs typeface="Segoe UI" pitchFamily="34" charset="0"/>
              </a:rPr>
              <a:t>Model was created by Per Werngren, former worldwide president of the International Association of Microsoft Channel Partners (IAMCP). Werngren has spent the past decade developing the IAMCP as a worldwide association for partnering in the Microsoft ecosystem.</a:t>
            </a:r>
          </a:p>
        </p:txBody>
      </p:sp>
      <p:pic>
        <p:nvPicPr>
          <p:cNvPr id="255" name="Picture 254"/>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21365" y="1329562"/>
            <a:ext cx="1554639" cy="1645920"/>
          </a:xfrm>
          <a:prstGeom prst="rect">
            <a:avLst/>
          </a:prstGeom>
          <a:noFill/>
          <a:ln>
            <a:noFill/>
          </a:ln>
        </p:spPr>
      </p:pic>
      <p:sp>
        <p:nvSpPr>
          <p:cNvPr id="256" name="Rectangle 255"/>
          <p:cNvSpPr/>
          <p:nvPr/>
        </p:nvSpPr>
        <p:spPr bwMode="auto">
          <a:xfrm>
            <a:off x="616596" y="3251782"/>
            <a:ext cx="6238853" cy="2104498"/>
          </a:xfrm>
          <a:prstGeom prst="rect">
            <a:avLst/>
          </a:prstGeom>
          <a:no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32472" fontAlgn="base">
              <a:spcBef>
                <a:spcPts val="300"/>
              </a:spcBef>
              <a:spcAft>
                <a:spcPct val="0"/>
              </a:spcAft>
            </a:pPr>
            <a:endParaRPr lang="en-US" sz="2000" dirty="0">
              <a:solidFill>
                <a:schemeClr val="tx1"/>
              </a:solidFill>
              <a:ea typeface="Segoe UI" pitchFamily="34" charset="0"/>
              <a:cs typeface="Segoe UI" pitchFamily="34" charset="0"/>
            </a:endParaRPr>
          </a:p>
        </p:txBody>
      </p:sp>
      <p:sp>
        <p:nvSpPr>
          <p:cNvPr id="257" name="TextBox 256"/>
          <p:cNvSpPr txBox="1"/>
          <p:nvPr/>
        </p:nvSpPr>
        <p:spPr>
          <a:xfrm>
            <a:off x="7012156" y="1383556"/>
            <a:ext cx="5179641" cy="2718074"/>
          </a:xfrm>
          <a:prstGeom prst="rect">
            <a:avLst/>
          </a:prstGeom>
          <a:noFill/>
        </p:spPr>
        <p:txBody>
          <a:bodyPr wrap="square" rtlCol="0" anchor="ctr">
            <a:noAutofit/>
          </a:bodyPr>
          <a:lstStyle/>
          <a:p>
            <a:pPr algn="ctr">
              <a:spcBef>
                <a:spcPts val="1800"/>
              </a:spcBef>
            </a:pPr>
            <a:r>
              <a:rPr lang="en-US" sz="5400" dirty="0" smtClean="0">
                <a:latin typeface="+mj-lt"/>
              </a:rPr>
              <a:t>THANK YOU!</a:t>
            </a:r>
            <a:endParaRPr lang="en-US" sz="5400" dirty="0">
              <a:latin typeface="+mj-lt"/>
            </a:endParaRPr>
          </a:p>
          <a:p>
            <a:pPr algn="ctr">
              <a:spcBef>
                <a:spcPts val="1800"/>
              </a:spcBef>
            </a:pPr>
            <a:r>
              <a:rPr lang="en-US" sz="3200" dirty="0" smtClean="0">
                <a:latin typeface="+mj-lt"/>
              </a:rPr>
              <a:t>For more information:</a:t>
            </a:r>
          </a:p>
          <a:p>
            <a:pPr algn="ctr">
              <a:spcBef>
                <a:spcPts val="1800"/>
              </a:spcBef>
            </a:pPr>
            <a:r>
              <a:rPr lang="en-US" sz="2400" dirty="0">
                <a:latin typeface="+mj-lt"/>
                <a:hlinkClick r:id="rId8"/>
              </a:rPr>
              <a:t>http://</a:t>
            </a:r>
            <a:r>
              <a:rPr lang="en-US" sz="2400" dirty="0" smtClean="0">
                <a:latin typeface="+mj-lt"/>
                <a:hlinkClick r:id="rId8"/>
              </a:rPr>
              <a:t>www.joiniamcp.org/index.html</a:t>
            </a:r>
            <a:endParaRPr lang="en-US" sz="2400" dirty="0" smtClean="0">
              <a:latin typeface="+mj-lt"/>
            </a:endParaRPr>
          </a:p>
          <a:p>
            <a:pPr algn="ctr">
              <a:spcBef>
                <a:spcPts val="1800"/>
              </a:spcBef>
            </a:pPr>
            <a:endParaRPr lang="en-US" sz="3200" dirty="0">
              <a:latin typeface="+mj-lt"/>
            </a:endParaRPr>
          </a:p>
        </p:txBody>
      </p:sp>
      <p:pic>
        <p:nvPicPr>
          <p:cNvPr id="258" name="Picture 257"/>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77641" y="3411801"/>
            <a:ext cx="2261240" cy="531049"/>
          </a:xfrm>
          <a:prstGeom prst="rect">
            <a:avLst/>
          </a:prstGeom>
        </p:spPr>
      </p:pic>
      <p:pic>
        <p:nvPicPr>
          <p:cNvPr id="35924" name="Picture 84" descr="http://www.phoenixquill.info/wp-content/uploads/2013/10/logo-IAMCP.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88402" y="4232067"/>
            <a:ext cx="2588985" cy="691449"/>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260"/>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3899905" y="3283197"/>
            <a:ext cx="1097790" cy="717323"/>
          </a:xfrm>
          <a:prstGeom prst="rect">
            <a:avLst/>
          </a:prstGeom>
        </p:spPr>
      </p:pic>
      <p:pic>
        <p:nvPicPr>
          <p:cNvPr id="253" name="Picture 252"/>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3835453" y="4419488"/>
            <a:ext cx="1769395" cy="707758"/>
          </a:xfrm>
          <a:prstGeom prst="rect">
            <a:avLst/>
          </a:prstGeom>
        </p:spPr>
      </p:pic>
    </p:spTree>
    <p:extLst>
      <p:ext uri="{BB962C8B-B14F-4D97-AF65-F5344CB8AC3E}">
        <p14:creationId xmlns:p14="http://schemas.microsoft.com/office/powerpoint/2010/main" val="229464009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1134128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2995"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ext Placeholder 5"/>
          <p:cNvSpPr>
            <a:spLocks noGrp="1"/>
          </p:cNvSpPr>
          <p:nvPr>
            <p:ph type="body" sz="quarter" idx="10"/>
          </p:nvPr>
        </p:nvSpPr>
        <p:spPr>
          <a:xfrm>
            <a:off x="274638" y="1212850"/>
            <a:ext cx="11887200" cy="2503249"/>
          </a:xfrm>
        </p:spPr>
        <p:txBody>
          <a:bodyPr/>
          <a:lstStyle/>
          <a:p>
            <a:pPr marL="284163" indent="-284163">
              <a:lnSpc>
                <a:spcPct val="100000"/>
              </a:lnSpc>
              <a:spcBef>
                <a:spcPts val="800"/>
              </a:spcBef>
            </a:pPr>
            <a:r>
              <a:rPr lang="en-US" sz="2400" dirty="0" smtClean="0"/>
              <a:t>Based on the research and in collaboration with IDC, IAMCP** created the P2P Maturity Model – a framework of 10 business functions and 4 levels of maturity that must be considered when two or more organizations look to partner on a deal, a campaign, or a business</a:t>
            </a:r>
          </a:p>
          <a:p>
            <a:pPr marL="284163" indent="-284163">
              <a:lnSpc>
                <a:spcPct val="100000"/>
              </a:lnSpc>
              <a:spcBef>
                <a:spcPts val="800"/>
              </a:spcBef>
            </a:pPr>
            <a:r>
              <a:rPr lang="en-US" sz="2400" dirty="0" smtClean="0"/>
              <a:t>The Partnership Maturity Model has been an invaluable tool to help IAMCP partners grow their businesses profitably</a:t>
            </a:r>
            <a:endParaRPr lang="en-US" sz="2400" dirty="0"/>
          </a:p>
        </p:txBody>
      </p:sp>
      <p:sp>
        <p:nvSpPr>
          <p:cNvPr id="2" name="Title 1"/>
          <p:cNvSpPr>
            <a:spLocks noGrp="1"/>
          </p:cNvSpPr>
          <p:nvPr>
            <p:ph type="title"/>
          </p:nvPr>
        </p:nvSpPr>
        <p:spPr/>
        <p:txBody>
          <a:bodyPr/>
          <a:lstStyle/>
          <a:p>
            <a:r>
              <a:rPr lang="en-US" sz="4000" dirty="0" smtClean="0"/>
              <a:t>Best Practice and Best in Class Drives Partnering Success</a:t>
            </a:r>
            <a:endParaRPr lang="en-US" sz="4000" dirty="0"/>
          </a:p>
        </p:txBody>
      </p:sp>
      <p:sp>
        <p:nvSpPr>
          <p:cNvPr id="10" name="Rectangle 9"/>
          <p:cNvSpPr/>
          <p:nvPr/>
        </p:nvSpPr>
        <p:spPr>
          <a:xfrm>
            <a:off x="457200" y="3772386"/>
            <a:ext cx="11513910" cy="1408367"/>
          </a:xfrm>
          <a:prstGeom prst="rect">
            <a:avLst/>
          </a:prstGeom>
          <a:solidFill>
            <a:schemeClr val="bg1">
              <a:lumMod val="95000"/>
            </a:schemeClr>
          </a:solidFill>
        </p:spPr>
        <p:txBody>
          <a:bodyPr wrap="square" lIns="137160" tIns="91440" rIns="137160" bIns="91440" anchor="t">
            <a:noAutofit/>
          </a:bodyPr>
          <a:lstStyle/>
          <a:p>
            <a:pPr defTabSz="914400">
              <a:spcAft>
                <a:spcPts val="800"/>
              </a:spcAft>
            </a:pPr>
            <a:r>
              <a:rPr lang="en-US" sz="2200" dirty="0" smtClean="0">
                <a:solidFill>
                  <a:schemeClr val="accent1"/>
                </a:solidFill>
                <a:latin typeface="+mj-lt"/>
                <a:ea typeface="Calibri" panose="020F0502020204030204" pitchFamily="34" charset="0"/>
                <a:cs typeface="Segoe UI Semibold" panose="020B0702040204020203" pitchFamily="34" charset="0"/>
              </a:rPr>
              <a:t>“We tried to partner with other partners but quite frankly didn’t get the results we expected. Taking the P2P Maturity Model program taught us everything we needed to put profit into our partnering programs.”    </a:t>
            </a:r>
            <a:r>
              <a:rPr lang="en-US" sz="2200" b="1" dirty="0" smtClean="0">
                <a:solidFill>
                  <a:schemeClr val="accent1"/>
                </a:solidFill>
                <a:latin typeface="+mj-lt"/>
                <a:ea typeface="Calibri" panose="020F0502020204030204" pitchFamily="34" charset="0"/>
                <a:cs typeface="Segoe UI Semibold" panose="020B0702040204020203" pitchFamily="34" charset="0"/>
              </a:rPr>
              <a:t>ISV Partner</a:t>
            </a:r>
            <a:endParaRPr lang="en-US" sz="2200" b="1" dirty="0">
              <a:solidFill>
                <a:schemeClr val="accent1"/>
              </a:solidFill>
              <a:latin typeface="+mj-lt"/>
              <a:ea typeface="Calibri" panose="020F0502020204030204" pitchFamily="34" charset="0"/>
              <a:cs typeface="Segoe UI Semibold" panose="020B0702040204020203" pitchFamily="34" charset="0"/>
            </a:endParaRPr>
          </a:p>
        </p:txBody>
      </p:sp>
      <p:grpSp>
        <p:nvGrpSpPr>
          <p:cNvPr id="122" name="Group 121"/>
          <p:cNvGrpSpPr/>
          <p:nvPr/>
        </p:nvGrpSpPr>
        <p:grpSpPr>
          <a:xfrm>
            <a:off x="10756900" y="5556494"/>
            <a:ext cx="1241729" cy="1388645"/>
            <a:chOff x="5048070" y="2449513"/>
            <a:chExt cx="1750295" cy="1957388"/>
          </a:xfrm>
        </p:grpSpPr>
        <p:sp>
          <p:nvSpPr>
            <p:cNvPr id="189" name="Freeform 188"/>
            <p:cNvSpPr>
              <a:spLocks/>
            </p:cNvSpPr>
            <p:nvPr/>
          </p:nvSpPr>
          <p:spPr bwMode="auto">
            <a:xfrm>
              <a:off x="5184775" y="2768600"/>
              <a:ext cx="236538" cy="155575"/>
            </a:xfrm>
            <a:custGeom>
              <a:avLst/>
              <a:gdLst>
                <a:gd name="T0" fmla="*/ 34 w 213"/>
                <a:gd name="T1" fmla="*/ 62 h 140"/>
                <a:gd name="T2" fmla="*/ 34 w 213"/>
                <a:gd name="T3" fmla="*/ 59 h 140"/>
                <a:gd name="T4" fmla="*/ 92 w 213"/>
                <a:gd name="T5" fmla="*/ 0 h 140"/>
                <a:gd name="T6" fmla="*/ 141 w 213"/>
                <a:gd name="T7" fmla="*/ 27 h 140"/>
                <a:gd name="T8" fmla="*/ 157 w 213"/>
                <a:gd name="T9" fmla="*/ 22 h 140"/>
                <a:gd name="T10" fmla="*/ 176 w 213"/>
                <a:gd name="T11" fmla="*/ 28 h 140"/>
                <a:gd name="T12" fmla="*/ 192 w 213"/>
                <a:gd name="T13" fmla="*/ 55 h 140"/>
                <a:gd name="T14" fmla="*/ 213 w 213"/>
                <a:gd name="T15" fmla="*/ 94 h 140"/>
                <a:gd name="T16" fmla="*/ 172 w 213"/>
                <a:gd name="T17" fmla="*/ 140 h 140"/>
                <a:gd name="T18" fmla="*/ 166 w 213"/>
                <a:gd name="T19" fmla="*/ 140 h 140"/>
                <a:gd name="T20" fmla="*/ 162 w 213"/>
                <a:gd name="T21" fmla="*/ 140 h 140"/>
                <a:gd name="T22" fmla="*/ 66 w 213"/>
                <a:gd name="T23" fmla="*/ 140 h 140"/>
                <a:gd name="T24" fmla="*/ 64 w 213"/>
                <a:gd name="T25" fmla="*/ 140 h 140"/>
                <a:gd name="T26" fmla="*/ 61 w 213"/>
                <a:gd name="T27" fmla="*/ 140 h 140"/>
                <a:gd name="T28" fmla="*/ 54 w 213"/>
                <a:gd name="T29" fmla="*/ 140 h 140"/>
                <a:gd name="T30" fmla="*/ 39 w 213"/>
                <a:gd name="T31" fmla="*/ 140 h 140"/>
                <a:gd name="T32" fmla="*/ 0 w 213"/>
                <a:gd name="T33" fmla="*/ 101 h 140"/>
                <a:gd name="T34" fmla="*/ 34 w 213"/>
                <a:gd name="T35" fmla="*/ 6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40">
                  <a:moveTo>
                    <a:pt x="34" y="62"/>
                  </a:moveTo>
                  <a:cubicBezTo>
                    <a:pt x="34" y="61"/>
                    <a:pt x="34" y="60"/>
                    <a:pt x="34" y="59"/>
                  </a:cubicBezTo>
                  <a:cubicBezTo>
                    <a:pt x="34" y="27"/>
                    <a:pt x="60" y="0"/>
                    <a:pt x="92" y="0"/>
                  </a:cubicBezTo>
                  <a:cubicBezTo>
                    <a:pt x="113" y="0"/>
                    <a:pt x="131" y="11"/>
                    <a:pt x="141" y="27"/>
                  </a:cubicBezTo>
                  <a:cubicBezTo>
                    <a:pt x="146" y="24"/>
                    <a:pt x="152" y="22"/>
                    <a:pt x="157" y="22"/>
                  </a:cubicBezTo>
                  <a:cubicBezTo>
                    <a:pt x="165" y="22"/>
                    <a:pt x="171" y="24"/>
                    <a:pt x="176" y="28"/>
                  </a:cubicBezTo>
                  <a:cubicBezTo>
                    <a:pt x="185" y="34"/>
                    <a:pt x="191" y="44"/>
                    <a:pt x="192" y="55"/>
                  </a:cubicBezTo>
                  <a:cubicBezTo>
                    <a:pt x="204" y="64"/>
                    <a:pt x="213" y="78"/>
                    <a:pt x="213" y="94"/>
                  </a:cubicBezTo>
                  <a:cubicBezTo>
                    <a:pt x="213" y="118"/>
                    <a:pt x="195" y="137"/>
                    <a:pt x="172" y="140"/>
                  </a:cubicBezTo>
                  <a:cubicBezTo>
                    <a:pt x="170" y="140"/>
                    <a:pt x="168" y="140"/>
                    <a:pt x="166" y="140"/>
                  </a:cubicBezTo>
                  <a:cubicBezTo>
                    <a:pt x="165" y="140"/>
                    <a:pt x="163" y="140"/>
                    <a:pt x="162" y="140"/>
                  </a:cubicBezTo>
                  <a:cubicBezTo>
                    <a:pt x="140" y="140"/>
                    <a:pt x="90" y="140"/>
                    <a:pt x="66" y="140"/>
                  </a:cubicBezTo>
                  <a:cubicBezTo>
                    <a:pt x="65" y="140"/>
                    <a:pt x="64" y="140"/>
                    <a:pt x="64" y="140"/>
                  </a:cubicBezTo>
                  <a:cubicBezTo>
                    <a:pt x="61" y="140"/>
                    <a:pt x="61" y="140"/>
                    <a:pt x="61" y="140"/>
                  </a:cubicBezTo>
                  <a:cubicBezTo>
                    <a:pt x="60" y="140"/>
                    <a:pt x="57" y="140"/>
                    <a:pt x="54" y="140"/>
                  </a:cubicBezTo>
                  <a:cubicBezTo>
                    <a:pt x="39" y="140"/>
                    <a:pt x="39" y="140"/>
                    <a:pt x="39" y="140"/>
                  </a:cubicBezTo>
                  <a:cubicBezTo>
                    <a:pt x="17" y="139"/>
                    <a:pt x="0" y="122"/>
                    <a:pt x="0" y="101"/>
                  </a:cubicBezTo>
                  <a:cubicBezTo>
                    <a:pt x="0" y="81"/>
                    <a:pt x="14" y="64"/>
                    <a:pt x="34" y="62"/>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0" name="Freeform 189"/>
            <p:cNvSpPr>
              <a:spLocks/>
            </p:cNvSpPr>
            <p:nvPr/>
          </p:nvSpPr>
          <p:spPr bwMode="auto">
            <a:xfrm>
              <a:off x="5688013" y="4030663"/>
              <a:ext cx="447675" cy="376238"/>
            </a:xfrm>
            <a:custGeom>
              <a:avLst/>
              <a:gdLst>
                <a:gd name="T0" fmla="*/ 155 w 282"/>
                <a:gd name="T1" fmla="*/ 39 h 237"/>
                <a:gd name="T2" fmla="*/ 155 w 282"/>
                <a:gd name="T3" fmla="*/ 0 h 237"/>
                <a:gd name="T4" fmla="*/ 186 w 282"/>
                <a:gd name="T5" fmla="*/ 0 h 237"/>
                <a:gd name="T6" fmla="*/ 186 w 282"/>
                <a:gd name="T7" fmla="*/ 39 h 237"/>
                <a:gd name="T8" fmla="*/ 196 w 282"/>
                <a:gd name="T9" fmla="*/ 39 h 237"/>
                <a:gd name="T10" fmla="*/ 196 w 282"/>
                <a:gd name="T11" fmla="*/ 0 h 237"/>
                <a:gd name="T12" fmla="*/ 227 w 282"/>
                <a:gd name="T13" fmla="*/ 0 h 237"/>
                <a:gd name="T14" fmla="*/ 227 w 282"/>
                <a:gd name="T15" fmla="*/ 39 h 237"/>
                <a:gd name="T16" fmla="*/ 282 w 282"/>
                <a:gd name="T17" fmla="*/ 39 h 237"/>
                <a:gd name="T18" fmla="*/ 282 w 282"/>
                <a:gd name="T19" fmla="*/ 49 h 237"/>
                <a:gd name="T20" fmla="*/ 269 w 282"/>
                <a:gd name="T21" fmla="*/ 49 h 237"/>
                <a:gd name="T22" fmla="*/ 269 w 282"/>
                <a:gd name="T23" fmla="*/ 237 h 237"/>
                <a:gd name="T24" fmla="*/ 13 w 282"/>
                <a:gd name="T25" fmla="*/ 237 h 237"/>
                <a:gd name="T26" fmla="*/ 13 w 282"/>
                <a:gd name="T27" fmla="*/ 49 h 237"/>
                <a:gd name="T28" fmla="*/ 0 w 282"/>
                <a:gd name="T29" fmla="*/ 49 h 237"/>
                <a:gd name="T30" fmla="*/ 0 w 282"/>
                <a:gd name="T31" fmla="*/ 39 h 237"/>
                <a:gd name="T32" fmla="*/ 155 w 282"/>
                <a:gd name="T33" fmla="*/ 3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237">
                  <a:moveTo>
                    <a:pt x="155" y="39"/>
                  </a:moveTo>
                  <a:lnTo>
                    <a:pt x="155" y="0"/>
                  </a:lnTo>
                  <a:lnTo>
                    <a:pt x="186" y="0"/>
                  </a:lnTo>
                  <a:lnTo>
                    <a:pt x="186" y="39"/>
                  </a:lnTo>
                  <a:lnTo>
                    <a:pt x="196" y="39"/>
                  </a:lnTo>
                  <a:lnTo>
                    <a:pt x="196" y="0"/>
                  </a:lnTo>
                  <a:lnTo>
                    <a:pt x="227" y="0"/>
                  </a:lnTo>
                  <a:lnTo>
                    <a:pt x="227" y="39"/>
                  </a:lnTo>
                  <a:lnTo>
                    <a:pt x="282" y="39"/>
                  </a:lnTo>
                  <a:lnTo>
                    <a:pt x="282" y="49"/>
                  </a:lnTo>
                  <a:lnTo>
                    <a:pt x="269" y="49"/>
                  </a:lnTo>
                  <a:lnTo>
                    <a:pt x="269" y="237"/>
                  </a:lnTo>
                  <a:lnTo>
                    <a:pt x="13" y="237"/>
                  </a:lnTo>
                  <a:lnTo>
                    <a:pt x="13" y="49"/>
                  </a:lnTo>
                  <a:lnTo>
                    <a:pt x="0" y="49"/>
                  </a:lnTo>
                  <a:lnTo>
                    <a:pt x="0" y="39"/>
                  </a:lnTo>
                  <a:lnTo>
                    <a:pt x="155" y="39"/>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1" name="Freeform 190"/>
            <p:cNvSpPr>
              <a:spLocks/>
            </p:cNvSpPr>
            <p:nvPr/>
          </p:nvSpPr>
          <p:spPr bwMode="auto">
            <a:xfrm>
              <a:off x="5451475" y="4030663"/>
              <a:ext cx="447675" cy="376238"/>
            </a:xfrm>
            <a:custGeom>
              <a:avLst/>
              <a:gdLst>
                <a:gd name="T0" fmla="*/ 156 w 282"/>
                <a:gd name="T1" fmla="*/ 39 h 237"/>
                <a:gd name="T2" fmla="*/ 156 w 282"/>
                <a:gd name="T3" fmla="*/ 0 h 237"/>
                <a:gd name="T4" fmla="*/ 186 w 282"/>
                <a:gd name="T5" fmla="*/ 0 h 237"/>
                <a:gd name="T6" fmla="*/ 186 w 282"/>
                <a:gd name="T7" fmla="*/ 39 h 237"/>
                <a:gd name="T8" fmla="*/ 197 w 282"/>
                <a:gd name="T9" fmla="*/ 39 h 237"/>
                <a:gd name="T10" fmla="*/ 197 w 282"/>
                <a:gd name="T11" fmla="*/ 0 h 237"/>
                <a:gd name="T12" fmla="*/ 228 w 282"/>
                <a:gd name="T13" fmla="*/ 0 h 237"/>
                <a:gd name="T14" fmla="*/ 228 w 282"/>
                <a:gd name="T15" fmla="*/ 39 h 237"/>
                <a:gd name="T16" fmla="*/ 282 w 282"/>
                <a:gd name="T17" fmla="*/ 39 h 237"/>
                <a:gd name="T18" fmla="*/ 282 w 282"/>
                <a:gd name="T19" fmla="*/ 49 h 237"/>
                <a:gd name="T20" fmla="*/ 270 w 282"/>
                <a:gd name="T21" fmla="*/ 49 h 237"/>
                <a:gd name="T22" fmla="*/ 270 w 282"/>
                <a:gd name="T23" fmla="*/ 237 h 237"/>
                <a:gd name="T24" fmla="*/ 13 w 282"/>
                <a:gd name="T25" fmla="*/ 237 h 237"/>
                <a:gd name="T26" fmla="*/ 13 w 282"/>
                <a:gd name="T27" fmla="*/ 49 h 237"/>
                <a:gd name="T28" fmla="*/ 0 w 282"/>
                <a:gd name="T29" fmla="*/ 49 h 237"/>
                <a:gd name="T30" fmla="*/ 0 w 282"/>
                <a:gd name="T31" fmla="*/ 39 h 237"/>
                <a:gd name="T32" fmla="*/ 156 w 282"/>
                <a:gd name="T33" fmla="*/ 3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 h="237">
                  <a:moveTo>
                    <a:pt x="156" y="39"/>
                  </a:moveTo>
                  <a:lnTo>
                    <a:pt x="156" y="0"/>
                  </a:lnTo>
                  <a:lnTo>
                    <a:pt x="186" y="0"/>
                  </a:lnTo>
                  <a:lnTo>
                    <a:pt x="186" y="39"/>
                  </a:lnTo>
                  <a:lnTo>
                    <a:pt x="197" y="39"/>
                  </a:lnTo>
                  <a:lnTo>
                    <a:pt x="197" y="0"/>
                  </a:lnTo>
                  <a:lnTo>
                    <a:pt x="228" y="0"/>
                  </a:lnTo>
                  <a:lnTo>
                    <a:pt x="228" y="39"/>
                  </a:lnTo>
                  <a:lnTo>
                    <a:pt x="282" y="39"/>
                  </a:lnTo>
                  <a:lnTo>
                    <a:pt x="282" y="49"/>
                  </a:lnTo>
                  <a:lnTo>
                    <a:pt x="270" y="49"/>
                  </a:lnTo>
                  <a:lnTo>
                    <a:pt x="270" y="237"/>
                  </a:lnTo>
                  <a:lnTo>
                    <a:pt x="13" y="237"/>
                  </a:lnTo>
                  <a:lnTo>
                    <a:pt x="13" y="49"/>
                  </a:lnTo>
                  <a:lnTo>
                    <a:pt x="0" y="49"/>
                  </a:lnTo>
                  <a:lnTo>
                    <a:pt x="0" y="39"/>
                  </a:lnTo>
                  <a:lnTo>
                    <a:pt x="156" y="39"/>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2" name="Freeform 191"/>
            <p:cNvSpPr>
              <a:spLocks/>
            </p:cNvSpPr>
            <p:nvPr/>
          </p:nvSpPr>
          <p:spPr bwMode="auto">
            <a:xfrm>
              <a:off x="6561827" y="3034629"/>
              <a:ext cx="236538" cy="155575"/>
            </a:xfrm>
            <a:custGeom>
              <a:avLst/>
              <a:gdLst>
                <a:gd name="T0" fmla="*/ 34 w 213"/>
                <a:gd name="T1" fmla="*/ 62 h 140"/>
                <a:gd name="T2" fmla="*/ 34 w 213"/>
                <a:gd name="T3" fmla="*/ 59 h 140"/>
                <a:gd name="T4" fmla="*/ 93 w 213"/>
                <a:gd name="T5" fmla="*/ 0 h 140"/>
                <a:gd name="T6" fmla="*/ 142 w 213"/>
                <a:gd name="T7" fmla="*/ 27 h 140"/>
                <a:gd name="T8" fmla="*/ 158 w 213"/>
                <a:gd name="T9" fmla="*/ 22 h 140"/>
                <a:gd name="T10" fmla="*/ 177 w 213"/>
                <a:gd name="T11" fmla="*/ 28 h 140"/>
                <a:gd name="T12" fmla="*/ 192 w 213"/>
                <a:gd name="T13" fmla="*/ 55 h 140"/>
                <a:gd name="T14" fmla="*/ 213 w 213"/>
                <a:gd name="T15" fmla="*/ 94 h 140"/>
                <a:gd name="T16" fmla="*/ 172 w 213"/>
                <a:gd name="T17" fmla="*/ 140 h 140"/>
                <a:gd name="T18" fmla="*/ 167 w 213"/>
                <a:gd name="T19" fmla="*/ 140 h 140"/>
                <a:gd name="T20" fmla="*/ 162 w 213"/>
                <a:gd name="T21" fmla="*/ 140 h 140"/>
                <a:gd name="T22" fmla="*/ 66 w 213"/>
                <a:gd name="T23" fmla="*/ 140 h 140"/>
                <a:gd name="T24" fmla="*/ 64 w 213"/>
                <a:gd name="T25" fmla="*/ 140 h 140"/>
                <a:gd name="T26" fmla="*/ 62 w 213"/>
                <a:gd name="T27" fmla="*/ 140 h 140"/>
                <a:gd name="T28" fmla="*/ 55 w 213"/>
                <a:gd name="T29" fmla="*/ 140 h 140"/>
                <a:gd name="T30" fmla="*/ 40 w 213"/>
                <a:gd name="T31" fmla="*/ 140 h 140"/>
                <a:gd name="T32" fmla="*/ 0 w 213"/>
                <a:gd name="T33" fmla="*/ 101 h 140"/>
                <a:gd name="T34" fmla="*/ 34 w 213"/>
                <a:gd name="T35" fmla="*/ 6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40">
                  <a:moveTo>
                    <a:pt x="34" y="62"/>
                  </a:moveTo>
                  <a:cubicBezTo>
                    <a:pt x="34" y="61"/>
                    <a:pt x="34" y="60"/>
                    <a:pt x="34" y="59"/>
                  </a:cubicBezTo>
                  <a:cubicBezTo>
                    <a:pt x="34" y="27"/>
                    <a:pt x="60" y="0"/>
                    <a:pt x="93" y="0"/>
                  </a:cubicBezTo>
                  <a:cubicBezTo>
                    <a:pt x="113" y="0"/>
                    <a:pt x="131" y="11"/>
                    <a:pt x="142" y="27"/>
                  </a:cubicBezTo>
                  <a:cubicBezTo>
                    <a:pt x="147" y="24"/>
                    <a:pt x="152" y="22"/>
                    <a:pt x="158" y="22"/>
                  </a:cubicBezTo>
                  <a:cubicBezTo>
                    <a:pt x="165" y="22"/>
                    <a:pt x="172" y="24"/>
                    <a:pt x="177" y="28"/>
                  </a:cubicBezTo>
                  <a:cubicBezTo>
                    <a:pt x="186" y="34"/>
                    <a:pt x="192" y="44"/>
                    <a:pt x="192" y="55"/>
                  </a:cubicBezTo>
                  <a:cubicBezTo>
                    <a:pt x="205" y="64"/>
                    <a:pt x="213" y="78"/>
                    <a:pt x="213" y="94"/>
                  </a:cubicBezTo>
                  <a:cubicBezTo>
                    <a:pt x="213" y="118"/>
                    <a:pt x="195" y="137"/>
                    <a:pt x="172" y="140"/>
                  </a:cubicBezTo>
                  <a:cubicBezTo>
                    <a:pt x="171" y="140"/>
                    <a:pt x="169" y="140"/>
                    <a:pt x="167" y="140"/>
                  </a:cubicBezTo>
                  <a:cubicBezTo>
                    <a:pt x="165" y="140"/>
                    <a:pt x="164" y="140"/>
                    <a:pt x="162" y="140"/>
                  </a:cubicBezTo>
                  <a:cubicBezTo>
                    <a:pt x="141" y="140"/>
                    <a:pt x="90" y="140"/>
                    <a:pt x="66" y="140"/>
                  </a:cubicBezTo>
                  <a:cubicBezTo>
                    <a:pt x="66" y="140"/>
                    <a:pt x="65" y="140"/>
                    <a:pt x="64" y="140"/>
                  </a:cubicBezTo>
                  <a:cubicBezTo>
                    <a:pt x="62" y="140"/>
                    <a:pt x="62" y="140"/>
                    <a:pt x="62" y="140"/>
                  </a:cubicBezTo>
                  <a:cubicBezTo>
                    <a:pt x="61" y="140"/>
                    <a:pt x="57" y="140"/>
                    <a:pt x="55" y="140"/>
                  </a:cubicBezTo>
                  <a:cubicBezTo>
                    <a:pt x="40" y="140"/>
                    <a:pt x="40" y="140"/>
                    <a:pt x="40" y="140"/>
                  </a:cubicBezTo>
                  <a:cubicBezTo>
                    <a:pt x="18" y="139"/>
                    <a:pt x="0" y="122"/>
                    <a:pt x="0" y="101"/>
                  </a:cubicBezTo>
                  <a:cubicBezTo>
                    <a:pt x="0" y="81"/>
                    <a:pt x="15" y="64"/>
                    <a:pt x="34" y="62"/>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3" name="Rectangle 192"/>
            <p:cNvSpPr>
              <a:spLocks noChangeArrowheads="1"/>
            </p:cNvSpPr>
            <p:nvPr/>
          </p:nvSpPr>
          <p:spPr bwMode="auto">
            <a:xfrm>
              <a:off x="6015038" y="3897313"/>
              <a:ext cx="406400" cy="509588"/>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4" name="Rectangle 193"/>
            <p:cNvSpPr>
              <a:spLocks noChangeArrowheads="1"/>
            </p:cNvSpPr>
            <p:nvPr/>
          </p:nvSpPr>
          <p:spPr bwMode="auto">
            <a:xfrm>
              <a:off x="5994400" y="3881438"/>
              <a:ext cx="447675" cy="1587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5" name="Rectangle 194"/>
            <p:cNvSpPr>
              <a:spLocks noChangeArrowheads="1"/>
            </p:cNvSpPr>
            <p:nvPr/>
          </p:nvSpPr>
          <p:spPr bwMode="auto">
            <a:xfrm>
              <a:off x="6238875" y="4303713"/>
              <a:ext cx="52388" cy="10318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6" name="Rectangle 195"/>
            <p:cNvSpPr>
              <a:spLocks noChangeArrowheads="1"/>
            </p:cNvSpPr>
            <p:nvPr/>
          </p:nvSpPr>
          <p:spPr bwMode="auto">
            <a:xfrm>
              <a:off x="6145213" y="4303713"/>
              <a:ext cx="53975" cy="10318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7" name="Rectangle 196"/>
            <p:cNvSpPr>
              <a:spLocks noChangeArrowheads="1"/>
            </p:cNvSpPr>
            <p:nvPr/>
          </p:nvSpPr>
          <p:spPr bwMode="auto">
            <a:xfrm>
              <a:off x="6054725" y="3944938"/>
              <a:ext cx="328613" cy="5238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8" name="Rectangle 197"/>
            <p:cNvSpPr>
              <a:spLocks noChangeArrowheads="1"/>
            </p:cNvSpPr>
            <p:nvPr/>
          </p:nvSpPr>
          <p:spPr bwMode="auto">
            <a:xfrm>
              <a:off x="6054725" y="4035425"/>
              <a:ext cx="328613" cy="5238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9" name="Rectangle 198"/>
            <p:cNvSpPr>
              <a:spLocks noChangeArrowheads="1"/>
            </p:cNvSpPr>
            <p:nvPr/>
          </p:nvSpPr>
          <p:spPr bwMode="auto">
            <a:xfrm>
              <a:off x="6054725" y="4125913"/>
              <a:ext cx="328613" cy="5397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00" name="Rectangle 199"/>
            <p:cNvSpPr>
              <a:spLocks noChangeArrowheads="1"/>
            </p:cNvSpPr>
            <p:nvPr/>
          </p:nvSpPr>
          <p:spPr bwMode="auto">
            <a:xfrm>
              <a:off x="6054725" y="4217988"/>
              <a:ext cx="328613" cy="5238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01" name="Rectangle 200"/>
            <p:cNvSpPr>
              <a:spLocks noChangeArrowheads="1"/>
            </p:cNvSpPr>
            <p:nvPr/>
          </p:nvSpPr>
          <p:spPr bwMode="auto">
            <a:xfrm>
              <a:off x="6659563" y="4292600"/>
              <a:ext cx="23813" cy="8731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02" name="Oval 201"/>
            <p:cNvSpPr>
              <a:spLocks noChangeArrowheads="1"/>
            </p:cNvSpPr>
            <p:nvPr/>
          </p:nvSpPr>
          <p:spPr bwMode="auto">
            <a:xfrm>
              <a:off x="6615113" y="4214813"/>
              <a:ext cx="115888" cy="11747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03" name="Oval 202"/>
            <p:cNvSpPr>
              <a:spLocks noChangeArrowheads="1"/>
            </p:cNvSpPr>
            <p:nvPr/>
          </p:nvSpPr>
          <p:spPr bwMode="auto">
            <a:xfrm>
              <a:off x="6630988" y="4156075"/>
              <a:ext cx="84138" cy="8413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04" name="Rectangle 203"/>
            <p:cNvSpPr>
              <a:spLocks noChangeArrowheads="1"/>
            </p:cNvSpPr>
            <p:nvPr/>
          </p:nvSpPr>
          <p:spPr bwMode="auto">
            <a:xfrm>
              <a:off x="6507163" y="4292600"/>
              <a:ext cx="23813" cy="8731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05" name="Oval 204"/>
            <p:cNvSpPr>
              <a:spLocks noChangeArrowheads="1"/>
            </p:cNvSpPr>
            <p:nvPr/>
          </p:nvSpPr>
          <p:spPr bwMode="auto">
            <a:xfrm>
              <a:off x="6461125" y="4214813"/>
              <a:ext cx="117475" cy="117475"/>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06" name="Oval 205"/>
            <p:cNvSpPr>
              <a:spLocks noChangeArrowheads="1"/>
            </p:cNvSpPr>
            <p:nvPr/>
          </p:nvSpPr>
          <p:spPr bwMode="auto">
            <a:xfrm>
              <a:off x="6477000" y="4156075"/>
              <a:ext cx="85725" cy="8413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07" name="Rectangle 206"/>
            <p:cNvSpPr>
              <a:spLocks noChangeArrowheads="1"/>
            </p:cNvSpPr>
            <p:nvPr/>
          </p:nvSpPr>
          <p:spPr bwMode="auto">
            <a:xfrm>
              <a:off x="6081713" y="3819525"/>
              <a:ext cx="157163" cy="6191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08" name="Rectangle 207"/>
            <p:cNvSpPr>
              <a:spLocks noChangeArrowheads="1"/>
            </p:cNvSpPr>
            <p:nvPr/>
          </p:nvSpPr>
          <p:spPr bwMode="auto">
            <a:xfrm>
              <a:off x="5057775" y="4084638"/>
              <a:ext cx="369888" cy="322263"/>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09" name="Rectangle 208"/>
            <p:cNvSpPr>
              <a:spLocks noChangeArrowheads="1"/>
            </p:cNvSpPr>
            <p:nvPr/>
          </p:nvSpPr>
          <p:spPr bwMode="auto">
            <a:xfrm>
              <a:off x="5048070" y="4068763"/>
              <a:ext cx="388938" cy="15875"/>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10" name="Rectangle 209"/>
            <p:cNvSpPr>
              <a:spLocks noChangeArrowheads="1"/>
            </p:cNvSpPr>
            <p:nvPr/>
          </p:nvSpPr>
          <p:spPr bwMode="auto">
            <a:xfrm>
              <a:off x="5243513" y="4303713"/>
              <a:ext cx="53975" cy="103188"/>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11" name="Rectangle 210"/>
            <p:cNvSpPr>
              <a:spLocks noChangeArrowheads="1"/>
            </p:cNvSpPr>
            <p:nvPr/>
          </p:nvSpPr>
          <p:spPr bwMode="auto">
            <a:xfrm>
              <a:off x="5151438" y="4303713"/>
              <a:ext cx="53975" cy="103188"/>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12" name="Rectangle 211"/>
            <p:cNvSpPr>
              <a:spLocks noChangeArrowheads="1"/>
            </p:cNvSpPr>
            <p:nvPr/>
          </p:nvSpPr>
          <p:spPr bwMode="auto">
            <a:xfrm>
              <a:off x="5078413" y="4125913"/>
              <a:ext cx="328613" cy="53975"/>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13" name="Rectangle 212"/>
            <p:cNvSpPr>
              <a:spLocks noChangeArrowheads="1"/>
            </p:cNvSpPr>
            <p:nvPr/>
          </p:nvSpPr>
          <p:spPr bwMode="auto">
            <a:xfrm>
              <a:off x="5078413" y="4217988"/>
              <a:ext cx="328613" cy="52388"/>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14" name="Rectangle 213"/>
            <p:cNvSpPr>
              <a:spLocks noChangeArrowheads="1"/>
            </p:cNvSpPr>
            <p:nvPr/>
          </p:nvSpPr>
          <p:spPr bwMode="auto">
            <a:xfrm>
              <a:off x="5086350" y="4005263"/>
              <a:ext cx="157163" cy="635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15" name="Rectangle 214"/>
            <p:cNvSpPr>
              <a:spLocks noChangeArrowheads="1"/>
            </p:cNvSpPr>
            <p:nvPr/>
          </p:nvSpPr>
          <p:spPr bwMode="auto">
            <a:xfrm>
              <a:off x="5516563" y="3716338"/>
              <a:ext cx="407988" cy="690563"/>
            </a:xfrm>
            <a:prstGeom prst="rect">
              <a:avLst/>
            </a:prstGeom>
            <a:solidFill>
              <a:srgbClr val="0078D7">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16" name="Rectangle 215"/>
            <p:cNvSpPr>
              <a:spLocks noChangeArrowheads="1"/>
            </p:cNvSpPr>
            <p:nvPr/>
          </p:nvSpPr>
          <p:spPr bwMode="auto">
            <a:xfrm>
              <a:off x="5497513" y="3700463"/>
              <a:ext cx="447675" cy="1587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17" name="Rectangle 216"/>
            <p:cNvSpPr>
              <a:spLocks noChangeArrowheads="1"/>
            </p:cNvSpPr>
            <p:nvPr/>
          </p:nvSpPr>
          <p:spPr bwMode="auto">
            <a:xfrm>
              <a:off x="5740400" y="4303713"/>
              <a:ext cx="53975" cy="10318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18" name="Rectangle 217"/>
            <p:cNvSpPr>
              <a:spLocks noChangeArrowheads="1"/>
            </p:cNvSpPr>
            <p:nvPr/>
          </p:nvSpPr>
          <p:spPr bwMode="auto">
            <a:xfrm>
              <a:off x="5649913" y="4303713"/>
              <a:ext cx="52388" cy="10318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19" name="Rectangle 218"/>
            <p:cNvSpPr>
              <a:spLocks noChangeArrowheads="1"/>
            </p:cNvSpPr>
            <p:nvPr/>
          </p:nvSpPr>
          <p:spPr bwMode="auto">
            <a:xfrm>
              <a:off x="5557838" y="3944938"/>
              <a:ext cx="328613" cy="5238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20" name="Rectangle 219"/>
            <p:cNvSpPr>
              <a:spLocks noChangeArrowheads="1"/>
            </p:cNvSpPr>
            <p:nvPr/>
          </p:nvSpPr>
          <p:spPr bwMode="auto">
            <a:xfrm>
              <a:off x="5557838" y="4035425"/>
              <a:ext cx="328613" cy="5238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21" name="Rectangle 220"/>
            <p:cNvSpPr>
              <a:spLocks noChangeArrowheads="1"/>
            </p:cNvSpPr>
            <p:nvPr/>
          </p:nvSpPr>
          <p:spPr bwMode="auto">
            <a:xfrm>
              <a:off x="5557838" y="4125913"/>
              <a:ext cx="328613" cy="5397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22" name="Rectangle 221"/>
            <p:cNvSpPr>
              <a:spLocks noChangeArrowheads="1"/>
            </p:cNvSpPr>
            <p:nvPr/>
          </p:nvSpPr>
          <p:spPr bwMode="auto">
            <a:xfrm>
              <a:off x="5557838" y="4217988"/>
              <a:ext cx="328613" cy="5238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23" name="Rectangle 222"/>
            <p:cNvSpPr>
              <a:spLocks noChangeArrowheads="1"/>
            </p:cNvSpPr>
            <p:nvPr/>
          </p:nvSpPr>
          <p:spPr bwMode="auto">
            <a:xfrm>
              <a:off x="5557838" y="3760788"/>
              <a:ext cx="328613" cy="5397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24" name="Rectangle 223"/>
            <p:cNvSpPr>
              <a:spLocks noChangeArrowheads="1"/>
            </p:cNvSpPr>
            <p:nvPr/>
          </p:nvSpPr>
          <p:spPr bwMode="auto">
            <a:xfrm>
              <a:off x="5557838" y="3852863"/>
              <a:ext cx="328613" cy="5238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25" name="Rectangle 224"/>
            <p:cNvSpPr>
              <a:spLocks noChangeArrowheads="1"/>
            </p:cNvSpPr>
            <p:nvPr/>
          </p:nvSpPr>
          <p:spPr bwMode="auto">
            <a:xfrm>
              <a:off x="5808663" y="3638550"/>
              <a:ext cx="49213" cy="6191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26" name="Rectangle 225"/>
            <p:cNvSpPr>
              <a:spLocks noChangeArrowheads="1"/>
            </p:cNvSpPr>
            <p:nvPr/>
          </p:nvSpPr>
          <p:spPr bwMode="auto">
            <a:xfrm>
              <a:off x="5743575" y="3638550"/>
              <a:ext cx="47625" cy="6191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27" name="Freeform 226"/>
            <p:cNvSpPr>
              <a:spLocks/>
            </p:cNvSpPr>
            <p:nvPr/>
          </p:nvSpPr>
          <p:spPr bwMode="auto">
            <a:xfrm>
              <a:off x="5965825" y="2457450"/>
              <a:ext cx="781050" cy="511175"/>
            </a:xfrm>
            <a:custGeom>
              <a:avLst/>
              <a:gdLst>
                <a:gd name="T0" fmla="*/ 113 w 703"/>
                <a:gd name="T1" fmla="*/ 202 h 460"/>
                <a:gd name="T2" fmla="*/ 113 w 703"/>
                <a:gd name="T3" fmla="*/ 193 h 460"/>
                <a:gd name="T4" fmla="*/ 307 w 703"/>
                <a:gd name="T5" fmla="*/ 0 h 460"/>
                <a:gd name="T6" fmla="*/ 468 w 703"/>
                <a:gd name="T7" fmla="*/ 86 h 460"/>
                <a:gd name="T8" fmla="*/ 521 w 703"/>
                <a:gd name="T9" fmla="*/ 72 h 460"/>
                <a:gd name="T10" fmla="*/ 584 w 703"/>
                <a:gd name="T11" fmla="*/ 91 h 460"/>
                <a:gd name="T12" fmla="*/ 634 w 703"/>
                <a:gd name="T13" fmla="*/ 181 h 460"/>
                <a:gd name="T14" fmla="*/ 703 w 703"/>
                <a:gd name="T15" fmla="*/ 308 h 460"/>
                <a:gd name="T16" fmla="*/ 568 w 703"/>
                <a:gd name="T17" fmla="*/ 460 h 460"/>
                <a:gd name="T18" fmla="*/ 551 w 703"/>
                <a:gd name="T19" fmla="*/ 460 h 460"/>
                <a:gd name="T20" fmla="*/ 535 w 703"/>
                <a:gd name="T21" fmla="*/ 460 h 460"/>
                <a:gd name="T22" fmla="*/ 219 w 703"/>
                <a:gd name="T23" fmla="*/ 460 h 460"/>
                <a:gd name="T24" fmla="*/ 213 w 703"/>
                <a:gd name="T25" fmla="*/ 460 h 460"/>
                <a:gd name="T26" fmla="*/ 205 w 703"/>
                <a:gd name="T27" fmla="*/ 460 h 460"/>
                <a:gd name="T28" fmla="*/ 181 w 703"/>
                <a:gd name="T29" fmla="*/ 460 h 460"/>
                <a:gd name="T30" fmla="*/ 131 w 703"/>
                <a:gd name="T31" fmla="*/ 460 h 460"/>
                <a:gd name="T32" fmla="*/ 0 w 703"/>
                <a:gd name="T33" fmla="*/ 330 h 460"/>
                <a:gd name="T34" fmla="*/ 113 w 703"/>
                <a:gd name="T35" fmla="*/ 20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3" h="460">
                  <a:moveTo>
                    <a:pt x="113" y="202"/>
                  </a:moveTo>
                  <a:cubicBezTo>
                    <a:pt x="113" y="199"/>
                    <a:pt x="113" y="195"/>
                    <a:pt x="113" y="193"/>
                  </a:cubicBezTo>
                  <a:cubicBezTo>
                    <a:pt x="113" y="86"/>
                    <a:pt x="199" y="0"/>
                    <a:pt x="307" y="0"/>
                  </a:cubicBezTo>
                  <a:cubicBezTo>
                    <a:pt x="374" y="0"/>
                    <a:pt x="433" y="35"/>
                    <a:pt x="468" y="86"/>
                  </a:cubicBezTo>
                  <a:cubicBezTo>
                    <a:pt x="484" y="77"/>
                    <a:pt x="502" y="72"/>
                    <a:pt x="521" y="72"/>
                  </a:cubicBezTo>
                  <a:cubicBezTo>
                    <a:pt x="544" y="72"/>
                    <a:pt x="566" y="79"/>
                    <a:pt x="584" y="91"/>
                  </a:cubicBezTo>
                  <a:cubicBezTo>
                    <a:pt x="613" y="110"/>
                    <a:pt x="633" y="144"/>
                    <a:pt x="634" y="181"/>
                  </a:cubicBezTo>
                  <a:cubicBezTo>
                    <a:pt x="675" y="208"/>
                    <a:pt x="703" y="256"/>
                    <a:pt x="703" y="308"/>
                  </a:cubicBezTo>
                  <a:cubicBezTo>
                    <a:pt x="703" y="387"/>
                    <a:pt x="644" y="451"/>
                    <a:pt x="568" y="460"/>
                  </a:cubicBezTo>
                  <a:cubicBezTo>
                    <a:pt x="562" y="460"/>
                    <a:pt x="556" y="460"/>
                    <a:pt x="551" y="460"/>
                  </a:cubicBezTo>
                  <a:cubicBezTo>
                    <a:pt x="546" y="460"/>
                    <a:pt x="541" y="460"/>
                    <a:pt x="535" y="460"/>
                  </a:cubicBezTo>
                  <a:cubicBezTo>
                    <a:pt x="464" y="460"/>
                    <a:pt x="298" y="460"/>
                    <a:pt x="219" y="460"/>
                  </a:cubicBezTo>
                  <a:cubicBezTo>
                    <a:pt x="216" y="460"/>
                    <a:pt x="214" y="460"/>
                    <a:pt x="213" y="460"/>
                  </a:cubicBezTo>
                  <a:cubicBezTo>
                    <a:pt x="205" y="460"/>
                    <a:pt x="205" y="460"/>
                    <a:pt x="205" y="460"/>
                  </a:cubicBezTo>
                  <a:cubicBezTo>
                    <a:pt x="201" y="460"/>
                    <a:pt x="189" y="460"/>
                    <a:pt x="181" y="460"/>
                  </a:cubicBezTo>
                  <a:cubicBezTo>
                    <a:pt x="131" y="460"/>
                    <a:pt x="131" y="460"/>
                    <a:pt x="131" y="460"/>
                  </a:cubicBezTo>
                  <a:cubicBezTo>
                    <a:pt x="59" y="459"/>
                    <a:pt x="0" y="401"/>
                    <a:pt x="0" y="330"/>
                  </a:cubicBezTo>
                  <a:cubicBezTo>
                    <a:pt x="0" y="265"/>
                    <a:pt x="50" y="211"/>
                    <a:pt x="113" y="202"/>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28" name="Freeform 227"/>
            <p:cNvSpPr>
              <a:spLocks/>
            </p:cNvSpPr>
            <p:nvPr/>
          </p:nvSpPr>
          <p:spPr bwMode="auto">
            <a:xfrm>
              <a:off x="5764213" y="2798763"/>
              <a:ext cx="995363" cy="1460500"/>
            </a:xfrm>
            <a:custGeom>
              <a:avLst/>
              <a:gdLst>
                <a:gd name="T0" fmla="*/ 6 w 896"/>
                <a:gd name="T1" fmla="*/ 1305 h 1316"/>
                <a:gd name="T2" fmla="*/ 180 w 896"/>
                <a:gd name="T3" fmla="*/ 1070 h 1316"/>
                <a:gd name="T4" fmla="*/ 293 w 896"/>
                <a:gd name="T5" fmla="*/ 48 h 1316"/>
                <a:gd name="T6" fmla="*/ 282 w 896"/>
                <a:gd name="T7" fmla="*/ 46 h 1316"/>
                <a:gd name="T8" fmla="*/ 173 w 896"/>
                <a:gd name="T9" fmla="*/ 5 h 1316"/>
                <a:gd name="T10" fmla="*/ 179 w 896"/>
                <a:gd name="T11" fmla="*/ 0 h 1316"/>
                <a:gd name="T12" fmla="*/ 184 w 896"/>
                <a:gd name="T13" fmla="*/ 5 h 1316"/>
                <a:gd name="T14" fmla="*/ 284 w 896"/>
                <a:gd name="T15" fmla="*/ 35 h 1316"/>
                <a:gd name="T16" fmla="*/ 534 w 896"/>
                <a:gd name="T17" fmla="*/ 50 h 1316"/>
                <a:gd name="T18" fmla="*/ 785 w 896"/>
                <a:gd name="T19" fmla="*/ 35 h 1316"/>
                <a:gd name="T20" fmla="*/ 884 w 896"/>
                <a:gd name="T21" fmla="*/ 5 h 1316"/>
                <a:gd name="T22" fmla="*/ 890 w 896"/>
                <a:gd name="T23" fmla="*/ 0 h 1316"/>
                <a:gd name="T24" fmla="*/ 896 w 896"/>
                <a:gd name="T25" fmla="*/ 5 h 1316"/>
                <a:gd name="T26" fmla="*/ 787 w 896"/>
                <a:gd name="T27" fmla="*/ 46 h 1316"/>
                <a:gd name="T28" fmla="*/ 534 w 896"/>
                <a:gd name="T29" fmla="*/ 61 h 1316"/>
                <a:gd name="T30" fmla="*/ 304 w 896"/>
                <a:gd name="T31" fmla="*/ 49 h 1316"/>
                <a:gd name="T32" fmla="*/ 191 w 896"/>
                <a:gd name="T33" fmla="*/ 1074 h 1316"/>
                <a:gd name="T34" fmla="*/ 6 w 896"/>
                <a:gd name="T35" fmla="*/ 1316 h 1316"/>
                <a:gd name="T36" fmla="*/ 0 w 896"/>
                <a:gd name="T37" fmla="*/ 1310 h 1316"/>
                <a:gd name="T38" fmla="*/ 6 w 896"/>
                <a:gd name="T39" fmla="*/ 1305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6" h="1316">
                  <a:moveTo>
                    <a:pt x="6" y="1305"/>
                  </a:moveTo>
                  <a:cubicBezTo>
                    <a:pt x="70" y="1305"/>
                    <a:pt x="133" y="1219"/>
                    <a:pt x="180" y="1070"/>
                  </a:cubicBezTo>
                  <a:cubicBezTo>
                    <a:pt x="228" y="918"/>
                    <a:pt x="293" y="265"/>
                    <a:pt x="293" y="48"/>
                  </a:cubicBezTo>
                  <a:cubicBezTo>
                    <a:pt x="289" y="47"/>
                    <a:pt x="286" y="47"/>
                    <a:pt x="282" y="46"/>
                  </a:cubicBezTo>
                  <a:cubicBezTo>
                    <a:pt x="173" y="31"/>
                    <a:pt x="173" y="12"/>
                    <a:pt x="173" y="5"/>
                  </a:cubicBezTo>
                  <a:cubicBezTo>
                    <a:pt x="173" y="2"/>
                    <a:pt x="175" y="0"/>
                    <a:pt x="179" y="0"/>
                  </a:cubicBezTo>
                  <a:cubicBezTo>
                    <a:pt x="182" y="0"/>
                    <a:pt x="184" y="2"/>
                    <a:pt x="184" y="5"/>
                  </a:cubicBezTo>
                  <a:cubicBezTo>
                    <a:pt x="184" y="6"/>
                    <a:pt x="186" y="21"/>
                    <a:pt x="284" y="35"/>
                  </a:cubicBezTo>
                  <a:cubicBezTo>
                    <a:pt x="351" y="44"/>
                    <a:pt x="440" y="50"/>
                    <a:pt x="534" y="50"/>
                  </a:cubicBezTo>
                  <a:cubicBezTo>
                    <a:pt x="629" y="50"/>
                    <a:pt x="718" y="44"/>
                    <a:pt x="785" y="35"/>
                  </a:cubicBezTo>
                  <a:cubicBezTo>
                    <a:pt x="883" y="21"/>
                    <a:pt x="884" y="6"/>
                    <a:pt x="884" y="5"/>
                  </a:cubicBezTo>
                  <a:cubicBezTo>
                    <a:pt x="884" y="2"/>
                    <a:pt x="887" y="0"/>
                    <a:pt x="890" y="0"/>
                  </a:cubicBezTo>
                  <a:cubicBezTo>
                    <a:pt x="893" y="0"/>
                    <a:pt x="896" y="2"/>
                    <a:pt x="896" y="5"/>
                  </a:cubicBezTo>
                  <a:cubicBezTo>
                    <a:pt x="896" y="12"/>
                    <a:pt x="896" y="31"/>
                    <a:pt x="787" y="46"/>
                  </a:cubicBezTo>
                  <a:cubicBezTo>
                    <a:pt x="719" y="56"/>
                    <a:pt x="630" y="61"/>
                    <a:pt x="534" y="61"/>
                  </a:cubicBezTo>
                  <a:cubicBezTo>
                    <a:pt x="449" y="61"/>
                    <a:pt x="369" y="57"/>
                    <a:pt x="304" y="49"/>
                  </a:cubicBezTo>
                  <a:cubicBezTo>
                    <a:pt x="304" y="267"/>
                    <a:pt x="239" y="920"/>
                    <a:pt x="191" y="1074"/>
                  </a:cubicBezTo>
                  <a:cubicBezTo>
                    <a:pt x="142" y="1230"/>
                    <a:pt x="76" y="1316"/>
                    <a:pt x="6" y="1316"/>
                  </a:cubicBezTo>
                  <a:cubicBezTo>
                    <a:pt x="3" y="1316"/>
                    <a:pt x="0" y="1313"/>
                    <a:pt x="0" y="1310"/>
                  </a:cubicBezTo>
                  <a:cubicBezTo>
                    <a:pt x="0" y="1307"/>
                    <a:pt x="3" y="1305"/>
                    <a:pt x="6" y="1305"/>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29" name="Freeform 228"/>
            <p:cNvSpPr>
              <a:spLocks/>
            </p:cNvSpPr>
            <p:nvPr/>
          </p:nvSpPr>
          <p:spPr bwMode="auto">
            <a:xfrm>
              <a:off x="5413375" y="2449513"/>
              <a:ext cx="508000" cy="331788"/>
            </a:xfrm>
            <a:custGeom>
              <a:avLst/>
              <a:gdLst>
                <a:gd name="T0" fmla="*/ 73 w 458"/>
                <a:gd name="T1" fmla="*/ 131 h 299"/>
                <a:gd name="T2" fmla="*/ 73 w 458"/>
                <a:gd name="T3" fmla="*/ 125 h 299"/>
                <a:gd name="T4" fmla="*/ 199 w 458"/>
                <a:gd name="T5" fmla="*/ 0 h 299"/>
                <a:gd name="T6" fmla="*/ 305 w 458"/>
                <a:gd name="T7" fmla="*/ 56 h 299"/>
                <a:gd name="T8" fmla="*/ 339 w 458"/>
                <a:gd name="T9" fmla="*/ 46 h 299"/>
                <a:gd name="T10" fmla="*/ 380 w 458"/>
                <a:gd name="T11" fmla="*/ 59 h 299"/>
                <a:gd name="T12" fmla="*/ 412 w 458"/>
                <a:gd name="T13" fmla="*/ 117 h 299"/>
                <a:gd name="T14" fmla="*/ 458 w 458"/>
                <a:gd name="T15" fmla="*/ 200 h 299"/>
                <a:gd name="T16" fmla="*/ 369 w 458"/>
                <a:gd name="T17" fmla="*/ 299 h 299"/>
                <a:gd name="T18" fmla="*/ 358 w 458"/>
                <a:gd name="T19" fmla="*/ 299 h 299"/>
                <a:gd name="T20" fmla="*/ 348 w 458"/>
                <a:gd name="T21" fmla="*/ 299 h 299"/>
                <a:gd name="T22" fmla="*/ 142 w 458"/>
                <a:gd name="T23" fmla="*/ 299 h 299"/>
                <a:gd name="T24" fmla="*/ 138 w 458"/>
                <a:gd name="T25" fmla="*/ 299 h 299"/>
                <a:gd name="T26" fmla="*/ 133 w 458"/>
                <a:gd name="T27" fmla="*/ 299 h 299"/>
                <a:gd name="T28" fmla="*/ 118 w 458"/>
                <a:gd name="T29" fmla="*/ 299 h 299"/>
                <a:gd name="T30" fmla="*/ 85 w 458"/>
                <a:gd name="T31" fmla="*/ 299 h 299"/>
                <a:gd name="T32" fmla="*/ 0 w 458"/>
                <a:gd name="T33" fmla="*/ 214 h 299"/>
                <a:gd name="T34" fmla="*/ 73 w 458"/>
                <a:gd name="T35" fmla="*/ 1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8" h="299">
                  <a:moveTo>
                    <a:pt x="73" y="131"/>
                  </a:moveTo>
                  <a:cubicBezTo>
                    <a:pt x="73" y="129"/>
                    <a:pt x="73" y="127"/>
                    <a:pt x="73" y="125"/>
                  </a:cubicBezTo>
                  <a:cubicBezTo>
                    <a:pt x="73" y="56"/>
                    <a:pt x="130" y="0"/>
                    <a:pt x="199" y="0"/>
                  </a:cubicBezTo>
                  <a:cubicBezTo>
                    <a:pt x="243" y="0"/>
                    <a:pt x="282" y="22"/>
                    <a:pt x="305" y="56"/>
                  </a:cubicBezTo>
                  <a:cubicBezTo>
                    <a:pt x="315" y="50"/>
                    <a:pt x="326" y="46"/>
                    <a:pt x="339" y="46"/>
                  </a:cubicBezTo>
                  <a:cubicBezTo>
                    <a:pt x="354" y="46"/>
                    <a:pt x="368" y="51"/>
                    <a:pt x="380" y="59"/>
                  </a:cubicBezTo>
                  <a:cubicBezTo>
                    <a:pt x="399" y="71"/>
                    <a:pt x="412" y="93"/>
                    <a:pt x="412" y="117"/>
                  </a:cubicBezTo>
                  <a:cubicBezTo>
                    <a:pt x="439" y="135"/>
                    <a:pt x="458" y="166"/>
                    <a:pt x="458" y="200"/>
                  </a:cubicBezTo>
                  <a:cubicBezTo>
                    <a:pt x="458" y="251"/>
                    <a:pt x="419" y="293"/>
                    <a:pt x="369" y="299"/>
                  </a:cubicBezTo>
                  <a:cubicBezTo>
                    <a:pt x="366" y="299"/>
                    <a:pt x="362" y="299"/>
                    <a:pt x="358" y="299"/>
                  </a:cubicBezTo>
                  <a:cubicBezTo>
                    <a:pt x="355" y="299"/>
                    <a:pt x="352" y="299"/>
                    <a:pt x="348" y="299"/>
                  </a:cubicBezTo>
                  <a:cubicBezTo>
                    <a:pt x="302" y="299"/>
                    <a:pt x="194" y="299"/>
                    <a:pt x="142" y="299"/>
                  </a:cubicBezTo>
                  <a:cubicBezTo>
                    <a:pt x="141" y="299"/>
                    <a:pt x="139" y="299"/>
                    <a:pt x="138" y="299"/>
                  </a:cubicBezTo>
                  <a:cubicBezTo>
                    <a:pt x="133" y="299"/>
                    <a:pt x="133" y="299"/>
                    <a:pt x="133" y="299"/>
                  </a:cubicBezTo>
                  <a:cubicBezTo>
                    <a:pt x="130" y="299"/>
                    <a:pt x="123" y="299"/>
                    <a:pt x="118" y="299"/>
                  </a:cubicBezTo>
                  <a:cubicBezTo>
                    <a:pt x="85" y="299"/>
                    <a:pt x="85" y="299"/>
                    <a:pt x="85" y="299"/>
                  </a:cubicBezTo>
                  <a:cubicBezTo>
                    <a:pt x="38" y="298"/>
                    <a:pt x="0" y="260"/>
                    <a:pt x="0" y="214"/>
                  </a:cubicBezTo>
                  <a:cubicBezTo>
                    <a:pt x="0" y="172"/>
                    <a:pt x="32" y="137"/>
                    <a:pt x="73" y="131"/>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230" name="Freeform 229"/>
            <p:cNvSpPr>
              <a:spLocks/>
            </p:cNvSpPr>
            <p:nvPr/>
          </p:nvSpPr>
          <p:spPr bwMode="auto">
            <a:xfrm>
              <a:off x="5359400" y="2670175"/>
              <a:ext cx="571500" cy="1589088"/>
            </a:xfrm>
            <a:custGeom>
              <a:avLst/>
              <a:gdLst>
                <a:gd name="T0" fmla="*/ 5 w 515"/>
                <a:gd name="T1" fmla="*/ 1420 h 1431"/>
                <a:gd name="T2" fmla="*/ 222 w 515"/>
                <a:gd name="T3" fmla="*/ 1149 h 1431"/>
                <a:gd name="T4" fmla="*/ 353 w 515"/>
                <a:gd name="T5" fmla="*/ 43 h 1431"/>
                <a:gd name="T6" fmla="*/ 277 w 515"/>
                <a:gd name="T7" fmla="*/ 45 h 1431"/>
                <a:gd name="T8" fmla="*/ 39 w 515"/>
                <a:gd name="T9" fmla="*/ 6 h 1431"/>
                <a:gd name="T10" fmla="*/ 45 w 515"/>
                <a:gd name="T11" fmla="*/ 0 h 1431"/>
                <a:gd name="T12" fmla="*/ 50 w 515"/>
                <a:gd name="T13" fmla="*/ 6 h 1431"/>
                <a:gd name="T14" fmla="*/ 277 w 515"/>
                <a:gd name="T15" fmla="*/ 33 h 1431"/>
                <a:gd name="T16" fmla="*/ 504 w 515"/>
                <a:gd name="T17" fmla="*/ 6 h 1431"/>
                <a:gd name="T18" fmla="*/ 509 w 515"/>
                <a:gd name="T19" fmla="*/ 1 h 1431"/>
                <a:gd name="T20" fmla="*/ 515 w 515"/>
                <a:gd name="T21" fmla="*/ 6 h 1431"/>
                <a:gd name="T22" fmla="*/ 364 w 515"/>
                <a:gd name="T23" fmla="*/ 42 h 1431"/>
                <a:gd name="T24" fmla="*/ 233 w 515"/>
                <a:gd name="T25" fmla="*/ 1153 h 1431"/>
                <a:gd name="T26" fmla="*/ 5 w 515"/>
                <a:gd name="T27" fmla="*/ 1431 h 1431"/>
                <a:gd name="T28" fmla="*/ 0 w 515"/>
                <a:gd name="T29" fmla="*/ 1425 h 1431"/>
                <a:gd name="T30" fmla="*/ 5 w 515"/>
                <a:gd name="T31" fmla="*/ 142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1431">
                  <a:moveTo>
                    <a:pt x="5" y="1420"/>
                  </a:moveTo>
                  <a:cubicBezTo>
                    <a:pt x="87" y="1420"/>
                    <a:pt x="164" y="1324"/>
                    <a:pt x="222" y="1149"/>
                  </a:cubicBezTo>
                  <a:cubicBezTo>
                    <a:pt x="281" y="974"/>
                    <a:pt x="352" y="291"/>
                    <a:pt x="353" y="43"/>
                  </a:cubicBezTo>
                  <a:cubicBezTo>
                    <a:pt x="313" y="45"/>
                    <a:pt x="281" y="45"/>
                    <a:pt x="277" y="45"/>
                  </a:cubicBezTo>
                  <a:cubicBezTo>
                    <a:pt x="267" y="45"/>
                    <a:pt x="39" y="44"/>
                    <a:pt x="39" y="6"/>
                  </a:cubicBezTo>
                  <a:cubicBezTo>
                    <a:pt x="39" y="3"/>
                    <a:pt x="41" y="0"/>
                    <a:pt x="45" y="0"/>
                  </a:cubicBezTo>
                  <a:cubicBezTo>
                    <a:pt x="48" y="0"/>
                    <a:pt x="50" y="3"/>
                    <a:pt x="50" y="6"/>
                  </a:cubicBezTo>
                  <a:cubicBezTo>
                    <a:pt x="54" y="16"/>
                    <a:pt x="133" y="33"/>
                    <a:pt x="277" y="33"/>
                  </a:cubicBezTo>
                  <a:cubicBezTo>
                    <a:pt x="421" y="33"/>
                    <a:pt x="500" y="16"/>
                    <a:pt x="504" y="6"/>
                  </a:cubicBezTo>
                  <a:cubicBezTo>
                    <a:pt x="504" y="3"/>
                    <a:pt x="506" y="1"/>
                    <a:pt x="509" y="1"/>
                  </a:cubicBezTo>
                  <a:cubicBezTo>
                    <a:pt x="513" y="1"/>
                    <a:pt x="515" y="3"/>
                    <a:pt x="515" y="6"/>
                  </a:cubicBezTo>
                  <a:cubicBezTo>
                    <a:pt x="515" y="29"/>
                    <a:pt x="432" y="38"/>
                    <a:pt x="364" y="42"/>
                  </a:cubicBezTo>
                  <a:cubicBezTo>
                    <a:pt x="364" y="292"/>
                    <a:pt x="292" y="976"/>
                    <a:pt x="233" y="1153"/>
                  </a:cubicBezTo>
                  <a:cubicBezTo>
                    <a:pt x="173" y="1332"/>
                    <a:pt x="92" y="1431"/>
                    <a:pt x="5" y="1431"/>
                  </a:cubicBezTo>
                  <a:cubicBezTo>
                    <a:pt x="2" y="1431"/>
                    <a:pt x="0" y="1428"/>
                    <a:pt x="0" y="1425"/>
                  </a:cubicBezTo>
                  <a:cubicBezTo>
                    <a:pt x="0" y="1422"/>
                    <a:pt x="2" y="1420"/>
                    <a:pt x="5" y="1420"/>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123" name="Group 122"/>
          <p:cNvGrpSpPr/>
          <p:nvPr/>
        </p:nvGrpSpPr>
        <p:grpSpPr>
          <a:xfrm>
            <a:off x="251277" y="5391150"/>
            <a:ext cx="1063669" cy="1571478"/>
            <a:chOff x="2412205" y="4452105"/>
            <a:chExt cx="1643198" cy="2427678"/>
          </a:xfrm>
        </p:grpSpPr>
        <p:sp>
          <p:nvSpPr>
            <p:cNvPr id="124" name="Freeform 123"/>
            <p:cNvSpPr>
              <a:spLocks/>
            </p:cNvSpPr>
            <p:nvPr/>
          </p:nvSpPr>
          <p:spPr bwMode="auto">
            <a:xfrm>
              <a:off x="2488446" y="5617791"/>
              <a:ext cx="1261991" cy="1261992"/>
            </a:xfrm>
            <a:custGeom>
              <a:avLst/>
              <a:gdLst>
                <a:gd name="T0" fmla="*/ 252 w 629"/>
                <a:gd name="T1" fmla="*/ 66 h 629"/>
                <a:gd name="T2" fmla="*/ 252 w 629"/>
                <a:gd name="T3" fmla="*/ 0 h 629"/>
                <a:gd name="T4" fmla="*/ 89 w 629"/>
                <a:gd name="T5" fmla="*/ 0 h 629"/>
                <a:gd name="T6" fmla="*/ 89 w 629"/>
                <a:gd name="T7" fmla="*/ 66 h 629"/>
                <a:gd name="T8" fmla="*/ 0 w 629"/>
                <a:gd name="T9" fmla="*/ 66 h 629"/>
                <a:gd name="T10" fmla="*/ 0 w 629"/>
                <a:gd name="T11" fmla="*/ 82 h 629"/>
                <a:gd name="T12" fmla="*/ 21 w 629"/>
                <a:gd name="T13" fmla="*/ 82 h 629"/>
                <a:gd name="T14" fmla="*/ 21 w 629"/>
                <a:gd name="T15" fmla="*/ 629 h 629"/>
                <a:gd name="T16" fmla="*/ 608 w 629"/>
                <a:gd name="T17" fmla="*/ 629 h 629"/>
                <a:gd name="T18" fmla="*/ 608 w 629"/>
                <a:gd name="T19" fmla="*/ 82 h 629"/>
                <a:gd name="T20" fmla="*/ 629 w 629"/>
                <a:gd name="T21" fmla="*/ 82 h 629"/>
                <a:gd name="T22" fmla="*/ 629 w 629"/>
                <a:gd name="T23" fmla="*/ 66 h 629"/>
                <a:gd name="T24" fmla="*/ 252 w 629"/>
                <a:gd name="T25"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9" h="629">
                  <a:moveTo>
                    <a:pt x="252" y="66"/>
                  </a:moveTo>
                  <a:lnTo>
                    <a:pt x="252" y="0"/>
                  </a:lnTo>
                  <a:lnTo>
                    <a:pt x="89" y="0"/>
                  </a:lnTo>
                  <a:lnTo>
                    <a:pt x="89" y="66"/>
                  </a:lnTo>
                  <a:lnTo>
                    <a:pt x="0" y="66"/>
                  </a:lnTo>
                  <a:lnTo>
                    <a:pt x="0" y="82"/>
                  </a:lnTo>
                  <a:lnTo>
                    <a:pt x="21" y="82"/>
                  </a:lnTo>
                  <a:lnTo>
                    <a:pt x="21" y="629"/>
                  </a:lnTo>
                  <a:lnTo>
                    <a:pt x="608" y="629"/>
                  </a:lnTo>
                  <a:lnTo>
                    <a:pt x="608" y="82"/>
                  </a:lnTo>
                  <a:lnTo>
                    <a:pt x="629" y="82"/>
                  </a:lnTo>
                  <a:lnTo>
                    <a:pt x="629" y="66"/>
                  </a:lnTo>
                  <a:lnTo>
                    <a:pt x="252"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25" name="Freeform 124"/>
            <p:cNvSpPr>
              <a:spLocks/>
            </p:cNvSpPr>
            <p:nvPr/>
          </p:nvSpPr>
          <p:spPr bwMode="auto">
            <a:xfrm>
              <a:off x="2763315" y="4452105"/>
              <a:ext cx="862604" cy="565848"/>
            </a:xfrm>
            <a:custGeom>
              <a:avLst/>
              <a:gdLst>
                <a:gd name="T0" fmla="*/ 206 w 245"/>
                <a:gd name="T1" fmla="*/ 71 h 161"/>
                <a:gd name="T2" fmla="*/ 206 w 245"/>
                <a:gd name="T3" fmla="*/ 67 h 161"/>
                <a:gd name="T4" fmla="*/ 139 w 245"/>
                <a:gd name="T5" fmla="*/ 0 h 161"/>
                <a:gd name="T6" fmla="*/ 82 w 245"/>
                <a:gd name="T7" fmla="*/ 30 h 161"/>
                <a:gd name="T8" fmla="*/ 64 w 245"/>
                <a:gd name="T9" fmla="*/ 25 h 161"/>
                <a:gd name="T10" fmla="*/ 42 w 245"/>
                <a:gd name="T11" fmla="*/ 32 h 161"/>
                <a:gd name="T12" fmla="*/ 25 w 245"/>
                <a:gd name="T13" fmla="*/ 63 h 161"/>
                <a:gd name="T14" fmla="*/ 0 w 245"/>
                <a:gd name="T15" fmla="*/ 108 h 161"/>
                <a:gd name="T16" fmla="*/ 48 w 245"/>
                <a:gd name="T17" fmla="*/ 161 h 161"/>
                <a:gd name="T18" fmla="*/ 54 w 245"/>
                <a:gd name="T19" fmla="*/ 161 h 161"/>
                <a:gd name="T20" fmla="*/ 59 w 245"/>
                <a:gd name="T21" fmla="*/ 161 h 161"/>
                <a:gd name="T22" fmla="*/ 169 w 245"/>
                <a:gd name="T23" fmla="*/ 161 h 161"/>
                <a:gd name="T24" fmla="*/ 171 w 245"/>
                <a:gd name="T25" fmla="*/ 161 h 161"/>
                <a:gd name="T26" fmla="*/ 174 w 245"/>
                <a:gd name="T27" fmla="*/ 161 h 161"/>
                <a:gd name="T28" fmla="*/ 182 w 245"/>
                <a:gd name="T29" fmla="*/ 161 h 161"/>
                <a:gd name="T30" fmla="*/ 200 w 245"/>
                <a:gd name="T31" fmla="*/ 161 h 161"/>
                <a:gd name="T32" fmla="*/ 245 w 245"/>
                <a:gd name="T33" fmla="*/ 116 h 161"/>
                <a:gd name="T34" fmla="*/ 206 w 245"/>
                <a:gd name="T35" fmla="*/ 7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161">
                  <a:moveTo>
                    <a:pt x="206" y="71"/>
                  </a:moveTo>
                  <a:cubicBezTo>
                    <a:pt x="206" y="70"/>
                    <a:pt x="206" y="68"/>
                    <a:pt x="206" y="67"/>
                  </a:cubicBezTo>
                  <a:cubicBezTo>
                    <a:pt x="206" y="30"/>
                    <a:pt x="176" y="0"/>
                    <a:pt x="139" y="0"/>
                  </a:cubicBezTo>
                  <a:cubicBezTo>
                    <a:pt x="115" y="0"/>
                    <a:pt x="95" y="12"/>
                    <a:pt x="82" y="30"/>
                  </a:cubicBezTo>
                  <a:cubicBezTo>
                    <a:pt x="77" y="27"/>
                    <a:pt x="71" y="25"/>
                    <a:pt x="64" y="25"/>
                  </a:cubicBezTo>
                  <a:cubicBezTo>
                    <a:pt x="56" y="25"/>
                    <a:pt x="48" y="28"/>
                    <a:pt x="42" y="32"/>
                  </a:cubicBezTo>
                  <a:cubicBezTo>
                    <a:pt x="32" y="39"/>
                    <a:pt x="25" y="50"/>
                    <a:pt x="25" y="63"/>
                  </a:cubicBezTo>
                  <a:cubicBezTo>
                    <a:pt x="10" y="73"/>
                    <a:pt x="0" y="90"/>
                    <a:pt x="0" y="108"/>
                  </a:cubicBezTo>
                  <a:cubicBezTo>
                    <a:pt x="0" y="135"/>
                    <a:pt x="21" y="158"/>
                    <a:pt x="48" y="161"/>
                  </a:cubicBezTo>
                  <a:cubicBezTo>
                    <a:pt x="50" y="161"/>
                    <a:pt x="52" y="161"/>
                    <a:pt x="54" y="161"/>
                  </a:cubicBezTo>
                  <a:cubicBezTo>
                    <a:pt x="55" y="161"/>
                    <a:pt x="57" y="161"/>
                    <a:pt x="59" y="161"/>
                  </a:cubicBezTo>
                  <a:cubicBezTo>
                    <a:pt x="84" y="161"/>
                    <a:pt x="142" y="161"/>
                    <a:pt x="169" y="161"/>
                  </a:cubicBezTo>
                  <a:cubicBezTo>
                    <a:pt x="170" y="161"/>
                    <a:pt x="171" y="161"/>
                    <a:pt x="171" y="161"/>
                  </a:cubicBezTo>
                  <a:cubicBezTo>
                    <a:pt x="174" y="161"/>
                    <a:pt x="174" y="161"/>
                    <a:pt x="174" y="161"/>
                  </a:cubicBezTo>
                  <a:cubicBezTo>
                    <a:pt x="176" y="161"/>
                    <a:pt x="180" y="161"/>
                    <a:pt x="182" y="161"/>
                  </a:cubicBezTo>
                  <a:cubicBezTo>
                    <a:pt x="200" y="161"/>
                    <a:pt x="200" y="161"/>
                    <a:pt x="200" y="161"/>
                  </a:cubicBezTo>
                  <a:cubicBezTo>
                    <a:pt x="225" y="161"/>
                    <a:pt x="245" y="140"/>
                    <a:pt x="245" y="116"/>
                  </a:cubicBezTo>
                  <a:cubicBezTo>
                    <a:pt x="245" y="93"/>
                    <a:pt x="228" y="74"/>
                    <a:pt x="206" y="71"/>
                  </a:cubicBezTo>
                  <a:close/>
                </a:path>
              </a:pathLst>
            </a:custGeom>
            <a:solidFill>
              <a:srgbClr val="00BCF2">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26" name="Freeform 125"/>
            <p:cNvSpPr>
              <a:spLocks/>
            </p:cNvSpPr>
            <p:nvPr/>
          </p:nvSpPr>
          <p:spPr bwMode="auto">
            <a:xfrm>
              <a:off x="3541778" y="4791177"/>
              <a:ext cx="246780" cy="160508"/>
            </a:xfrm>
            <a:custGeom>
              <a:avLst/>
              <a:gdLst>
                <a:gd name="T0" fmla="*/ 74 w 88"/>
                <a:gd name="T1" fmla="*/ 25 h 57"/>
                <a:gd name="T2" fmla="*/ 74 w 88"/>
                <a:gd name="T3" fmla="*/ 24 h 57"/>
                <a:gd name="T4" fmla="*/ 50 w 88"/>
                <a:gd name="T5" fmla="*/ 0 h 57"/>
                <a:gd name="T6" fmla="*/ 29 w 88"/>
                <a:gd name="T7" fmla="*/ 10 h 57"/>
                <a:gd name="T8" fmla="*/ 23 w 88"/>
                <a:gd name="T9" fmla="*/ 9 h 57"/>
                <a:gd name="T10" fmla="*/ 15 w 88"/>
                <a:gd name="T11" fmla="*/ 11 h 57"/>
                <a:gd name="T12" fmla="*/ 9 w 88"/>
                <a:gd name="T13" fmla="*/ 22 h 57"/>
                <a:gd name="T14" fmla="*/ 0 w 88"/>
                <a:gd name="T15" fmla="*/ 38 h 57"/>
                <a:gd name="T16" fmla="*/ 17 w 88"/>
                <a:gd name="T17" fmla="*/ 57 h 57"/>
                <a:gd name="T18" fmla="*/ 19 w 88"/>
                <a:gd name="T19" fmla="*/ 57 h 57"/>
                <a:gd name="T20" fmla="*/ 21 w 88"/>
                <a:gd name="T21" fmla="*/ 57 h 57"/>
                <a:gd name="T22" fmla="*/ 61 w 88"/>
                <a:gd name="T23" fmla="*/ 57 h 57"/>
                <a:gd name="T24" fmla="*/ 61 w 88"/>
                <a:gd name="T25" fmla="*/ 57 h 57"/>
                <a:gd name="T26" fmla="*/ 62 w 88"/>
                <a:gd name="T27" fmla="*/ 57 h 57"/>
                <a:gd name="T28" fmla="*/ 65 w 88"/>
                <a:gd name="T29" fmla="*/ 57 h 57"/>
                <a:gd name="T30" fmla="*/ 72 w 88"/>
                <a:gd name="T31" fmla="*/ 57 h 57"/>
                <a:gd name="T32" fmla="*/ 88 w 88"/>
                <a:gd name="T33" fmla="*/ 41 h 57"/>
                <a:gd name="T34" fmla="*/ 74 w 88"/>
                <a:gd name="T35"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57">
                  <a:moveTo>
                    <a:pt x="74" y="25"/>
                  </a:moveTo>
                  <a:cubicBezTo>
                    <a:pt x="74" y="24"/>
                    <a:pt x="74" y="24"/>
                    <a:pt x="74" y="24"/>
                  </a:cubicBezTo>
                  <a:cubicBezTo>
                    <a:pt x="74" y="10"/>
                    <a:pt x="63" y="0"/>
                    <a:pt x="50" y="0"/>
                  </a:cubicBezTo>
                  <a:cubicBezTo>
                    <a:pt x="41" y="0"/>
                    <a:pt x="34" y="4"/>
                    <a:pt x="29" y="10"/>
                  </a:cubicBezTo>
                  <a:cubicBezTo>
                    <a:pt x="28" y="9"/>
                    <a:pt x="25" y="9"/>
                    <a:pt x="23" y="9"/>
                  </a:cubicBezTo>
                  <a:cubicBezTo>
                    <a:pt x="20" y="9"/>
                    <a:pt x="17" y="10"/>
                    <a:pt x="15" y="11"/>
                  </a:cubicBezTo>
                  <a:cubicBezTo>
                    <a:pt x="11" y="13"/>
                    <a:pt x="9" y="18"/>
                    <a:pt x="9" y="22"/>
                  </a:cubicBezTo>
                  <a:cubicBezTo>
                    <a:pt x="4" y="26"/>
                    <a:pt x="0" y="32"/>
                    <a:pt x="0" y="38"/>
                  </a:cubicBezTo>
                  <a:cubicBezTo>
                    <a:pt x="0" y="48"/>
                    <a:pt x="7" y="56"/>
                    <a:pt x="17" y="57"/>
                  </a:cubicBezTo>
                  <a:cubicBezTo>
                    <a:pt x="18" y="57"/>
                    <a:pt x="18" y="57"/>
                    <a:pt x="19" y="57"/>
                  </a:cubicBezTo>
                  <a:cubicBezTo>
                    <a:pt x="20" y="57"/>
                    <a:pt x="20" y="57"/>
                    <a:pt x="21" y="57"/>
                  </a:cubicBezTo>
                  <a:cubicBezTo>
                    <a:pt x="30" y="57"/>
                    <a:pt x="51" y="57"/>
                    <a:pt x="61" y="57"/>
                  </a:cubicBezTo>
                  <a:cubicBezTo>
                    <a:pt x="61" y="57"/>
                    <a:pt x="61" y="57"/>
                    <a:pt x="61" y="57"/>
                  </a:cubicBezTo>
                  <a:cubicBezTo>
                    <a:pt x="62" y="57"/>
                    <a:pt x="62" y="57"/>
                    <a:pt x="62" y="57"/>
                  </a:cubicBezTo>
                  <a:cubicBezTo>
                    <a:pt x="63" y="57"/>
                    <a:pt x="64" y="57"/>
                    <a:pt x="65" y="57"/>
                  </a:cubicBezTo>
                  <a:cubicBezTo>
                    <a:pt x="72" y="57"/>
                    <a:pt x="72" y="57"/>
                    <a:pt x="72" y="57"/>
                  </a:cubicBezTo>
                  <a:cubicBezTo>
                    <a:pt x="81" y="57"/>
                    <a:pt x="88" y="50"/>
                    <a:pt x="88" y="41"/>
                  </a:cubicBezTo>
                  <a:cubicBezTo>
                    <a:pt x="88" y="33"/>
                    <a:pt x="82" y="26"/>
                    <a:pt x="74" y="25"/>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27" name="Freeform 126"/>
            <p:cNvSpPr>
              <a:spLocks/>
            </p:cNvSpPr>
            <p:nvPr/>
          </p:nvSpPr>
          <p:spPr bwMode="auto">
            <a:xfrm>
              <a:off x="2442301" y="4873438"/>
              <a:ext cx="383211" cy="248787"/>
            </a:xfrm>
            <a:custGeom>
              <a:avLst/>
              <a:gdLst>
                <a:gd name="T0" fmla="*/ 114 w 136"/>
                <a:gd name="T1" fmla="*/ 39 h 89"/>
                <a:gd name="T2" fmla="*/ 114 w 136"/>
                <a:gd name="T3" fmla="*/ 37 h 89"/>
                <a:gd name="T4" fmla="*/ 76 w 136"/>
                <a:gd name="T5" fmla="*/ 0 h 89"/>
                <a:gd name="T6" fmla="*/ 45 w 136"/>
                <a:gd name="T7" fmla="*/ 16 h 89"/>
                <a:gd name="T8" fmla="*/ 35 w 136"/>
                <a:gd name="T9" fmla="*/ 14 h 89"/>
                <a:gd name="T10" fmla="*/ 23 w 136"/>
                <a:gd name="T11" fmla="*/ 17 h 89"/>
                <a:gd name="T12" fmla="*/ 13 w 136"/>
                <a:gd name="T13" fmla="*/ 35 h 89"/>
                <a:gd name="T14" fmla="*/ 0 w 136"/>
                <a:gd name="T15" fmla="*/ 60 h 89"/>
                <a:gd name="T16" fmla="*/ 26 w 136"/>
                <a:gd name="T17" fmla="*/ 89 h 89"/>
                <a:gd name="T18" fmla="*/ 29 w 136"/>
                <a:gd name="T19" fmla="*/ 89 h 89"/>
                <a:gd name="T20" fmla="*/ 32 w 136"/>
                <a:gd name="T21" fmla="*/ 89 h 89"/>
                <a:gd name="T22" fmla="*/ 93 w 136"/>
                <a:gd name="T23" fmla="*/ 89 h 89"/>
                <a:gd name="T24" fmla="*/ 95 w 136"/>
                <a:gd name="T25" fmla="*/ 89 h 89"/>
                <a:gd name="T26" fmla="*/ 96 w 136"/>
                <a:gd name="T27" fmla="*/ 89 h 89"/>
                <a:gd name="T28" fmla="*/ 101 w 136"/>
                <a:gd name="T29" fmla="*/ 89 h 89"/>
                <a:gd name="T30" fmla="*/ 110 w 136"/>
                <a:gd name="T31" fmla="*/ 89 h 89"/>
                <a:gd name="T32" fmla="*/ 136 w 136"/>
                <a:gd name="T33" fmla="*/ 64 h 89"/>
                <a:gd name="T34" fmla="*/ 114 w 136"/>
                <a:gd name="T35" fmla="*/ 3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89">
                  <a:moveTo>
                    <a:pt x="114" y="39"/>
                  </a:moveTo>
                  <a:cubicBezTo>
                    <a:pt x="114" y="38"/>
                    <a:pt x="114" y="38"/>
                    <a:pt x="114" y="37"/>
                  </a:cubicBezTo>
                  <a:cubicBezTo>
                    <a:pt x="114" y="16"/>
                    <a:pt x="97" y="0"/>
                    <a:pt x="76" y="0"/>
                  </a:cubicBezTo>
                  <a:cubicBezTo>
                    <a:pt x="63" y="0"/>
                    <a:pt x="52" y="6"/>
                    <a:pt x="45" y="16"/>
                  </a:cubicBezTo>
                  <a:cubicBezTo>
                    <a:pt x="42" y="15"/>
                    <a:pt x="39" y="14"/>
                    <a:pt x="35" y="14"/>
                  </a:cubicBezTo>
                  <a:cubicBezTo>
                    <a:pt x="30" y="14"/>
                    <a:pt x="26" y="15"/>
                    <a:pt x="23" y="17"/>
                  </a:cubicBezTo>
                  <a:cubicBezTo>
                    <a:pt x="17" y="21"/>
                    <a:pt x="13" y="27"/>
                    <a:pt x="13" y="35"/>
                  </a:cubicBezTo>
                  <a:cubicBezTo>
                    <a:pt x="5" y="40"/>
                    <a:pt x="0" y="49"/>
                    <a:pt x="0" y="60"/>
                  </a:cubicBezTo>
                  <a:cubicBezTo>
                    <a:pt x="0" y="75"/>
                    <a:pt x="11" y="87"/>
                    <a:pt x="26" y="89"/>
                  </a:cubicBezTo>
                  <a:cubicBezTo>
                    <a:pt x="27" y="89"/>
                    <a:pt x="28" y="89"/>
                    <a:pt x="29" y="89"/>
                  </a:cubicBezTo>
                  <a:cubicBezTo>
                    <a:pt x="30" y="89"/>
                    <a:pt x="31" y="89"/>
                    <a:pt x="32" y="89"/>
                  </a:cubicBezTo>
                  <a:cubicBezTo>
                    <a:pt x="46" y="89"/>
                    <a:pt x="78" y="89"/>
                    <a:pt x="93" y="89"/>
                  </a:cubicBezTo>
                  <a:cubicBezTo>
                    <a:pt x="94" y="89"/>
                    <a:pt x="94" y="89"/>
                    <a:pt x="95" y="89"/>
                  </a:cubicBezTo>
                  <a:cubicBezTo>
                    <a:pt x="96" y="89"/>
                    <a:pt x="96" y="89"/>
                    <a:pt x="96" y="89"/>
                  </a:cubicBezTo>
                  <a:cubicBezTo>
                    <a:pt x="97" y="89"/>
                    <a:pt x="99" y="89"/>
                    <a:pt x="101" y="89"/>
                  </a:cubicBezTo>
                  <a:cubicBezTo>
                    <a:pt x="110" y="89"/>
                    <a:pt x="110" y="89"/>
                    <a:pt x="110" y="89"/>
                  </a:cubicBezTo>
                  <a:cubicBezTo>
                    <a:pt x="124" y="89"/>
                    <a:pt x="136" y="78"/>
                    <a:pt x="136" y="64"/>
                  </a:cubicBezTo>
                  <a:cubicBezTo>
                    <a:pt x="136" y="51"/>
                    <a:pt x="126" y="41"/>
                    <a:pt x="114" y="39"/>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28" name="Rectangle 127"/>
            <p:cNvSpPr>
              <a:spLocks noChangeArrowheads="1"/>
            </p:cNvSpPr>
            <p:nvPr/>
          </p:nvSpPr>
          <p:spPr bwMode="auto">
            <a:xfrm>
              <a:off x="2959938" y="5108179"/>
              <a:ext cx="842665" cy="70021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29" name="Rectangle 128"/>
            <p:cNvSpPr>
              <a:spLocks noChangeArrowheads="1"/>
            </p:cNvSpPr>
            <p:nvPr/>
          </p:nvSpPr>
          <p:spPr bwMode="auto">
            <a:xfrm>
              <a:off x="2959938" y="5108179"/>
              <a:ext cx="842665" cy="7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30" name="Rectangle 129"/>
            <p:cNvSpPr>
              <a:spLocks noChangeArrowheads="1"/>
            </p:cNvSpPr>
            <p:nvPr/>
          </p:nvSpPr>
          <p:spPr bwMode="auto">
            <a:xfrm>
              <a:off x="2917804" y="5076078"/>
              <a:ext cx="926932" cy="32102"/>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31" name="Rectangle 130"/>
            <p:cNvSpPr>
              <a:spLocks noChangeArrowheads="1"/>
            </p:cNvSpPr>
            <p:nvPr/>
          </p:nvSpPr>
          <p:spPr bwMode="auto">
            <a:xfrm>
              <a:off x="2917804" y="5076078"/>
              <a:ext cx="926932" cy="3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32" name="Rectangle 131"/>
            <p:cNvSpPr>
              <a:spLocks noChangeArrowheads="1"/>
            </p:cNvSpPr>
            <p:nvPr/>
          </p:nvSpPr>
          <p:spPr bwMode="auto">
            <a:xfrm>
              <a:off x="3044205" y="5202478"/>
              <a:ext cx="680151" cy="108343"/>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33" name="Rectangle 132"/>
            <p:cNvSpPr>
              <a:spLocks noChangeArrowheads="1"/>
            </p:cNvSpPr>
            <p:nvPr/>
          </p:nvSpPr>
          <p:spPr bwMode="auto">
            <a:xfrm>
              <a:off x="3044205" y="5202478"/>
              <a:ext cx="680151" cy="10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34" name="Rectangle 133"/>
            <p:cNvSpPr>
              <a:spLocks noChangeArrowheads="1"/>
            </p:cNvSpPr>
            <p:nvPr/>
          </p:nvSpPr>
          <p:spPr bwMode="auto">
            <a:xfrm>
              <a:off x="3044205" y="5393080"/>
              <a:ext cx="680151" cy="108343"/>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35" name="Rectangle 134"/>
            <p:cNvSpPr>
              <a:spLocks noChangeArrowheads="1"/>
            </p:cNvSpPr>
            <p:nvPr/>
          </p:nvSpPr>
          <p:spPr bwMode="auto">
            <a:xfrm>
              <a:off x="3044205" y="5393080"/>
              <a:ext cx="680151" cy="10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36" name="Freeform 135"/>
            <p:cNvSpPr>
              <a:spLocks/>
            </p:cNvSpPr>
            <p:nvPr/>
          </p:nvSpPr>
          <p:spPr bwMode="auto">
            <a:xfrm>
              <a:off x="2959938" y="5108179"/>
              <a:ext cx="298945" cy="280888"/>
            </a:xfrm>
            <a:custGeom>
              <a:avLst/>
              <a:gdLst>
                <a:gd name="T0" fmla="*/ 106 w 106"/>
                <a:gd name="T1" fmla="*/ 0 h 100"/>
                <a:gd name="T2" fmla="*/ 0 w 106"/>
                <a:gd name="T3" fmla="*/ 0 h 100"/>
                <a:gd name="T4" fmla="*/ 0 w 106"/>
                <a:gd name="T5" fmla="*/ 99 h 100"/>
                <a:gd name="T6" fmla="*/ 8 w 106"/>
                <a:gd name="T7" fmla="*/ 100 h 100"/>
                <a:gd name="T8" fmla="*/ 76 w 106"/>
                <a:gd name="T9" fmla="*/ 72 h 100"/>
                <a:gd name="T10" fmla="*/ 30 w 106"/>
                <a:gd name="T11" fmla="*/ 72 h 100"/>
                <a:gd name="T12" fmla="*/ 30 w 106"/>
                <a:gd name="T13" fmla="*/ 33 h 100"/>
                <a:gd name="T14" fmla="*/ 101 w 106"/>
                <a:gd name="T15" fmla="*/ 33 h 100"/>
                <a:gd name="T16" fmla="*/ 106 w 106"/>
                <a:gd name="T17" fmla="*/ 2 h 100"/>
                <a:gd name="T18" fmla="*/ 106 w 106"/>
                <a:gd name="T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0">
                  <a:moveTo>
                    <a:pt x="106" y="0"/>
                  </a:moveTo>
                  <a:cubicBezTo>
                    <a:pt x="0" y="0"/>
                    <a:pt x="0" y="0"/>
                    <a:pt x="0" y="0"/>
                  </a:cubicBezTo>
                  <a:cubicBezTo>
                    <a:pt x="0" y="99"/>
                    <a:pt x="0" y="99"/>
                    <a:pt x="0" y="99"/>
                  </a:cubicBezTo>
                  <a:cubicBezTo>
                    <a:pt x="3" y="99"/>
                    <a:pt x="5" y="100"/>
                    <a:pt x="8" y="100"/>
                  </a:cubicBezTo>
                  <a:cubicBezTo>
                    <a:pt x="34" y="100"/>
                    <a:pt x="58" y="89"/>
                    <a:pt x="76" y="72"/>
                  </a:cubicBezTo>
                  <a:cubicBezTo>
                    <a:pt x="30" y="72"/>
                    <a:pt x="30" y="72"/>
                    <a:pt x="30" y="72"/>
                  </a:cubicBezTo>
                  <a:cubicBezTo>
                    <a:pt x="30" y="33"/>
                    <a:pt x="30" y="33"/>
                    <a:pt x="30" y="33"/>
                  </a:cubicBezTo>
                  <a:cubicBezTo>
                    <a:pt x="101" y="33"/>
                    <a:pt x="101" y="33"/>
                    <a:pt x="101" y="33"/>
                  </a:cubicBezTo>
                  <a:cubicBezTo>
                    <a:pt x="104" y="23"/>
                    <a:pt x="106" y="13"/>
                    <a:pt x="106" y="2"/>
                  </a:cubicBezTo>
                  <a:cubicBezTo>
                    <a:pt x="106" y="1"/>
                    <a:pt x="106" y="0"/>
                    <a:pt x="106" y="0"/>
                  </a:cubicBezTo>
                </a:path>
              </a:pathLst>
            </a:custGeom>
            <a:solidFill>
              <a:srgbClr val="531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37" name="Freeform 136"/>
            <p:cNvSpPr>
              <a:spLocks/>
            </p:cNvSpPr>
            <p:nvPr/>
          </p:nvSpPr>
          <p:spPr bwMode="auto">
            <a:xfrm>
              <a:off x="2959938" y="5076078"/>
              <a:ext cx="298945" cy="32102"/>
            </a:xfrm>
            <a:custGeom>
              <a:avLst/>
              <a:gdLst>
                <a:gd name="T0" fmla="*/ 105 w 106"/>
                <a:gd name="T1" fmla="*/ 0 h 12"/>
                <a:gd name="T2" fmla="*/ 0 w 106"/>
                <a:gd name="T3" fmla="*/ 0 h 12"/>
                <a:gd name="T4" fmla="*/ 0 w 106"/>
                <a:gd name="T5" fmla="*/ 12 h 12"/>
                <a:gd name="T6" fmla="*/ 106 w 106"/>
                <a:gd name="T7" fmla="*/ 12 h 12"/>
                <a:gd name="T8" fmla="*/ 105 w 106"/>
                <a:gd name="T9" fmla="*/ 0 h 12"/>
              </a:gdLst>
              <a:ahLst/>
              <a:cxnLst>
                <a:cxn ang="0">
                  <a:pos x="T0" y="T1"/>
                </a:cxn>
                <a:cxn ang="0">
                  <a:pos x="T2" y="T3"/>
                </a:cxn>
                <a:cxn ang="0">
                  <a:pos x="T4" y="T5"/>
                </a:cxn>
                <a:cxn ang="0">
                  <a:pos x="T6" y="T7"/>
                </a:cxn>
                <a:cxn ang="0">
                  <a:pos x="T8" y="T9"/>
                </a:cxn>
              </a:cxnLst>
              <a:rect l="0" t="0" r="r" b="b"/>
              <a:pathLst>
                <a:path w="106" h="12">
                  <a:moveTo>
                    <a:pt x="105" y="0"/>
                  </a:moveTo>
                  <a:cubicBezTo>
                    <a:pt x="0" y="0"/>
                    <a:pt x="0" y="0"/>
                    <a:pt x="0" y="0"/>
                  </a:cubicBezTo>
                  <a:cubicBezTo>
                    <a:pt x="0" y="12"/>
                    <a:pt x="0" y="12"/>
                    <a:pt x="0" y="12"/>
                  </a:cubicBezTo>
                  <a:cubicBezTo>
                    <a:pt x="106" y="12"/>
                    <a:pt x="106" y="12"/>
                    <a:pt x="106" y="12"/>
                  </a:cubicBezTo>
                  <a:cubicBezTo>
                    <a:pt x="106" y="8"/>
                    <a:pt x="105" y="4"/>
                    <a:pt x="105"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38" name="Freeform 137"/>
            <p:cNvSpPr>
              <a:spLocks/>
            </p:cNvSpPr>
            <p:nvPr/>
          </p:nvSpPr>
          <p:spPr bwMode="auto">
            <a:xfrm>
              <a:off x="3044205" y="5202478"/>
              <a:ext cx="200635" cy="108343"/>
            </a:xfrm>
            <a:custGeom>
              <a:avLst/>
              <a:gdLst>
                <a:gd name="T0" fmla="*/ 71 w 71"/>
                <a:gd name="T1" fmla="*/ 0 h 39"/>
                <a:gd name="T2" fmla="*/ 0 w 71"/>
                <a:gd name="T3" fmla="*/ 0 h 39"/>
                <a:gd name="T4" fmla="*/ 0 w 71"/>
                <a:gd name="T5" fmla="*/ 39 h 39"/>
                <a:gd name="T6" fmla="*/ 46 w 71"/>
                <a:gd name="T7" fmla="*/ 39 h 39"/>
                <a:gd name="T8" fmla="*/ 71 w 71"/>
                <a:gd name="T9" fmla="*/ 0 h 39"/>
              </a:gdLst>
              <a:ahLst/>
              <a:cxnLst>
                <a:cxn ang="0">
                  <a:pos x="T0" y="T1"/>
                </a:cxn>
                <a:cxn ang="0">
                  <a:pos x="T2" y="T3"/>
                </a:cxn>
                <a:cxn ang="0">
                  <a:pos x="T4" y="T5"/>
                </a:cxn>
                <a:cxn ang="0">
                  <a:pos x="T6" y="T7"/>
                </a:cxn>
                <a:cxn ang="0">
                  <a:pos x="T8" y="T9"/>
                </a:cxn>
              </a:cxnLst>
              <a:rect l="0" t="0" r="r" b="b"/>
              <a:pathLst>
                <a:path w="71" h="39">
                  <a:moveTo>
                    <a:pt x="71" y="0"/>
                  </a:moveTo>
                  <a:cubicBezTo>
                    <a:pt x="0" y="0"/>
                    <a:pt x="0" y="0"/>
                    <a:pt x="0" y="0"/>
                  </a:cubicBezTo>
                  <a:cubicBezTo>
                    <a:pt x="0" y="39"/>
                    <a:pt x="0" y="39"/>
                    <a:pt x="0" y="39"/>
                  </a:cubicBezTo>
                  <a:cubicBezTo>
                    <a:pt x="46" y="39"/>
                    <a:pt x="46" y="39"/>
                    <a:pt x="46" y="39"/>
                  </a:cubicBezTo>
                  <a:cubicBezTo>
                    <a:pt x="57" y="29"/>
                    <a:pt x="65" y="15"/>
                    <a:pt x="71"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39" name="Rectangle 138"/>
            <p:cNvSpPr>
              <a:spLocks noChangeArrowheads="1"/>
            </p:cNvSpPr>
            <p:nvPr/>
          </p:nvSpPr>
          <p:spPr bwMode="auto">
            <a:xfrm>
              <a:off x="3044205" y="5581677"/>
              <a:ext cx="680151" cy="108343"/>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40" name="Rectangle 139"/>
            <p:cNvSpPr>
              <a:spLocks noChangeArrowheads="1"/>
            </p:cNvSpPr>
            <p:nvPr/>
          </p:nvSpPr>
          <p:spPr bwMode="auto">
            <a:xfrm>
              <a:off x="3044205" y="5581677"/>
              <a:ext cx="680151" cy="10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41" name="Rectangle 140"/>
            <p:cNvSpPr>
              <a:spLocks noChangeArrowheads="1"/>
            </p:cNvSpPr>
            <p:nvPr/>
          </p:nvSpPr>
          <p:spPr bwMode="auto">
            <a:xfrm>
              <a:off x="2959938" y="5808395"/>
              <a:ext cx="842665" cy="107138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42" name="Rectangle 141"/>
            <p:cNvSpPr>
              <a:spLocks noChangeArrowheads="1"/>
            </p:cNvSpPr>
            <p:nvPr/>
          </p:nvSpPr>
          <p:spPr bwMode="auto">
            <a:xfrm>
              <a:off x="2959938" y="5808395"/>
              <a:ext cx="842665" cy="107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43" name="Rectangle 142"/>
            <p:cNvSpPr>
              <a:spLocks noChangeArrowheads="1"/>
            </p:cNvSpPr>
            <p:nvPr/>
          </p:nvSpPr>
          <p:spPr bwMode="auto">
            <a:xfrm>
              <a:off x="2917804" y="5792344"/>
              <a:ext cx="926932" cy="3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44" name="Rectangle 143"/>
            <p:cNvSpPr>
              <a:spLocks noChangeArrowheads="1"/>
            </p:cNvSpPr>
            <p:nvPr/>
          </p:nvSpPr>
          <p:spPr bwMode="auto">
            <a:xfrm>
              <a:off x="3423403" y="6665103"/>
              <a:ext cx="110348" cy="210667"/>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45" name="Rectangle 144"/>
            <p:cNvSpPr>
              <a:spLocks noChangeArrowheads="1"/>
            </p:cNvSpPr>
            <p:nvPr/>
          </p:nvSpPr>
          <p:spPr bwMode="auto">
            <a:xfrm>
              <a:off x="3232801" y="6665103"/>
              <a:ext cx="110348" cy="210667"/>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46" name="Rectangle 145"/>
            <p:cNvSpPr>
              <a:spLocks noChangeArrowheads="1"/>
            </p:cNvSpPr>
            <p:nvPr/>
          </p:nvSpPr>
          <p:spPr bwMode="auto">
            <a:xfrm>
              <a:off x="3232801" y="6665103"/>
              <a:ext cx="110348" cy="2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47" name="Rectangle 146"/>
            <p:cNvSpPr>
              <a:spLocks noChangeArrowheads="1"/>
            </p:cNvSpPr>
            <p:nvPr/>
          </p:nvSpPr>
          <p:spPr bwMode="auto">
            <a:xfrm>
              <a:off x="3044205" y="5920750"/>
              <a:ext cx="680151" cy="110350"/>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48" name="Rectangle 147"/>
            <p:cNvSpPr>
              <a:spLocks noChangeArrowheads="1"/>
            </p:cNvSpPr>
            <p:nvPr/>
          </p:nvSpPr>
          <p:spPr bwMode="auto">
            <a:xfrm>
              <a:off x="3044205" y="5920750"/>
              <a:ext cx="680151" cy="1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49" name="Rectangle 148"/>
            <p:cNvSpPr>
              <a:spLocks noChangeArrowheads="1"/>
            </p:cNvSpPr>
            <p:nvPr/>
          </p:nvSpPr>
          <p:spPr bwMode="auto">
            <a:xfrm>
              <a:off x="3044205" y="6109346"/>
              <a:ext cx="680151" cy="110350"/>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50" name="Rectangle 149"/>
            <p:cNvSpPr>
              <a:spLocks noChangeArrowheads="1"/>
            </p:cNvSpPr>
            <p:nvPr/>
          </p:nvSpPr>
          <p:spPr bwMode="auto">
            <a:xfrm>
              <a:off x="3044205" y="6109346"/>
              <a:ext cx="680151" cy="1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51" name="Rectangle 150"/>
            <p:cNvSpPr>
              <a:spLocks noChangeArrowheads="1"/>
            </p:cNvSpPr>
            <p:nvPr/>
          </p:nvSpPr>
          <p:spPr bwMode="auto">
            <a:xfrm>
              <a:off x="3044205" y="6297943"/>
              <a:ext cx="680151" cy="108343"/>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52" name="Rectangle 151"/>
            <p:cNvSpPr>
              <a:spLocks noChangeArrowheads="1"/>
            </p:cNvSpPr>
            <p:nvPr/>
          </p:nvSpPr>
          <p:spPr bwMode="auto">
            <a:xfrm>
              <a:off x="3044205" y="6297943"/>
              <a:ext cx="680151" cy="10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53" name="Rectangle 152"/>
            <p:cNvSpPr>
              <a:spLocks noChangeArrowheads="1"/>
            </p:cNvSpPr>
            <p:nvPr/>
          </p:nvSpPr>
          <p:spPr bwMode="auto">
            <a:xfrm>
              <a:off x="3044205" y="6488545"/>
              <a:ext cx="680151" cy="110350"/>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54" name="Rectangle 153"/>
            <p:cNvSpPr>
              <a:spLocks noChangeArrowheads="1"/>
            </p:cNvSpPr>
            <p:nvPr/>
          </p:nvSpPr>
          <p:spPr bwMode="auto">
            <a:xfrm>
              <a:off x="3044205" y="6488545"/>
              <a:ext cx="680151" cy="1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55" name="Rectangle 154"/>
            <p:cNvSpPr>
              <a:spLocks noChangeArrowheads="1"/>
            </p:cNvSpPr>
            <p:nvPr/>
          </p:nvSpPr>
          <p:spPr bwMode="auto">
            <a:xfrm>
              <a:off x="2775354" y="6711250"/>
              <a:ext cx="44140" cy="16853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56" name="Oval 155"/>
            <p:cNvSpPr>
              <a:spLocks noChangeArrowheads="1"/>
            </p:cNvSpPr>
            <p:nvPr/>
          </p:nvSpPr>
          <p:spPr bwMode="auto">
            <a:xfrm>
              <a:off x="2685068" y="6564786"/>
              <a:ext cx="220698" cy="22069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57" name="Oval 156"/>
            <p:cNvSpPr>
              <a:spLocks noChangeArrowheads="1"/>
            </p:cNvSpPr>
            <p:nvPr/>
          </p:nvSpPr>
          <p:spPr bwMode="auto">
            <a:xfrm>
              <a:off x="2713157" y="6448418"/>
              <a:ext cx="162513" cy="16452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58" name="Rectangle 157"/>
            <p:cNvSpPr>
              <a:spLocks noChangeArrowheads="1"/>
            </p:cNvSpPr>
            <p:nvPr/>
          </p:nvSpPr>
          <p:spPr bwMode="auto">
            <a:xfrm>
              <a:off x="2502491" y="6711250"/>
              <a:ext cx="44140" cy="16853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59" name="Oval 158"/>
            <p:cNvSpPr>
              <a:spLocks noChangeArrowheads="1"/>
            </p:cNvSpPr>
            <p:nvPr/>
          </p:nvSpPr>
          <p:spPr bwMode="auto">
            <a:xfrm>
              <a:off x="2412205" y="6564786"/>
              <a:ext cx="222704" cy="22069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60" name="Oval 159"/>
            <p:cNvSpPr>
              <a:spLocks noChangeArrowheads="1"/>
            </p:cNvSpPr>
            <p:nvPr/>
          </p:nvSpPr>
          <p:spPr bwMode="auto">
            <a:xfrm>
              <a:off x="2440294" y="6448418"/>
              <a:ext cx="162513" cy="16452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61" name="Freeform 160"/>
            <p:cNvSpPr>
              <a:spLocks noEditPoints="1"/>
            </p:cNvSpPr>
            <p:nvPr/>
          </p:nvSpPr>
          <p:spPr bwMode="auto">
            <a:xfrm>
              <a:off x="2845576" y="4995824"/>
              <a:ext cx="274869" cy="234743"/>
            </a:xfrm>
            <a:custGeom>
              <a:avLst/>
              <a:gdLst>
                <a:gd name="T0" fmla="*/ 93 w 98"/>
                <a:gd name="T1" fmla="*/ 78 h 83"/>
                <a:gd name="T2" fmla="*/ 0 w 98"/>
                <a:gd name="T3" fmla="*/ 15 h 83"/>
                <a:gd name="T4" fmla="*/ 0 w 98"/>
                <a:gd name="T5" fmla="*/ 83 h 83"/>
                <a:gd name="T6" fmla="*/ 98 w 98"/>
                <a:gd name="T7" fmla="*/ 0 h 83"/>
                <a:gd name="T8" fmla="*/ 0 w 98"/>
                <a:gd name="T9" fmla="*/ 0 h 83"/>
                <a:gd name="T10" fmla="*/ 57 w 98"/>
                <a:gd name="T11" fmla="*/ 47 h 83"/>
                <a:gd name="T12" fmla="*/ 54 w 98"/>
                <a:gd name="T13" fmla="*/ 42 h 83"/>
                <a:gd name="T14" fmla="*/ 51 w 98"/>
                <a:gd name="T15" fmla="*/ 40 h 83"/>
                <a:gd name="T16" fmla="*/ 46 w 98"/>
                <a:gd name="T17" fmla="*/ 37 h 83"/>
                <a:gd name="T18" fmla="*/ 41 w 98"/>
                <a:gd name="T19" fmla="*/ 37 h 83"/>
                <a:gd name="T20" fmla="*/ 36 w 98"/>
                <a:gd name="T21" fmla="*/ 40 h 83"/>
                <a:gd name="T22" fmla="*/ 33 w 98"/>
                <a:gd name="T23" fmla="*/ 42 h 83"/>
                <a:gd name="T24" fmla="*/ 30 w 98"/>
                <a:gd name="T25" fmla="*/ 47 h 83"/>
                <a:gd name="T26" fmla="*/ 29 w 98"/>
                <a:gd name="T27" fmla="*/ 51 h 83"/>
                <a:gd name="T28" fmla="*/ 30 w 98"/>
                <a:gd name="T29" fmla="*/ 57 h 83"/>
                <a:gd name="T30" fmla="*/ 32 w 98"/>
                <a:gd name="T31" fmla="*/ 60 h 83"/>
                <a:gd name="T32" fmla="*/ 37 w 98"/>
                <a:gd name="T33" fmla="*/ 64 h 83"/>
                <a:gd name="T34" fmla="*/ 41 w 98"/>
                <a:gd name="T35" fmla="*/ 66 h 83"/>
                <a:gd name="T36" fmla="*/ 44 w 98"/>
                <a:gd name="T37" fmla="*/ 62 h 83"/>
                <a:gd name="T38" fmla="*/ 50 w 98"/>
                <a:gd name="T39" fmla="*/ 65 h 83"/>
                <a:gd name="T40" fmla="*/ 51 w 98"/>
                <a:gd name="T41" fmla="*/ 59 h 83"/>
                <a:gd name="T42" fmla="*/ 57 w 98"/>
                <a:gd name="T43" fmla="*/ 58 h 83"/>
                <a:gd name="T44" fmla="*/ 54 w 98"/>
                <a:gd name="T45" fmla="*/ 53 h 83"/>
                <a:gd name="T46" fmla="*/ 49 w 98"/>
                <a:gd name="T47" fmla="*/ 52 h 83"/>
                <a:gd name="T48" fmla="*/ 40 w 98"/>
                <a:gd name="T49" fmla="*/ 56 h 83"/>
                <a:gd name="T50" fmla="*/ 44 w 98"/>
                <a:gd name="T51" fmla="*/ 46 h 83"/>
                <a:gd name="T52" fmla="*/ 41 w 98"/>
                <a:gd name="T53" fmla="*/ 52 h 83"/>
                <a:gd name="T54" fmla="*/ 44 w 98"/>
                <a:gd name="T55" fmla="*/ 54 h 83"/>
                <a:gd name="T56" fmla="*/ 67 w 98"/>
                <a:gd name="T57" fmla="*/ 41 h 83"/>
                <a:gd name="T58" fmla="*/ 69 w 98"/>
                <a:gd name="T59" fmla="*/ 38 h 83"/>
                <a:gd name="T60" fmla="*/ 67 w 98"/>
                <a:gd name="T61" fmla="*/ 36 h 83"/>
                <a:gd name="T62" fmla="*/ 63 w 98"/>
                <a:gd name="T63" fmla="*/ 36 h 83"/>
                <a:gd name="T64" fmla="*/ 61 w 98"/>
                <a:gd name="T65" fmla="*/ 33 h 83"/>
                <a:gd name="T66" fmla="*/ 58 w 98"/>
                <a:gd name="T67" fmla="*/ 37 h 83"/>
                <a:gd name="T68" fmla="*/ 55 w 98"/>
                <a:gd name="T69" fmla="*/ 37 h 83"/>
                <a:gd name="T70" fmla="*/ 54 w 98"/>
                <a:gd name="T71" fmla="*/ 39 h 83"/>
                <a:gd name="T72" fmla="*/ 56 w 98"/>
                <a:gd name="T73" fmla="*/ 42 h 83"/>
                <a:gd name="T74" fmla="*/ 54 w 98"/>
                <a:gd name="T75" fmla="*/ 45 h 83"/>
                <a:gd name="T76" fmla="*/ 56 w 98"/>
                <a:gd name="T77" fmla="*/ 46 h 83"/>
                <a:gd name="T78" fmla="*/ 60 w 98"/>
                <a:gd name="T79" fmla="*/ 49 h 83"/>
                <a:gd name="T80" fmla="*/ 63 w 98"/>
                <a:gd name="T81" fmla="*/ 49 h 83"/>
                <a:gd name="T82" fmla="*/ 67 w 98"/>
                <a:gd name="T83" fmla="*/ 46 h 83"/>
                <a:gd name="T84" fmla="*/ 69 w 98"/>
                <a:gd name="T85" fmla="*/ 45 h 83"/>
                <a:gd name="T86" fmla="*/ 67 w 98"/>
                <a:gd name="T87" fmla="*/ 42 h 83"/>
                <a:gd name="T88" fmla="*/ 59 w 98"/>
                <a:gd name="T89"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83">
                  <a:moveTo>
                    <a:pt x="5" y="20"/>
                  </a:moveTo>
                  <a:cubicBezTo>
                    <a:pt x="5" y="78"/>
                    <a:pt x="5" y="78"/>
                    <a:pt x="5" y="78"/>
                  </a:cubicBezTo>
                  <a:cubicBezTo>
                    <a:pt x="93" y="78"/>
                    <a:pt x="93" y="78"/>
                    <a:pt x="93" y="78"/>
                  </a:cubicBezTo>
                  <a:cubicBezTo>
                    <a:pt x="93" y="20"/>
                    <a:pt x="93" y="20"/>
                    <a:pt x="93" y="20"/>
                  </a:cubicBezTo>
                  <a:cubicBezTo>
                    <a:pt x="5" y="20"/>
                    <a:pt x="5" y="20"/>
                    <a:pt x="5" y="20"/>
                  </a:cubicBezTo>
                  <a:close/>
                  <a:moveTo>
                    <a:pt x="0" y="15"/>
                  </a:moveTo>
                  <a:cubicBezTo>
                    <a:pt x="98" y="15"/>
                    <a:pt x="98" y="15"/>
                    <a:pt x="98" y="15"/>
                  </a:cubicBezTo>
                  <a:cubicBezTo>
                    <a:pt x="98" y="83"/>
                    <a:pt x="98" y="83"/>
                    <a:pt x="98" y="83"/>
                  </a:cubicBezTo>
                  <a:cubicBezTo>
                    <a:pt x="0" y="83"/>
                    <a:pt x="0" y="83"/>
                    <a:pt x="0" y="83"/>
                  </a:cubicBezTo>
                  <a:cubicBezTo>
                    <a:pt x="0" y="15"/>
                    <a:pt x="0" y="15"/>
                    <a:pt x="0" y="15"/>
                  </a:cubicBezTo>
                  <a:close/>
                  <a:moveTo>
                    <a:pt x="0" y="0"/>
                  </a:moveTo>
                  <a:cubicBezTo>
                    <a:pt x="98" y="0"/>
                    <a:pt x="98" y="0"/>
                    <a:pt x="98" y="0"/>
                  </a:cubicBezTo>
                  <a:cubicBezTo>
                    <a:pt x="98" y="10"/>
                    <a:pt x="98" y="10"/>
                    <a:pt x="98" y="10"/>
                  </a:cubicBezTo>
                  <a:cubicBezTo>
                    <a:pt x="0" y="10"/>
                    <a:pt x="0" y="10"/>
                    <a:pt x="0" y="10"/>
                  </a:cubicBezTo>
                  <a:cubicBezTo>
                    <a:pt x="0" y="0"/>
                    <a:pt x="0" y="0"/>
                    <a:pt x="0" y="0"/>
                  </a:cubicBezTo>
                  <a:close/>
                  <a:moveTo>
                    <a:pt x="58" y="50"/>
                  </a:moveTo>
                  <a:cubicBezTo>
                    <a:pt x="58" y="48"/>
                    <a:pt x="58" y="48"/>
                    <a:pt x="58" y="48"/>
                  </a:cubicBezTo>
                  <a:cubicBezTo>
                    <a:pt x="58" y="48"/>
                    <a:pt x="57" y="47"/>
                    <a:pt x="57" y="47"/>
                  </a:cubicBezTo>
                  <a:cubicBezTo>
                    <a:pt x="53" y="47"/>
                    <a:pt x="53" y="47"/>
                    <a:pt x="53" y="47"/>
                  </a:cubicBezTo>
                  <a:cubicBezTo>
                    <a:pt x="52" y="46"/>
                    <a:pt x="52" y="46"/>
                    <a:pt x="52" y="46"/>
                  </a:cubicBezTo>
                  <a:cubicBezTo>
                    <a:pt x="54" y="42"/>
                    <a:pt x="54" y="42"/>
                    <a:pt x="54" y="42"/>
                  </a:cubicBezTo>
                  <a:cubicBezTo>
                    <a:pt x="54" y="41"/>
                    <a:pt x="54" y="41"/>
                    <a:pt x="54" y="41"/>
                  </a:cubicBezTo>
                  <a:cubicBezTo>
                    <a:pt x="52" y="40"/>
                    <a:pt x="52" y="40"/>
                    <a:pt x="52" y="40"/>
                  </a:cubicBezTo>
                  <a:cubicBezTo>
                    <a:pt x="51" y="40"/>
                    <a:pt x="51" y="40"/>
                    <a:pt x="51" y="40"/>
                  </a:cubicBezTo>
                  <a:cubicBezTo>
                    <a:pt x="48" y="42"/>
                    <a:pt x="48" y="42"/>
                    <a:pt x="48" y="42"/>
                  </a:cubicBezTo>
                  <a:cubicBezTo>
                    <a:pt x="47" y="42"/>
                    <a:pt x="47" y="42"/>
                    <a:pt x="47" y="42"/>
                  </a:cubicBezTo>
                  <a:cubicBezTo>
                    <a:pt x="46" y="37"/>
                    <a:pt x="46" y="37"/>
                    <a:pt x="46" y="37"/>
                  </a:cubicBezTo>
                  <a:cubicBezTo>
                    <a:pt x="45" y="37"/>
                    <a:pt x="45" y="37"/>
                    <a:pt x="45" y="37"/>
                  </a:cubicBezTo>
                  <a:cubicBezTo>
                    <a:pt x="42" y="37"/>
                    <a:pt x="42" y="37"/>
                    <a:pt x="42" y="37"/>
                  </a:cubicBezTo>
                  <a:cubicBezTo>
                    <a:pt x="41" y="37"/>
                    <a:pt x="41" y="37"/>
                    <a:pt x="41" y="37"/>
                  </a:cubicBezTo>
                  <a:cubicBezTo>
                    <a:pt x="41" y="42"/>
                    <a:pt x="41" y="42"/>
                    <a:pt x="41" y="42"/>
                  </a:cubicBezTo>
                  <a:cubicBezTo>
                    <a:pt x="40" y="42"/>
                    <a:pt x="40" y="42"/>
                    <a:pt x="40" y="42"/>
                  </a:cubicBezTo>
                  <a:cubicBezTo>
                    <a:pt x="36" y="40"/>
                    <a:pt x="36" y="40"/>
                    <a:pt x="36" y="40"/>
                  </a:cubicBezTo>
                  <a:cubicBezTo>
                    <a:pt x="35" y="40"/>
                    <a:pt x="35" y="40"/>
                    <a:pt x="35" y="40"/>
                  </a:cubicBezTo>
                  <a:cubicBezTo>
                    <a:pt x="33" y="41"/>
                    <a:pt x="33" y="41"/>
                    <a:pt x="33" y="41"/>
                  </a:cubicBezTo>
                  <a:cubicBezTo>
                    <a:pt x="33" y="42"/>
                    <a:pt x="33" y="42"/>
                    <a:pt x="33" y="42"/>
                  </a:cubicBezTo>
                  <a:cubicBezTo>
                    <a:pt x="35" y="46"/>
                    <a:pt x="35" y="46"/>
                    <a:pt x="35" y="46"/>
                  </a:cubicBezTo>
                  <a:cubicBezTo>
                    <a:pt x="34" y="47"/>
                    <a:pt x="34" y="47"/>
                    <a:pt x="34" y="47"/>
                  </a:cubicBezTo>
                  <a:cubicBezTo>
                    <a:pt x="30" y="47"/>
                    <a:pt x="30" y="47"/>
                    <a:pt x="30" y="47"/>
                  </a:cubicBezTo>
                  <a:cubicBezTo>
                    <a:pt x="30" y="47"/>
                    <a:pt x="30" y="48"/>
                    <a:pt x="29" y="48"/>
                  </a:cubicBezTo>
                  <a:cubicBezTo>
                    <a:pt x="29" y="50"/>
                    <a:pt x="29" y="50"/>
                    <a:pt x="29" y="50"/>
                  </a:cubicBezTo>
                  <a:cubicBezTo>
                    <a:pt x="29" y="51"/>
                    <a:pt x="29" y="51"/>
                    <a:pt x="29" y="51"/>
                  </a:cubicBezTo>
                  <a:cubicBezTo>
                    <a:pt x="33" y="53"/>
                    <a:pt x="33" y="53"/>
                    <a:pt x="33" y="53"/>
                  </a:cubicBezTo>
                  <a:cubicBezTo>
                    <a:pt x="33" y="53"/>
                    <a:pt x="33" y="54"/>
                    <a:pt x="33" y="54"/>
                  </a:cubicBezTo>
                  <a:cubicBezTo>
                    <a:pt x="30" y="57"/>
                    <a:pt x="30" y="57"/>
                    <a:pt x="30" y="57"/>
                  </a:cubicBezTo>
                  <a:cubicBezTo>
                    <a:pt x="30" y="58"/>
                    <a:pt x="30" y="58"/>
                    <a:pt x="30" y="58"/>
                  </a:cubicBezTo>
                  <a:cubicBezTo>
                    <a:pt x="32" y="60"/>
                    <a:pt x="32" y="60"/>
                    <a:pt x="32" y="60"/>
                  </a:cubicBezTo>
                  <a:cubicBezTo>
                    <a:pt x="32" y="60"/>
                    <a:pt x="32" y="60"/>
                    <a:pt x="32" y="60"/>
                  </a:cubicBezTo>
                  <a:cubicBezTo>
                    <a:pt x="36" y="59"/>
                    <a:pt x="36" y="59"/>
                    <a:pt x="36" y="59"/>
                  </a:cubicBezTo>
                  <a:cubicBezTo>
                    <a:pt x="37" y="60"/>
                    <a:pt x="37" y="60"/>
                    <a:pt x="37" y="60"/>
                  </a:cubicBezTo>
                  <a:cubicBezTo>
                    <a:pt x="37" y="64"/>
                    <a:pt x="37" y="64"/>
                    <a:pt x="37" y="64"/>
                  </a:cubicBezTo>
                  <a:cubicBezTo>
                    <a:pt x="37" y="65"/>
                    <a:pt x="37" y="65"/>
                    <a:pt x="37" y="65"/>
                  </a:cubicBezTo>
                  <a:cubicBezTo>
                    <a:pt x="40" y="66"/>
                    <a:pt x="40" y="66"/>
                    <a:pt x="40" y="66"/>
                  </a:cubicBezTo>
                  <a:cubicBezTo>
                    <a:pt x="41" y="66"/>
                    <a:pt x="41" y="66"/>
                    <a:pt x="41" y="66"/>
                  </a:cubicBezTo>
                  <a:cubicBezTo>
                    <a:pt x="43" y="62"/>
                    <a:pt x="43" y="62"/>
                    <a:pt x="43" y="62"/>
                  </a:cubicBezTo>
                  <a:cubicBezTo>
                    <a:pt x="44" y="62"/>
                    <a:pt x="44" y="62"/>
                    <a:pt x="44" y="62"/>
                  </a:cubicBezTo>
                  <a:cubicBezTo>
                    <a:pt x="44" y="62"/>
                    <a:pt x="44" y="62"/>
                    <a:pt x="44" y="62"/>
                  </a:cubicBezTo>
                  <a:cubicBezTo>
                    <a:pt x="46" y="66"/>
                    <a:pt x="46" y="66"/>
                    <a:pt x="46" y="66"/>
                  </a:cubicBezTo>
                  <a:cubicBezTo>
                    <a:pt x="47" y="66"/>
                    <a:pt x="47" y="66"/>
                    <a:pt x="47" y="66"/>
                  </a:cubicBezTo>
                  <a:cubicBezTo>
                    <a:pt x="50" y="65"/>
                    <a:pt x="50" y="65"/>
                    <a:pt x="50" y="65"/>
                  </a:cubicBezTo>
                  <a:cubicBezTo>
                    <a:pt x="50" y="64"/>
                    <a:pt x="50" y="64"/>
                    <a:pt x="50" y="64"/>
                  </a:cubicBezTo>
                  <a:cubicBezTo>
                    <a:pt x="50" y="60"/>
                    <a:pt x="50" y="60"/>
                    <a:pt x="50" y="60"/>
                  </a:cubicBezTo>
                  <a:cubicBezTo>
                    <a:pt x="51" y="59"/>
                    <a:pt x="51" y="59"/>
                    <a:pt x="51" y="59"/>
                  </a:cubicBezTo>
                  <a:cubicBezTo>
                    <a:pt x="55" y="60"/>
                    <a:pt x="55" y="60"/>
                    <a:pt x="55" y="60"/>
                  </a:cubicBezTo>
                  <a:cubicBezTo>
                    <a:pt x="55" y="60"/>
                    <a:pt x="55" y="60"/>
                    <a:pt x="55" y="60"/>
                  </a:cubicBezTo>
                  <a:cubicBezTo>
                    <a:pt x="57" y="58"/>
                    <a:pt x="57" y="58"/>
                    <a:pt x="57" y="58"/>
                  </a:cubicBezTo>
                  <a:cubicBezTo>
                    <a:pt x="57" y="57"/>
                    <a:pt x="57" y="57"/>
                    <a:pt x="57" y="57"/>
                  </a:cubicBezTo>
                  <a:cubicBezTo>
                    <a:pt x="54" y="54"/>
                    <a:pt x="54" y="54"/>
                    <a:pt x="54" y="54"/>
                  </a:cubicBezTo>
                  <a:cubicBezTo>
                    <a:pt x="54" y="54"/>
                    <a:pt x="54" y="53"/>
                    <a:pt x="54" y="53"/>
                  </a:cubicBezTo>
                  <a:cubicBezTo>
                    <a:pt x="58" y="51"/>
                    <a:pt x="58" y="51"/>
                    <a:pt x="58" y="51"/>
                  </a:cubicBezTo>
                  <a:cubicBezTo>
                    <a:pt x="58" y="51"/>
                    <a:pt x="58" y="51"/>
                    <a:pt x="58" y="50"/>
                  </a:cubicBezTo>
                  <a:close/>
                  <a:moveTo>
                    <a:pt x="49" y="52"/>
                  </a:moveTo>
                  <a:cubicBezTo>
                    <a:pt x="49" y="53"/>
                    <a:pt x="49" y="55"/>
                    <a:pt x="48" y="56"/>
                  </a:cubicBezTo>
                  <a:cubicBezTo>
                    <a:pt x="47" y="57"/>
                    <a:pt x="45" y="58"/>
                    <a:pt x="44" y="58"/>
                  </a:cubicBezTo>
                  <a:cubicBezTo>
                    <a:pt x="42" y="58"/>
                    <a:pt x="41" y="57"/>
                    <a:pt x="40" y="56"/>
                  </a:cubicBezTo>
                  <a:cubicBezTo>
                    <a:pt x="39" y="55"/>
                    <a:pt x="38" y="53"/>
                    <a:pt x="38" y="52"/>
                  </a:cubicBezTo>
                  <a:cubicBezTo>
                    <a:pt x="38" y="50"/>
                    <a:pt x="39" y="49"/>
                    <a:pt x="40" y="48"/>
                  </a:cubicBezTo>
                  <a:cubicBezTo>
                    <a:pt x="41" y="47"/>
                    <a:pt x="42" y="46"/>
                    <a:pt x="44" y="46"/>
                  </a:cubicBezTo>
                  <a:cubicBezTo>
                    <a:pt x="45" y="46"/>
                    <a:pt x="47" y="47"/>
                    <a:pt x="48" y="48"/>
                  </a:cubicBezTo>
                  <a:cubicBezTo>
                    <a:pt x="49" y="49"/>
                    <a:pt x="49" y="50"/>
                    <a:pt x="49" y="52"/>
                  </a:cubicBezTo>
                  <a:close/>
                  <a:moveTo>
                    <a:pt x="41" y="52"/>
                  </a:moveTo>
                  <a:cubicBezTo>
                    <a:pt x="41" y="50"/>
                    <a:pt x="42" y="49"/>
                    <a:pt x="44" y="49"/>
                  </a:cubicBezTo>
                  <a:cubicBezTo>
                    <a:pt x="45" y="49"/>
                    <a:pt x="46" y="50"/>
                    <a:pt x="46" y="52"/>
                  </a:cubicBezTo>
                  <a:cubicBezTo>
                    <a:pt x="46" y="53"/>
                    <a:pt x="45" y="54"/>
                    <a:pt x="44" y="54"/>
                  </a:cubicBezTo>
                  <a:cubicBezTo>
                    <a:pt x="42" y="54"/>
                    <a:pt x="41" y="53"/>
                    <a:pt x="41" y="52"/>
                  </a:cubicBezTo>
                  <a:close/>
                  <a:moveTo>
                    <a:pt x="67" y="42"/>
                  </a:moveTo>
                  <a:cubicBezTo>
                    <a:pt x="67" y="41"/>
                    <a:pt x="67" y="41"/>
                    <a:pt x="67" y="41"/>
                  </a:cubicBezTo>
                  <a:cubicBezTo>
                    <a:pt x="67" y="40"/>
                    <a:pt x="67" y="40"/>
                    <a:pt x="67" y="40"/>
                  </a:cubicBezTo>
                  <a:cubicBezTo>
                    <a:pt x="69" y="39"/>
                    <a:pt x="69" y="39"/>
                    <a:pt x="69" y="39"/>
                  </a:cubicBezTo>
                  <a:cubicBezTo>
                    <a:pt x="69" y="38"/>
                    <a:pt x="69" y="38"/>
                    <a:pt x="69" y="38"/>
                  </a:cubicBezTo>
                  <a:cubicBezTo>
                    <a:pt x="69" y="38"/>
                    <a:pt x="69" y="38"/>
                    <a:pt x="69" y="38"/>
                  </a:cubicBezTo>
                  <a:cubicBezTo>
                    <a:pt x="68" y="37"/>
                    <a:pt x="68" y="37"/>
                    <a:pt x="68" y="37"/>
                  </a:cubicBezTo>
                  <a:cubicBezTo>
                    <a:pt x="67" y="36"/>
                    <a:pt x="67" y="36"/>
                    <a:pt x="67" y="36"/>
                  </a:cubicBezTo>
                  <a:cubicBezTo>
                    <a:pt x="67" y="36"/>
                    <a:pt x="67" y="36"/>
                    <a:pt x="67" y="36"/>
                  </a:cubicBezTo>
                  <a:cubicBezTo>
                    <a:pt x="65" y="37"/>
                    <a:pt x="65" y="37"/>
                    <a:pt x="65" y="37"/>
                  </a:cubicBezTo>
                  <a:cubicBezTo>
                    <a:pt x="65" y="37"/>
                    <a:pt x="64" y="36"/>
                    <a:pt x="63" y="36"/>
                  </a:cubicBezTo>
                  <a:cubicBezTo>
                    <a:pt x="63" y="34"/>
                    <a:pt x="63" y="34"/>
                    <a:pt x="63" y="34"/>
                  </a:cubicBezTo>
                  <a:cubicBezTo>
                    <a:pt x="62" y="33"/>
                    <a:pt x="62" y="33"/>
                    <a:pt x="62" y="33"/>
                  </a:cubicBezTo>
                  <a:cubicBezTo>
                    <a:pt x="61" y="33"/>
                    <a:pt x="61" y="33"/>
                    <a:pt x="61" y="33"/>
                  </a:cubicBezTo>
                  <a:cubicBezTo>
                    <a:pt x="60" y="34"/>
                    <a:pt x="60" y="34"/>
                    <a:pt x="60" y="34"/>
                  </a:cubicBezTo>
                  <a:cubicBezTo>
                    <a:pt x="60" y="36"/>
                    <a:pt x="60" y="36"/>
                    <a:pt x="60" y="36"/>
                  </a:cubicBezTo>
                  <a:cubicBezTo>
                    <a:pt x="59" y="36"/>
                    <a:pt x="58" y="37"/>
                    <a:pt x="58" y="37"/>
                  </a:cubicBezTo>
                  <a:cubicBezTo>
                    <a:pt x="56" y="36"/>
                    <a:pt x="56" y="36"/>
                    <a:pt x="56" y="36"/>
                  </a:cubicBezTo>
                  <a:cubicBezTo>
                    <a:pt x="56" y="36"/>
                    <a:pt x="56" y="36"/>
                    <a:pt x="56" y="36"/>
                  </a:cubicBezTo>
                  <a:cubicBezTo>
                    <a:pt x="55" y="37"/>
                    <a:pt x="55" y="37"/>
                    <a:pt x="55" y="37"/>
                  </a:cubicBezTo>
                  <a:cubicBezTo>
                    <a:pt x="54" y="38"/>
                    <a:pt x="54" y="38"/>
                    <a:pt x="54" y="38"/>
                  </a:cubicBezTo>
                  <a:cubicBezTo>
                    <a:pt x="54" y="38"/>
                    <a:pt x="54" y="38"/>
                    <a:pt x="54" y="38"/>
                  </a:cubicBezTo>
                  <a:cubicBezTo>
                    <a:pt x="54" y="39"/>
                    <a:pt x="54" y="39"/>
                    <a:pt x="54" y="39"/>
                  </a:cubicBezTo>
                  <a:cubicBezTo>
                    <a:pt x="56" y="40"/>
                    <a:pt x="56" y="40"/>
                    <a:pt x="56" y="40"/>
                  </a:cubicBezTo>
                  <a:cubicBezTo>
                    <a:pt x="56" y="41"/>
                    <a:pt x="56" y="41"/>
                    <a:pt x="56" y="41"/>
                  </a:cubicBezTo>
                  <a:cubicBezTo>
                    <a:pt x="56" y="42"/>
                    <a:pt x="56" y="42"/>
                    <a:pt x="56" y="42"/>
                  </a:cubicBezTo>
                  <a:cubicBezTo>
                    <a:pt x="54" y="44"/>
                    <a:pt x="54" y="44"/>
                    <a:pt x="54" y="44"/>
                  </a:cubicBezTo>
                  <a:cubicBezTo>
                    <a:pt x="54" y="44"/>
                    <a:pt x="54" y="44"/>
                    <a:pt x="54" y="44"/>
                  </a:cubicBezTo>
                  <a:cubicBezTo>
                    <a:pt x="54" y="45"/>
                    <a:pt x="54" y="45"/>
                    <a:pt x="54" y="45"/>
                  </a:cubicBezTo>
                  <a:cubicBezTo>
                    <a:pt x="55" y="46"/>
                    <a:pt x="55" y="46"/>
                    <a:pt x="55" y="46"/>
                  </a:cubicBezTo>
                  <a:cubicBezTo>
                    <a:pt x="56" y="46"/>
                    <a:pt x="56" y="46"/>
                    <a:pt x="56" y="46"/>
                  </a:cubicBezTo>
                  <a:cubicBezTo>
                    <a:pt x="56" y="46"/>
                    <a:pt x="56" y="46"/>
                    <a:pt x="56" y="46"/>
                  </a:cubicBezTo>
                  <a:cubicBezTo>
                    <a:pt x="58" y="46"/>
                    <a:pt x="58" y="46"/>
                    <a:pt x="58" y="46"/>
                  </a:cubicBezTo>
                  <a:cubicBezTo>
                    <a:pt x="58" y="46"/>
                    <a:pt x="59" y="46"/>
                    <a:pt x="60" y="47"/>
                  </a:cubicBezTo>
                  <a:cubicBezTo>
                    <a:pt x="60" y="49"/>
                    <a:pt x="60" y="49"/>
                    <a:pt x="60" y="49"/>
                  </a:cubicBezTo>
                  <a:cubicBezTo>
                    <a:pt x="61" y="49"/>
                    <a:pt x="61" y="49"/>
                    <a:pt x="61" y="49"/>
                  </a:cubicBezTo>
                  <a:cubicBezTo>
                    <a:pt x="62" y="49"/>
                    <a:pt x="62" y="49"/>
                    <a:pt x="62" y="49"/>
                  </a:cubicBezTo>
                  <a:cubicBezTo>
                    <a:pt x="63" y="49"/>
                    <a:pt x="63" y="49"/>
                    <a:pt x="63" y="49"/>
                  </a:cubicBezTo>
                  <a:cubicBezTo>
                    <a:pt x="63" y="47"/>
                    <a:pt x="63" y="47"/>
                    <a:pt x="63" y="47"/>
                  </a:cubicBezTo>
                  <a:cubicBezTo>
                    <a:pt x="64" y="46"/>
                    <a:pt x="65" y="46"/>
                    <a:pt x="65" y="46"/>
                  </a:cubicBezTo>
                  <a:cubicBezTo>
                    <a:pt x="67" y="46"/>
                    <a:pt x="67" y="46"/>
                    <a:pt x="67" y="46"/>
                  </a:cubicBezTo>
                  <a:cubicBezTo>
                    <a:pt x="67" y="46"/>
                    <a:pt x="67" y="46"/>
                    <a:pt x="67" y="46"/>
                  </a:cubicBezTo>
                  <a:cubicBezTo>
                    <a:pt x="68" y="46"/>
                    <a:pt x="68" y="46"/>
                    <a:pt x="68" y="46"/>
                  </a:cubicBezTo>
                  <a:cubicBezTo>
                    <a:pt x="69" y="45"/>
                    <a:pt x="69" y="45"/>
                    <a:pt x="69" y="45"/>
                  </a:cubicBezTo>
                  <a:cubicBezTo>
                    <a:pt x="69" y="44"/>
                    <a:pt x="69" y="44"/>
                    <a:pt x="69" y="44"/>
                  </a:cubicBezTo>
                  <a:cubicBezTo>
                    <a:pt x="69" y="44"/>
                    <a:pt x="69" y="44"/>
                    <a:pt x="69" y="44"/>
                  </a:cubicBezTo>
                  <a:cubicBezTo>
                    <a:pt x="67" y="42"/>
                    <a:pt x="67" y="42"/>
                    <a:pt x="67" y="42"/>
                  </a:cubicBezTo>
                  <a:close/>
                  <a:moveTo>
                    <a:pt x="64" y="41"/>
                  </a:moveTo>
                  <a:cubicBezTo>
                    <a:pt x="64" y="42"/>
                    <a:pt x="63" y="43"/>
                    <a:pt x="62" y="43"/>
                  </a:cubicBezTo>
                  <a:cubicBezTo>
                    <a:pt x="60" y="43"/>
                    <a:pt x="59" y="42"/>
                    <a:pt x="59" y="41"/>
                  </a:cubicBezTo>
                  <a:cubicBezTo>
                    <a:pt x="59" y="40"/>
                    <a:pt x="60" y="39"/>
                    <a:pt x="62" y="39"/>
                  </a:cubicBezTo>
                  <a:cubicBezTo>
                    <a:pt x="63" y="39"/>
                    <a:pt x="64" y="40"/>
                    <a:pt x="64"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62" name="Oval 161"/>
            <p:cNvSpPr>
              <a:spLocks noChangeArrowheads="1"/>
            </p:cNvSpPr>
            <p:nvPr/>
          </p:nvSpPr>
          <p:spPr bwMode="auto">
            <a:xfrm>
              <a:off x="2658986" y="4791177"/>
              <a:ext cx="551744" cy="547733"/>
            </a:xfrm>
            <a:prstGeom prst="ellipse">
              <a:avLst/>
            </a:pr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63" name="Freeform 162"/>
            <p:cNvSpPr>
              <a:spLocks noEditPoints="1"/>
            </p:cNvSpPr>
            <p:nvPr/>
          </p:nvSpPr>
          <p:spPr bwMode="auto">
            <a:xfrm>
              <a:off x="2797423" y="4949679"/>
              <a:ext cx="274869" cy="232736"/>
            </a:xfrm>
            <a:custGeom>
              <a:avLst/>
              <a:gdLst>
                <a:gd name="T0" fmla="*/ 93 w 98"/>
                <a:gd name="T1" fmla="*/ 78 h 83"/>
                <a:gd name="T2" fmla="*/ 0 w 98"/>
                <a:gd name="T3" fmla="*/ 15 h 83"/>
                <a:gd name="T4" fmla="*/ 0 w 98"/>
                <a:gd name="T5" fmla="*/ 83 h 83"/>
                <a:gd name="T6" fmla="*/ 98 w 98"/>
                <a:gd name="T7" fmla="*/ 0 h 83"/>
                <a:gd name="T8" fmla="*/ 0 w 98"/>
                <a:gd name="T9" fmla="*/ 0 h 83"/>
                <a:gd name="T10" fmla="*/ 57 w 98"/>
                <a:gd name="T11" fmla="*/ 47 h 83"/>
                <a:gd name="T12" fmla="*/ 54 w 98"/>
                <a:gd name="T13" fmla="*/ 42 h 83"/>
                <a:gd name="T14" fmla="*/ 51 w 98"/>
                <a:gd name="T15" fmla="*/ 40 h 83"/>
                <a:gd name="T16" fmla="*/ 46 w 98"/>
                <a:gd name="T17" fmla="*/ 37 h 83"/>
                <a:gd name="T18" fmla="*/ 41 w 98"/>
                <a:gd name="T19" fmla="*/ 37 h 83"/>
                <a:gd name="T20" fmla="*/ 36 w 98"/>
                <a:gd name="T21" fmla="*/ 40 h 83"/>
                <a:gd name="T22" fmla="*/ 33 w 98"/>
                <a:gd name="T23" fmla="*/ 42 h 83"/>
                <a:gd name="T24" fmla="*/ 30 w 98"/>
                <a:gd name="T25" fmla="*/ 47 h 83"/>
                <a:gd name="T26" fmla="*/ 29 w 98"/>
                <a:gd name="T27" fmla="*/ 51 h 83"/>
                <a:gd name="T28" fmla="*/ 30 w 98"/>
                <a:gd name="T29" fmla="*/ 57 h 83"/>
                <a:gd name="T30" fmla="*/ 32 w 98"/>
                <a:gd name="T31" fmla="*/ 60 h 83"/>
                <a:gd name="T32" fmla="*/ 37 w 98"/>
                <a:gd name="T33" fmla="*/ 64 h 83"/>
                <a:gd name="T34" fmla="*/ 41 w 98"/>
                <a:gd name="T35" fmla="*/ 66 h 83"/>
                <a:gd name="T36" fmla="*/ 44 w 98"/>
                <a:gd name="T37" fmla="*/ 62 h 83"/>
                <a:gd name="T38" fmla="*/ 50 w 98"/>
                <a:gd name="T39" fmla="*/ 65 h 83"/>
                <a:gd name="T40" fmla="*/ 51 w 98"/>
                <a:gd name="T41" fmla="*/ 59 h 83"/>
                <a:gd name="T42" fmla="*/ 57 w 98"/>
                <a:gd name="T43" fmla="*/ 58 h 83"/>
                <a:gd name="T44" fmla="*/ 54 w 98"/>
                <a:gd name="T45" fmla="*/ 53 h 83"/>
                <a:gd name="T46" fmla="*/ 49 w 98"/>
                <a:gd name="T47" fmla="*/ 52 h 83"/>
                <a:gd name="T48" fmla="*/ 40 w 98"/>
                <a:gd name="T49" fmla="*/ 56 h 83"/>
                <a:gd name="T50" fmla="*/ 44 w 98"/>
                <a:gd name="T51" fmla="*/ 46 h 83"/>
                <a:gd name="T52" fmla="*/ 41 w 98"/>
                <a:gd name="T53" fmla="*/ 52 h 83"/>
                <a:gd name="T54" fmla="*/ 44 w 98"/>
                <a:gd name="T55" fmla="*/ 54 h 83"/>
                <a:gd name="T56" fmla="*/ 67 w 98"/>
                <a:gd name="T57" fmla="*/ 41 h 83"/>
                <a:gd name="T58" fmla="*/ 69 w 98"/>
                <a:gd name="T59" fmla="*/ 38 h 83"/>
                <a:gd name="T60" fmla="*/ 67 w 98"/>
                <a:gd name="T61" fmla="*/ 36 h 83"/>
                <a:gd name="T62" fmla="*/ 63 w 98"/>
                <a:gd name="T63" fmla="*/ 36 h 83"/>
                <a:gd name="T64" fmla="*/ 61 w 98"/>
                <a:gd name="T65" fmla="*/ 33 h 83"/>
                <a:gd name="T66" fmla="*/ 58 w 98"/>
                <a:gd name="T67" fmla="*/ 37 h 83"/>
                <a:gd name="T68" fmla="*/ 55 w 98"/>
                <a:gd name="T69" fmla="*/ 37 h 83"/>
                <a:gd name="T70" fmla="*/ 54 w 98"/>
                <a:gd name="T71" fmla="*/ 39 h 83"/>
                <a:gd name="T72" fmla="*/ 56 w 98"/>
                <a:gd name="T73" fmla="*/ 42 h 83"/>
                <a:gd name="T74" fmla="*/ 54 w 98"/>
                <a:gd name="T75" fmla="*/ 45 h 83"/>
                <a:gd name="T76" fmla="*/ 56 w 98"/>
                <a:gd name="T77" fmla="*/ 46 h 83"/>
                <a:gd name="T78" fmla="*/ 60 w 98"/>
                <a:gd name="T79" fmla="*/ 49 h 83"/>
                <a:gd name="T80" fmla="*/ 63 w 98"/>
                <a:gd name="T81" fmla="*/ 49 h 83"/>
                <a:gd name="T82" fmla="*/ 67 w 98"/>
                <a:gd name="T83" fmla="*/ 46 h 83"/>
                <a:gd name="T84" fmla="*/ 69 w 98"/>
                <a:gd name="T85" fmla="*/ 45 h 83"/>
                <a:gd name="T86" fmla="*/ 67 w 98"/>
                <a:gd name="T87" fmla="*/ 42 h 83"/>
                <a:gd name="T88" fmla="*/ 59 w 98"/>
                <a:gd name="T89"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83">
                  <a:moveTo>
                    <a:pt x="5" y="20"/>
                  </a:moveTo>
                  <a:cubicBezTo>
                    <a:pt x="5" y="78"/>
                    <a:pt x="5" y="78"/>
                    <a:pt x="5" y="78"/>
                  </a:cubicBezTo>
                  <a:cubicBezTo>
                    <a:pt x="93" y="78"/>
                    <a:pt x="93" y="78"/>
                    <a:pt x="93" y="78"/>
                  </a:cubicBezTo>
                  <a:cubicBezTo>
                    <a:pt x="93" y="20"/>
                    <a:pt x="93" y="20"/>
                    <a:pt x="93" y="20"/>
                  </a:cubicBezTo>
                  <a:cubicBezTo>
                    <a:pt x="5" y="20"/>
                    <a:pt x="5" y="20"/>
                    <a:pt x="5" y="20"/>
                  </a:cubicBezTo>
                  <a:close/>
                  <a:moveTo>
                    <a:pt x="0" y="15"/>
                  </a:moveTo>
                  <a:cubicBezTo>
                    <a:pt x="98" y="15"/>
                    <a:pt x="98" y="15"/>
                    <a:pt x="98" y="15"/>
                  </a:cubicBezTo>
                  <a:cubicBezTo>
                    <a:pt x="98" y="83"/>
                    <a:pt x="98" y="83"/>
                    <a:pt x="98" y="83"/>
                  </a:cubicBezTo>
                  <a:cubicBezTo>
                    <a:pt x="0" y="83"/>
                    <a:pt x="0" y="83"/>
                    <a:pt x="0" y="83"/>
                  </a:cubicBezTo>
                  <a:cubicBezTo>
                    <a:pt x="0" y="15"/>
                    <a:pt x="0" y="15"/>
                    <a:pt x="0" y="15"/>
                  </a:cubicBezTo>
                  <a:close/>
                  <a:moveTo>
                    <a:pt x="0" y="0"/>
                  </a:moveTo>
                  <a:cubicBezTo>
                    <a:pt x="98" y="0"/>
                    <a:pt x="98" y="0"/>
                    <a:pt x="98" y="0"/>
                  </a:cubicBezTo>
                  <a:cubicBezTo>
                    <a:pt x="98" y="10"/>
                    <a:pt x="98" y="10"/>
                    <a:pt x="98" y="10"/>
                  </a:cubicBezTo>
                  <a:cubicBezTo>
                    <a:pt x="0" y="10"/>
                    <a:pt x="0" y="10"/>
                    <a:pt x="0" y="10"/>
                  </a:cubicBezTo>
                  <a:cubicBezTo>
                    <a:pt x="0" y="0"/>
                    <a:pt x="0" y="0"/>
                    <a:pt x="0" y="0"/>
                  </a:cubicBezTo>
                  <a:close/>
                  <a:moveTo>
                    <a:pt x="58" y="50"/>
                  </a:moveTo>
                  <a:cubicBezTo>
                    <a:pt x="58" y="48"/>
                    <a:pt x="58" y="48"/>
                    <a:pt x="58" y="48"/>
                  </a:cubicBezTo>
                  <a:cubicBezTo>
                    <a:pt x="58" y="48"/>
                    <a:pt x="57" y="47"/>
                    <a:pt x="57" y="47"/>
                  </a:cubicBezTo>
                  <a:cubicBezTo>
                    <a:pt x="53" y="47"/>
                    <a:pt x="53" y="47"/>
                    <a:pt x="53" y="47"/>
                  </a:cubicBezTo>
                  <a:cubicBezTo>
                    <a:pt x="52" y="46"/>
                    <a:pt x="52" y="46"/>
                    <a:pt x="52" y="46"/>
                  </a:cubicBezTo>
                  <a:cubicBezTo>
                    <a:pt x="54" y="42"/>
                    <a:pt x="54" y="42"/>
                    <a:pt x="54" y="42"/>
                  </a:cubicBezTo>
                  <a:cubicBezTo>
                    <a:pt x="54" y="41"/>
                    <a:pt x="54" y="41"/>
                    <a:pt x="54" y="41"/>
                  </a:cubicBezTo>
                  <a:cubicBezTo>
                    <a:pt x="52" y="40"/>
                    <a:pt x="52" y="40"/>
                    <a:pt x="52" y="40"/>
                  </a:cubicBezTo>
                  <a:cubicBezTo>
                    <a:pt x="51" y="40"/>
                    <a:pt x="51" y="40"/>
                    <a:pt x="51" y="40"/>
                  </a:cubicBezTo>
                  <a:cubicBezTo>
                    <a:pt x="48" y="42"/>
                    <a:pt x="48" y="42"/>
                    <a:pt x="48" y="42"/>
                  </a:cubicBezTo>
                  <a:cubicBezTo>
                    <a:pt x="47" y="42"/>
                    <a:pt x="47" y="42"/>
                    <a:pt x="47" y="42"/>
                  </a:cubicBezTo>
                  <a:cubicBezTo>
                    <a:pt x="46" y="37"/>
                    <a:pt x="46" y="37"/>
                    <a:pt x="46" y="37"/>
                  </a:cubicBezTo>
                  <a:cubicBezTo>
                    <a:pt x="45" y="37"/>
                    <a:pt x="45" y="37"/>
                    <a:pt x="45" y="37"/>
                  </a:cubicBezTo>
                  <a:cubicBezTo>
                    <a:pt x="42" y="37"/>
                    <a:pt x="42" y="37"/>
                    <a:pt x="42" y="37"/>
                  </a:cubicBezTo>
                  <a:cubicBezTo>
                    <a:pt x="41" y="37"/>
                    <a:pt x="41" y="37"/>
                    <a:pt x="41" y="37"/>
                  </a:cubicBezTo>
                  <a:cubicBezTo>
                    <a:pt x="41" y="42"/>
                    <a:pt x="41" y="42"/>
                    <a:pt x="41" y="42"/>
                  </a:cubicBezTo>
                  <a:cubicBezTo>
                    <a:pt x="40" y="42"/>
                    <a:pt x="40" y="42"/>
                    <a:pt x="40" y="42"/>
                  </a:cubicBezTo>
                  <a:cubicBezTo>
                    <a:pt x="36" y="40"/>
                    <a:pt x="36" y="40"/>
                    <a:pt x="36" y="40"/>
                  </a:cubicBezTo>
                  <a:cubicBezTo>
                    <a:pt x="35" y="40"/>
                    <a:pt x="35" y="40"/>
                    <a:pt x="35" y="40"/>
                  </a:cubicBezTo>
                  <a:cubicBezTo>
                    <a:pt x="33" y="41"/>
                    <a:pt x="33" y="41"/>
                    <a:pt x="33" y="41"/>
                  </a:cubicBezTo>
                  <a:cubicBezTo>
                    <a:pt x="33" y="42"/>
                    <a:pt x="33" y="42"/>
                    <a:pt x="33" y="42"/>
                  </a:cubicBezTo>
                  <a:cubicBezTo>
                    <a:pt x="35" y="46"/>
                    <a:pt x="35" y="46"/>
                    <a:pt x="35" y="46"/>
                  </a:cubicBezTo>
                  <a:cubicBezTo>
                    <a:pt x="34" y="47"/>
                    <a:pt x="34" y="47"/>
                    <a:pt x="34" y="47"/>
                  </a:cubicBezTo>
                  <a:cubicBezTo>
                    <a:pt x="30" y="47"/>
                    <a:pt x="30" y="47"/>
                    <a:pt x="30" y="47"/>
                  </a:cubicBezTo>
                  <a:cubicBezTo>
                    <a:pt x="30" y="47"/>
                    <a:pt x="30" y="48"/>
                    <a:pt x="29" y="48"/>
                  </a:cubicBezTo>
                  <a:cubicBezTo>
                    <a:pt x="29" y="50"/>
                    <a:pt x="29" y="50"/>
                    <a:pt x="29" y="50"/>
                  </a:cubicBezTo>
                  <a:cubicBezTo>
                    <a:pt x="29" y="51"/>
                    <a:pt x="29" y="51"/>
                    <a:pt x="29" y="51"/>
                  </a:cubicBezTo>
                  <a:cubicBezTo>
                    <a:pt x="33" y="53"/>
                    <a:pt x="33" y="53"/>
                    <a:pt x="33" y="53"/>
                  </a:cubicBezTo>
                  <a:cubicBezTo>
                    <a:pt x="33" y="53"/>
                    <a:pt x="33" y="54"/>
                    <a:pt x="33" y="54"/>
                  </a:cubicBezTo>
                  <a:cubicBezTo>
                    <a:pt x="30" y="57"/>
                    <a:pt x="30" y="57"/>
                    <a:pt x="30" y="57"/>
                  </a:cubicBezTo>
                  <a:cubicBezTo>
                    <a:pt x="30" y="58"/>
                    <a:pt x="30" y="58"/>
                    <a:pt x="30" y="58"/>
                  </a:cubicBezTo>
                  <a:cubicBezTo>
                    <a:pt x="32" y="60"/>
                    <a:pt x="32" y="60"/>
                    <a:pt x="32" y="60"/>
                  </a:cubicBezTo>
                  <a:cubicBezTo>
                    <a:pt x="32" y="60"/>
                    <a:pt x="32" y="60"/>
                    <a:pt x="32" y="60"/>
                  </a:cubicBezTo>
                  <a:cubicBezTo>
                    <a:pt x="36" y="59"/>
                    <a:pt x="36" y="59"/>
                    <a:pt x="36" y="59"/>
                  </a:cubicBezTo>
                  <a:cubicBezTo>
                    <a:pt x="37" y="60"/>
                    <a:pt x="37" y="60"/>
                    <a:pt x="37" y="60"/>
                  </a:cubicBezTo>
                  <a:cubicBezTo>
                    <a:pt x="37" y="64"/>
                    <a:pt x="37" y="64"/>
                    <a:pt x="37" y="64"/>
                  </a:cubicBezTo>
                  <a:cubicBezTo>
                    <a:pt x="37" y="65"/>
                    <a:pt x="37" y="65"/>
                    <a:pt x="37" y="65"/>
                  </a:cubicBezTo>
                  <a:cubicBezTo>
                    <a:pt x="40" y="66"/>
                    <a:pt x="40" y="66"/>
                    <a:pt x="40" y="66"/>
                  </a:cubicBezTo>
                  <a:cubicBezTo>
                    <a:pt x="41" y="66"/>
                    <a:pt x="41" y="66"/>
                    <a:pt x="41" y="66"/>
                  </a:cubicBezTo>
                  <a:cubicBezTo>
                    <a:pt x="43" y="62"/>
                    <a:pt x="43" y="62"/>
                    <a:pt x="43" y="62"/>
                  </a:cubicBezTo>
                  <a:cubicBezTo>
                    <a:pt x="44" y="62"/>
                    <a:pt x="44" y="62"/>
                    <a:pt x="44" y="62"/>
                  </a:cubicBezTo>
                  <a:cubicBezTo>
                    <a:pt x="44" y="62"/>
                    <a:pt x="44" y="62"/>
                    <a:pt x="44" y="62"/>
                  </a:cubicBezTo>
                  <a:cubicBezTo>
                    <a:pt x="46" y="66"/>
                    <a:pt x="46" y="66"/>
                    <a:pt x="46" y="66"/>
                  </a:cubicBezTo>
                  <a:cubicBezTo>
                    <a:pt x="47" y="66"/>
                    <a:pt x="47" y="66"/>
                    <a:pt x="47" y="66"/>
                  </a:cubicBezTo>
                  <a:cubicBezTo>
                    <a:pt x="50" y="65"/>
                    <a:pt x="50" y="65"/>
                    <a:pt x="50" y="65"/>
                  </a:cubicBezTo>
                  <a:cubicBezTo>
                    <a:pt x="50" y="64"/>
                    <a:pt x="50" y="64"/>
                    <a:pt x="50" y="64"/>
                  </a:cubicBezTo>
                  <a:cubicBezTo>
                    <a:pt x="50" y="60"/>
                    <a:pt x="50" y="60"/>
                    <a:pt x="50" y="60"/>
                  </a:cubicBezTo>
                  <a:cubicBezTo>
                    <a:pt x="51" y="59"/>
                    <a:pt x="51" y="59"/>
                    <a:pt x="51" y="59"/>
                  </a:cubicBezTo>
                  <a:cubicBezTo>
                    <a:pt x="55" y="60"/>
                    <a:pt x="55" y="60"/>
                    <a:pt x="55" y="60"/>
                  </a:cubicBezTo>
                  <a:cubicBezTo>
                    <a:pt x="55" y="60"/>
                    <a:pt x="55" y="60"/>
                    <a:pt x="55" y="60"/>
                  </a:cubicBezTo>
                  <a:cubicBezTo>
                    <a:pt x="57" y="58"/>
                    <a:pt x="57" y="58"/>
                    <a:pt x="57" y="58"/>
                  </a:cubicBezTo>
                  <a:cubicBezTo>
                    <a:pt x="57" y="57"/>
                    <a:pt x="57" y="57"/>
                    <a:pt x="57" y="57"/>
                  </a:cubicBezTo>
                  <a:cubicBezTo>
                    <a:pt x="54" y="54"/>
                    <a:pt x="54" y="54"/>
                    <a:pt x="54" y="54"/>
                  </a:cubicBezTo>
                  <a:cubicBezTo>
                    <a:pt x="54" y="54"/>
                    <a:pt x="54" y="53"/>
                    <a:pt x="54" y="53"/>
                  </a:cubicBezTo>
                  <a:cubicBezTo>
                    <a:pt x="58" y="51"/>
                    <a:pt x="58" y="51"/>
                    <a:pt x="58" y="51"/>
                  </a:cubicBezTo>
                  <a:cubicBezTo>
                    <a:pt x="58" y="51"/>
                    <a:pt x="58" y="51"/>
                    <a:pt x="58" y="50"/>
                  </a:cubicBezTo>
                  <a:close/>
                  <a:moveTo>
                    <a:pt x="49" y="52"/>
                  </a:moveTo>
                  <a:cubicBezTo>
                    <a:pt x="49" y="53"/>
                    <a:pt x="49" y="55"/>
                    <a:pt x="48" y="56"/>
                  </a:cubicBezTo>
                  <a:cubicBezTo>
                    <a:pt x="47" y="57"/>
                    <a:pt x="45" y="58"/>
                    <a:pt x="44" y="58"/>
                  </a:cubicBezTo>
                  <a:cubicBezTo>
                    <a:pt x="42" y="58"/>
                    <a:pt x="41" y="57"/>
                    <a:pt x="40" y="56"/>
                  </a:cubicBezTo>
                  <a:cubicBezTo>
                    <a:pt x="39" y="55"/>
                    <a:pt x="38" y="53"/>
                    <a:pt x="38" y="52"/>
                  </a:cubicBezTo>
                  <a:cubicBezTo>
                    <a:pt x="38" y="50"/>
                    <a:pt x="39" y="49"/>
                    <a:pt x="40" y="48"/>
                  </a:cubicBezTo>
                  <a:cubicBezTo>
                    <a:pt x="41" y="47"/>
                    <a:pt x="42" y="46"/>
                    <a:pt x="44" y="46"/>
                  </a:cubicBezTo>
                  <a:cubicBezTo>
                    <a:pt x="45" y="46"/>
                    <a:pt x="47" y="47"/>
                    <a:pt x="48" y="48"/>
                  </a:cubicBezTo>
                  <a:cubicBezTo>
                    <a:pt x="49" y="49"/>
                    <a:pt x="49" y="50"/>
                    <a:pt x="49" y="52"/>
                  </a:cubicBezTo>
                  <a:close/>
                  <a:moveTo>
                    <a:pt x="41" y="52"/>
                  </a:moveTo>
                  <a:cubicBezTo>
                    <a:pt x="41" y="50"/>
                    <a:pt x="42" y="49"/>
                    <a:pt x="44" y="49"/>
                  </a:cubicBezTo>
                  <a:cubicBezTo>
                    <a:pt x="45" y="49"/>
                    <a:pt x="46" y="50"/>
                    <a:pt x="46" y="52"/>
                  </a:cubicBezTo>
                  <a:cubicBezTo>
                    <a:pt x="46" y="53"/>
                    <a:pt x="45" y="54"/>
                    <a:pt x="44" y="54"/>
                  </a:cubicBezTo>
                  <a:cubicBezTo>
                    <a:pt x="42" y="54"/>
                    <a:pt x="41" y="53"/>
                    <a:pt x="41" y="52"/>
                  </a:cubicBezTo>
                  <a:close/>
                  <a:moveTo>
                    <a:pt x="67" y="42"/>
                  </a:moveTo>
                  <a:cubicBezTo>
                    <a:pt x="67" y="41"/>
                    <a:pt x="67" y="41"/>
                    <a:pt x="67" y="41"/>
                  </a:cubicBezTo>
                  <a:cubicBezTo>
                    <a:pt x="67" y="40"/>
                    <a:pt x="67" y="40"/>
                    <a:pt x="67" y="40"/>
                  </a:cubicBezTo>
                  <a:cubicBezTo>
                    <a:pt x="69" y="39"/>
                    <a:pt x="69" y="39"/>
                    <a:pt x="69" y="39"/>
                  </a:cubicBezTo>
                  <a:cubicBezTo>
                    <a:pt x="69" y="38"/>
                    <a:pt x="69" y="38"/>
                    <a:pt x="69" y="38"/>
                  </a:cubicBezTo>
                  <a:cubicBezTo>
                    <a:pt x="69" y="38"/>
                    <a:pt x="69" y="38"/>
                    <a:pt x="69" y="38"/>
                  </a:cubicBezTo>
                  <a:cubicBezTo>
                    <a:pt x="68" y="37"/>
                    <a:pt x="68" y="37"/>
                    <a:pt x="68" y="37"/>
                  </a:cubicBezTo>
                  <a:cubicBezTo>
                    <a:pt x="67" y="36"/>
                    <a:pt x="67" y="36"/>
                    <a:pt x="67" y="36"/>
                  </a:cubicBezTo>
                  <a:cubicBezTo>
                    <a:pt x="67" y="36"/>
                    <a:pt x="67" y="36"/>
                    <a:pt x="67" y="36"/>
                  </a:cubicBezTo>
                  <a:cubicBezTo>
                    <a:pt x="65" y="37"/>
                    <a:pt x="65" y="37"/>
                    <a:pt x="65" y="37"/>
                  </a:cubicBezTo>
                  <a:cubicBezTo>
                    <a:pt x="65" y="37"/>
                    <a:pt x="64" y="36"/>
                    <a:pt x="63" y="36"/>
                  </a:cubicBezTo>
                  <a:cubicBezTo>
                    <a:pt x="63" y="34"/>
                    <a:pt x="63" y="34"/>
                    <a:pt x="63" y="34"/>
                  </a:cubicBezTo>
                  <a:cubicBezTo>
                    <a:pt x="62" y="33"/>
                    <a:pt x="62" y="33"/>
                    <a:pt x="62" y="33"/>
                  </a:cubicBezTo>
                  <a:cubicBezTo>
                    <a:pt x="61" y="33"/>
                    <a:pt x="61" y="33"/>
                    <a:pt x="61" y="33"/>
                  </a:cubicBezTo>
                  <a:cubicBezTo>
                    <a:pt x="60" y="34"/>
                    <a:pt x="60" y="34"/>
                    <a:pt x="60" y="34"/>
                  </a:cubicBezTo>
                  <a:cubicBezTo>
                    <a:pt x="60" y="36"/>
                    <a:pt x="60" y="36"/>
                    <a:pt x="60" y="36"/>
                  </a:cubicBezTo>
                  <a:cubicBezTo>
                    <a:pt x="59" y="36"/>
                    <a:pt x="58" y="37"/>
                    <a:pt x="58" y="37"/>
                  </a:cubicBezTo>
                  <a:cubicBezTo>
                    <a:pt x="56" y="36"/>
                    <a:pt x="56" y="36"/>
                    <a:pt x="56" y="36"/>
                  </a:cubicBezTo>
                  <a:cubicBezTo>
                    <a:pt x="56" y="36"/>
                    <a:pt x="56" y="36"/>
                    <a:pt x="56" y="36"/>
                  </a:cubicBezTo>
                  <a:cubicBezTo>
                    <a:pt x="55" y="37"/>
                    <a:pt x="55" y="37"/>
                    <a:pt x="55" y="37"/>
                  </a:cubicBezTo>
                  <a:cubicBezTo>
                    <a:pt x="54" y="38"/>
                    <a:pt x="54" y="38"/>
                    <a:pt x="54" y="38"/>
                  </a:cubicBezTo>
                  <a:cubicBezTo>
                    <a:pt x="54" y="38"/>
                    <a:pt x="54" y="38"/>
                    <a:pt x="54" y="38"/>
                  </a:cubicBezTo>
                  <a:cubicBezTo>
                    <a:pt x="54" y="39"/>
                    <a:pt x="54" y="39"/>
                    <a:pt x="54" y="39"/>
                  </a:cubicBezTo>
                  <a:cubicBezTo>
                    <a:pt x="56" y="40"/>
                    <a:pt x="56" y="40"/>
                    <a:pt x="56" y="40"/>
                  </a:cubicBezTo>
                  <a:cubicBezTo>
                    <a:pt x="56" y="41"/>
                    <a:pt x="56" y="41"/>
                    <a:pt x="56" y="41"/>
                  </a:cubicBezTo>
                  <a:cubicBezTo>
                    <a:pt x="56" y="42"/>
                    <a:pt x="56" y="42"/>
                    <a:pt x="56" y="42"/>
                  </a:cubicBezTo>
                  <a:cubicBezTo>
                    <a:pt x="54" y="44"/>
                    <a:pt x="54" y="44"/>
                    <a:pt x="54" y="44"/>
                  </a:cubicBezTo>
                  <a:cubicBezTo>
                    <a:pt x="54" y="44"/>
                    <a:pt x="54" y="44"/>
                    <a:pt x="54" y="44"/>
                  </a:cubicBezTo>
                  <a:cubicBezTo>
                    <a:pt x="54" y="45"/>
                    <a:pt x="54" y="45"/>
                    <a:pt x="54" y="45"/>
                  </a:cubicBezTo>
                  <a:cubicBezTo>
                    <a:pt x="55" y="46"/>
                    <a:pt x="55" y="46"/>
                    <a:pt x="55" y="46"/>
                  </a:cubicBezTo>
                  <a:cubicBezTo>
                    <a:pt x="56" y="46"/>
                    <a:pt x="56" y="46"/>
                    <a:pt x="56" y="46"/>
                  </a:cubicBezTo>
                  <a:cubicBezTo>
                    <a:pt x="56" y="46"/>
                    <a:pt x="56" y="46"/>
                    <a:pt x="56" y="46"/>
                  </a:cubicBezTo>
                  <a:cubicBezTo>
                    <a:pt x="58" y="46"/>
                    <a:pt x="58" y="46"/>
                    <a:pt x="58" y="46"/>
                  </a:cubicBezTo>
                  <a:cubicBezTo>
                    <a:pt x="58" y="46"/>
                    <a:pt x="59" y="46"/>
                    <a:pt x="60" y="47"/>
                  </a:cubicBezTo>
                  <a:cubicBezTo>
                    <a:pt x="60" y="49"/>
                    <a:pt x="60" y="49"/>
                    <a:pt x="60" y="49"/>
                  </a:cubicBezTo>
                  <a:cubicBezTo>
                    <a:pt x="61" y="49"/>
                    <a:pt x="61" y="49"/>
                    <a:pt x="61" y="49"/>
                  </a:cubicBezTo>
                  <a:cubicBezTo>
                    <a:pt x="62" y="49"/>
                    <a:pt x="62" y="49"/>
                    <a:pt x="62" y="49"/>
                  </a:cubicBezTo>
                  <a:cubicBezTo>
                    <a:pt x="63" y="49"/>
                    <a:pt x="63" y="49"/>
                    <a:pt x="63" y="49"/>
                  </a:cubicBezTo>
                  <a:cubicBezTo>
                    <a:pt x="63" y="47"/>
                    <a:pt x="63" y="47"/>
                    <a:pt x="63" y="47"/>
                  </a:cubicBezTo>
                  <a:cubicBezTo>
                    <a:pt x="64" y="46"/>
                    <a:pt x="65" y="46"/>
                    <a:pt x="65" y="46"/>
                  </a:cubicBezTo>
                  <a:cubicBezTo>
                    <a:pt x="67" y="46"/>
                    <a:pt x="67" y="46"/>
                    <a:pt x="67" y="46"/>
                  </a:cubicBezTo>
                  <a:cubicBezTo>
                    <a:pt x="67" y="46"/>
                    <a:pt x="67" y="46"/>
                    <a:pt x="67" y="46"/>
                  </a:cubicBezTo>
                  <a:cubicBezTo>
                    <a:pt x="68" y="46"/>
                    <a:pt x="68" y="46"/>
                    <a:pt x="68" y="46"/>
                  </a:cubicBezTo>
                  <a:cubicBezTo>
                    <a:pt x="69" y="45"/>
                    <a:pt x="69" y="45"/>
                    <a:pt x="69" y="45"/>
                  </a:cubicBezTo>
                  <a:cubicBezTo>
                    <a:pt x="69" y="44"/>
                    <a:pt x="69" y="44"/>
                    <a:pt x="69" y="44"/>
                  </a:cubicBezTo>
                  <a:cubicBezTo>
                    <a:pt x="69" y="44"/>
                    <a:pt x="69" y="44"/>
                    <a:pt x="69" y="44"/>
                  </a:cubicBezTo>
                  <a:cubicBezTo>
                    <a:pt x="67" y="42"/>
                    <a:pt x="67" y="42"/>
                    <a:pt x="67" y="42"/>
                  </a:cubicBezTo>
                  <a:close/>
                  <a:moveTo>
                    <a:pt x="64" y="41"/>
                  </a:moveTo>
                  <a:cubicBezTo>
                    <a:pt x="64" y="42"/>
                    <a:pt x="63" y="43"/>
                    <a:pt x="62" y="43"/>
                  </a:cubicBezTo>
                  <a:cubicBezTo>
                    <a:pt x="60" y="43"/>
                    <a:pt x="59" y="42"/>
                    <a:pt x="59" y="41"/>
                  </a:cubicBezTo>
                  <a:cubicBezTo>
                    <a:pt x="59" y="40"/>
                    <a:pt x="60" y="39"/>
                    <a:pt x="62" y="39"/>
                  </a:cubicBezTo>
                  <a:cubicBezTo>
                    <a:pt x="63" y="39"/>
                    <a:pt x="64" y="40"/>
                    <a:pt x="64" y="4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64" name="Freeform 163"/>
            <p:cNvSpPr>
              <a:spLocks noEditPoints="1"/>
            </p:cNvSpPr>
            <p:nvPr/>
          </p:nvSpPr>
          <p:spPr bwMode="auto">
            <a:xfrm>
              <a:off x="3088344" y="5824445"/>
              <a:ext cx="357130" cy="284901"/>
            </a:xfrm>
            <a:custGeom>
              <a:avLst/>
              <a:gdLst>
                <a:gd name="T0" fmla="*/ 127 w 127"/>
                <a:gd name="T1" fmla="*/ 73 h 101"/>
                <a:gd name="T2" fmla="*/ 0 w 127"/>
                <a:gd name="T3" fmla="*/ 73 h 101"/>
                <a:gd name="T4" fmla="*/ 16 w 127"/>
                <a:gd name="T5" fmla="*/ 101 h 101"/>
                <a:gd name="T6" fmla="*/ 112 w 127"/>
                <a:gd name="T7" fmla="*/ 101 h 101"/>
                <a:gd name="T8" fmla="*/ 127 w 127"/>
                <a:gd name="T9" fmla="*/ 73 h 101"/>
                <a:gd name="T10" fmla="*/ 95 w 127"/>
                <a:gd name="T11" fmla="*/ 0 h 101"/>
                <a:gd name="T12" fmla="*/ 33 w 127"/>
                <a:gd name="T13" fmla="*/ 0 h 101"/>
                <a:gd name="T14" fmla="*/ 3 w 127"/>
                <a:gd name="T15" fmla="*/ 34 h 101"/>
                <a:gd name="T16" fmla="*/ 124 w 127"/>
                <a:gd name="T17" fmla="*/ 34 h 101"/>
                <a:gd name="T18" fmla="*/ 95 w 127"/>
                <a:gd name="T1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01">
                  <a:moveTo>
                    <a:pt x="127" y="73"/>
                  </a:moveTo>
                  <a:cubicBezTo>
                    <a:pt x="0" y="73"/>
                    <a:pt x="0" y="73"/>
                    <a:pt x="0" y="73"/>
                  </a:cubicBezTo>
                  <a:cubicBezTo>
                    <a:pt x="3" y="83"/>
                    <a:pt x="8" y="93"/>
                    <a:pt x="16" y="101"/>
                  </a:cubicBezTo>
                  <a:cubicBezTo>
                    <a:pt x="112" y="101"/>
                    <a:pt x="112" y="101"/>
                    <a:pt x="112" y="101"/>
                  </a:cubicBezTo>
                  <a:cubicBezTo>
                    <a:pt x="119" y="93"/>
                    <a:pt x="124" y="83"/>
                    <a:pt x="127" y="73"/>
                  </a:cubicBezTo>
                  <a:moveTo>
                    <a:pt x="95" y="0"/>
                  </a:moveTo>
                  <a:cubicBezTo>
                    <a:pt x="33" y="0"/>
                    <a:pt x="33" y="0"/>
                    <a:pt x="33" y="0"/>
                  </a:cubicBezTo>
                  <a:cubicBezTo>
                    <a:pt x="19" y="7"/>
                    <a:pt x="9" y="19"/>
                    <a:pt x="3" y="34"/>
                  </a:cubicBezTo>
                  <a:cubicBezTo>
                    <a:pt x="124" y="34"/>
                    <a:pt x="124" y="34"/>
                    <a:pt x="124" y="34"/>
                  </a:cubicBezTo>
                  <a:cubicBezTo>
                    <a:pt x="119" y="19"/>
                    <a:pt x="108" y="7"/>
                    <a:pt x="95" y="0"/>
                  </a:cubicBezTo>
                </a:path>
              </a:pathLst>
            </a:custGeom>
            <a:solidFill>
              <a:srgbClr val="531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65" name="Freeform 164"/>
            <p:cNvSpPr>
              <a:spLocks/>
            </p:cNvSpPr>
            <p:nvPr/>
          </p:nvSpPr>
          <p:spPr bwMode="auto">
            <a:xfrm>
              <a:off x="3182642" y="5802375"/>
              <a:ext cx="174551" cy="22070"/>
            </a:xfrm>
            <a:custGeom>
              <a:avLst/>
              <a:gdLst>
                <a:gd name="T0" fmla="*/ 31 w 62"/>
                <a:gd name="T1" fmla="*/ 0 h 8"/>
                <a:gd name="T2" fmla="*/ 0 w 62"/>
                <a:gd name="T3" fmla="*/ 8 h 8"/>
                <a:gd name="T4" fmla="*/ 62 w 62"/>
                <a:gd name="T5" fmla="*/ 8 h 8"/>
                <a:gd name="T6" fmla="*/ 31 w 62"/>
                <a:gd name="T7" fmla="*/ 0 h 8"/>
              </a:gdLst>
              <a:ahLst/>
              <a:cxnLst>
                <a:cxn ang="0">
                  <a:pos x="T0" y="T1"/>
                </a:cxn>
                <a:cxn ang="0">
                  <a:pos x="T2" y="T3"/>
                </a:cxn>
                <a:cxn ang="0">
                  <a:pos x="T4" y="T5"/>
                </a:cxn>
                <a:cxn ang="0">
                  <a:pos x="T6" y="T7"/>
                </a:cxn>
              </a:cxnLst>
              <a:rect l="0" t="0" r="r" b="b"/>
              <a:pathLst>
                <a:path w="62" h="8">
                  <a:moveTo>
                    <a:pt x="31" y="0"/>
                  </a:moveTo>
                  <a:cubicBezTo>
                    <a:pt x="19" y="0"/>
                    <a:pt x="9" y="3"/>
                    <a:pt x="0" y="8"/>
                  </a:cubicBezTo>
                  <a:cubicBezTo>
                    <a:pt x="62" y="8"/>
                    <a:pt x="62" y="8"/>
                    <a:pt x="62" y="8"/>
                  </a:cubicBezTo>
                  <a:cubicBezTo>
                    <a:pt x="53" y="3"/>
                    <a:pt x="42" y="0"/>
                    <a:pt x="31"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66" name="Freeform 165"/>
            <p:cNvSpPr>
              <a:spLocks/>
            </p:cNvSpPr>
            <p:nvPr/>
          </p:nvSpPr>
          <p:spPr bwMode="auto">
            <a:xfrm>
              <a:off x="3086337" y="5920750"/>
              <a:ext cx="365155" cy="110350"/>
            </a:xfrm>
            <a:custGeom>
              <a:avLst/>
              <a:gdLst>
                <a:gd name="T0" fmla="*/ 125 w 130"/>
                <a:gd name="T1" fmla="*/ 0 h 39"/>
                <a:gd name="T2" fmla="*/ 4 w 130"/>
                <a:gd name="T3" fmla="*/ 0 h 39"/>
                <a:gd name="T4" fmla="*/ 0 w 130"/>
                <a:gd name="T5" fmla="*/ 23 h 39"/>
                <a:gd name="T6" fmla="*/ 1 w 130"/>
                <a:gd name="T7" fmla="*/ 39 h 39"/>
                <a:gd name="T8" fmla="*/ 128 w 130"/>
                <a:gd name="T9" fmla="*/ 39 h 39"/>
                <a:gd name="T10" fmla="*/ 130 w 130"/>
                <a:gd name="T11" fmla="*/ 23 h 39"/>
                <a:gd name="T12" fmla="*/ 125 w 13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30" h="39">
                  <a:moveTo>
                    <a:pt x="125" y="0"/>
                  </a:moveTo>
                  <a:cubicBezTo>
                    <a:pt x="4" y="0"/>
                    <a:pt x="4" y="0"/>
                    <a:pt x="4" y="0"/>
                  </a:cubicBezTo>
                  <a:cubicBezTo>
                    <a:pt x="1" y="7"/>
                    <a:pt x="0" y="15"/>
                    <a:pt x="0" y="23"/>
                  </a:cubicBezTo>
                  <a:cubicBezTo>
                    <a:pt x="0" y="28"/>
                    <a:pt x="0" y="34"/>
                    <a:pt x="1" y="39"/>
                  </a:cubicBezTo>
                  <a:cubicBezTo>
                    <a:pt x="128" y="39"/>
                    <a:pt x="128" y="39"/>
                    <a:pt x="128" y="39"/>
                  </a:cubicBezTo>
                  <a:cubicBezTo>
                    <a:pt x="129" y="34"/>
                    <a:pt x="130" y="28"/>
                    <a:pt x="130" y="23"/>
                  </a:cubicBezTo>
                  <a:cubicBezTo>
                    <a:pt x="130" y="15"/>
                    <a:pt x="128" y="7"/>
                    <a:pt x="125"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67" name="Freeform 166"/>
            <p:cNvSpPr>
              <a:spLocks/>
            </p:cNvSpPr>
            <p:nvPr/>
          </p:nvSpPr>
          <p:spPr bwMode="auto">
            <a:xfrm>
              <a:off x="3134490" y="6109346"/>
              <a:ext cx="268850" cy="58185"/>
            </a:xfrm>
            <a:custGeom>
              <a:avLst/>
              <a:gdLst>
                <a:gd name="T0" fmla="*/ 96 w 96"/>
                <a:gd name="T1" fmla="*/ 0 h 21"/>
                <a:gd name="T2" fmla="*/ 0 w 96"/>
                <a:gd name="T3" fmla="*/ 0 h 21"/>
                <a:gd name="T4" fmla="*/ 48 w 96"/>
                <a:gd name="T5" fmla="*/ 21 h 21"/>
                <a:gd name="T6" fmla="*/ 96 w 96"/>
                <a:gd name="T7" fmla="*/ 0 h 21"/>
              </a:gdLst>
              <a:ahLst/>
              <a:cxnLst>
                <a:cxn ang="0">
                  <a:pos x="T0" y="T1"/>
                </a:cxn>
                <a:cxn ang="0">
                  <a:pos x="T2" y="T3"/>
                </a:cxn>
                <a:cxn ang="0">
                  <a:pos x="T4" y="T5"/>
                </a:cxn>
                <a:cxn ang="0">
                  <a:pos x="T6" y="T7"/>
                </a:cxn>
              </a:cxnLst>
              <a:rect l="0" t="0" r="r" b="b"/>
              <a:pathLst>
                <a:path w="96" h="21">
                  <a:moveTo>
                    <a:pt x="96" y="0"/>
                  </a:moveTo>
                  <a:cubicBezTo>
                    <a:pt x="0" y="0"/>
                    <a:pt x="0" y="0"/>
                    <a:pt x="0" y="0"/>
                  </a:cubicBezTo>
                  <a:cubicBezTo>
                    <a:pt x="12" y="13"/>
                    <a:pt x="29" y="21"/>
                    <a:pt x="48" y="21"/>
                  </a:cubicBezTo>
                  <a:cubicBezTo>
                    <a:pt x="67" y="21"/>
                    <a:pt x="84" y="13"/>
                    <a:pt x="96"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68" name="Oval 167"/>
            <p:cNvSpPr>
              <a:spLocks noChangeArrowheads="1"/>
            </p:cNvSpPr>
            <p:nvPr/>
          </p:nvSpPr>
          <p:spPr bwMode="auto">
            <a:xfrm>
              <a:off x="3064268" y="5780306"/>
              <a:ext cx="365155" cy="365155"/>
            </a:xfrm>
            <a:prstGeom prst="ellipse">
              <a:avLst/>
            </a:pr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69" name="Freeform 168"/>
            <p:cNvSpPr>
              <a:spLocks noEditPoints="1"/>
            </p:cNvSpPr>
            <p:nvPr/>
          </p:nvSpPr>
          <p:spPr bwMode="auto">
            <a:xfrm>
              <a:off x="3154553" y="5884636"/>
              <a:ext cx="182577" cy="156495"/>
            </a:xfrm>
            <a:custGeom>
              <a:avLst/>
              <a:gdLst>
                <a:gd name="T0" fmla="*/ 62 w 65"/>
                <a:gd name="T1" fmla="*/ 53 h 56"/>
                <a:gd name="T2" fmla="*/ 0 w 65"/>
                <a:gd name="T3" fmla="*/ 10 h 56"/>
                <a:gd name="T4" fmla="*/ 0 w 65"/>
                <a:gd name="T5" fmla="*/ 56 h 56"/>
                <a:gd name="T6" fmla="*/ 65 w 65"/>
                <a:gd name="T7" fmla="*/ 0 h 56"/>
                <a:gd name="T8" fmla="*/ 0 w 65"/>
                <a:gd name="T9" fmla="*/ 0 h 56"/>
                <a:gd name="T10" fmla="*/ 38 w 65"/>
                <a:gd name="T11" fmla="*/ 32 h 56"/>
                <a:gd name="T12" fmla="*/ 36 w 65"/>
                <a:gd name="T13" fmla="*/ 28 h 56"/>
                <a:gd name="T14" fmla="*/ 34 w 65"/>
                <a:gd name="T15" fmla="*/ 27 h 56"/>
                <a:gd name="T16" fmla="*/ 31 w 65"/>
                <a:gd name="T17" fmla="*/ 25 h 56"/>
                <a:gd name="T18" fmla="*/ 28 w 65"/>
                <a:gd name="T19" fmla="*/ 25 h 56"/>
                <a:gd name="T20" fmla="*/ 24 w 65"/>
                <a:gd name="T21" fmla="*/ 27 h 56"/>
                <a:gd name="T22" fmla="*/ 22 w 65"/>
                <a:gd name="T23" fmla="*/ 28 h 56"/>
                <a:gd name="T24" fmla="*/ 20 w 65"/>
                <a:gd name="T25" fmla="*/ 32 h 56"/>
                <a:gd name="T26" fmla="*/ 20 w 65"/>
                <a:gd name="T27" fmla="*/ 34 h 56"/>
                <a:gd name="T28" fmla="*/ 20 w 65"/>
                <a:gd name="T29" fmla="*/ 38 h 56"/>
                <a:gd name="T30" fmla="*/ 22 w 65"/>
                <a:gd name="T31" fmla="*/ 41 h 56"/>
                <a:gd name="T32" fmla="*/ 25 w 65"/>
                <a:gd name="T33" fmla="*/ 43 h 56"/>
                <a:gd name="T34" fmla="*/ 27 w 65"/>
                <a:gd name="T35" fmla="*/ 44 h 56"/>
                <a:gd name="T36" fmla="*/ 30 w 65"/>
                <a:gd name="T37" fmla="*/ 42 h 56"/>
                <a:gd name="T38" fmla="*/ 33 w 65"/>
                <a:gd name="T39" fmla="*/ 43 h 56"/>
                <a:gd name="T40" fmla="*/ 34 w 65"/>
                <a:gd name="T41" fmla="*/ 40 h 56"/>
                <a:gd name="T42" fmla="*/ 38 w 65"/>
                <a:gd name="T43" fmla="*/ 39 h 56"/>
                <a:gd name="T44" fmla="*/ 36 w 65"/>
                <a:gd name="T45" fmla="*/ 36 h 56"/>
                <a:gd name="T46" fmla="*/ 32 w 65"/>
                <a:gd name="T47" fmla="*/ 38 h 56"/>
                <a:gd name="T48" fmla="*/ 25 w 65"/>
                <a:gd name="T49" fmla="*/ 35 h 56"/>
                <a:gd name="T50" fmla="*/ 32 w 65"/>
                <a:gd name="T51" fmla="*/ 32 h 56"/>
                <a:gd name="T52" fmla="*/ 29 w 65"/>
                <a:gd name="T53" fmla="*/ 33 h 56"/>
                <a:gd name="T54" fmla="*/ 27 w 65"/>
                <a:gd name="T55" fmla="*/ 35 h 56"/>
                <a:gd name="T56" fmla="*/ 45 w 65"/>
                <a:gd name="T57" fmla="*/ 27 h 56"/>
                <a:gd name="T58" fmla="*/ 46 w 65"/>
                <a:gd name="T59" fmla="*/ 26 h 56"/>
                <a:gd name="T60" fmla="*/ 45 w 65"/>
                <a:gd name="T61" fmla="*/ 25 h 56"/>
                <a:gd name="T62" fmla="*/ 42 w 65"/>
                <a:gd name="T63" fmla="*/ 23 h 56"/>
                <a:gd name="T64" fmla="*/ 40 w 65"/>
                <a:gd name="T65" fmla="*/ 23 h 56"/>
                <a:gd name="T66" fmla="*/ 37 w 65"/>
                <a:gd name="T67" fmla="*/ 25 h 56"/>
                <a:gd name="T68" fmla="*/ 36 w 65"/>
                <a:gd name="T69" fmla="*/ 26 h 56"/>
                <a:gd name="T70" fmla="*/ 38 w 65"/>
                <a:gd name="T71" fmla="*/ 27 h 56"/>
                <a:gd name="T72" fmla="*/ 36 w 65"/>
                <a:gd name="T73" fmla="*/ 29 h 56"/>
                <a:gd name="T74" fmla="*/ 37 w 65"/>
                <a:gd name="T75" fmla="*/ 31 h 56"/>
                <a:gd name="T76" fmla="*/ 39 w 65"/>
                <a:gd name="T77" fmla="*/ 31 h 56"/>
                <a:gd name="T78" fmla="*/ 41 w 65"/>
                <a:gd name="T79" fmla="*/ 33 h 56"/>
                <a:gd name="T80" fmla="*/ 42 w 65"/>
                <a:gd name="T81" fmla="*/ 31 h 56"/>
                <a:gd name="T82" fmla="*/ 45 w 65"/>
                <a:gd name="T83" fmla="*/ 31 h 56"/>
                <a:gd name="T84" fmla="*/ 46 w 65"/>
                <a:gd name="T85" fmla="*/ 30 h 56"/>
                <a:gd name="T86" fmla="*/ 43 w 65"/>
                <a:gd name="T87" fmla="*/ 28 h 56"/>
                <a:gd name="T88" fmla="*/ 41 w 65"/>
                <a:gd name="T89"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 h="56">
                  <a:moveTo>
                    <a:pt x="3" y="14"/>
                  </a:moveTo>
                  <a:cubicBezTo>
                    <a:pt x="3" y="53"/>
                    <a:pt x="3" y="53"/>
                    <a:pt x="3" y="53"/>
                  </a:cubicBezTo>
                  <a:cubicBezTo>
                    <a:pt x="62" y="53"/>
                    <a:pt x="62" y="53"/>
                    <a:pt x="62" y="53"/>
                  </a:cubicBezTo>
                  <a:cubicBezTo>
                    <a:pt x="62" y="14"/>
                    <a:pt x="62" y="14"/>
                    <a:pt x="62" y="14"/>
                  </a:cubicBezTo>
                  <a:cubicBezTo>
                    <a:pt x="3" y="14"/>
                    <a:pt x="3" y="14"/>
                    <a:pt x="3" y="14"/>
                  </a:cubicBezTo>
                  <a:close/>
                  <a:moveTo>
                    <a:pt x="0" y="10"/>
                  </a:moveTo>
                  <a:cubicBezTo>
                    <a:pt x="65" y="10"/>
                    <a:pt x="65" y="10"/>
                    <a:pt x="65" y="10"/>
                  </a:cubicBezTo>
                  <a:cubicBezTo>
                    <a:pt x="65" y="56"/>
                    <a:pt x="65" y="56"/>
                    <a:pt x="65" y="56"/>
                  </a:cubicBezTo>
                  <a:cubicBezTo>
                    <a:pt x="0" y="56"/>
                    <a:pt x="0" y="56"/>
                    <a:pt x="0" y="56"/>
                  </a:cubicBezTo>
                  <a:cubicBezTo>
                    <a:pt x="0" y="10"/>
                    <a:pt x="0" y="10"/>
                    <a:pt x="0" y="10"/>
                  </a:cubicBezTo>
                  <a:close/>
                  <a:moveTo>
                    <a:pt x="0" y="0"/>
                  </a:moveTo>
                  <a:cubicBezTo>
                    <a:pt x="65" y="0"/>
                    <a:pt x="65" y="0"/>
                    <a:pt x="65" y="0"/>
                  </a:cubicBezTo>
                  <a:cubicBezTo>
                    <a:pt x="65" y="7"/>
                    <a:pt x="65" y="7"/>
                    <a:pt x="65" y="7"/>
                  </a:cubicBezTo>
                  <a:cubicBezTo>
                    <a:pt x="0" y="7"/>
                    <a:pt x="0" y="7"/>
                    <a:pt x="0" y="7"/>
                  </a:cubicBezTo>
                  <a:cubicBezTo>
                    <a:pt x="0" y="0"/>
                    <a:pt x="0" y="0"/>
                    <a:pt x="0" y="0"/>
                  </a:cubicBezTo>
                  <a:close/>
                  <a:moveTo>
                    <a:pt x="39" y="34"/>
                  </a:moveTo>
                  <a:cubicBezTo>
                    <a:pt x="39" y="32"/>
                    <a:pt x="39" y="32"/>
                    <a:pt x="39" y="32"/>
                  </a:cubicBezTo>
                  <a:cubicBezTo>
                    <a:pt x="38" y="32"/>
                    <a:pt x="38" y="32"/>
                    <a:pt x="38" y="32"/>
                  </a:cubicBezTo>
                  <a:cubicBezTo>
                    <a:pt x="35" y="32"/>
                    <a:pt x="35" y="32"/>
                    <a:pt x="35" y="32"/>
                  </a:cubicBezTo>
                  <a:cubicBezTo>
                    <a:pt x="35" y="31"/>
                    <a:pt x="35" y="31"/>
                    <a:pt x="35" y="31"/>
                  </a:cubicBezTo>
                  <a:cubicBezTo>
                    <a:pt x="36" y="28"/>
                    <a:pt x="36" y="28"/>
                    <a:pt x="36" y="28"/>
                  </a:cubicBezTo>
                  <a:cubicBezTo>
                    <a:pt x="36" y="28"/>
                    <a:pt x="36" y="28"/>
                    <a:pt x="36" y="28"/>
                  </a:cubicBezTo>
                  <a:cubicBezTo>
                    <a:pt x="35" y="27"/>
                    <a:pt x="35" y="27"/>
                    <a:pt x="35" y="27"/>
                  </a:cubicBezTo>
                  <a:cubicBezTo>
                    <a:pt x="34" y="27"/>
                    <a:pt x="34" y="27"/>
                    <a:pt x="34" y="27"/>
                  </a:cubicBezTo>
                  <a:cubicBezTo>
                    <a:pt x="32" y="28"/>
                    <a:pt x="32" y="28"/>
                    <a:pt x="32" y="28"/>
                  </a:cubicBezTo>
                  <a:cubicBezTo>
                    <a:pt x="31" y="28"/>
                    <a:pt x="31" y="28"/>
                    <a:pt x="31" y="28"/>
                  </a:cubicBezTo>
                  <a:cubicBezTo>
                    <a:pt x="31" y="25"/>
                    <a:pt x="31" y="25"/>
                    <a:pt x="31" y="25"/>
                  </a:cubicBezTo>
                  <a:cubicBezTo>
                    <a:pt x="30" y="25"/>
                    <a:pt x="30" y="25"/>
                    <a:pt x="30" y="25"/>
                  </a:cubicBezTo>
                  <a:cubicBezTo>
                    <a:pt x="28" y="25"/>
                    <a:pt x="28" y="25"/>
                    <a:pt x="28" y="25"/>
                  </a:cubicBezTo>
                  <a:cubicBezTo>
                    <a:pt x="28" y="25"/>
                    <a:pt x="28" y="25"/>
                    <a:pt x="28" y="25"/>
                  </a:cubicBezTo>
                  <a:cubicBezTo>
                    <a:pt x="27" y="28"/>
                    <a:pt x="27" y="28"/>
                    <a:pt x="27" y="28"/>
                  </a:cubicBezTo>
                  <a:cubicBezTo>
                    <a:pt x="26" y="28"/>
                    <a:pt x="26" y="28"/>
                    <a:pt x="26" y="28"/>
                  </a:cubicBezTo>
                  <a:cubicBezTo>
                    <a:pt x="24" y="27"/>
                    <a:pt x="24" y="27"/>
                    <a:pt x="24" y="27"/>
                  </a:cubicBezTo>
                  <a:cubicBezTo>
                    <a:pt x="24" y="27"/>
                    <a:pt x="24" y="27"/>
                    <a:pt x="24" y="27"/>
                  </a:cubicBezTo>
                  <a:cubicBezTo>
                    <a:pt x="22" y="28"/>
                    <a:pt x="22" y="28"/>
                    <a:pt x="22" y="28"/>
                  </a:cubicBezTo>
                  <a:cubicBezTo>
                    <a:pt x="22" y="28"/>
                    <a:pt x="22" y="28"/>
                    <a:pt x="22" y="28"/>
                  </a:cubicBezTo>
                  <a:cubicBezTo>
                    <a:pt x="23" y="31"/>
                    <a:pt x="23" y="31"/>
                    <a:pt x="23" y="31"/>
                  </a:cubicBezTo>
                  <a:cubicBezTo>
                    <a:pt x="23" y="32"/>
                    <a:pt x="23" y="32"/>
                    <a:pt x="23" y="32"/>
                  </a:cubicBezTo>
                  <a:cubicBezTo>
                    <a:pt x="20" y="32"/>
                    <a:pt x="20" y="32"/>
                    <a:pt x="20" y="32"/>
                  </a:cubicBezTo>
                  <a:cubicBezTo>
                    <a:pt x="20" y="32"/>
                    <a:pt x="20" y="32"/>
                    <a:pt x="20" y="32"/>
                  </a:cubicBezTo>
                  <a:cubicBezTo>
                    <a:pt x="19" y="34"/>
                    <a:pt x="19" y="34"/>
                    <a:pt x="19" y="34"/>
                  </a:cubicBezTo>
                  <a:cubicBezTo>
                    <a:pt x="20" y="34"/>
                    <a:pt x="20" y="34"/>
                    <a:pt x="20" y="34"/>
                  </a:cubicBezTo>
                  <a:cubicBezTo>
                    <a:pt x="22" y="36"/>
                    <a:pt x="22" y="36"/>
                    <a:pt x="22" y="36"/>
                  </a:cubicBezTo>
                  <a:cubicBezTo>
                    <a:pt x="22" y="36"/>
                    <a:pt x="22" y="36"/>
                    <a:pt x="22" y="36"/>
                  </a:cubicBezTo>
                  <a:cubicBezTo>
                    <a:pt x="20" y="38"/>
                    <a:pt x="20" y="38"/>
                    <a:pt x="20" y="38"/>
                  </a:cubicBezTo>
                  <a:cubicBezTo>
                    <a:pt x="20" y="39"/>
                    <a:pt x="20" y="39"/>
                    <a:pt x="20" y="39"/>
                  </a:cubicBezTo>
                  <a:cubicBezTo>
                    <a:pt x="21" y="40"/>
                    <a:pt x="21" y="40"/>
                    <a:pt x="21" y="40"/>
                  </a:cubicBezTo>
                  <a:cubicBezTo>
                    <a:pt x="22" y="41"/>
                    <a:pt x="22" y="41"/>
                    <a:pt x="22" y="41"/>
                  </a:cubicBezTo>
                  <a:cubicBezTo>
                    <a:pt x="24" y="40"/>
                    <a:pt x="24" y="40"/>
                    <a:pt x="24" y="40"/>
                  </a:cubicBezTo>
                  <a:cubicBezTo>
                    <a:pt x="25" y="40"/>
                    <a:pt x="25" y="40"/>
                    <a:pt x="25" y="40"/>
                  </a:cubicBezTo>
                  <a:cubicBezTo>
                    <a:pt x="25" y="43"/>
                    <a:pt x="25" y="43"/>
                    <a:pt x="25" y="43"/>
                  </a:cubicBezTo>
                  <a:cubicBezTo>
                    <a:pt x="25" y="43"/>
                    <a:pt x="25" y="43"/>
                    <a:pt x="25" y="43"/>
                  </a:cubicBezTo>
                  <a:cubicBezTo>
                    <a:pt x="27" y="44"/>
                    <a:pt x="27" y="44"/>
                    <a:pt x="27" y="44"/>
                  </a:cubicBezTo>
                  <a:cubicBezTo>
                    <a:pt x="27" y="44"/>
                    <a:pt x="27" y="44"/>
                    <a:pt x="27" y="44"/>
                  </a:cubicBezTo>
                  <a:cubicBezTo>
                    <a:pt x="29" y="42"/>
                    <a:pt x="29" y="42"/>
                    <a:pt x="29" y="42"/>
                  </a:cubicBezTo>
                  <a:cubicBezTo>
                    <a:pt x="29" y="42"/>
                    <a:pt x="29" y="42"/>
                    <a:pt x="29" y="42"/>
                  </a:cubicBezTo>
                  <a:cubicBezTo>
                    <a:pt x="30" y="42"/>
                    <a:pt x="30" y="42"/>
                    <a:pt x="30" y="42"/>
                  </a:cubicBezTo>
                  <a:cubicBezTo>
                    <a:pt x="31" y="44"/>
                    <a:pt x="31" y="44"/>
                    <a:pt x="31" y="44"/>
                  </a:cubicBezTo>
                  <a:cubicBezTo>
                    <a:pt x="32" y="44"/>
                    <a:pt x="32" y="44"/>
                    <a:pt x="32" y="44"/>
                  </a:cubicBezTo>
                  <a:cubicBezTo>
                    <a:pt x="33" y="43"/>
                    <a:pt x="33" y="43"/>
                    <a:pt x="33" y="43"/>
                  </a:cubicBezTo>
                  <a:cubicBezTo>
                    <a:pt x="34" y="43"/>
                    <a:pt x="34" y="43"/>
                    <a:pt x="34" y="43"/>
                  </a:cubicBezTo>
                  <a:cubicBezTo>
                    <a:pt x="33" y="40"/>
                    <a:pt x="33" y="40"/>
                    <a:pt x="33" y="40"/>
                  </a:cubicBezTo>
                  <a:cubicBezTo>
                    <a:pt x="34" y="40"/>
                    <a:pt x="34" y="40"/>
                    <a:pt x="34" y="40"/>
                  </a:cubicBezTo>
                  <a:cubicBezTo>
                    <a:pt x="37" y="41"/>
                    <a:pt x="37" y="41"/>
                    <a:pt x="37" y="41"/>
                  </a:cubicBezTo>
                  <a:cubicBezTo>
                    <a:pt x="37" y="40"/>
                    <a:pt x="37" y="40"/>
                    <a:pt x="37" y="40"/>
                  </a:cubicBezTo>
                  <a:cubicBezTo>
                    <a:pt x="38" y="39"/>
                    <a:pt x="38" y="39"/>
                    <a:pt x="38" y="39"/>
                  </a:cubicBezTo>
                  <a:cubicBezTo>
                    <a:pt x="38" y="38"/>
                    <a:pt x="38" y="38"/>
                    <a:pt x="38" y="38"/>
                  </a:cubicBezTo>
                  <a:cubicBezTo>
                    <a:pt x="36" y="36"/>
                    <a:pt x="36" y="36"/>
                    <a:pt x="36" y="36"/>
                  </a:cubicBezTo>
                  <a:cubicBezTo>
                    <a:pt x="36" y="36"/>
                    <a:pt x="36" y="36"/>
                    <a:pt x="36" y="36"/>
                  </a:cubicBezTo>
                  <a:cubicBezTo>
                    <a:pt x="39" y="34"/>
                    <a:pt x="39" y="34"/>
                    <a:pt x="39" y="34"/>
                  </a:cubicBezTo>
                  <a:close/>
                  <a:moveTo>
                    <a:pt x="33" y="35"/>
                  </a:moveTo>
                  <a:cubicBezTo>
                    <a:pt x="33" y="36"/>
                    <a:pt x="33" y="37"/>
                    <a:pt x="32" y="38"/>
                  </a:cubicBezTo>
                  <a:cubicBezTo>
                    <a:pt x="31" y="38"/>
                    <a:pt x="30" y="39"/>
                    <a:pt x="29" y="39"/>
                  </a:cubicBezTo>
                  <a:cubicBezTo>
                    <a:pt x="28" y="39"/>
                    <a:pt x="27" y="38"/>
                    <a:pt x="26" y="38"/>
                  </a:cubicBezTo>
                  <a:cubicBezTo>
                    <a:pt x="26" y="37"/>
                    <a:pt x="25" y="36"/>
                    <a:pt x="25" y="35"/>
                  </a:cubicBezTo>
                  <a:cubicBezTo>
                    <a:pt x="25" y="34"/>
                    <a:pt x="26" y="33"/>
                    <a:pt x="26" y="32"/>
                  </a:cubicBezTo>
                  <a:cubicBezTo>
                    <a:pt x="27" y="31"/>
                    <a:pt x="28" y="31"/>
                    <a:pt x="29" y="31"/>
                  </a:cubicBezTo>
                  <a:cubicBezTo>
                    <a:pt x="30" y="31"/>
                    <a:pt x="31" y="31"/>
                    <a:pt x="32" y="32"/>
                  </a:cubicBezTo>
                  <a:cubicBezTo>
                    <a:pt x="33" y="33"/>
                    <a:pt x="33" y="34"/>
                    <a:pt x="33" y="35"/>
                  </a:cubicBezTo>
                  <a:close/>
                  <a:moveTo>
                    <a:pt x="27" y="35"/>
                  </a:moveTo>
                  <a:cubicBezTo>
                    <a:pt x="27" y="34"/>
                    <a:pt x="28" y="33"/>
                    <a:pt x="29" y="33"/>
                  </a:cubicBezTo>
                  <a:cubicBezTo>
                    <a:pt x="30" y="33"/>
                    <a:pt x="31" y="34"/>
                    <a:pt x="31" y="35"/>
                  </a:cubicBezTo>
                  <a:cubicBezTo>
                    <a:pt x="31" y="36"/>
                    <a:pt x="30" y="36"/>
                    <a:pt x="29" y="36"/>
                  </a:cubicBezTo>
                  <a:cubicBezTo>
                    <a:pt x="28" y="36"/>
                    <a:pt x="27" y="36"/>
                    <a:pt x="27" y="35"/>
                  </a:cubicBezTo>
                  <a:close/>
                  <a:moveTo>
                    <a:pt x="45" y="28"/>
                  </a:moveTo>
                  <a:cubicBezTo>
                    <a:pt x="45" y="28"/>
                    <a:pt x="45" y="28"/>
                    <a:pt x="45" y="28"/>
                  </a:cubicBezTo>
                  <a:cubicBezTo>
                    <a:pt x="45" y="27"/>
                    <a:pt x="45" y="27"/>
                    <a:pt x="45" y="27"/>
                  </a:cubicBezTo>
                  <a:cubicBezTo>
                    <a:pt x="46" y="26"/>
                    <a:pt x="46" y="26"/>
                    <a:pt x="46" y="26"/>
                  </a:cubicBezTo>
                  <a:cubicBezTo>
                    <a:pt x="46" y="26"/>
                    <a:pt x="46" y="26"/>
                    <a:pt x="46" y="26"/>
                  </a:cubicBezTo>
                  <a:cubicBezTo>
                    <a:pt x="46" y="26"/>
                    <a:pt x="46" y="26"/>
                    <a:pt x="46" y="26"/>
                  </a:cubicBezTo>
                  <a:cubicBezTo>
                    <a:pt x="46" y="25"/>
                    <a:pt x="46" y="25"/>
                    <a:pt x="46" y="25"/>
                  </a:cubicBezTo>
                  <a:cubicBezTo>
                    <a:pt x="45" y="25"/>
                    <a:pt x="45" y="25"/>
                    <a:pt x="45" y="25"/>
                  </a:cubicBezTo>
                  <a:cubicBezTo>
                    <a:pt x="45" y="25"/>
                    <a:pt x="45" y="25"/>
                    <a:pt x="45" y="25"/>
                  </a:cubicBezTo>
                  <a:cubicBezTo>
                    <a:pt x="44" y="25"/>
                    <a:pt x="44" y="25"/>
                    <a:pt x="44" y="25"/>
                  </a:cubicBezTo>
                  <a:cubicBezTo>
                    <a:pt x="43" y="25"/>
                    <a:pt x="43" y="24"/>
                    <a:pt x="42" y="24"/>
                  </a:cubicBezTo>
                  <a:cubicBezTo>
                    <a:pt x="42" y="23"/>
                    <a:pt x="42" y="23"/>
                    <a:pt x="42" y="23"/>
                  </a:cubicBezTo>
                  <a:cubicBezTo>
                    <a:pt x="42" y="22"/>
                    <a:pt x="42" y="22"/>
                    <a:pt x="42" y="22"/>
                  </a:cubicBezTo>
                  <a:cubicBezTo>
                    <a:pt x="41" y="22"/>
                    <a:pt x="41" y="22"/>
                    <a:pt x="41" y="22"/>
                  </a:cubicBezTo>
                  <a:cubicBezTo>
                    <a:pt x="40" y="23"/>
                    <a:pt x="40" y="23"/>
                    <a:pt x="40" y="23"/>
                  </a:cubicBezTo>
                  <a:cubicBezTo>
                    <a:pt x="40" y="24"/>
                    <a:pt x="40" y="24"/>
                    <a:pt x="40" y="24"/>
                  </a:cubicBezTo>
                  <a:cubicBezTo>
                    <a:pt x="39" y="24"/>
                    <a:pt x="39" y="25"/>
                    <a:pt x="39" y="25"/>
                  </a:cubicBezTo>
                  <a:cubicBezTo>
                    <a:pt x="37" y="25"/>
                    <a:pt x="37" y="25"/>
                    <a:pt x="37" y="25"/>
                  </a:cubicBezTo>
                  <a:cubicBezTo>
                    <a:pt x="37" y="25"/>
                    <a:pt x="37" y="25"/>
                    <a:pt x="37" y="25"/>
                  </a:cubicBezTo>
                  <a:cubicBezTo>
                    <a:pt x="37" y="25"/>
                    <a:pt x="37" y="25"/>
                    <a:pt x="37" y="25"/>
                  </a:cubicBezTo>
                  <a:cubicBezTo>
                    <a:pt x="36" y="26"/>
                    <a:pt x="36" y="26"/>
                    <a:pt x="36" y="26"/>
                  </a:cubicBezTo>
                  <a:cubicBezTo>
                    <a:pt x="36" y="26"/>
                    <a:pt x="36" y="26"/>
                    <a:pt x="36" y="26"/>
                  </a:cubicBezTo>
                  <a:cubicBezTo>
                    <a:pt x="36" y="26"/>
                    <a:pt x="36" y="26"/>
                    <a:pt x="36" y="26"/>
                  </a:cubicBezTo>
                  <a:cubicBezTo>
                    <a:pt x="38" y="27"/>
                    <a:pt x="38" y="27"/>
                    <a:pt x="38" y="27"/>
                  </a:cubicBezTo>
                  <a:cubicBezTo>
                    <a:pt x="37" y="28"/>
                    <a:pt x="37" y="28"/>
                    <a:pt x="37" y="28"/>
                  </a:cubicBezTo>
                  <a:cubicBezTo>
                    <a:pt x="38" y="28"/>
                    <a:pt x="38" y="28"/>
                    <a:pt x="38" y="28"/>
                  </a:cubicBezTo>
                  <a:cubicBezTo>
                    <a:pt x="36" y="29"/>
                    <a:pt x="36" y="29"/>
                    <a:pt x="36" y="29"/>
                  </a:cubicBezTo>
                  <a:cubicBezTo>
                    <a:pt x="36" y="30"/>
                    <a:pt x="36" y="30"/>
                    <a:pt x="36" y="30"/>
                  </a:cubicBezTo>
                  <a:cubicBezTo>
                    <a:pt x="36" y="30"/>
                    <a:pt x="36" y="30"/>
                    <a:pt x="36" y="30"/>
                  </a:cubicBezTo>
                  <a:cubicBezTo>
                    <a:pt x="37" y="31"/>
                    <a:pt x="37" y="31"/>
                    <a:pt x="37" y="31"/>
                  </a:cubicBezTo>
                  <a:cubicBezTo>
                    <a:pt x="37" y="31"/>
                    <a:pt x="37" y="31"/>
                    <a:pt x="37" y="31"/>
                  </a:cubicBezTo>
                  <a:cubicBezTo>
                    <a:pt x="37" y="31"/>
                    <a:pt x="37" y="31"/>
                    <a:pt x="37" y="31"/>
                  </a:cubicBezTo>
                  <a:cubicBezTo>
                    <a:pt x="39" y="31"/>
                    <a:pt x="39" y="31"/>
                    <a:pt x="39" y="31"/>
                  </a:cubicBezTo>
                  <a:cubicBezTo>
                    <a:pt x="39" y="31"/>
                    <a:pt x="39" y="31"/>
                    <a:pt x="40" y="31"/>
                  </a:cubicBezTo>
                  <a:cubicBezTo>
                    <a:pt x="40" y="33"/>
                    <a:pt x="40" y="33"/>
                    <a:pt x="40" y="33"/>
                  </a:cubicBezTo>
                  <a:cubicBezTo>
                    <a:pt x="41" y="33"/>
                    <a:pt x="41" y="33"/>
                    <a:pt x="41" y="33"/>
                  </a:cubicBezTo>
                  <a:cubicBezTo>
                    <a:pt x="42" y="33"/>
                    <a:pt x="42" y="33"/>
                    <a:pt x="42" y="33"/>
                  </a:cubicBezTo>
                  <a:cubicBezTo>
                    <a:pt x="42" y="33"/>
                    <a:pt x="42" y="33"/>
                    <a:pt x="42" y="33"/>
                  </a:cubicBezTo>
                  <a:cubicBezTo>
                    <a:pt x="42" y="31"/>
                    <a:pt x="42" y="31"/>
                    <a:pt x="42" y="31"/>
                  </a:cubicBezTo>
                  <a:cubicBezTo>
                    <a:pt x="43" y="31"/>
                    <a:pt x="43" y="31"/>
                    <a:pt x="44" y="31"/>
                  </a:cubicBezTo>
                  <a:cubicBezTo>
                    <a:pt x="45" y="31"/>
                    <a:pt x="45" y="31"/>
                    <a:pt x="45" y="31"/>
                  </a:cubicBezTo>
                  <a:cubicBezTo>
                    <a:pt x="45" y="31"/>
                    <a:pt x="45" y="31"/>
                    <a:pt x="45" y="31"/>
                  </a:cubicBezTo>
                  <a:cubicBezTo>
                    <a:pt x="46" y="31"/>
                    <a:pt x="46" y="31"/>
                    <a:pt x="46" y="31"/>
                  </a:cubicBezTo>
                  <a:cubicBezTo>
                    <a:pt x="46" y="30"/>
                    <a:pt x="46" y="30"/>
                    <a:pt x="46" y="30"/>
                  </a:cubicBezTo>
                  <a:cubicBezTo>
                    <a:pt x="46" y="30"/>
                    <a:pt x="46" y="30"/>
                    <a:pt x="46" y="30"/>
                  </a:cubicBezTo>
                  <a:cubicBezTo>
                    <a:pt x="46" y="29"/>
                    <a:pt x="46" y="29"/>
                    <a:pt x="46" y="29"/>
                  </a:cubicBezTo>
                  <a:cubicBezTo>
                    <a:pt x="45" y="28"/>
                    <a:pt x="45" y="28"/>
                    <a:pt x="45" y="28"/>
                  </a:cubicBezTo>
                  <a:close/>
                  <a:moveTo>
                    <a:pt x="43" y="28"/>
                  </a:moveTo>
                  <a:cubicBezTo>
                    <a:pt x="43" y="29"/>
                    <a:pt x="42" y="29"/>
                    <a:pt x="41" y="29"/>
                  </a:cubicBezTo>
                  <a:cubicBezTo>
                    <a:pt x="40" y="29"/>
                    <a:pt x="40" y="29"/>
                    <a:pt x="40" y="28"/>
                  </a:cubicBezTo>
                  <a:cubicBezTo>
                    <a:pt x="40" y="27"/>
                    <a:pt x="40" y="26"/>
                    <a:pt x="41" y="26"/>
                  </a:cubicBezTo>
                  <a:cubicBezTo>
                    <a:pt x="42" y="26"/>
                    <a:pt x="43" y="27"/>
                    <a:pt x="43" y="28"/>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70" name="Oval 169"/>
            <p:cNvSpPr>
              <a:spLocks noChangeArrowheads="1"/>
            </p:cNvSpPr>
            <p:nvPr/>
          </p:nvSpPr>
          <p:spPr bwMode="auto">
            <a:xfrm>
              <a:off x="3666172" y="5343240"/>
              <a:ext cx="389231" cy="389231"/>
            </a:xfrm>
            <a:prstGeom prst="ellipse">
              <a:avLst/>
            </a:pr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71" name="Freeform 170"/>
            <p:cNvSpPr>
              <a:spLocks noEditPoints="1"/>
            </p:cNvSpPr>
            <p:nvPr/>
          </p:nvSpPr>
          <p:spPr bwMode="auto">
            <a:xfrm>
              <a:off x="3764482" y="5455594"/>
              <a:ext cx="192609" cy="164520"/>
            </a:xfrm>
            <a:custGeom>
              <a:avLst/>
              <a:gdLst>
                <a:gd name="T0" fmla="*/ 66 w 69"/>
                <a:gd name="T1" fmla="*/ 56 h 59"/>
                <a:gd name="T2" fmla="*/ 0 w 69"/>
                <a:gd name="T3" fmla="*/ 10 h 59"/>
                <a:gd name="T4" fmla="*/ 0 w 69"/>
                <a:gd name="T5" fmla="*/ 59 h 59"/>
                <a:gd name="T6" fmla="*/ 69 w 69"/>
                <a:gd name="T7" fmla="*/ 0 h 59"/>
                <a:gd name="T8" fmla="*/ 0 w 69"/>
                <a:gd name="T9" fmla="*/ 0 h 59"/>
                <a:gd name="T10" fmla="*/ 40 w 69"/>
                <a:gd name="T11" fmla="*/ 33 h 59"/>
                <a:gd name="T12" fmla="*/ 38 w 69"/>
                <a:gd name="T13" fmla="*/ 30 h 59"/>
                <a:gd name="T14" fmla="*/ 36 w 69"/>
                <a:gd name="T15" fmla="*/ 28 h 59"/>
                <a:gd name="T16" fmla="*/ 32 w 69"/>
                <a:gd name="T17" fmla="*/ 26 h 59"/>
                <a:gd name="T18" fmla="*/ 29 w 69"/>
                <a:gd name="T19" fmla="*/ 26 h 59"/>
                <a:gd name="T20" fmla="*/ 25 w 69"/>
                <a:gd name="T21" fmla="*/ 28 h 59"/>
                <a:gd name="T22" fmla="*/ 23 w 69"/>
                <a:gd name="T23" fmla="*/ 30 h 59"/>
                <a:gd name="T24" fmla="*/ 21 w 69"/>
                <a:gd name="T25" fmla="*/ 33 h 59"/>
                <a:gd name="T26" fmla="*/ 21 w 69"/>
                <a:gd name="T27" fmla="*/ 36 h 59"/>
                <a:gd name="T28" fmla="*/ 21 w 69"/>
                <a:gd name="T29" fmla="*/ 40 h 59"/>
                <a:gd name="T30" fmla="*/ 23 w 69"/>
                <a:gd name="T31" fmla="*/ 43 h 59"/>
                <a:gd name="T32" fmla="*/ 26 w 69"/>
                <a:gd name="T33" fmla="*/ 46 h 59"/>
                <a:gd name="T34" fmla="*/ 29 w 69"/>
                <a:gd name="T35" fmla="*/ 47 h 59"/>
                <a:gd name="T36" fmla="*/ 31 w 69"/>
                <a:gd name="T37" fmla="*/ 44 h 59"/>
                <a:gd name="T38" fmla="*/ 35 w 69"/>
                <a:gd name="T39" fmla="*/ 46 h 59"/>
                <a:gd name="T40" fmla="*/ 36 w 69"/>
                <a:gd name="T41" fmla="*/ 42 h 59"/>
                <a:gd name="T42" fmla="*/ 40 w 69"/>
                <a:gd name="T43" fmla="*/ 41 h 59"/>
                <a:gd name="T44" fmla="*/ 38 w 69"/>
                <a:gd name="T45" fmla="*/ 38 h 59"/>
                <a:gd name="T46" fmla="*/ 34 w 69"/>
                <a:gd name="T47" fmla="*/ 40 h 59"/>
                <a:gd name="T48" fmla="*/ 27 w 69"/>
                <a:gd name="T49" fmla="*/ 37 h 59"/>
                <a:gd name="T50" fmla="*/ 34 w 69"/>
                <a:gd name="T51" fmla="*/ 34 h 59"/>
                <a:gd name="T52" fmla="*/ 31 w 69"/>
                <a:gd name="T53" fmla="*/ 35 h 59"/>
                <a:gd name="T54" fmla="*/ 29 w 69"/>
                <a:gd name="T55" fmla="*/ 37 h 59"/>
                <a:gd name="T56" fmla="*/ 48 w 69"/>
                <a:gd name="T57" fmla="*/ 28 h 59"/>
                <a:gd name="T58" fmla="*/ 49 w 69"/>
                <a:gd name="T59" fmla="*/ 27 h 59"/>
                <a:gd name="T60" fmla="*/ 48 w 69"/>
                <a:gd name="T61" fmla="*/ 26 h 59"/>
                <a:gd name="T62" fmla="*/ 45 w 69"/>
                <a:gd name="T63" fmla="*/ 24 h 59"/>
                <a:gd name="T64" fmla="*/ 43 w 69"/>
                <a:gd name="T65" fmla="*/ 24 h 59"/>
                <a:gd name="T66" fmla="*/ 39 w 69"/>
                <a:gd name="T67" fmla="*/ 26 h 59"/>
                <a:gd name="T68" fmla="*/ 38 w 69"/>
                <a:gd name="T69" fmla="*/ 27 h 59"/>
                <a:gd name="T70" fmla="*/ 40 w 69"/>
                <a:gd name="T71" fmla="*/ 28 h 59"/>
                <a:gd name="T72" fmla="*/ 38 w 69"/>
                <a:gd name="T73" fmla="*/ 31 h 59"/>
                <a:gd name="T74" fmla="*/ 39 w 69"/>
                <a:gd name="T75" fmla="*/ 32 h 59"/>
                <a:gd name="T76" fmla="*/ 41 w 69"/>
                <a:gd name="T77" fmla="*/ 32 h 59"/>
                <a:gd name="T78" fmla="*/ 43 w 69"/>
                <a:gd name="T79" fmla="*/ 35 h 59"/>
                <a:gd name="T80" fmla="*/ 45 w 69"/>
                <a:gd name="T81" fmla="*/ 33 h 59"/>
                <a:gd name="T82" fmla="*/ 48 w 69"/>
                <a:gd name="T83" fmla="*/ 33 h 59"/>
                <a:gd name="T84" fmla="*/ 49 w 69"/>
                <a:gd name="T85" fmla="*/ 31 h 59"/>
                <a:gd name="T86" fmla="*/ 45 w 69"/>
                <a:gd name="T87" fmla="*/ 29 h 59"/>
                <a:gd name="T88" fmla="*/ 44 w 69"/>
                <a:gd name="T89"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 h="59">
                  <a:moveTo>
                    <a:pt x="3" y="14"/>
                  </a:moveTo>
                  <a:cubicBezTo>
                    <a:pt x="3" y="56"/>
                    <a:pt x="3" y="56"/>
                    <a:pt x="3" y="56"/>
                  </a:cubicBezTo>
                  <a:cubicBezTo>
                    <a:pt x="66" y="56"/>
                    <a:pt x="66" y="56"/>
                    <a:pt x="66" y="56"/>
                  </a:cubicBezTo>
                  <a:cubicBezTo>
                    <a:pt x="66" y="14"/>
                    <a:pt x="66" y="14"/>
                    <a:pt x="66" y="14"/>
                  </a:cubicBezTo>
                  <a:cubicBezTo>
                    <a:pt x="3" y="14"/>
                    <a:pt x="3" y="14"/>
                    <a:pt x="3" y="14"/>
                  </a:cubicBezTo>
                  <a:close/>
                  <a:moveTo>
                    <a:pt x="0" y="10"/>
                  </a:moveTo>
                  <a:cubicBezTo>
                    <a:pt x="69" y="10"/>
                    <a:pt x="69" y="10"/>
                    <a:pt x="69" y="10"/>
                  </a:cubicBezTo>
                  <a:cubicBezTo>
                    <a:pt x="69" y="59"/>
                    <a:pt x="69" y="59"/>
                    <a:pt x="69" y="59"/>
                  </a:cubicBezTo>
                  <a:cubicBezTo>
                    <a:pt x="0" y="59"/>
                    <a:pt x="0" y="59"/>
                    <a:pt x="0" y="59"/>
                  </a:cubicBezTo>
                  <a:cubicBezTo>
                    <a:pt x="0" y="10"/>
                    <a:pt x="0" y="10"/>
                    <a:pt x="0" y="10"/>
                  </a:cubicBezTo>
                  <a:close/>
                  <a:moveTo>
                    <a:pt x="0" y="0"/>
                  </a:moveTo>
                  <a:cubicBezTo>
                    <a:pt x="69" y="0"/>
                    <a:pt x="69" y="0"/>
                    <a:pt x="69" y="0"/>
                  </a:cubicBezTo>
                  <a:cubicBezTo>
                    <a:pt x="69" y="7"/>
                    <a:pt x="69" y="7"/>
                    <a:pt x="69" y="7"/>
                  </a:cubicBezTo>
                  <a:cubicBezTo>
                    <a:pt x="0" y="7"/>
                    <a:pt x="0" y="7"/>
                    <a:pt x="0" y="7"/>
                  </a:cubicBezTo>
                  <a:cubicBezTo>
                    <a:pt x="0" y="0"/>
                    <a:pt x="0" y="0"/>
                    <a:pt x="0" y="0"/>
                  </a:cubicBezTo>
                  <a:close/>
                  <a:moveTo>
                    <a:pt x="41" y="36"/>
                  </a:moveTo>
                  <a:cubicBezTo>
                    <a:pt x="41" y="34"/>
                    <a:pt x="41" y="34"/>
                    <a:pt x="41" y="34"/>
                  </a:cubicBezTo>
                  <a:cubicBezTo>
                    <a:pt x="41" y="34"/>
                    <a:pt x="41" y="33"/>
                    <a:pt x="40" y="33"/>
                  </a:cubicBezTo>
                  <a:cubicBezTo>
                    <a:pt x="37" y="33"/>
                    <a:pt x="37" y="33"/>
                    <a:pt x="37" y="33"/>
                  </a:cubicBezTo>
                  <a:cubicBezTo>
                    <a:pt x="37" y="33"/>
                    <a:pt x="37" y="33"/>
                    <a:pt x="37" y="33"/>
                  </a:cubicBezTo>
                  <a:cubicBezTo>
                    <a:pt x="38" y="30"/>
                    <a:pt x="38" y="30"/>
                    <a:pt x="38" y="30"/>
                  </a:cubicBezTo>
                  <a:cubicBezTo>
                    <a:pt x="38" y="29"/>
                    <a:pt x="38" y="29"/>
                    <a:pt x="38" y="29"/>
                  </a:cubicBezTo>
                  <a:cubicBezTo>
                    <a:pt x="37" y="28"/>
                    <a:pt x="37" y="28"/>
                    <a:pt x="37" y="28"/>
                  </a:cubicBezTo>
                  <a:cubicBezTo>
                    <a:pt x="36" y="28"/>
                    <a:pt x="36" y="28"/>
                    <a:pt x="36" y="28"/>
                  </a:cubicBezTo>
                  <a:cubicBezTo>
                    <a:pt x="34" y="30"/>
                    <a:pt x="34" y="30"/>
                    <a:pt x="34" y="30"/>
                  </a:cubicBezTo>
                  <a:cubicBezTo>
                    <a:pt x="33" y="30"/>
                    <a:pt x="33" y="30"/>
                    <a:pt x="33" y="30"/>
                  </a:cubicBezTo>
                  <a:cubicBezTo>
                    <a:pt x="32" y="26"/>
                    <a:pt x="32" y="26"/>
                    <a:pt x="32" y="26"/>
                  </a:cubicBezTo>
                  <a:cubicBezTo>
                    <a:pt x="32" y="26"/>
                    <a:pt x="32" y="26"/>
                    <a:pt x="32" y="26"/>
                  </a:cubicBezTo>
                  <a:cubicBezTo>
                    <a:pt x="30" y="26"/>
                    <a:pt x="30" y="26"/>
                    <a:pt x="30" y="26"/>
                  </a:cubicBezTo>
                  <a:cubicBezTo>
                    <a:pt x="29" y="26"/>
                    <a:pt x="29" y="26"/>
                    <a:pt x="29" y="26"/>
                  </a:cubicBezTo>
                  <a:cubicBezTo>
                    <a:pt x="29" y="30"/>
                    <a:pt x="29" y="30"/>
                    <a:pt x="29" y="30"/>
                  </a:cubicBezTo>
                  <a:cubicBezTo>
                    <a:pt x="28" y="30"/>
                    <a:pt x="28" y="30"/>
                    <a:pt x="28" y="30"/>
                  </a:cubicBezTo>
                  <a:cubicBezTo>
                    <a:pt x="25" y="28"/>
                    <a:pt x="25" y="28"/>
                    <a:pt x="25" y="28"/>
                  </a:cubicBezTo>
                  <a:cubicBezTo>
                    <a:pt x="25" y="28"/>
                    <a:pt x="25" y="28"/>
                    <a:pt x="25" y="28"/>
                  </a:cubicBezTo>
                  <a:cubicBezTo>
                    <a:pt x="23" y="29"/>
                    <a:pt x="23" y="29"/>
                    <a:pt x="23" y="29"/>
                  </a:cubicBezTo>
                  <a:cubicBezTo>
                    <a:pt x="23" y="30"/>
                    <a:pt x="23" y="30"/>
                    <a:pt x="23" y="30"/>
                  </a:cubicBezTo>
                  <a:cubicBezTo>
                    <a:pt x="25" y="33"/>
                    <a:pt x="25" y="33"/>
                    <a:pt x="25" y="33"/>
                  </a:cubicBezTo>
                  <a:cubicBezTo>
                    <a:pt x="24" y="33"/>
                    <a:pt x="24" y="33"/>
                    <a:pt x="24" y="33"/>
                  </a:cubicBezTo>
                  <a:cubicBezTo>
                    <a:pt x="21" y="33"/>
                    <a:pt x="21" y="33"/>
                    <a:pt x="21" y="33"/>
                  </a:cubicBezTo>
                  <a:cubicBezTo>
                    <a:pt x="21" y="34"/>
                    <a:pt x="21" y="34"/>
                    <a:pt x="21" y="34"/>
                  </a:cubicBezTo>
                  <a:cubicBezTo>
                    <a:pt x="20" y="36"/>
                    <a:pt x="20" y="36"/>
                    <a:pt x="20" y="36"/>
                  </a:cubicBezTo>
                  <a:cubicBezTo>
                    <a:pt x="21" y="36"/>
                    <a:pt x="21" y="36"/>
                    <a:pt x="21" y="36"/>
                  </a:cubicBezTo>
                  <a:cubicBezTo>
                    <a:pt x="23" y="38"/>
                    <a:pt x="23" y="38"/>
                    <a:pt x="23" y="38"/>
                  </a:cubicBezTo>
                  <a:cubicBezTo>
                    <a:pt x="23" y="38"/>
                    <a:pt x="23" y="38"/>
                    <a:pt x="24" y="38"/>
                  </a:cubicBezTo>
                  <a:cubicBezTo>
                    <a:pt x="21" y="40"/>
                    <a:pt x="21" y="40"/>
                    <a:pt x="21" y="40"/>
                  </a:cubicBezTo>
                  <a:cubicBezTo>
                    <a:pt x="21" y="41"/>
                    <a:pt x="21" y="41"/>
                    <a:pt x="21" y="41"/>
                  </a:cubicBezTo>
                  <a:cubicBezTo>
                    <a:pt x="22" y="43"/>
                    <a:pt x="22" y="43"/>
                    <a:pt x="22" y="43"/>
                  </a:cubicBezTo>
                  <a:cubicBezTo>
                    <a:pt x="23" y="43"/>
                    <a:pt x="23" y="43"/>
                    <a:pt x="23" y="43"/>
                  </a:cubicBezTo>
                  <a:cubicBezTo>
                    <a:pt x="26" y="42"/>
                    <a:pt x="26" y="42"/>
                    <a:pt x="26" y="42"/>
                  </a:cubicBezTo>
                  <a:cubicBezTo>
                    <a:pt x="26" y="43"/>
                    <a:pt x="26" y="43"/>
                    <a:pt x="26" y="43"/>
                  </a:cubicBezTo>
                  <a:cubicBezTo>
                    <a:pt x="26" y="46"/>
                    <a:pt x="26" y="46"/>
                    <a:pt x="26" y="46"/>
                  </a:cubicBezTo>
                  <a:cubicBezTo>
                    <a:pt x="26" y="46"/>
                    <a:pt x="26" y="46"/>
                    <a:pt x="26" y="46"/>
                  </a:cubicBezTo>
                  <a:cubicBezTo>
                    <a:pt x="28" y="47"/>
                    <a:pt x="28" y="47"/>
                    <a:pt x="28" y="47"/>
                  </a:cubicBezTo>
                  <a:cubicBezTo>
                    <a:pt x="29" y="47"/>
                    <a:pt x="29" y="47"/>
                    <a:pt x="29" y="47"/>
                  </a:cubicBezTo>
                  <a:cubicBezTo>
                    <a:pt x="30" y="44"/>
                    <a:pt x="30" y="44"/>
                    <a:pt x="30" y="44"/>
                  </a:cubicBezTo>
                  <a:cubicBezTo>
                    <a:pt x="31" y="44"/>
                    <a:pt x="31" y="44"/>
                    <a:pt x="31" y="44"/>
                  </a:cubicBezTo>
                  <a:cubicBezTo>
                    <a:pt x="31" y="44"/>
                    <a:pt x="31" y="44"/>
                    <a:pt x="31" y="44"/>
                  </a:cubicBezTo>
                  <a:cubicBezTo>
                    <a:pt x="33" y="47"/>
                    <a:pt x="33" y="47"/>
                    <a:pt x="33" y="47"/>
                  </a:cubicBezTo>
                  <a:cubicBezTo>
                    <a:pt x="33" y="47"/>
                    <a:pt x="33" y="47"/>
                    <a:pt x="33" y="47"/>
                  </a:cubicBezTo>
                  <a:cubicBezTo>
                    <a:pt x="35" y="46"/>
                    <a:pt x="35" y="46"/>
                    <a:pt x="35" y="46"/>
                  </a:cubicBezTo>
                  <a:cubicBezTo>
                    <a:pt x="36" y="46"/>
                    <a:pt x="36" y="46"/>
                    <a:pt x="36" y="46"/>
                  </a:cubicBezTo>
                  <a:cubicBezTo>
                    <a:pt x="35" y="43"/>
                    <a:pt x="35" y="43"/>
                    <a:pt x="35" y="43"/>
                  </a:cubicBezTo>
                  <a:cubicBezTo>
                    <a:pt x="36" y="42"/>
                    <a:pt x="36" y="42"/>
                    <a:pt x="36" y="42"/>
                  </a:cubicBezTo>
                  <a:cubicBezTo>
                    <a:pt x="39" y="43"/>
                    <a:pt x="39" y="43"/>
                    <a:pt x="39" y="43"/>
                  </a:cubicBezTo>
                  <a:cubicBezTo>
                    <a:pt x="39" y="43"/>
                    <a:pt x="39" y="43"/>
                    <a:pt x="39" y="43"/>
                  </a:cubicBezTo>
                  <a:cubicBezTo>
                    <a:pt x="40" y="41"/>
                    <a:pt x="40" y="41"/>
                    <a:pt x="40" y="41"/>
                  </a:cubicBezTo>
                  <a:cubicBezTo>
                    <a:pt x="40" y="40"/>
                    <a:pt x="40" y="40"/>
                    <a:pt x="40" y="40"/>
                  </a:cubicBezTo>
                  <a:cubicBezTo>
                    <a:pt x="38" y="38"/>
                    <a:pt x="38" y="38"/>
                    <a:pt x="38" y="38"/>
                  </a:cubicBezTo>
                  <a:cubicBezTo>
                    <a:pt x="38" y="38"/>
                    <a:pt x="38" y="38"/>
                    <a:pt x="38" y="38"/>
                  </a:cubicBezTo>
                  <a:cubicBezTo>
                    <a:pt x="41" y="36"/>
                    <a:pt x="41" y="36"/>
                    <a:pt x="41" y="36"/>
                  </a:cubicBezTo>
                  <a:close/>
                  <a:moveTo>
                    <a:pt x="35" y="37"/>
                  </a:moveTo>
                  <a:cubicBezTo>
                    <a:pt x="35" y="38"/>
                    <a:pt x="34" y="39"/>
                    <a:pt x="34" y="40"/>
                  </a:cubicBezTo>
                  <a:cubicBezTo>
                    <a:pt x="33" y="40"/>
                    <a:pt x="32" y="41"/>
                    <a:pt x="31" y="41"/>
                  </a:cubicBezTo>
                  <a:cubicBezTo>
                    <a:pt x="30" y="41"/>
                    <a:pt x="29" y="40"/>
                    <a:pt x="28" y="40"/>
                  </a:cubicBezTo>
                  <a:cubicBezTo>
                    <a:pt x="27" y="39"/>
                    <a:pt x="27" y="38"/>
                    <a:pt x="27" y="37"/>
                  </a:cubicBezTo>
                  <a:cubicBezTo>
                    <a:pt x="27" y="35"/>
                    <a:pt x="27" y="34"/>
                    <a:pt x="28" y="34"/>
                  </a:cubicBezTo>
                  <a:cubicBezTo>
                    <a:pt x="29" y="33"/>
                    <a:pt x="30" y="32"/>
                    <a:pt x="31" y="32"/>
                  </a:cubicBezTo>
                  <a:cubicBezTo>
                    <a:pt x="32" y="32"/>
                    <a:pt x="33" y="33"/>
                    <a:pt x="34" y="34"/>
                  </a:cubicBezTo>
                  <a:cubicBezTo>
                    <a:pt x="34" y="34"/>
                    <a:pt x="35" y="35"/>
                    <a:pt x="35" y="37"/>
                  </a:cubicBezTo>
                  <a:close/>
                  <a:moveTo>
                    <a:pt x="29" y="37"/>
                  </a:moveTo>
                  <a:cubicBezTo>
                    <a:pt x="29" y="36"/>
                    <a:pt x="30" y="35"/>
                    <a:pt x="31" y="35"/>
                  </a:cubicBezTo>
                  <a:cubicBezTo>
                    <a:pt x="32" y="35"/>
                    <a:pt x="33" y="36"/>
                    <a:pt x="33" y="37"/>
                  </a:cubicBezTo>
                  <a:cubicBezTo>
                    <a:pt x="33" y="38"/>
                    <a:pt x="32" y="39"/>
                    <a:pt x="31" y="39"/>
                  </a:cubicBezTo>
                  <a:cubicBezTo>
                    <a:pt x="30" y="39"/>
                    <a:pt x="29" y="38"/>
                    <a:pt x="29" y="37"/>
                  </a:cubicBezTo>
                  <a:close/>
                  <a:moveTo>
                    <a:pt x="48" y="30"/>
                  </a:moveTo>
                  <a:cubicBezTo>
                    <a:pt x="48" y="29"/>
                    <a:pt x="48" y="29"/>
                    <a:pt x="48" y="29"/>
                  </a:cubicBezTo>
                  <a:cubicBezTo>
                    <a:pt x="48" y="28"/>
                    <a:pt x="48" y="28"/>
                    <a:pt x="48" y="28"/>
                  </a:cubicBezTo>
                  <a:cubicBezTo>
                    <a:pt x="49" y="27"/>
                    <a:pt x="49" y="27"/>
                    <a:pt x="49" y="27"/>
                  </a:cubicBezTo>
                  <a:cubicBezTo>
                    <a:pt x="49" y="27"/>
                    <a:pt x="49" y="27"/>
                    <a:pt x="49" y="27"/>
                  </a:cubicBezTo>
                  <a:cubicBezTo>
                    <a:pt x="49" y="27"/>
                    <a:pt x="49" y="27"/>
                    <a:pt x="49" y="27"/>
                  </a:cubicBezTo>
                  <a:cubicBezTo>
                    <a:pt x="48" y="26"/>
                    <a:pt x="48" y="26"/>
                    <a:pt x="48" y="26"/>
                  </a:cubicBezTo>
                  <a:cubicBezTo>
                    <a:pt x="48" y="26"/>
                    <a:pt x="48" y="26"/>
                    <a:pt x="48" y="26"/>
                  </a:cubicBezTo>
                  <a:cubicBezTo>
                    <a:pt x="48" y="26"/>
                    <a:pt x="48" y="26"/>
                    <a:pt x="48" y="26"/>
                  </a:cubicBezTo>
                  <a:cubicBezTo>
                    <a:pt x="46" y="26"/>
                    <a:pt x="46" y="26"/>
                    <a:pt x="46" y="26"/>
                  </a:cubicBezTo>
                  <a:cubicBezTo>
                    <a:pt x="46" y="26"/>
                    <a:pt x="45" y="26"/>
                    <a:pt x="45" y="25"/>
                  </a:cubicBezTo>
                  <a:cubicBezTo>
                    <a:pt x="45" y="24"/>
                    <a:pt x="45" y="24"/>
                    <a:pt x="45" y="24"/>
                  </a:cubicBezTo>
                  <a:cubicBezTo>
                    <a:pt x="44" y="24"/>
                    <a:pt x="44" y="24"/>
                    <a:pt x="44" y="24"/>
                  </a:cubicBezTo>
                  <a:cubicBezTo>
                    <a:pt x="43" y="24"/>
                    <a:pt x="43" y="24"/>
                    <a:pt x="43" y="24"/>
                  </a:cubicBezTo>
                  <a:cubicBezTo>
                    <a:pt x="43" y="24"/>
                    <a:pt x="43" y="24"/>
                    <a:pt x="43" y="24"/>
                  </a:cubicBezTo>
                  <a:cubicBezTo>
                    <a:pt x="42" y="25"/>
                    <a:pt x="42" y="25"/>
                    <a:pt x="42" y="25"/>
                  </a:cubicBezTo>
                  <a:cubicBezTo>
                    <a:pt x="42" y="26"/>
                    <a:pt x="41" y="26"/>
                    <a:pt x="41" y="26"/>
                  </a:cubicBezTo>
                  <a:cubicBezTo>
                    <a:pt x="39" y="26"/>
                    <a:pt x="39" y="26"/>
                    <a:pt x="39" y="26"/>
                  </a:cubicBezTo>
                  <a:cubicBezTo>
                    <a:pt x="39" y="26"/>
                    <a:pt x="39" y="26"/>
                    <a:pt x="39" y="26"/>
                  </a:cubicBezTo>
                  <a:cubicBezTo>
                    <a:pt x="39" y="26"/>
                    <a:pt x="39" y="26"/>
                    <a:pt x="39" y="26"/>
                  </a:cubicBezTo>
                  <a:cubicBezTo>
                    <a:pt x="38" y="27"/>
                    <a:pt x="38" y="27"/>
                    <a:pt x="38" y="27"/>
                  </a:cubicBezTo>
                  <a:cubicBezTo>
                    <a:pt x="38" y="27"/>
                    <a:pt x="38" y="27"/>
                    <a:pt x="38" y="27"/>
                  </a:cubicBezTo>
                  <a:cubicBezTo>
                    <a:pt x="38" y="27"/>
                    <a:pt x="38" y="27"/>
                    <a:pt x="38" y="27"/>
                  </a:cubicBezTo>
                  <a:cubicBezTo>
                    <a:pt x="40" y="28"/>
                    <a:pt x="40" y="28"/>
                    <a:pt x="40" y="28"/>
                  </a:cubicBezTo>
                  <a:cubicBezTo>
                    <a:pt x="39" y="29"/>
                    <a:pt x="39" y="29"/>
                    <a:pt x="39" y="29"/>
                  </a:cubicBezTo>
                  <a:cubicBezTo>
                    <a:pt x="40" y="30"/>
                    <a:pt x="40" y="30"/>
                    <a:pt x="40" y="30"/>
                  </a:cubicBezTo>
                  <a:cubicBezTo>
                    <a:pt x="38" y="31"/>
                    <a:pt x="38" y="31"/>
                    <a:pt x="38" y="31"/>
                  </a:cubicBezTo>
                  <a:cubicBezTo>
                    <a:pt x="38" y="31"/>
                    <a:pt x="38" y="31"/>
                    <a:pt x="38" y="31"/>
                  </a:cubicBezTo>
                  <a:cubicBezTo>
                    <a:pt x="38" y="32"/>
                    <a:pt x="38" y="32"/>
                    <a:pt x="38" y="32"/>
                  </a:cubicBezTo>
                  <a:cubicBezTo>
                    <a:pt x="39" y="32"/>
                    <a:pt x="39" y="32"/>
                    <a:pt x="39" y="32"/>
                  </a:cubicBezTo>
                  <a:cubicBezTo>
                    <a:pt x="39" y="33"/>
                    <a:pt x="39" y="33"/>
                    <a:pt x="39" y="33"/>
                  </a:cubicBezTo>
                  <a:cubicBezTo>
                    <a:pt x="39" y="33"/>
                    <a:pt x="39" y="33"/>
                    <a:pt x="39" y="33"/>
                  </a:cubicBezTo>
                  <a:cubicBezTo>
                    <a:pt x="41" y="32"/>
                    <a:pt x="41" y="32"/>
                    <a:pt x="41" y="32"/>
                  </a:cubicBezTo>
                  <a:cubicBezTo>
                    <a:pt x="41" y="33"/>
                    <a:pt x="42" y="33"/>
                    <a:pt x="42" y="33"/>
                  </a:cubicBezTo>
                  <a:cubicBezTo>
                    <a:pt x="43" y="35"/>
                    <a:pt x="43" y="35"/>
                    <a:pt x="43" y="35"/>
                  </a:cubicBezTo>
                  <a:cubicBezTo>
                    <a:pt x="43" y="35"/>
                    <a:pt x="43" y="35"/>
                    <a:pt x="43" y="35"/>
                  </a:cubicBezTo>
                  <a:cubicBezTo>
                    <a:pt x="44" y="35"/>
                    <a:pt x="44" y="35"/>
                    <a:pt x="44" y="35"/>
                  </a:cubicBezTo>
                  <a:cubicBezTo>
                    <a:pt x="45" y="35"/>
                    <a:pt x="45" y="35"/>
                    <a:pt x="45" y="35"/>
                  </a:cubicBezTo>
                  <a:cubicBezTo>
                    <a:pt x="45" y="33"/>
                    <a:pt x="45" y="33"/>
                    <a:pt x="45" y="33"/>
                  </a:cubicBezTo>
                  <a:cubicBezTo>
                    <a:pt x="45" y="33"/>
                    <a:pt x="46" y="33"/>
                    <a:pt x="46" y="32"/>
                  </a:cubicBezTo>
                  <a:cubicBezTo>
                    <a:pt x="48" y="33"/>
                    <a:pt x="48" y="33"/>
                    <a:pt x="48" y="33"/>
                  </a:cubicBezTo>
                  <a:cubicBezTo>
                    <a:pt x="48" y="33"/>
                    <a:pt x="48" y="33"/>
                    <a:pt x="48" y="33"/>
                  </a:cubicBezTo>
                  <a:cubicBezTo>
                    <a:pt x="48" y="32"/>
                    <a:pt x="48" y="32"/>
                    <a:pt x="48" y="32"/>
                  </a:cubicBezTo>
                  <a:cubicBezTo>
                    <a:pt x="49" y="32"/>
                    <a:pt x="49" y="32"/>
                    <a:pt x="49" y="32"/>
                  </a:cubicBezTo>
                  <a:cubicBezTo>
                    <a:pt x="49" y="31"/>
                    <a:pt x="49" y="31"/>
                    <a:pt x="49" y="31"/>
                  </a:cubicBezTo>
                  <a:cubicBezTo>
                    <a:pt x="49" y="31"/>
                    <a:pt x="49" y="31"/>
                    <a:pt x="49" y="31"/>
                  </a:cubicBezTo>
                  <a:cubicBezTo>
                    <a:pt x="48" y="30"/>
                    <a:pt x="48" y="30"/>
                    <a:pt x="48" y="30"/>
                  </a:cubicBezTo>
                  <a:close/>
                  <a:moveTo>
                    <a:pt x="45" y="29"/>
                  </a:moveTo>
                  <a:cubicBezTo>
                    <a:pt x="45" y="30"/>
                    <a:pt x="44" y="31"/>
                    <a:pt x="44" y="31"/>
                  </a:cubicBezTo>
                  <a:cubicBezTo>
                    <a:pt x="43" y="31"/>
                    <a:pt x="42" y="30"/>
                    <a:pt x="42" y="29"/>
                  </a:cubicBezTo>
                  <a:cubicBezTo>
                    <a:pt x="42" y="28"/>
                    <a:pt x="43" y="28"/>
                    <a:pt x="44" y="28"/>
                  </a:cubicBezTo>
                  <a:cubicBezTo>
                    <a:pt x="44" y="28"/>
                    <a:pt x="45" y="28"/>
                    <a:pt x="45" y="29"/>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72" name="Freeform 171"/>
            <p:cNvSpPr>
              <a:spLocks/>
            </p:cNvSpPr>
            <p:nvPr/>
          </p:nvSpPr>
          <p:spPr bwMode="auto">
            <a:xfrm>
              <a:off x="3529740" y="6135428"/>
              <a:ext cx="238755" cy="190603"/>
            </a:xfrm>
            <a:custGeom>
              <a:avLst/>
              <a:gdLst>
                <a:gd name="T0" fmla="*/ 69 w 85"/>
                <a:gd name="T1" fmla="*/ 0 h 68"/>
                <a:gd name="T2" fmla="*/ 69 w 85"/>
                <a:gd name="T3" fmla="*/ 30 h 68"/>
                <a:gd name="T4" fmla="*/ 1 w 85"/>
                <a:gd name="T5" fmla="*/ 30 h 68"/>
                <a:gd name="T6" fmla="*/ 0 w 85"/>
                <a:gd name="T7" fmla="*/ 34 h 68"/>
                <a:gd name="T8" fmla="*/ 8 w 85"/>
                <a:gd name="T9" fmla="*/ 58 h 68"/>
                <a:gd name="T10" fmla="*/ 69 w 85"/>
                <a:gd name="T11" fmla="*/ 58 h 68"/>
                <a:gd name="T12" fmla="*/ 69 w 85"/>
                <a:gd name="T13" fmla="*/ 68 h 68"/>
                <a:gd name="T14" fmla="*/ 85 w 85"/>
                <a:gd name="T15" fmla="*/ 34 h 68"/>
                <a:gd name="T16" fmla="*/ 69 w 85"/>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8">
                  <a:moveTo>
                    <a:pt x="69" y="0"/>
                  </a:moveTo>
                  <a:cubicBezTo>
                    <a:pt x="69" y="30"/>
                    <a:pt x="69" y="30"/>
                    <a:pt x="69" y="30"/>
                  </a:cubicBezTo>
                  <a:cubicBezTo>
                    <a:pt x="1" y="30"/>
                    <a:pt x="1" y="30"/>
                    <a:pt x="1" y="30"/>
                  </a:cubicBezTo>
                  <a:cubicBezTo>
                    <a:pt x="0" y="31"/>
                    <a:pt x="0" y="33"/>
                    <a:pt x="0" y="34"/>
                  </a:cubicBezTo>
                  <a:cubicBezTo>
                    <a:pt x="0" y="43"/>
                    <a:pt x="3" y="51"/>
                    <a:pt x="8" y="58"/>
                  </a:cubicBezTo>
                  <a:cubicBezTo>
                    <a:pt x="69" y="58"/>
                    <a:pt x="69" y="58"/>
                    <a:pt x="69" y="58"/>
                  </a:cubicBezTo>
                  <a:cubicBezTo>
                    <a:pt x="69" y="68"/>
                    <a:pt x="69" y="68"/>
                    <a:pt x="69" y="68"/>
                  </a:cubicBezTo>
                  <a:cubicBezTo>
                    <a:pt x="79" y="60"/>
                    <a:pt x="85" y="48"/>
                    <a:pt x="85" y="34"/>
                  </a:cubicBezTo>
                  <a:cubicBezTo>
                    <a:pt x="85" y="20"/>
                    <a:pt x="79" y="8"/>
                    <a:pt x="69" y="0"/>
                  </a:cubicBezTo>
                </a:path>
              </a:pathLst>
            </a:custGeom>
            <a:solidFill>
              <a:srgbClr val="531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73" name="Freeform 172"/>
            <p:cNvSpPr>
              <a:spLocks/>
            </p:cNvSpPr>
            <p:nvPr/>
          </p:nvSpPr>
          <p:spPr bwMode="auto">
            <a:xfrm>
              <a:off x="3533753" y="6109346"/>
              <a:ext cx="190602" cy="110350"/>
            </a:xfrm>
            <a:custGeom>
              <a:avLst/>
              <a:gdLst>
                <a:gd name="T0" fmla="*/ 42 w 68"/>
                <a:gd name="T1" fmla="*/ 0 h 39"/>
                <a:gd name="T2" fmla="*/ 0 w 68"/>
                <a:gd name="T3" fmla="*/ 39 h 39"/>
                <a:gd name="T4" fmla="*/ 68 w 68"/>
                <a:gd name="T5" fmla="*/ 39 h 39"/>
                <a:gd name="T6" fmla="*/ 68 w 68"/>
                <a:gd name="T7" fmla="*/ 9 h 39"/>
                <a:gd name="T8" fmla="*/ 42 w 68"/>
                <a:gd name="T9" fmla="*/ 0 h 39"/>
              </a:gdLst>
              <a:ahLst/>
              <a:cxnLst>
                <a:cxn ang="0">
                  <a:pos x="T0" y="T1"/>
                </a:cxn>
                <a:cxn ang="0">
                  <a:pos x="T2" y="T3"/>
                </a:cxn>
                <a:cxn ang="0">
                  <a:pos x="T4" y="T5"/>
                </a:cxn>
                <a:cxn ang="0">
                  <a:pos x="T6" y="T7"/>
                </a:cxn>
                <a:cxn ang="0">
                  <a:pos x="T8" y="T9"/>
                </a:cxn>
              </a:cxnLst>
              <a:rect l="0" t="0" r="r" b="b"/>
              <a:pathLst>
                <a:path w="68" h="39">
                  <a:moveTo>
                    <a:pt x="42" y="0"/>
                  </a:moveTo>
                  <a:cubicBezTo>
                    <a:pt x="20" y="0"/>
                    <a:pt x="2" y="17"/>
                    <a:pt x="0" y="39"/>
                  </a:cubicBezTo>
                  <a:cubicBezTo>
                    <a:pt x="68" y="39"/>
                    <a:pt x="68" y="39"/>
                    <a:pt x="68" y="39"/>
                  </a:cubicBezTo>
                  <a:cubicBezTo>
                    <a:pt x="68" y="9"/>
                    <a:pt x="68" y="9"/>
                    <a:pt x="68" y="9"/>
                  </a:cubicBezTo>
                  <a:cubicBezTo>
                    <a:pt x="61" y="4"/>
                    <a:pt x="52" y="0"/>
                    <a:pt x="42"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74" name="Freeform 173"/>
            <p:cNvSpPr>
              <a:spLocks/>
            </p:cNvSpPr>
            <p:nvPr/>
          </p:nvSpPr>
          <p:spPr bwMode="auto">
            <a:xfrm>
              <a:off x="3553816" y="6297943"/>
              <a:ext cx="170539" cy="50159"/>
            </a:xfrm>
            <a:custGeom>
              <a:avLst/>
              <a:gdLst>
                <a:gd name="T0" fmla="*/ 61 w 61"/>
                <a:gd name="T1" fmla="*/ 0 h 18"/>
                <a:gd name="T2" fmla="*/ 0 w 61"/>
                <a:gd name="T3" fmla="*/ 0 h 18"/>
                <a:gd name="T4" fmla="*/ 35 w 61"/>
                <a:gd name="T5" fmla="*/ 18 h 18"/>
                <a:gd name="T6" fmla="*/ 61 w 61"/>
                <a:gd name="T7" fmla="*/ 10 h 18"/>
                <a:gd name="T8" fmla="*/ 61 w 61"/>
                <a:gd name="T9" fmla="*/ 0 h 18"/>
              </a:gdLst>
              <a:ahLst/>
              <a:cxnLst>
                <a:cxn ang="0">
                  <a:pos x="T0" y="T1"/>
                </a:cxn>
                <a:cxn ang="0">
                  <a:pos x="T2" y="T3"/>
                </a:cxn>
                <a:cxn ang="0">
                  <a:pos x="T4" y="T5"/>
                </a:cxn>
                <a:cxn ang="0">
                  <a:pos x="T6" y="T7"/>
                </a:cxn>
                <a:cxn ang="0">
                  <a:pos x="T8" y="T9"/>
                </a:cxn>
              </a:cxnLst>
              <a:rect l="0" t="0" r="r" b="b"/>
              <a:pathLst>
                <a:path w="61" h="18">
                  <a:moveTo>
                    <a:pt x="61" y="0"/>
                  </a:moveTo>
                  <a:cubicBezTo>
                    <a:pt x="0" y="0"/>
                    <a:pt x="0" y="0"/>
                    <a:pt x="0" y="0"/>
                  </a:cubicBezTo>
                  <a:cubicBezTo>
                    <a:pt x="8" y="11"/>
                    <a:pt x="20" y="18"/>
                    <a:pt x="35" y="18"/>
                  </a:cubicBezTo>
                  <a:cubicBezTo>
                    <a:pt x="45" y="18"/>
                    <a:pt x="54" y="15"/>
                    <a:pt x="61" y="10"/>
                  </a:cubicBezTo>
                  <a:cubicBezTo>
                    <a:pt x="61" y="0"/>
                    <a:pt x="61" y="0"/>
                    <a:pt x="61"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75" name="Oval 174"/>
            <p:cNvSpPr>
              <a:spLocks noChangeArrowheads="1"/>
            </p:cNvSpPr>
            <p:nvPr/>
          </p:nvSpPr>
          <p:spPr bwMode="auto">
            <a:xfrm>
              <a:off x="3507670" y="6087276"/>
              <a:ext cx="238755" cy="238756"/>
            </a:xfrm>
            <a:prstGeom prst="ellipse">
              <a:avLst/>
            </a:pr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76" name="Freeform 175"/>
            <p:cNvSpPr>
              <a:spLocks noEditPoints="1"/>
            </p:cNvSpPr>
            <p:nvPr/>
          </p:nvSpPr>
          <p:spPr bwMode="auto">
            <a:xfrm>
              <a:off x="3569867" y="6157499"/>
              <a:ext cx="118374" cy="100317"/>
            </a:xfrm>
            <a:custGeom>
              <a:avLst/>
              <a:gdLst>
                <a:gd name="T0" fmla="*/ 40 w 42"/>
                <a:gd name="T1" fmla="*/ 34 h 36"/>
                <a:gd name="T2" fmla="*/ 0 w 42"/>
                <a:gd name="T3" fmla="*/ 6 h 36"/>
                <a:gd name="T4" fmla="*/ 0 w 42"/>
                <a:gd name="T5" fmla="*/ 36 h 36"/>
                <a:gd name="T6" fmla="*/ 42 w 42"/>
                <a:gd name="T7" fmla="*/ 0 h 36"/>
                <a:gd name="T8" fmla="*/ 0 w 42"/>
                <a:gd name="T9" fmla="*/ 0 h 36"/>
                <a:gd name="T10" fmla="*/ 24 w 42"/>
                <a:gd name="T11" fmla="*/ 20 h 36"/>
                <a:gd name="T12" fmla="*/ 23 w 42"/>
                <a:gd name="T13" fmla="*/ 18 h 36"/>
                <a:gd name="T14" fmla="*/ 22 w 42"/>
                <a:gd name="T15" fmla="*/ 17 h 36"/>
                <a:gd name="T16" fmla="*/ 19 w 42"/>
                <a:gd name="T17" fmla="*/ 16 h 36"/>
                <a:gd name="T18" fmla="*/ 18 w 42"/>
                <a:gd name="T19" fmla="*/ 16 h 36"/>
                <a:gd name="T20" fmla="*/ 15 w 42"/>
                <a:gd name="T21" fmla="*/ 17 h 36"/>
                <a:gd name="T22" fmla="*/ 14 w 42"/>
                <a:gd name="T23" fmla="*/ 18 h 36"/>
                <a:gd name="T24" fmla="*/ 13 w 42"/>
                <a:gd name="T25" fmla="*/ 20 h 36"/>
                <a:gd name="T26" fmla="*/ 12 w 42"/>
                <a:gd name="T27" fmla="*/ 22 h 36"/>
                <a:gd name="T28" fmla="*/ 13 w 42"/>
                <a:gd name="T29" fmla="*/ 24 h 36"/>
                <a:gd name="T30" fmla="*/ 14 w 42"/>
                <a:gd name="T31" fmla="*/ 26 h 36"/>
                <a:gd name="T32" fmla="*/ 16 w 42"/>
                <a:gd name="T33" fmla="*/ 28 h 36"/>
                <a:gd name="T34" fmla="*/ 17 w 42"/>
                <a:gd name="T35" fmla="*/ 28 h 36"/>
                <a:gd name="T36" fmla="*/ 19 w 42"/>
                <a:gd name="T37" fmla="*/ 27 h 36"/>
                <a:gd name="T38" fmla="*/ 21 w 42"/>
                <a:gd name="T39" fmla="*/ 28 h 36"/>
                <a:gd name="T40" fmla="*/ 22 w 42"/>
                <a:gd name="T41" fmla="*/ 26 h 36"/>
                <a:gd name="T42" fmla="*/ 24 w 42"/>
                <a:gd name="T43" fmla="*/ 25 h 36"/>
                <a:gd name="T44" fmla="*/ 23 w 42"/>
                <a:gd name="T45" fmla="*/ 23 h 36"/>
                <a:gd name="T46" fmla="*/ 20 w 42"/>
                <a:gd name="T47" fmla="*/ 24 h 36"/>
                <a:gd name="T48" fmla="*/ 16 w 42"/>
                <a:gd name="T49" fmla="*/ 22 h 36"/>
                <a:gd name="T50" fmla="*/ 20 w 42"/>
                <a:gd name="T51" fmla="*/ 20 h 36"/>
                <a:gd name="T52" fmla="*/ 19 w 42"/>
                <a:gd name="T53" fmla="*/ 21 h 36"/>
                <a:gd name="T54" fmla="*/ 17 w 42"/>
                <a:gd name="T55" fmla="*/ 22 h 36"/>
                <a:gd name="T56" fmla="*/ 29 w 42"/>
                <a:gd name="T57" fmla="*/ 17 h 36"/>
                <a:gd name="T58" fmla="*/ 30 w 42"/>
                <a:gd name="T59" fmla="*/ 16 h 36"/>
                <a:gd name="T60" fmla="*/ 29 w 42"/>
                <a:gd name="T61" fmla="*/ 16 h 36"/>
                <a:gd name="T62" fmla="*/ 27 w 42"/>
                <a:gd name="T63" fmla="*/ 14 h 36"/>
                <a:gd name="T64" fmla="*/ 26 w 42"/>
                <a:gd name="T65" fmla="*/ 14 h 36"/>
                <a:gd name="T66" fmla="*/ 24 w 42"/>
                <a:gd name="T67" fmla="*/ 16 h 36"/>
                <a:gd name="T68" fmla="*/ 23 w 42"/>
                <a:gd name="T69" fmla="*/ 16 h 36"/>
                <a:gd name="T70" fmla="*/ 24 w 42"/>
                <a:gd name="T71" fmla="*/ 17 h 36"/>
                <a:gd name="T72" fmla="*/ 23 w 42"/>
                <a:gd name="T73" fmla="*/ 19 h 36"/>
                <a:gd name="T74" fmla="*/ 24 w 42"/>
                <a:gd name="T75" fmla="*/ 20 h 36"/>
                <a:gd name="T76" fmla="*/ 25 w 42"/>
                <a:gd name="T77" fmla="*/ 20 h 36"/>
                <a:gd name="T78" fmla="*/ 26 w 42"/>
                <a:gd name="T79" fmla="*/ 21 h 36"/>
                <a:gd name="T80" fmla="*/ 27 w 42"/>
                <a:gd name="T81" fmla="*/ 20 h 36"/>
                <a:gd name="T82" fmla="*/ 29 w 42"/>
                <a:gd name="T83" fmla="*/ 20 h 36"/>
                <a:gd name="T84" fmla="*/ 30 w 42"/>
                <a:gd name="T85" fmla="*/ 19 h 36"/>
                <a:gd name="T86" fmla="*/ 27 w 42"/>
                <a:gd name="T87" fmla="*/ 18 h 36"/>
                <a:gd name="T88" fmla="*/ 26 w 42"/>
                <a:gd name="T89"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 h="36">
                  <a:moveTo>
                    <a:pt x="2" y="8"/>
                  </a:moveTo>
                  <a:cubicBezTo>
                    <a:pt x="2" y="34"/>
                    <a:pt x="2" y="34"/>
                    <a:pt x="2" y="34"/>
                  </a:cubicBezTo>
                  <a:cubicBezTo>
                    <a:pt x="40" y="34"/>
                    <a:pt x="40" y="34"/>
                    <a:pt x="40" y="34"/>
                  </a:cubicBezTo>
                  <a:cubicBezTo>
                    <a:pt x="40" y="8"/>
                    <a:pt x="40" y="8"/>
                    <a:pt x="40" y="8"/>
                  </a:cubicBezTo>
                  <a:cubicBezTo>
                    <a:pt x="2" y="8"/>
                    <a:pt x="2" y="8"/>
                    <a:pt x="2" y="8"/>
                  </a:cubicBezTo>
                  <a:close/>
                  <a:moveTo>
                    <a:pt x="0" y="6"/>
                  </a:moveTo>
                  <a:cubicBezTo>
                    <a:pt x="42" y="6"/>
                    <a:pt x="42" y="6"/>
                    <a:pt x="42" y="6"/>
                  </a:cubicBezTo>
                  <a:cubicBezTo>
                    <a:pt x="42" y="36"/>
                    <a:pt x="42" y="36"/>
                    <a:pt x="42" y="36"/>
                  </a:cubicBezTo>
                  <a:cubicBezTo>
                    <a:pt x="0" y="36"/>
                    <a:pt x="0" y="36"/>
                    <a:pt x="0" y="36"/>
                  </a:cubicBezTo>
                  <a:cubicBezTo>
                    <a:pt x="0" y="6"/>
                    <a:pt x="0" y="6"/>
                    <a:pt x="0" y="6"/>
                  </a:cubicBezTo>
                  <a:close/>
                  <a:moveTo>
                    <a:pt x="0" y="0"/>
                  </a:moveTo>
                  <a:cubicBezTo>
                    <a:pt x="42" y="0"/>
                    <a:pt x="42" y="0"/>
                    <a:pt x="42" y="0"/>
                  </a:cubicBezTo>
                  <a:cubicBezTo>
                    <a:pt x="42" y="4"/>
                    <a:pt x="42" y="4"/>
                    <a:pt x="42" y="4"/>
                  </a:cubicBezTo>
                  <a:cubicBezTo>
                    <a:pt x="0" y="4"/>
                    <a:pt x="0" y="4"/>
                    <a:pt x="0" y="4"/>
                  </a:cubicBezTo>
                  <a:cubicBezTo>
                    <a:pt x="0" y="0"/>
                    <a:pt x="0" y="0"/>
                    <a:pt x="0" y="0"/>
                  </a:cubicBezTo>
                  <a:close/>
                  <a:moveTo>
                    <a:pt x="25" y="22"/>
                  </a:moveTo>
                  <a:cubicBezTo>
                    <a:pt x="25" y="21"/>
                    <a:pt x="25" y="21"/>
                    <a:pt x="25" y="21"/>
                  </a:cubicBezTo>
                  <a:cubicBezTo>
                    <a:pt x="24" y="20"/>
                    <a:pt x="24" y="20"/>
                    <a:pt x="24" y="20"/>
                  </a:cubicBezTo>
                  <a:cubicBezTo>
                    <a:pt x="23" y="20"/>
                    <a:pt x="23" y="20"/>
                    <a:pt x="23" y="20"/>
                  </a:cubicBezTo>
                  <a:cubicBezTo>
                    <a:pt x="22" y="20"/>
                    <a:pt x="22" y="20"/>
                    <a:pt x="22" y="20"/>
                  </a:cubicBezTo>
                  <a:cubicBezTo>
                    <a:pt x="23" y="18"/>
                    <a:pt x="23" y="18"/>
                    <a:pt x="23" y="18"/>
                  </a:cubicBezTo>
                  <a:cubicBezTo>
                    <a:pt x="23" y="18"/>
                    <a:pt x="23" y="18"/>
                    <a:pt x="23" y="18"/>
                  </a:cubicBezTo>
                  <a:cubicBezTo>
                    <a:pt x="22" y="17"/>
                    <a:pt x="22" y="17"/>
                    <a:pt x="22" y="17"/>
                  </a:cubicBezTo>
                  <a:cubicBezTo>
                    <a:pt x="22" y="17"/>
                    <a:pt x="22" y="17"/>
                    <a:pt x="22" y="17"/>
                  </a:cubicBezTo>
                  <a:cubicBezTo>
                    <a:pt x="20" y="18"/>
                    <a:pt x="20" y="18"/>
                    <a:pt x="20" y="18"/>
                  </a:cubicBezTo>
                  <a:cubicBezTo>
                    <a:pt x="20" y="18"/>
                    <a:pt x="20" y="18"/>
                    <a:pt x="20" y="18"/>
                  </a:cubicBezTo>
                  <a:cubicBezTo>
                    <a:pt x="19" y="16"/>
                    <a:pt x="19" y="16"/>
                    <a:pt x="19" y="16"/>
                  </a:cubicBezTo>
                  <a:cubicBezTo>
                    <a:pt x="19" y="16"/>
                    <a:pt x="19" y="16"/>
                    <a:pt x="19" y="16"/>
                  </a:cubicBezTo>
                  <a:cubicBezTo>
                    <a:pt x="18" y="16"/>
                    <a:pt x="18" y="16"/>
                    <a:pt x="18" y="16"/>
                  </a:cubicBezTo>
                  <a:cubicBezTo>
                    <a:pt x="18" y="16"/>
                    <a:pt x="18" y="16"/>
                    <a:pt x="18" y="16"/>
                  </a:cubicBezTo>
                  <a:cubicBezTo>
                    <a:pt x="17" y="18"/>
                    <a:pt x="17" y="18"/>
                    <a:pt x="17" y="18"/>
                  </a:cubicBezTo>
                  <a:cubicBezTo>
                    <a:pt x="17" y="18"/>
                    <a:pt x="17" y="18"/>
                    <a:pt x="17" y="18"/>
                  </a:cubicBezTo>
                  <a:cubicBezTo>
                    <a:pt x="15" y="17"/>
                    <a:pt x="15" y="17"/>
                    <a:pt x="15" y="17"/>
                  </a:cubicBezTo>
                  <a:cubicBezTo>
                    <a:pt x="15" y="17"/>
                    <a:pt x="15" y="17"/>
                    <a:pt x="15" y="17"/>
                  </a:cubicBezTo>
                  <a:cubicBezTo>
                    <a:pt x="14" y="18"/>
                    <a:pt x="14" y="18"/>
                    <a:pt x="14" y="18"/>
                  </a:cubicBezTo>
                  <a:cubicBezTo>
                    <a:pt x="14" y="18"/>
                    <a:pt x="14" y="18"/>
                    <a:pt x="14" y="18"/>
                  </a:cubicBezTo>
                  <a:cubicBezTo>
                    <a:pt x="15" y="20"/>
                    <a:pt x="15" y="20"/>
                    <a:pt x="15" y="20"/>
                  </a:cubicBezTo>
                  <a:cubicBezTo>
                    <a:pt x="15" y="20"/>
                    <a:pt x="15" y="20"/>
                    <a:pt x="15" y="20"/>
                  </a:cubicBezTo>
                  <a:cubicBezTo>
                    <a:pt x="13" y="20"/>
                    <a:pt x="13" y="20"/>
                    <a:pt x="13" y="20"/>
                  </a:cubicBezTo>
                  <a:cubicBezTo>
                    <a:pt x="12" y="21"/>
                    <a:pt x="12" y="21"/>
                    <a:pt x="12" y="21"/>
                  </a:cubicBezTo>
                  <a:cubicBezTo>
                    <a:pt x="12" y="22"/>
                    <a:pt x="12" y="22"/>
                    <a:pt x="12" y="22"/>
                  </a:cubicBezTo>
                  <a:cubicBezTo>
                    <a:pt x="12" y="22"/>
                    <a:pt x="12" y="22"/>
                    <a:pt x="12" y="22"/>
                  </a:cubicBezTo>
                  <a:cubicBezTo>
                    <a:pt x="14" y="23"/>
                    <a:pt x="14" y="23"/>
                    <a:pt x="14" y="23"/>
                  </a:cubicBezTo>
                  <a:cubicBezTo>
                    <a:pt x="14" y="23"/>
                    <a:pt x="14" y="23"/>
                    <a:pt x="14" y="23"/>
                  </a:cubicBezTo>
                  <a:cubicBezTo>
                    <a:pt x="13" y="24"/>
                    <a:pt x="13" y="24"/>
                    <a:pt x="13" y="24"/>
                  </a:cubicBezTo>
                  <a:cubicBezTo>
                    <a:pt x="13" y="25"/>
                    <a:pt x="13" y="25"/>
                    <a:pt x="13" y="25"/>
                  </a:cubicBezTo>
                  <a:cubicBezTo>
                    <a:pt x="13" y="26"/>
                    <a:pt x="13" y="26"/>
                    <a:pt x="13" y="26"/>
                  </a:cubicBezTo>
                  <a:cubicBezTo>
                    <a:pt x="14" y="26"/>
                    <a:pt x="14" y="26"/>
                    <a:pt x="14" y="26"/>
                  </a:cubicBezTo>
                  <a:cubicBezTo>
                    <a:pt x="15" y="26"/>
                    <a:pt x="15" y="26"/>
                    <a:pt x="15" y="26"/>
                  </a:cubicBezTo>
                  <a:cubicBezTo>
                    <a:pt x="16" y="26"/>
                    <a:pt x="16" y="26"/>
                    <a:pt x="16" y="26"/>
                  </a:cubicBezTo>
                  <a:cubicBezTo>
                    <a:pt x="16" y="28"/>
                    <a:pt x="16" y="28"/>
                    <a:pt x="16" y="28"/>
                  </a:cubicBezTo>
                  <a:cubicBezTo>
                    <a:pt x="16" y="28"/>
                    <a:pt x="16" y="28"/>
                    <a:pt x="16" y="28"/>
                  </a:cubicBezTo>
                  <a:cubicBezTo>
                    <a:pt x="17" y="28"/>
                    <a:pt x="17" y="28"/>
                    <a:pt x="17" y="28"/>
                  </a:cubicBezTo>
                  <a:cubicBezTo>
                    <a:pt x="17" y="28"/>
                    <a:pt x="17" y="28"/>
                    <a:pt x="17" y="28"/>
                  </a:cubicBezTo>
                  <a:cubicBezTo>
                    <a:pt x="18" y="27"/>
                    <a:pt x="18" y="27"/>
                    <a:pt x="18" y="27"/>
                  </a:cubicBezTo>
                  <a:cubicBezTo>
                    <a:pt x="19" y="27"/>
                    <a:pt x="19" y="27"/>
                    <a:pt x="19" y="27"/>
                  </a:cubicBezTo>
                  <a:cubicBezTo>
                    <a:pt x="19" y="27"/>
                    <a:pt x="19" y="27"/>
                    <a:pt x="19" y="27"/>
                  </a:cubicBezTo>
                  <a:cubicBezTo>
                    <a:pt x="20" y="28"/>
                    <a:pt x="20" y="28"/>
                    <a:pt x="20" y="28"/>
                  </a:cubicBezTo>
                  <a:cubicBezTo>
                    <a:pt x="20" y="28"/>
                    <a:pt x="20" y="28"/>
                    <a:pt x="20" y="28"/>
                  </a:cubicBezTo>
                  <a:cubicBezTo>
                    <a:pt x="21" y="28"/>
                    <a:pt x="21" y="28"/>
                    <a:pt x="21" y="28"/>
                  </a:cubicBezTo>
                  <a:cubicBezTo>
                    <a:pt x="22" y="28"/>
                    <a:pt x="22" y="28"/>
                    <a:pt x="22" y="28"/>
                  </a:cubicBezTo>
                  <a:cubicBezTo>
                    <a:pt x="21" y="26"/>
                    <a:pt x="21" y="26"/>
                    <a:pt x="21" y="26"/>
                  </a:cubicBezTo>
                  <a:cubicBezTo>
                    <a:pt x="22" y="26"/>
                    <a:pt x="22" y="26"/>
                    <a:pt x="22" y="26"/>
                  </a:cubicBezTo>
                  <a:cubicBezTo>
                    <a:pt x="23" y="26"/>
                    <a:pt x="23" y="26"/>
                    <a:pt x="23" y="26"/>
                  </a:cubicBezTo>
                  <a:cubicBezTo>
                    <a:pt x="24" y="26"/>
                    <a:pt x="24" y="26"/>
                    <a:pt x="24" y="26"/>
                  </a:cubicBezTo>
                  <a:cubicBezTo>
                    <a:pt x="24" y="25"/>
                    <a:pt x="24" y="25"/>
                    <a:pt x="24" y="25"/>
                  </a:cubicBezTo>
                  <a:cubicBezTo>
                    <a:pt x="24" y="24"/>
                    <a:pt x="24" y="24"/>
                    <a:pt x="24" y="24"/>
                  </a:cubicBezTo>
                  <a:cubicBezTo>
                    <a:pt x="23" y="23"/>
                    <a:pt x="23" y="23"/>
                    <a:pt x="23" y="23"/>
                  </a:cubicBezTo>
                  <a:cubicBezTo>
                    <a:pt x="23" y="23"/>
                    <a:pt x="23" y="23"/>
                    <a:pt x="23" y="23"/>
                  </a:cubicBezTo>
                  <a:cubicBezTo>
                    <a:pt x="25" y="22"/>
                    <a:pt x="25" y="22"/>
                    <a:pt x="25" y="22"/>
                  </a:cubicBezTo>
                  <a:close/>
                  <a:moveTo>
                    <a:pt x="21" y="22"/>
                  </a:moveTo>
                  <a:cubicBezTo>
                    <a:pt x="21" y="23"/>
                    <a:pt x="21" y="24"/>
                    <a:pt x="20" y="24"/>
                  </a:cubicBezTo>
                  <a:cubicBezTo>
                    <a:pt x="20" y="24"/>
                    <a:pt x="19" y="25"/>
                    <a:pt x="19" y="25"/>
                  </a:cubicBezTo>
                  <a:cubicBezTo>
                    <a:pt x="18" y="25"/>
                    <a:pt x="17" y="24"/>
                    <a:pt x="17" y="24"/>
                  </a:cubicBezTo>
                  <a:cubicBezTo>
                    <a:pt x="16" y="24"/>
                    <a:pt x="16" y="23"/>
                    <a:pt x="16" y="22"/>
                  </a:cubicBezTo>
                  <a:cubicBezTo>
                    <a:pt x="16" y="22"/>
                    <a:pt x="16" y="21"/>
                    <a:pt x="17" y="20"/>
                  </a:cubicBezTo>
                  <a:cubicBezTo>
                    <a:pt x="17" y="20"/>
                    <a:pt x="18" y="20"/>
                    <a:pt x="19" y="20"/>
                  </a:cubicBezTo>
                  <a:cubicBezTo>
                    <a:pt x="19" y="20"/>
                    <a:pt x="20" y="20"/>
                    <a:pt x="20" y="20"/>
                  </a:cubicBezTo>
                  <a:cubicBezTo>
                    <a:pt x="21" y="21"/>
                    <a:pt x="21" y="22"/>
                    <a:pt x="21" y="22"/>
                  </a:cubicBezTo>
                  <a:close/>
                  <a:moveTo>
                    <a:pt x="17" y="22"/>
                  </a:moveTo>
                  <a:cubicBezTo>
                    <a:pt x="17" y="22"/>
                    <a:pt x="18" y="21"/>
                    <a:pt x="19" y="21"/>
                  </a:cubicBezTo>
                  <a:cubicBezTo>
                    <a:pt x="19" y="21"/>
                    <a:pt x="20" y="22"/>
                    <a:pt x="20" y="22"/>
                  </a:cubicBezTo>
                  <a:cubicBezTo>
                    <a:pt x="20" y="23"/>
                    <a:pt x="19" y="23"/>
                    <a:pt x="19" y="23"/>
                  </a:cubicBezTo>
                  <a:cubicBezTo>
                    <a:pt x="18" y="23"/>
                    <a:pt x="17" y="23"/>
                    <a:pt x="17" y="22"/>
                  </a:cubicBezTo>
                  <a:close/>
                  <a:moveTo>
                    <a:pt x="29" y="18"/>
                  </a:moveTo>
                  <a:cubicBezTo>
                    <a:pt x="29" y="18"/>
                    <a:pt x="29" y="18"/>
                    <a:pt x="29" y="18"/>
                  </a:cubicBezTo>
                  <a:cubicBezTo>
                    <a:pt x="29" y="17"/>
                    <a:pt x="29" y="17"/>
                    <a:pt x="29" y="17"/>
                  </a:cubicBezTo>
                  <a:cubicBezTo>
                    <a:pt x="29" y="17"/>
                    <a:pt x="29" y="17"/>
                    <a:pt x="29" y="17"/>
                  </a:cubicBezTo>
                  <a:cubicBezTo>
                    <a:pt x="30" y="16"/>
                    <a:pt x="30" y="16"/>
                    <a:pt x="30" y="16"/>
                  </a:cubicBezTo>
                  <a:cubicBezTo>
                    <a:pt x="30" y="16"/>
                    <a:pt x="30" y="16"/>
                    <a:pt x="30" y="16"/>
                  </a:cubicBezTo>
                  <a:cubicBezTo>
                    <a:pt x="29" y="16"/>
                    <a:pt x="29" y="16"/>
                    <a:pt x="29" y="16"/>
                  </a:cubicBezTo>
                  <a:cubicBezTo>
                    <a:pt x="29" y="16"/>
                    <a:pt x="29" y="16"/>
                    <a:pt x="29" y="16"/>
                  </a:cubicBezTo>
                  <a:cubicBezTo>
                    <a:pt x="29" y="16"/>
                    <a:pt x="29" y="16"/>
                    <a:pt x="29" y="16"/>
                  </a:cubicBezTo>
                  <a:cubicBezTo>
                    <a:pt x="28" y="16"/>
                    <a:pt x="28" y="16"/>
                    <a:pt x="28" y="16"/>
                  </a:cubicBezTo>
                  <a:cubicBezTo>
                    <a:pt x="27" y="15"/>
                    <a:pt x="27" y="15"/>
                    <a:pt x="27" y="15"/>
                  </a:cubicBezTo>
                  <a:cubicBezTo>
                    <a:pt x="27" y="14"/>
                    <a:pt x="27" y="14"/>
                    <a:pt x="27" y="14"/>
                  </a:cubicBezTo>
                  <a:cubicBezTo>
                    <a:pt x="27" y="14"/>
                    <a:pt x="27" y="14"/>
                    <a:pt x="27" y="14"/>
                  </a:cubicBezTo>
                  <a:cubicBezTo>
                    <a:pt x="26" y="14"/>
                    <a:pt x="26" y="14"/>
                    <a:pt x="26" y="14"/>
                  </a:cubicBezTo>
                  <a:cubicBezTo>
                    <a:pt x="26" y="14"/>
                    <a:pt x="26" y="14"/>
                    <a:pt x="26" y="14"/>
                  </a:cubicBezTo>
                  <a:cubicBezTo>
                    <a:pt x="26" y="15"/>
                    <a:pt x="26" y="15"/>
                    <a:pt x="26" y="15"/>
                  </a:cubicBezTo>
                  <a:cubicBezTo>
                    <a:pt x="25" y="16"/>
                    <a:pt x="25" y="16"/>
                    <a:pt x="25" y="16"/>
                  </a:cubicBezTo>
                  <a:cubicBezTo>
                    <a:pt x="24" y="16"/>
                    <a:pt x="24" y="16"/>
                    <a:pt x="24" y="16"/>
                  </a:cubicBezTo>
                  <a:cubicBezTo>
                    <a:pt x="24" y="16"/>
                    <a:pt x="24" y="16"/>
                    <a:pt x="24" y="16"/>
                  </a:cubicBezTo>
                  <a:cubicBezTo>
                    <a:pt x="24" y="16"/>
                    <a:pt x="24" y="16"/>
                    <a:pt x="24" y="16"/>
                  </a:cubicBezTo>
                  <a:cubicBezTo>
                    <a:pt x="23" y="16"/>
                    <a:pt x="23" y="16"/>
                    <a:pt x="23" y="16"/>
                  </a:cubicBezTo>
                  <a:cubicBezTo>
                    <a:pt x="23" y="16"/>
                    <a:pt x="23" y="16"/>
                    <a:pt x="23" y="16"/>
                  </a:cubicBezTo>
                  <a:cubicBezTo>
                    <a:pt x="23" y="17"/>
                    <a:pt x="23" y="17"/>
                    <a:pt x="23" y="17"/>
                  </a:cubicBezTo>
                  <a:cubicBezTo>
                    <a:pt x="24" y="17"/>
                    <a:pt x="24" y="17"/>
                    <a:pt x="24" y="17"/>
                  </a:cubicBezTo>
                  <a:cubicBezTo>
                    <a:pt x="24" y="18"/>
                    <a:pt x="24" y="18"/>
                    <a:pt x="24" y="18"/>
                  </a:cubicBezTo>
                  <a:cubicBezTo>
                    <a:pt x="24" y="18"/>
                    <a:pt x="24" y="18"/>
                    <a:pt x="24" y="18"/>
                  </a:cubicBezTo>
                  <a:cubicBezTo>
                    <a:pt x="23" y="19"/>
                    <a:pt x="23" y="19"/>
                    <a:pt x="23" y="19"/>
                  </a:cubicBezTo>
                  <a:cubicBezTo>
                    <a:pt x="23" y="19"/>
                    <a:pt x="23" y="19"/>
                    <a:pt x="23" y="19"/>
                  </a:cubicBezTo>
                  <a:cubicBezTo>
                    <a:pt x="23" y="19"/>
                    <a:pt x="23" y="19"/>
                    <a:pt x="23" y="19"/>
                  </a:cubicBezTo>
                  <a:cubicBezTo>
                    <a:pt x="24" y="20"/>
                    <a:pt x="24" y="20"/>
                    <a:pt x="24" y="20"/>
                  </a:cubicBezTo>
                  <a:cubicBezTo>
                    <a:pt x="24" y="20"/>
                    <a:pt x="24" y="20"/>
                    <a:pt x="24" y="20"/>
                  </a:cubicBezTo>
                  <a:cubicBezTo>
                    <a:pt x="24" y="20"/>
                    <a:pt x="24" y="20"/>
                    <a:pt x="24" y="20"/>
                  </a:cubicBezTo>
                  <a:cubicBezTo>
                    <a:pt x="25" y="20"/>
                    <a:pt x="25" y="20"/>
                    <a:pt x="25" y="20"/>
                  </a:cubicBezTo>
                  <a:cubicBezTo>
                    <a:pt x="26" y="20"/>
                    <a:pt x="26" y="20"/>
                    <a:pt x="26" y="20"/>
                  </a:cubicBezTo>
                  <a:cubicBezTo>
                    <a:pt x="26" y="21"/>
                    <a:pt x="26" y="21"/>
                    <a:pt x="26" y="21"/>
                  </a:cubicBezTo>
                  <a:cubicBezTo>
                    <a:pt x="26" y="21"/>
                    <a:pt x="26" y="21"/>
                    <a:pt x="26" y="21"/>
                  </a:cubicBezTo>
                  <a:cubicBezTo>
                    <a:pt x="27" y="21"/>
                    <a:pt x="27" y="21"/>
                    <a:pt x="27" y="21"/>
                  </a:cubicBezTo>
                  <a:cubicBezTo>
                    <a:pt x="27" y="21"/>
                    <a:pt x="27" y="21"/>
                    <a:pt x="27" y="21"/>
                  </a:cubicBezTo>
                  <a:cubicBezTo>
                    <a:pt x="27" y="20"/>
                    <a:pt x="27" y="20"/>
                    <a:pt x="27" y="20"/>
                  </a:cubicBezTo>
                  <a:cubicBezTo>
                    <a:pt x="28" y="20"/>
                    <a:pt x="28" y="20"/>
                    <a:pt x="28" y="20"/>
                  </a:cubicBezTo>
                  <a:cubicBezTo>
                    <a:pt x="29" y="20"/>
                    <a:pt x="29" y="20"/>
                    <a:pt x="29" y="20"/>
                  </a:cubicBezTo>
                  <a:cubicBezTo>
                    <a:pt x="29" y="20"/>
                    <a:pt x="29" y="20"/>
                    <a:pt x="29" y="20"/>
                  </a:cubicBezTo>
                  <a:cubicBezTo>
                    <a:pt x="29" y="20"/>
                    <a:pt x="29" y="20"/>
                    <a:pt x="29" y="20"/>
                  </a:cubicBezTo>
                  <a:cubicBezTo>
                    <a:pt x="30" y="19"/>
                    <a:pt x="30" y="19"/>
                    <a:pt x="30" y="19"/>
                  </a:cubicBezTo>
                  <a:cubicBezTo>
                    <a:pt x="30" y="19"/>
                    <a:pt x="30" y="19"/>
                    <a:pt x="30" y="19"/>
                  </a:cubicBezTo>
                  <a:cubicBezTo>
                    <a:pt x="29" y="19"/>
                    <a:pt x="29" y="19"/>
                    <a:pt x="29" y="19"/>
                  </a:cubicBezTo>
                  <a:cubicBezTo>
                    <a:pt x="29" y="18"/>
                    <a:pt x="29" y="18"/>
                    <a:pt x="29" y="18"/>
                  </a:cubicBezTo>
                  <a:close/>
                  <a:moveTo>
                    <a:pt x="27" y="18"/>
                  </a:moveTo>
                  <a:cubicBezTo>
                    <a:pt x="27" y="18"/>
                    <a:pt x="27" y="19"/>
                    <a:pt x="26" y="19"/>
                  </a:cubicBezTo>
                  <a:cubicBezTo>
                    <a:pt x="26" y="19"/>
                    <a:pt x="25" y="18"/>
                    <a:pt x="25" y="18"/>
                  </a:cubicBezTo>
                  <a:cubicBezTo>
                    <a:pt x="25" y="17"/>
                    <a:pt x="26" y="17"/>
                    <a:pt x="26" y="17"/>
                  </a:cubicBezTo>
                  <a:cubicBezTo>
                    <a:pt x="27" y="17"/>
                    <a:pt x="27" y="17"/>
                    <a:pt x="27" y="18"/>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77" name="Freeform 176"/>
            <p:cNvSpPr>
              <a:spLocks noEditPoints="1"/>
            </p:cNvSpPr>
            <p:nvPr/>
          </p:nvSpPr>
          <p:spPr bwMode="auto">
            <a:xfrm>
              <a:off x="3266908" y="5501423"/>
              <a:ext cx="238755" cy="194616"/>
            </a:xfrm>
            <a:custGeom>
              <a:avLst/>
              <a:gdLst>
                <a:gd name="T0" fmla="*/ 54 w 85"/>
                <a:gd name="T1" fmla="*/ 67 h 69"/>
                <a:gd name="T2" fmla="*/ 31 w 85"/>
                <a:gd name="T3" fmla="*/ 67 h 69"/>
                <a:gd name="T4" fmla="*/ 42 w 85"/>
                <a:gd name="T5" fmla="*/ 69 h 69"/>
                <a:gd name="T6" fmla="*/ 54 w 85"/>
                <a:gd name="T7" fmla="*/ 67 h 69"/>
                <a:gd name="T8" fmla="*/ 76 w 85"/>
                <a:gd name="T9" fmla="*/ 0 h 69"/>
                <a:gd name="T10" fmla="*/ 9 w 85"/>
                <a:gd name="T11" fmla="*/ 0 h 69"/>
                <a:gd name="T12" fmla="*/ 0 w 85"/>
                <a:gd name="T13" fmla="*/ 26 h 69"/>
                <a:gd name="T14" fmla="*/ 0 w 85"/>
                <a:gd name="T15" fmla="*/ 28 h 69"/>
                <a:gd name="T16" fmla="*/ 85 w 85"/>
                <a:gd name="T17" fmla="*/ 28 h 69"/>
                <a:gd name="T18" fmla="*/ 85 w 85"/>
                <a:gd name="T19" fmla="*/ 26 h 69"/>
                <a:gd name="T20" fmla="*/ 76 w 85"/>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54" y="67"/>
                  </a:moveTo>
                  <a:cubicBezTo>
                    <a:pt x="31" y="67"/>
                    <a:pt x="31" y="67"/>
                    <a:pt x="31" y="67"/>
                  </a:cubicBezTo>
                  <a:cubicBezTo>
                    <a:pt x="35" y="68"/>
                    <a:pt x="38" y="69"/>
                    <a:pt x="42" y="69"/>
                  </a:cubicBezTo>
                  <a:cubicBezTo>
                    <a:pt x="47" y="69"/>
                    <a:pt x="50" y="68"/>
                    <a:pt x="54" y="67"/>
                  </a:cubicBezTo>
                  <a:moveTo>
                    <a:pt x="76" y="0"/>
                  </a:moveTo>
                  <a:cubicBezTo>
                    <a:pt x="9" y="0"/>
                    <a:pt x="9" y="0"/>
                    <a:pt x="9" y="0"/>
                  </a:cubicBezTo>
                  <a:cubicBezTo>
                    <a:pt x="3" y="7"/>
                    <a:pt x="0" y="16"/>
                    <a:pt x="0" y="26"/>
                  </a:cubicBezTo>
                  <a:cubicBezTo>
                    <a:pt x="0" y="27"/>
                    <a:pt x="0" y="27"/>
                    <a:pt x="0" y="28"/>
                  </a:cubicBezTo>
                  <a:cubicBezTo>
                    <a:pt x="85" y="28"/>
                    <a:pt x="85" y="28"/>
                    <a:pt x="85" y="28"/>
                  </a:cubicBezTo>
                  <a:cubicBezTo>
                    <a:pt x="85" y="27"/>
                    <a:pt x="85" y="27"/>
                    <a:pt x="85" y="26"/>
                  </a:cubicBezTo>
                  <a:cubicBezTo>
                    <a:pt x="85" y="16"/>
                    <a:pt x="82" y="7"/>
                    <a:pt x="76" y="0"/>
                  </a:cubicBezTo>
                </a:path>
              </a:pathLst>
            </a:custGeom>
            <a:solidFill>
              <a:srgbClr val="531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78" name="Freeform 177"/>
            <p:cNvSpPr>
              <a:spLocks/>
            </p:cNvSpPr>
            <p:nvPr/>
          </p:nvSpPr>
          <p:spPr bwMode="auto">
            <a:xfrm>
              <a:off x="3290985" y="5455278"/>
              <a:ext cx="188597" cy="46147"/>
            </a:xfrm>
            <a:custGeom>
              <a:avLst/>
              <a:gdLst>
                <a:gd name="T0" fmla="*/ 33 w 67"/>
                <a:gd name="T1" fmla="*/ 0 h 17"/>
                <a:gd name="T2" fmla="*/ 0 w 67"/>
                <a:gd name="T3" fmla="*/ 17 h 17"/>
                <a:gd name="T4" fmla="*/ 67 w 67"/>
                <a:gd name="T5" fmla="*/ 17 h 17"/>
                <a:gd name="T6" fmla="*/ 33 w 67"/>
                <a:gd name="T7" fmla="*/ 0 h 17"/>
              </a:gdLst>
              <a:ahLst/>
              <a:cxnLst>
                <a:cxn ang="0">
                  <a:pos x="T0" y="T1"/>
                </a:cxn>
                <a:cxn ang="0">
                  <a:pos x="T2" y="T3"/>
                </a:cxn>
                <a:cxn ang="0">
                  <a:pos x="T4" y="T5"/>
                </a:cxn>
                <a:cxn ang="0">
                  <a:pos x="T6" y="T7"/>
                </a:cxn>
              </a:cxnLst>
              <a:rect l="0" t="0" r="r" b="b"/>
              <a:pathLst>
                <a:path w="67" h="17">
                  <a:moveTo>
                    <a:pt x="33" y="0"/>
                  </a:moveTo>
                  <a:cubicBezTo>
                    <a:pt x="20" y="0"/>
                    <a:pt x="8" y="7"/>
                    <a:pt x="0" y="17"/>
                  </a:cubicBezTo>
                  <a:cubicBezTo>
                    <a:pt x="67" y="17"/>
                    <a:pt x="67" y="17"/>
                    <a:pt x="67" y="17"/>
                  </a:cubicBezTo>
                  <a:cubicBezTo>
                    <a:pt x="59" y="7"/>
                    <a:pt x="47" y="0"/>
                    <a:pt x="33"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79" name="Freeform 178"/>
            <p:cNvSpPr>
              <a:spLocks/>
            </p:cNvSpPr>
            <p:nvPr/>
          </p:nvSpPr>
          <p:spPr bwMode="auto">
            <a:xfrm>
              <a:off x="3266908" y="5581677"/>
              <a:ext cx="238755" cy="108343"/>
            </a:xfrm>
            <a:custGeom>
              <a:avLst/>
              <a:gdLst>
                <a:gd name="T0" fmla="*/ 85 w 85"/>
                <a:gd name="T1" fmla="*/ 0 h 39"/>
                <a:gd name="T2" fmla="*/ 0 w 85"/>
                <a:gd name="T3" fmla="*/ 0 h 39"/>
                <a:gd name="T4" fmla="*/ 31 w 85"/>
                <a:gd name="T5" fmla="*/ 39 h 39"/>
                <a:gd name="T6" fmla="*/ 54 w 85"/>
                <a:gd name="T7" fmla="*/ 39 h 39"/>
                <a:gd name="T8" fmla="*/ 85 w 85"/>
                <a:gd name="T9" fmla="*/ 0 h 39"/>
              </a:gdLst>
              <a:ahLst/>
              <a:cxnLst>
                <a:cxn ang="0">
                  <a:pos x="T0" y="T1"/>
                </a:cxn>
                <a:cxn ang="0">
                  <a:pos x="T2" y="T3"/>
                </a:cxn>
                <a:cxn ang="0">
                  <a:pos x="T4" y="T5"/>
                </a:cxn>
                <a:cxn ang="0">
                  <a:pos x="T6" y="T7"/>
                </a:cxn>
                <a:cxn ang="0">
                  <a:pos x="T8" y="T9"/>
                </a:cxn>
              </a:cxnLst>
              <a:rect l="0" t="0" r="r" b="b"/>
              <a:pathLst>
                <a:path w="85" h="39">
                  <a:moveTo>
                    <a:pt x="85" y="0"/>
                  </a:moveTo>
                  <a:cubicBezTo>
                    <a:pt x="0" y="0"/>
                    <a:pt x="0" y="0"/>
                    <a:pt x="0" y="0"/>
                  </a:cubicBezTo>
                  <a:cubicBezTo>
                    <a:pt x="1" y="19"/>
                    <a:pt x="14" y="34"/>
                    <a:pt x="31" y="39"/>
                  </a:cubicBezTo>
                  <a:cubicBezTo>
                    <a:pt x="54" y="39"/>
                    <a:pt x="54" y="39"/>
                    <a:pt x="54" y="39"/>
                  </a:cubicBezTo>
                  <a:cubicBezTo>
                    <a:pt x="71" y="34"/>
                    <a:pt x="84" y="19"/>
                    <a:pt x="85"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80" name="Oval 179"/>
            <p:cNvSpPr>
              <a:spLocks noChangeArrowheads="1"/>
            </p:cNvSpPr>
            <p:nvPr/>
          </p:nvSpPr>
          <p:spPr bwMode="auto">
            <a:xfrm>
              <a:off x="3220763" y="5413144"/>
              <a:ext cx="238755" cy="238756"/>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81" name="Freeform 180"/>
            <p:cNvSpPr>
              <a:spLocks noEditPoints="1"/>
            </p:cNvSpPr>
            <p:nvPr/>
          </p:nvSpPr>
          <p:spPr bwMode="auto">
            <a:xfrm>
              <a:off x="3280953" y="5479354"/>
              <a:ext cx="120381" cy="102324"/>
            </a:xfrm>
            <a:custGeom>
              <a:avLst/>
              <a:gdLst>
                <a:gd name="T0" fmla="*/ 41 w 43"/>
                <a:gd name="T1" fmla="*/ 34 h 36"/>
                <a:gd name="T2" fmla="*/ 0 w 43"/>
                <a:gd name="T3" fmla="*/ 6 h 36"/>
                <a:gd name="T4" fmla="*/ 0 w 43"/>
                <a:gd name="T5" fmla="*/ 36 h 36"/>
                <a:gd name="T6" fmla="*/ 43 w 43"/>
                <a:gd name="T7" fmla="*/ 0 h 36"/>
                <a:gd name="T8" fmla="*/ 0 w 43"/>
                <a:gd name="T9" fmla="*/ 0 h 36"/>
                <a:gd name="T10" fmla="*/ 25 w 43"/>
                <a:gd name="T11" fmla="*/ 20 h 36"/>
                <a:gd name="T12" fmla="*/ 24 w 43"/>
                <a:gd name="T13" fmla="*/ 18 h 36"/>
                <a:gd name="T14" fmla="*/ 22 w 43"/>
                <a:gd name="T15" fmla="*/ 17 h 36"/>
                <a:gd name="T16" fmla="*/ 20 w 43"/>
                <a:gd name="T17" fmla="*/ 16 h 36"/>
                <a:gd name="T18" fmla="*/ 18 w 43"/>
                <a:gd name="T19" fmla="*/ 16 h 36"/>
                <a:gd name="T20" fmla="*/ 16 w 43"/>
                <a:gd name="T21" fmla="*/ 17 h 36"/>
                <a:gd name="T22" fmla="*/ 15 w 43"/>
                <a:gd name="T23" fmla="*/ 18 h 36"/>
                <a:gd name="T24" fmla="*/ 13 w 43"/>
                <a:gd name="T25" fmla="*/ 20 h 36"/>
                <a:gd name="T26" fmla="*/ 13 w 43"/>
                <a:gd name="T27" fmla="*/ 22 h 36"/>
                <a:gd name="T28" fmla="*/ 14 w 43"/>
                <a:gd name="T29" fmla="*/ 25 h 36"/>
                <a:gd name="T30" fmla="*/ 14 w 43"/>
                <a:gd name="T31" fmla="*/ 26 h 36"/>
                <a:gd name="T32" fmla="*/ 16 w 43"/>
                <a:gd name="T33" fmla="*/ 28 h 36"/>
                <a:gd name="T34" fmla="*/ 18 w 43"/>
                <a:gd name="T35" fmla="*/ 29 h 36"/>
                <a:gd name="T36" fmla="*/ 19 w 43"/>
                <a:gd name="T37" fmla="*/ 27 h 36"/>
                <a:gd name="T38" fmla="*/ 22 w 43"/>
                <a:gd name="T39" fmla="*/ 28 h 36"/>
                <a:gd name="T40" fmla="*/ 22 w 43"/>
                <a:gd name="T41" fmla="*/ 26 h 36"/>
                <a:gd name="T42" fmla="*/ 25 w 43"/>
                <a:gd name="T43" fmla="*/ 25 h 36"/>
                <a:gd name="T44" fmla="*/ 24 w 43"/>
                <a:gd name="T45" fmla="*/ 23 h 36"/>
                <a:gd name="T46" fmla="*/ 22 w 43"/>
                <a:gd name="T47" fmla="*/ 22 h 36"/>
                <a:gd name="T48" fmla="*/ 17 w 43"/>
                <a:gd name="T49" fmla="*/ 24 h 36"/>
                <a:gd name="T50" fmla="*/ 19 w 43"/>
                <a:gd name="T51" fmla="*/ 20 h 36"/>
                <a:gd name="T52" fmla="*/ 18 w 43"/>
                <a:gd name="T53" fmla="*/ 22 h 36"/>
                <a:gd name="T54" fmla="*/ 19 w 43"/>
                <a:gd name="T55" fmla="*/ 24 h 36"/>
                <a:gd name="T56" fmla="*/ 30 w 43"/>
                <a:gd name="T57" fmla="*/ 18 h 36"/>
                <a:gd name="T58" fmla="*/ 30 w 43"/>
                <a:gd name="T59" fmla="*/ 17 h 36"/>
                <a:gd name="T60" fmla="*/ 30 w 43"/>
                <a:gd name="T61" fmla="*/ 16 h 36"/>
                <a:gd name="T62" fmla="*/ 28 w 43"/>
                <a:gd name="T63" fmla="*/ 16 h 36"/>
                <a:gd name="T64" fmla="*/ 27 w 43"/>
                <a:gd name="T65" fmla="*/ 14 h 36"/>
                <a:gd name="T66" fmla="*/ 25 w 43"/>
                <a:gd name="T67" fmla="*/ 16 h 36"/>
                <a:gd name="T68" fmla="*/ 24 w 43"/>
                <a:gd name="T69" fmla="*/ 16 h 36"/>
                <a:gd name="T70" fmla="*/ 24 w 43"/>
                <a:gd name="T71" fmla="*/ 17 h 36"/>
                <a:gd name="T72" fmla="*/ 25 w 43"/>
                <a:gd name="T73" fmla="*/ 18 h 36"/>
                <a:gd name="T74" fmla="*/ 24 w 43"/>
                <a:gd name="T75" fmla="*/ 19 h 36"/>
                <a:gd name="T76" fmla="*/ 25 w 43"/>
                <a:gd name="T77" fmla="*/ 20 h 36"/>
                <a:gd name="T78" fmla="*/ 26 w 43"/>
                <a:gd name="T79" fmla="*/ 21 h 36"/>
                <a:gd name="T80" fmla="*/ 28 w 43"/>
                <a:gd name="T81" fmla="*/ 21 h 36"/>
                <a:gd name="T82" fmla="*/ 30 w 43"/>
                <a:gd name="T83" fmla="*/ 20 h 36"/>
                <a:gd name="T84" fmla="*/ 30 w 43"/>
                <a:gd name="T85" fmla="*/ 19 h 36"/>
                <a:gd name="T86" fmla="*/ 29 w 43"/>
                <a:gd name="T87" fmla="*/ 18 h 36"/>
                <a:gd name="T88" fmla="*/ 26 w 43"/>
                <a:gd name="T8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 h="36">
                  <a:moveTo>
                    <a:pt x="2" y="9"/>
                  </a:moveTo>
                  <a:cubicBezTo>
                    <a:pt x="2" y="34"/>
                    <a:pt x="2" y="34"/>
                    <a:pt x="2" y="34"/>
                  </a:cubicBezTo>
                  <a:cubicBezTo>
                    <a:pt x="41" y="34"/>
                    <a:pt x="41" y="34"/>
                    <a:pt x="41" y="34"/>
                  </a:cubicBezTo>
                  <a:cubicBezTo>
                    <a:pt x="41" y="9"/>
                    <a:pt x="41" y="9"/>
                    <a:pt x="41" y="9"/>
                  </a:cubicBezTo>
                  <a:cubicBezTo>
                    <a:pt x="2" y="9"/>
                    <a:pt x="2" y="9"/>
                    <a:pt x="2" y="9"/>
                  </a:cubicBezTo>
                  <a:close/>
                  <a:moveTo>
                    <a:pt x="0" y="6"/>
                  </a:moveTo>
                  <a:cubicBezTo>
                    <a:pt x="43" y="6"/>
                    <a:pt x="43" y="6"/>
                    <a:pt x="43" y="6"/>
                  </a:cubicBezTo>
                  <a:cubicBezTo>
                    <a:pt x="43" y="36"/>
                    <a:pt x="43" y="36"/>
                    <a:pt x="43" y="36"/>
                  </a:cubicBezTo>
                  <a:cubicBezTo>
                    <a:pt x="0" y="36"/>
                    <a:pt x="0" y="36"/>
                    <a:pt x="0" y="36"/>
                  </a:cubicBezTo>
                  <a:cubicBezTo>
                    <a:pt x="0" y="6"/>
                    <a:pt x="0" y="6"/>
                    <a:pt x="0" y="6"/>
                  </a:cubicBezTo>
                  <a:close/>
                  <a:moveTo>
                    <a:pt x="0" y="0"/>
                  </a:moveTo>
                  <a:cubicBezTo>
                    <a:pt x="43" y="0"/>
                    <a:pt x="43" y="0"/>
                    <a:pt x="43" y="0"/>
                  </a:cubicBezTo>
                  <a:cubicBezTo>
                    <a:pt x="43" y="4"/>
                    <a:pt x="43" y="4"/>
                    <a:pt x="43" y="4"/>
                  </a:cubicBezTo>
                  <a:cubicBezTo>
                    <a:pt x="0" y="4"/>
                    <a:pt x="0" y="4"/>
                    <a:pt x="0" y="4"/>
                  </a:cubicBezTo>
                  <a:cubicBezTo>
                    <a:pt x="0" y="0"/>
                    <a:pt x="0" y="0"/>
                    <a:pt x="0" y="0"/>
                  </a:cubicBezTo>
                  <a:close/>
                  <a:moveTo>
                    <a:pt x="26" y="22"/>
                  </a:moveTo>
                  <a:cubicBezTo>
                    <a:pt x="25" y="21"/>
                    <a:pt x="25" y="21"/>
                    <a:pt x="25" y="21"/>
                  </a:cubicBezTo>
                  <a:cubicBezTo>
                    <a:pt x="25" y="20"/>
                    <a:pt x="25" y="20"/>
                    <a:pt x="25" y="20"/>
                  </a:cubicBezTo>
                  <a:cubicBezTo>
                    <a:pt x="23" y="20"/>
                    <a:pt x="23" y="20"/>
                    <a:pt x="23" y="20"/>
                  </a:cubicBezTo>
                  <a:cubicBezTo>
                    <a:pt x="23" y="20"/>
                    <a:pt x="23" y="20"/>
                    <a:pt x="23" y="20"/>
                  </a:cubicBezTo>
                  <a:cubicBezTo>
                    <a:pt x="24" y="18"/>
                    <a:pt x="24" y="18"/>
                    <a:pt x="24" y="18"/>
                  </a:cubicBezTo>
                  <a:cubicBezTo>
                    <a:pt x="24" y="18"/>
                    <a:pt x="24" y="18"/>
                    <a:pt x="24" y="18"/>
                  </a:cubicBezTo>
                  <a:cubicBezTo>
                    <a:pt x="23" y="17"/>
                    <a:pt x="23" y="17"/>
                    <a:pt x="23" y="17"/>
                  </a:cubicBezTo>
                  <a:cubicBezTo>
                    <a:pt x="22" y="17"/>
                    <a:pt x="22" y="17"/>
                    <a:pt x="22" y="17"/>
                  </a:cubicBezTo>
                  <a:cubicBezTo>
                    <a:pt x="21" y="18"/>
                    <a:pt x="21" y="18"/>
                    <a:pt x="21" y="18"/>
                  </a:cubicBezTo>
                  <a:cubicBezTo>
                    <a:pt x="21" y="18"/>
                    <a:pt x="21" y="18"/>
                    <a:pt x="21" y="18"/>
                  </a:cubicBezTo>
                  <a:cubicBezTo>
                    <a:pt x="20" y="16"/>
                    <a:pt x="20" y="16"/>
                    <a:pt x="20" y="16"/>
                  </a:cubicBezTo>
                  <a:cubicBezTo>
                    <a:pt x="20" y="16"/>
                    <a:pt x="20" y="16"/>
                    <a:pt x="20" y="16"/>
                  </a:cubicBezTo>
                  <a:cubicBezTo>
                    <a:pt x="19" y="16"/>
                    <a:pt x="19" y="16"/>
                    <a:pt x="19" y="16"/>
                  </a:cubicBezTo>
                  <a:cubicBezTo>
                    <a:pt x="18" y="16"/>
                    <a:pt x="18" y="16"/>
                    <a:pt x="18" y="16"/>
                  </a:cubicBezTo>
                  <a:cubicBezTo>
                    <a:pt x="18" y="18"/>
                    <a:pt x="18" y="18"/>
                    <a:pt x="18" y="18"/>
                  </a:cubicBezTo>
                  <a:cubicBezTo>
                    <a:pt x="17" y="18"/>
                    <a:pt x="17" y="18"/>
                    <a:pt x="17" y="18"/>
                  </a:cubicBezTo>
                  <a:cubicBezTo>
                    <a:pt x="16" y="17"/>
                    <a:pt x="16" y="17"/>
                    <a:pt x="16" y="17"/>
                  </a:cubicBezTo>
                  <a:cubicBezTo>
                    <a:pt x="16" y="17"/>
                    <a:pt x="16" y="17"/>
                    <a:pt x="16" y="17"/>
                  </a:cubicBezTo>
                  <a:cubicBezTo>
                    <a:pt x="15" y="18"/>
                    <a:pt x="15" y="18"/>
                    <a:pt x="15" y="18"/>
                  </a:cubicBezTo>
                  <a:cubicBezTo>
                    <a:pt x="15" y="18"/>
                    <a:pt x="15" y="18"/>
                    <a:pt x="15" y="18"/>
                  </a:cubicBezTo>
                  <a:cubicBezTo>
                    <a:pt x="15" y="20"/>
                    <a:pt x="15" y="20"/>
                    <a:pt x="15" y="20"/>
                  </a:cubicBezTo>
                  <a:cubicBezTo>
                    <a:pt x="15" y="20"/>
                    <a:pt x="15" y="20"/>
                    <a:pt x="15" y="20"/>
                  </a:cubicBezTo>
                  <a:cubicBezTo>
                    <a:pt x="13" y="20"/>
                    <a:pt x="13" y="20"/>
                    <a:pt x="13" y="20"/>
                  </a:cubicBezTo>
                  <a:cubicBezTo>
                    <a:pt x="13" y="21"/>
                    <a:pt x="13" y="21"/>
                    <a:pt x="13" y="21"/>
                  </a:cubicBezTo>
                  <a:cubicBezTo>
                    <a:pt x="13" y="22"/>
                    <a:pt x="13" y="22"/>
                    <a:pt x="13" y="22"/>
                  </a:cubicBezTo>
                  <a:cubicBezTo>
                    <a:pt x="13" y="22"/>
                    <a:pt x="13" y="22"/>
                    <a:pt x="13" y="22"/>
                  </a:cubicBezTo>
                  <a:cubicBezTo>
                    <a:pt x="15" y="23"/>
                    <a:pt x="15" y="23"/>
                    <a:pt x="15" y="23"/>
                  </a:cubicBezTo>
                  <a:cubicBezTo>
                    <a:pt x="15" y="23"/>
                    <a:pt x="15" y="23"/>
                    <a:pt x="15" y="23"/>
                  </a:cubicBezTo>
                  <a:cubicBezTo>
                    <a:pt x="14" y="25"/>
                    <a:pt x="14" y="25"/>
                    <a:pt x="14" y="25"/>
                  </a:cubicBezTo>
                  <a:cubicBezTo>
                    <a:pt x="13" y="25"/>
                    <a:pt x="13" y="25"/>
                    <a:pt x="13" y="25"/>
                  </a:cubicBezTo>
                  <a:cubicBezTo>
                    <a:pt x="14" y="26"/>
                    <a:pt x="14" y="26"/>
                    <a:pt x="14" y="26"/>
                  </a:cubicBezTo>
                  <a:cubicBezTo>
                    <a:pt x="14" y="26"/>
                    <a:pt x="14" y="26"/>
                    <a:pt x="14" y="26"/>
                  </a:cubicBezTo>
                  <a:cubicBezTo>
                    <a:pt x="16" y="26"/>
                    <a:pt x="16" y="26"/>
                    <a:pt x="16" y="26"/>
                  </a:cubicBezTo>
                  <a:cubicBezTo>
                    <a:pt x="17" y="26"/>
                    <a:pt x="17" y="26"/>
                    <a:pt x="17" y="26"/>
                  </a:cubicBezTo>
                  <a:cubicBezTo>
                    <a:pt x="16" y="28"/>
                    <a:pt x="16" y="28"/>
                    <a:pt x="16" y="28"/>
                  </a:cubicBezTo>
                  <a:cubicBezTo>
                    <a:pt x="17" y="28"/>
                    <a:pt x="17" y="28"/>
                    <a:pt x="17" y="28"/>
                  </a:cubicBezTo>
                  <a:cubicBezTo>
                    <a:pt x="18" y="29"/>
                    <a:pt x="18" y="29"/>
                    <a:pt x="18" y="29"/>
                  </a:cubicBezTo>
                  <a:cubicBezTo>
                    <a:pt x="18" y="29"/>
                    <a:pt x="18" y="29"/>
                    <a:pt x="18" y="29"/>
                  </a:cubicBezTo>
                  <a:cubicBezTo>
                    <a:pt x="19" y="27"/>
                    <a:pt x="19" y="27"/>
                    <a:pt x="19" y="27"/>
                  </a:cubicBezTo>
                  <a:cubicBezTo>
                    <a:pt x="19" y="27"/>
                    <a:pt x="19" y="27"/>
                    <a:pt x="19" y="27"/>
                  </a:cubicBezTo>
                  <a:cubicBezTo>
                    <a:pt x="19" y="27"/>
                    <a:pt x="19" y="27"/>
                    <a:pt x="19" y="27"/>
                  </a:cubicBezTo>
                  <a:cubicBezTo>
                    <a:pt x="20" y="29"/>
                    <a:pt x="20" y="29"/>
                    <a:pt x="20" y="29"/>
                  </a:cubicBezTo>
                  <a:cubicBezTo>
                    <a:pt x="21" y="29"/>
                    <a:pt x="21" y="29"/>
                    <a:pt x="21" y="29"/>
                  </a:cubicBezTo>
                  <a:cubicBezTo>
                    <a:pt x="22" y="28"/>
                    <a:pt x="22" y="28"/>
                    <a:pt x="22" y="28"/>
                  </a:cubicBezTo>
                  <a:cubicBezTo>
                    <a:pt x="22" y="28"/>
                    <a:pt x="22" y="28"/>
                    <a:pt x="22" y="28"/>
                  </a:cubicBezTo>
                  <a:cubicBezTo>
                    <a:pt x="22" y="26"/>
                    <a:pt x="22" y="26"/>
                    <a:pt x="22" y="26"/>
                  </a:cubicBezTo>
                  <a:cubicBezTo>
                    <a:pt x="22" y="26"/>
                    <a:pt x="22" y="26"/>
                    <a:pt x="22" y="26"/>
                  </a:cubicBezTo>
                  <a:cubicBezTo>
                    <a:pt x="24" y="26"/>
                    <a:pt x="24" y="26"/>
                    <a:pt x="24" y="26"/>
                  </a:cubicBezTo>
                  <a:cubicBezTo>
                    <a:pt x="24" y="26"/>
                    <a:pt x="24" y="26"/>
                    <a:pt x="24" y="26"/>
                  </a:cubicBezTo>
                  <a:cubicBezTo>
                    <a:pt x="25" y="25"/>
                    <a:pt x="25" y="25"/>
                    <a:pt x="25" y="25"/>
                  </a:cubicBezTo>
                  <a:cubicBezTo>
                    <a:pt x="25" y="25"/>
                    <a:pt x="25" y="25"/>
                    <a:pt x="25" y="25"/>
                  </a:cubicBezTo>
                  <a:cubicBezTo>
                    <a:pt x="24" y="23"/>
                    <a:pt x="24" y="23"/>
                    <a:pt x="24" y="23"/>
                  </a:cubicBezTo>
                  <a:cubicBezTo>
                    <a:pt x="24" y="23"/>
                    <a:pt x="24" y="23"/>
                    <a:pt x="24" y="23"/>
                  </a:cubicBezTo>
                  <a:cubicBezTo>
                    <a:pt x="25" y="22"/>
                    <a:pt x="25" y="22"/>
                    <a:pt x="25" y="22"/>
                  </a:cubicBezTo>
                  <a:lnTo>
                    <a:pt x="26" y="22"/>
                  </a:lnTo>
                  <a:close/>
                  <a:moveTo>
                    <a:pt x="22" y="22"/>
                  </a:moveTo>
                  <a:cubicBezTo>
                    <a:pt x="22" y="23"/>
                    <a:pt x="21" y="24"/>
                    <a:pt x="21" y="24"/>
                  </a:cubicBezTo>
                  <a:cubicBezTo>
                    <a:pt x="21" y="25"/>
                    <a:pt x="20" y="25"/>
                    <a:pt x="19" y="25"/>
                  </a:cubicBezTo>
                  <a:cubicBezTo>
                    <a:pt x="19" y="25"/>
                    <a:pt x="18" y="25"/>
                    <a:pt x="17" y="24"/>
                  </a:cubicBezTo>
                  <a:cubicBezTo>
                    <a:pt x="17" y="24"/>
                    <a:pt x="17" y="23"/>
                    <a:pt x="17" y="22"/>
                  </a:cubicBezTo>
                  <a:cubicBezTo>
                    <a:pt x="17" y="22"/>
                    <a:pt x="17" y="21"/>
                    <a:pt x="17" y="21"/>
                  </a:cubicBezTo>
                  <a:cubicBezTo>
                    <a:pt x="18" y="20"/>
                    <a:pt x="19" y="20"/>
                    <a:pt x="19" y="20"/>
                  </a:cubicBezTo>
                  <a:cubicBezTo>
                    <a:pt x="20" y="20"/>
                    <a:pt x="21" y="20"/>
                    <a:pt x="21" y="21"/>
                  </a:cubicBezTo>
                  <a:cubicBezTo>
                    <a:pt x="21" y="21"/>
                    <a:pt x="22" y="22"/>
                    <a:pt x="22" y="22"/>
                  </a:cubicBezTo>
                  <a:close/>
                  <a:moveTo>
                    <a:pt x="18" y="22"/>
                  </a:moveTo>
                  <a:cubicBezTo>
                    <a:pt x="18" y="22"/>
                    <a:pt x="19" y="21"/>
                    <a:pt x="19" y="21"/>
                  </a:cubicBezTo>
                  <a:cubicBezTo>
                    <a:pt x="20" y="21"/>
                    <a:pt x="20" y="22"/>
                    <a:pt x="20" y="22"/>
                  </a:cubicBezTo>
                  <a:cubicBezTo>
                    <a:pt x="20" y="23"/>
                    <a:pt x="20" y="24"/>
                    <a:pt x="19" y="24"/>
                  </a:cubicBezTo>
                  <a:cubicBezTo>
                    <a:pt x="19" y="24"/>
                    <a:pt x="18" y="23"/>
                    <a:pt x="18" y="22"/>
                  </a:cubicBezTo>
                  <a:close/>
                  <a:moveTo>
                    <a:pt x="29" y="18"/>
                  </a:moveTo>
                  <a:cubicBezTo>
                    <a:pt x="30" y="18"/>
                    <a:pt x="30" y="18"/>
                    <a:pt x="30" y="18"/>
                  </a:cubicBezTo>
                  <a:cubicBezTo>
                    <a:pt x="29" y="17"/>
                    <a:pt x="29" y="17"/>
                    <a:pt x="29" y="17"/>
                  </a:cubicBezTo>
                  <a:cubicBezTo>
                    <a:pt x="30" y="17"/>
                    <a:pt x="30" y="17"/>
                    <a:pt x="30" y="17"/>
                  </a:cubicBezTo>
                  <a:cubicBezTo>
                    <a:pt x="30" y="17"/>
                    <a:pt x="30" y="17"/>
                    <a:pt x="30" y="17"/>
                  </a:cubicBezTo>
                  <a:cubicBezTo>
                    <a:pt x="30" y="16"/>
                    <a:pt x="30" y="16"/>
                    <a:pt x="30" y="16"/>
                  </a:cubicBezTo>
                  <a:cubicBezTo>
                    <a:pt x="30" y="16"/>
                    <a:pt x="30" y="16"/>
                    <a:pt x="30" y="16"/>
                  </a:cubicBezTo>
                  <a:cubicBezTo>
                    <a:pt x="30" y="16"/>
                    <a:pt x="30" y="16"/>
                    <a:pt x="30" y="16"/>
                  </a:cubicBezTo>
                  <a:cubicBezTo>
                    <a:pt x="30" y="16"/>
                    <a:pt x="30" y="16"/>
                    <a:pt x="30" y="16"/>
                  </a:cubicBezTo>
                  <a:cubicBezTo>
                    <a:pt x="29" y="16"/>
                    <a:pt x="29" y="16"/>
                    <a:pt x="29" y="16"/>
                  </a:cubicBezTo>
                  <a:cubicBezTo>
                    <a:pt x="28" y="16"/>
                    <a:pt x="28" y="16"/>
                    <a:pt x="28" y="16"/>
                  </a:cubicBezTo>
                  <a:cubicBezTo>
                    <a:pt x="28" y="15"/>
                    <a:pt x="28" y="15"/>
                    <a:pt x="28" y="15"/>
                  </a:cubicBezTo>
                  <a:cubicBezTo>
                    <a:pt x="27" y="14"/>
                    <a:pt x="27" y="14"/>
                    <a:pt x="27" y="14"/>
                  </a:cubicBezTo>
                  <a:cubicBezTo>
                    <a:pt x="27" y="14"/>
                    <a:pt x="27" y="14"/>
                    <a:pt x="27" y="14"/>
                  </a:cubicBezTo>
                  <a:cubicBezTo>
                    <a:pt x="26" y="15"/>
                    <a:pt x="26" y="15"/>
                    <a:pt x="26" y="15"/>
                  </a:cubicBezTo>
                  <a:cubicBezTo>
                    <a:pt x="26" y="16"/>
                    <a:pt x="26" y="16"/>
                    <a:pt x="26" y="16"/>
                  </a:cubicBezTo>
                  <a:cubicBezTo>
                    <a:pt x="25" y="16"/>
                    <a:pt x="25" y="16"/>
                    <a:pt x="25" y="16"/>
                  </a:cubicBezTo>
                  <a:cubicBezTo>
                    <a:pt x="25" y="16"/>
                    <a:pt x="25" y="16"/>
                    <a:pt x="25" y="16"/>
                  </a:cubicBezTo>
                  <a:cubicBezTo>
                    <a:pt x="24" y="16"/>
                    <a:pt x="24" y="16"/>
                    <a:pt x="24" y="16"/>
                  </a:cubicBezTo>
                  <a:cubicBezTo>
                    <a:pt x="24" y="16"/>
                    <a:pt x="24" y="16"/>
                    <a:pt x="24" y="16"/>
                  </a:cubicBezTo>
                  <a:cubicBezTo>
                    <a:pt x="24" y="16"/>
                    <a:pt x="24" y="16"/>
                    <a:pt x="24" y="16"/>
                  </a:cubicBezTo>
                  <a:cubicBezTo>
                    <a:pt x="24" y="17"/>
                    <a:pt x="24" y="17"/>
                    <a:pt x="24" y="17"/>
                  </a:cubicBezTo>
                  <a:cubicBezTo>
                    <a:pt x="24" y="17"/>
                    <a:pt x="24" y="17"/>
                    <a:pt x="24" y="17"/>
                  </a:cubicBezTo>
                  <a:cubicBezTo>
                    <a:pt x="25" y="17"/>
                    <a:pt x="25" y="17"/>
                    <a:pt x="25" y="17"/>
                  </a:cubicBezTo>
                  <a:cubicBezTo>
                    <a:pt x="25" y="18"/>
                    <a:pt x="25" y="18"/>
                    <a:pt x="25" y="18"/>
                  </a:cubicBezTo>
                  <a:cubicBezTo>
                    <a:pt x="25" y="18"/>
                    <a:pt x="25" y="18"/>
                    <a:pt x="25" y="18"/>
                  </a:cubicBezTo>
                  <a:cubicBezTo>
                    <a:pt x="24" y="19"/>
                    <a:pt x="24" y="19"/>
                    <a:pt x="24" y="19"/>
                  </a:cubicBezTo>
                  <a:cubicBezTo>
                    <a:pt x="24" y="19"/>
                    <a:pt x="24" y="19"/>
                    <a:pt x="24" y="19"/>
                  </a:cubicBezTo>
                  <a:cubicBezTo>
                    <a:pt x="24" y="19"/>
                    <a:pt x="24" y="19"/>
                    <a:pt x="24" y="19"/>
                  </a:cubicBezTo>
                  <a:cubicBezTo>
                    <a:pt x="24" y="20"/>
                    <a:pt x="24" y="20"/>
                    <a:pt x="24" y="20"/>
                  </a:cubicBezTo>
                  <a:cubicBezTo>
                    <a:pt x="24" y="20"/>
                    <a:pt x="24" y="20"/>
                    <a:pt x="24" y="20"/>
                  </a:cubicBezTo>
                  <a:cubicBezTo>
                    <a:pt x="25" y="20"/>
                    <a:pt x="25" y="20"/>
                    <a:pt x="25" y="20"/>
                  </a:cubicBezTo>
                  <a:cubicBezTo>
                    <a:pt x="25" y="20"/>
                    <a:pt x="25" y="20"/>
                    <a:pt x="25" y="20"/>
                  </a:cubicBezTo>
                  <a:cubicBezTo>
                    <a:pt x="26" y="20"/>
                    <a:pt x="26" y="20"/>
                    <a:pt x="26" y="20"/>
                  </a:cubicBezTo>
                  <a:cubicBezTo>
                    <a:pt x="26" y="21"/>
                    <a:pt x="26" y="21"/>
                    <a:pt x="26" y="21"/>
                  </a:cubicBezTo>
                  <a:cubicBezTo>
                    <a:pt x="27" y="21"/>
                    <a:pt x="27" y="21"/>
                    <a:pt x="27" y="21"/>
                  </a:cubicBezTo>
                  <a:cubicBezTo>
                    <a:pt x="27" y="21"/>
                    <a:pt x="27" y="21"/>
                    <a:pt x="27" y="21"/>
                  </a:cubicBezTo>
                  <a:cubicBezTo>
                    <a:pt x="28" y="21"/>
                    <a:pt x="28" y="21"/>
                    <a:pt x="28" y="21"/>
                  </a:cubicBezTo>
                  <a:cubicBezTo>
                    <a:pt x="28" y="20"/>
                    <a:pt x="28" y="20"/>
                    <a:pt x="28" y="20"/>
                  </a:cubicBezTo>
                  <a:cubicBezTo>
                    <a:pt x="29" y="20"/>
                    <a:pt x="29" y="20"/>
                    <a:pt x="29" y="20"/>
                  </a:cubicBezTo>
                  <a:cubicBezTo>
                    <a:pt x="30" y="20"/>
                    <a:pt x="30" y="20"/>
                    <a:pt x="30" y="20"/>
                  </a:cubicBezTo>
                  <a:cubicBezTo>
                    <a:pt x="30" y="20"/>
                    <a:pt x="30" y="20"/>
                    <a:pt x="30" y="20"/>
                  </a:cubicBezTo>
                  <a:cubicBezTo>
                    <a:pt x="30" y="20"/>
                    <a:pt x="30" y="20"/>
                    <a:pt x="30" y="20"/>
                  </a:cubicBezTo>
                  <a:cubicBezTo>
                    <a:pt x="30" y="19"/>
                    <a:pt x="30" y="19"/>
                    <a:pt x="30" y="19"/>
                  </a:cubicBezTo>
                  <a:cubicBezTo>
                    <a:pt x="30" y="19"/>
                    <a:pt x="30" y="19"/>
                    <a:pt x="30" y="19"/>
                  </a:cubicBezTo>
                  <a:cubicBezTo>
                    <a:pt x="30" y="19"/>
                    <a:pt x="30" y="19"/>
                    <a:pt x="30" y="19"/>
                  </a:cubicBezTo>
                  <a:cubicBezTo>
                    <a:pt x="29" y="18"/>
                    <a:pt x="29" y="18"/>
                    <a:pt x="29" y="18"/>
                  </a:cubicBezTo>
                  <a:close/>
                  <a:moveTo>
                    <a:pt x="28" y="18"/>
                  </a:moveTo>
                  <a:cubicBezTo>
                    <a:pt x="28" y="18"/>
                    <a:pt x="28" y="19"/>
                    <a:pt x="27" y="19"/>
                  </a:cubicBezTo>
                  <a:cubicBezTo>
                    <a:pt x="27" y="19"/>
                    <a:pt x="26" y="18"/>
                    <a:pt x="26" y="18"/>
                  </a:cubicBezTo>
                  <a:cubicBezTo>
                    <a:pt x="26" y="17"/>
                    <a:pt x="27" y="17"/>
                    <a:pt x="27" y="17"/>
                  </a:cubicBezTo>
                  <a:cubicBezTo>
                    <a:pt x="28" y="17"/>
                    <a:pt x="28" y="17"/>
                    <a:pt x="28" y="18"/>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82" name="Freeform 181"/>
            <p:cNvSpPr>
              <a:spLocks/>
            </p:cNvSpPr>
            <p:nvPr/>
          </p:nvSpPr>
          <p:spPr bwMode="auto">
            <a:xfrm>
              <a:off x="3154553" y="6406285"/>
              <a:ext cx="274869" cy="82261"/>
            </a:xfrm>
            <a:custGeom>
              <a:avLst/>
              <a:gdLst>
                <a:gd name="T0" fmla="*/ 62 w 98"/>
                <a:gd name="T1" fmla="*/ 0 h 29"/>
                <a:gd name="T2" fmla="*/ 36 w 98"/>
                <a:gd name="T3" fmla="*/ 0 h 29"/>
                <a:gd name="T4" fmla="*/ 0 w 98"/>
                <a:gd name="T5" fmla="*/ 29 h 29"/>
                <a:gd name="T6" fmla="*/ 98 w 98"/>
                <a:gd name="T7" fmla="*/ 29 h 29"/>
                <a:gd name="T8" fmla="*/ 62 w 98"/>
                <a:gd name="T9" fmla="*/ 0 h 29"/>
              </a:gdLst>
              <a:ahLst/>
              <a:cxnLst>
                <a:cxn ang="0">
                  <a:pos x="T0" y="T1"/>
                </a:cxn>
                <a:cxn ang="0">
                  <a:pos x="T2" y="T3"/>
                </a:cxn>
                <a:cxn ang="0">
                  <a:pos x="T4" y="T5"/>
                </a:cxn>
                <a:cxn ang="0">
                  <a:pos x="T6" y="T7"/>
                </a:cxn>
                <a:cxn ang="0">
                  <a:pos x="T8" y="T9"/>
                </a:cxn>
              </a:cxnLst>
              <a:rect l="0" t="0" r="r" b="b"/>
              <a:pathLst>
                <a:path w="98" h="29">
                  <a:moveTo>
                    <a:pt x="62" y="0"/>
                  </a:moveTo>
                  <a:cubicBezTo>
                    <a:pt x="36" y="0"/>
                    <a:pt x="36" y="0"/>
                    <a:pt x="36" y="0"/>
                  </a:cubicBezTo>
                  <a:cubicBezTo>
                    <a:pt x="20" y="4"/>
                    <a:pt x="7" y="15"/>
                    <a:pt x="0" y="29"/>
                  </a:cubicBezTo>
                  <a:cubicBezTo>
                    <a:pt x="98" y="29"/>
                    <a:pt x="98" y="29"/>
                    <a:pt x="98" y="29"/>
                  </a:cubicBezTo>
                  <a:cubicBezTo>
                    <a:pt x="91" y="15"/>
                    <a:pt x="78" y="4"/>
                    <a:pt x="62" y="0"/>
                  </a:cubicBezTo>
                </a:path>
              </a:pathLst>
            </a:custGeom>
            <a:solidFill>
              <a:srgbClr val="531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83" name="Freeform 182"/>
            <p:cNvSpPr>
              <a:spLocks/>
            </p:cNvSpPr>
            <p:nvPr/>
          </p:nvSpPr>
          <p:spPr bwMode="auto">
            <a:xfrm>
              <a:off x="3254870" y="6404278"/>
              <a:ext cx="74234" cy="2007"/>
            </a:xfrm>
            <a:custGeom>
              <a:avLst/>
              <a:gdLst>
                <a:gd name="T0" fmla="*/ 13 w 26"/>
                <a:gd name="T1" fmla="*/ 0 h 1"/>
                <a:gd name="T2" fmla="*/ 0 w 26"/>
                <a:gd name="T3" fmla="*/ 1 h 1"/>
                <a:gd name="T4" fmla="*/ 26 w 26"/>
                <a:gd name="T5" fmla="*/ 1 h 1"/>
                <a:gd name="T6" fmla="*/ 13 w 26"/>
                <a:gd name="T7" fmla="*/ 0 h 1"/>
              </a:gdLst>
              <a:ahLst/>
              <a:cxnLst>
                <a:cxn ang="0">
                  <a:pos x="T0" y="T1"/>
                </a:cxn>
                <a:cxn ang="0">
                  <a:pos x="T2" y="T3"/>
                </a:cxn>
                <a:cxn ang="0">
                  <a:pos x="T4" y="T5"/>
                </a:cxn>
                <a:cxn ang="0">
                  <a:pos x="T6" y="T7"/>
                </a:cxn>
              </a:cxnLst>
              <a:rect l="0" t="0" r="r" b="b"/>
              <a:pathLst>
                <a:path w="26" h="1">
                  <a:moveTo>
                    <a:pt x="13" y="0"/>
                  </a:moveTo>
                  <a:cubicBezTo>
                    <a:pt x="8" y="0"/>
                    <a:pt x="4" y="0"/>
                    <a:pt x="0" y="1"/>
                  </a:cubicBezTo>
                  <a:cubicBezTo>
                    <a:pt x="26" y="1"/>
                    <a:pt x="26" y="1"/>
                    <a:pt x="26" y="1"/>
                  </a:cubicBezTo>
                  <a:cubicBezTo>
                    <a:pt x="22" y="0"/>
                    <a:pt x="17" y="0"/>
                    <a:pt x="13"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84" name="Freeform 183"/>
            <p:cNvSpPr>
              <a:spLocks/>
            </p:cNvSpPr>
            <p:nvPr/>
          </p:nvSpPr>
          <p:spPr bwMode="auto">
            <a:xfrm>
              <a:off x="3142515" y="6598895"/>
              <a:ext cx="298945" cy="102324"/>
            </a:xfrm>
            <a:custGeom>
              <a:avLst/>
              <a:gdLst>
                <a:gd name="T0" fmla="*/ 106 w 106"/>
                <a:gd name="T1" fmla="*/ 0 h 37"/>
                <a:gd name="T2" fmla="*/ 0 w 106"/>
                <a:gd name="T3" fmla="*/ 0 h 37"/>
                <a:gd name="T4" fmla="*/ 32 w 106"/>
                <a:gd name="T5" fmla="*/ 36 h 37"/>
                <a:gd name="T6" fmla="*/ 32 w 106"/>
                <a:gd name="T7" fmla="*/ 24 h 37"/>
                <a:gd name="T8" fmla="*/ 71 w 106"/>
                <a:gd name="T9" fmla="*/ 24 h 37"/>
                <a:gd name="T10" fmla="*/ 71 w 106"/>
                <a:gd name="T11" fmla="*/ 37 h 37"/>
                <a:gd name="T12" fmla="*/ 106 w 10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106" y="0"/>
                  </a:moveTo>
                  <a:cubicBezTo>
                    <a:pt x="0" y="0"/>
                    <a:pt x="0" y="0"/>
                    <a:pt x="0" y="0"/>
                  </a:cubicBezTo>
                  <a:cubicBezTo>
                    <a:pt x="4" y="16"/>
                    <a:pt x="16" y="30"/>
                    <a:pt x="32" y="36"/>
                  </a:cubicBezTo>
                  <a:cubicBezTo>
                    <a:pt x="32" y="24"/>
                    <a:pt x="32" y="24"/>
                    <a:pt x="32" y="24"/>
                  </a:cubicBezTo>
                  <a:cubicBezTo>
                    <a:pt x="71" y="24"/>
                    <a:pt x="71" y="24"/>
                    <a:pt x="71" y="24"/>
                  </a:cubicBezTo>
                  <a:cubicBezTo>
                    <a:pt x="71" y="37"/>
                    <a:pt x="71" y="37"/>
                    <a:pt x="71" y="37"/>
                  </a:cubicBezTo>
                  <a:cubicBezTo>
                    <a:pt x="88" y="31"/>
                    <a:pt x="101" y="17"/>
                    <a:pt x="106" y="0"/>
                  </a:cubicBezTo>
                </a:path>
              </a:pathLst>
            </a:custGeom>
            <a:solidFill>
              <a:srgbClr val="531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85" name="Freeform 184"/>
            <p:cNvSpPr>
              <a:spLocks/>
            </p:cNvSpPr>
            <p:nvPr/>
          </p:nvSpPr>
          <p:spPr bwMode="auto">
            <a:xfrm>
              <a:off x="3232801" y="6665103"/>
              <a:ext cx="110348" cy="46147"/>
            </a:xfrm>
            <a:custGeom>
              <a:avLst/>
              <a:gdLst>
                <a:gd name="T0" fmla="*/ 39 w 39"/>
                <a:gd name="T1" fmla="*/ 0 h 16"/>
                <a:gd name="T2" fmla="*/ 0 w 39"/>
                <a:gd name="T3" fmla="*/ 0 h 16"/>
                <a:gd name="T4" fmla="*/ 0 w 39"/>
                <a:gd name="T5" fmla="*/ 12 h 16"/>
                <a:gd name="T6" fmla="*/ 21 w 39"/>
                <a:gd name="T7" fmla="*/ 16 h 16"/>
                <a:gd name="T8" fmla="*/ 39 w 39"/>
                <a:gd name="T9" fmla="*/ 13 h 16"/>
                <a:gd name="T10" fmla="*/ 39 w 39"/>
                <a:gd name="T11" fmla="*/ 0 h 16"/>
              </a:gdLst>
              <a:ahLst/>
              <a:cxnLst>
                <a:cxn ang="0">
                  <a:pos x="T0" y="T1"/>
                </a:cxn>
                <a:cxn ang="0">
                  <a:pos x="T2" y="T3"/>
                </a:cxn>
                <a:cxn ang="0">
                  <a:pos x="T4" y="T5"/>
                </a:cxn>
                <a:cxn ang="0">
                  <a:pos x="T6" y="T7"/>
                </a:cxn>
                <a:cxn ang="0">
                  <a:pos x="T8" y="T9"/>
                </a:cxn>
                <a:cxn ang="0">
                  <a:pos x="T10" y="T11"/>
                </a:cxn>
              </a:cxnLst>
              <a:rect l="0" t="0" r="r" b="b"/>
              <a:pathLst>
                <a:path w="39" h="16">
                  <a:moveTo>
                    <a:pt x="39" y="0"/>
                  </a:moveTo>
                  <a:cubicBezTo>
                    <a:pt x="0" y="0"/>
                    <a:pt x="0" y="0"/>
                    <a:pt x="0" y="0"/>
                  </a:cubicBezTo>
                  <a:cubicBezTo>
                    <a:pt x="0" y="12"/>
                    <a:pt x="0" y="12"/>
                    <a:pt x="0" y="12"/>
                  </a:cubicBezTo>
                  <a:cubicBezTo>
                    <a:pt x="7" y="15"/>
                    <a:pt x="14" y="16"/>
                    <a:pt x="21" y="16"/>
                  </a:cubicBezTo>
                  <a:cubicBezTo>
                    <a:pt x="27" y="16"/>
                    <a:pt x="34" y="15"/>
                    <a:pt x="39" y="13"/>
                  </a:cubicBezTo>
                  <a:cubicBezTo>
                    <a:pt x="39" y="0"/>
                    <a:pt x="39" y="0"/>
                    <a:pt x="39"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86" name="Freeform 185"/>
            <p:cNvSpPr>
              <a:spLocks/>
            </p:cNvSpPr>
            <p:nvPr/>
          </p:nvSpPr>
          <p:spPr bwMode="auto">
            <a:xfrm>
              <a:off x="3136497" y="6488545"/>
              <a:ext cx="308977" cy="110350"/>
            </a:xfrm>
            <a:custGeom>
              <a:avLst/>
              <a:gdLst>
                <a:gd name="T0" fmla="*/ 104 w 110"/>
                <a:gd name="T1" fmla="*/ 0 h 39"/>
                <a:gd name="T2" fmla="*/ 6 w 110"/>
                <a:gd name="T3" fmla="*/ 0 h 39"/>
                <a:gd name="T4" fmla="*/ 0 w 110"/>
                <a:gd name="T5" fmla="*/ 25 h 39"/>
                <a:gd name="T6" fmla="*/ 2 w 110"/>
                <a:gd name="T7" fmla="*/ 39 h 39"/>
                <a:gd name="T8" fmla="*/ 108 w 110"/>
                <a:gd name="T9" fmla="*/ 39 h 39"/>
                <a:gd name="T10" fmla="*/ 110 w 110"/>
                <a:gd name="T11" fmla="*/ 25 h 39"/>
                <a:gd name="T12" fmla="*/ 104 w 11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10" h="39">
                  <a:moveTo>
                    <a:pt x="104" y="0"/>
                  </a:moveTo>
                  <a:cubicBezTo>
                    <a:pt x="6" y="0"/>
                    <a:pt x="6" y="0"/>
                    <a:pt x="6" y="0"/>
                  </a:cubicBezTo>
                  <a:cubicBezTo>
                    <a:pt x="2" y="7"/>
                    <a:pt x="0" y="16"/>
                    <a:pt x="0" y="25"/>
                  </a:cubicBezTo>
                  <a:cubicBezTo>
                    <a:pt x="0" y="29"/>
                    <a:pt x="1" y="34"/>
                    <a:pt x="2" y="39"/>
                  </a:cubicBezTo>
                  <a:cubicBezTo>
                    <a:pt x="108" y="39"/>
                    <a:pt x="108" y="39"/>
                    <a:pt x="108" y="39"/>
                  </a:cubicBezTo>
                  <a:cubicBezTo>
                    <a:pt x="109" y="34"/>
                    <a:pt x="110" y="29"/>
                    <a:pt x="110" y="25"/>
                  </a:cubicBezTo>
                  <a:cubicBezTo>
                    <a:pt x="110" y="16"/>
                    <a:pt x="108" y="7"/>
                    <a:pt x="104" y="0"/>
                  </a:cubicBezTo>
                </a:path>
              </a:pathLst>
            </a:custGeom>
            <a:solidFill>
              <a:srgbClr val="7C3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87" name="Oval 186"/>
            <p:cNvSpPr>
              <a:spLocks noChangeArrowheads="1"/>
            </p:cNvSpPr>
            <p:nvPr/>
          </p:nvSpPr>
          <p:spPr bwMode="auto">
            <a:xfrm>
              <a:off x="3080319" y="6346095"/>
              <a:ext cx="306970" cy="308977"/>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188" name="Freeform 187"/>
            <p:cNvSpPr>
              <a:spLocks noEditPoints="1"/>
            </p:cNvSpPr>
            <p:nvPr/>
          </p:nvSpPr>
          <p:spPr bwMode="auto">
            <a:xfrm>
              <a:off x="3156560" y="6434374"/>
              <a:ext cx="154488" cy="130413"/>
            </a:xfrm>
            <a:custGeom>
              <a:avLst/>
              <a:gdLst>
                <a:gd name="T0" fmla="*/ 52 w 55"/>
                <a:gd name="T1" fmla="*/ 44 h 46"/>
                <a:gd name="T2" fmla="*/ 0 w 55"/>
                <a:gd name="T3" fmla="*/ 8 h 46"/>
                <a:gd name="T4" fmla="*/ 0 w 55"/>
                <a:gd name="T5" fmla="*/ 46 h 46"/>
                <a:gd name="T6" fmla="*/ 55 w 55"/>
                <a:gd name="T7" fmla="*/ 0 h 46"/>
                <a:gd name="T8" fmla="*/ 0 w 55"/>
                <a:gd name="T9" fmla="*/ 0 h 46"/>
                <a:gd name="T10" fmla="*/ 32 w 55"/>
                <a:gd name="T11" fmla="*/ 26 h 46"/>
                <a:gd name="T12" fmla="*/ 30 w 55"/>
                <a:gd name="T13" fmla="*/ 23 h 46"/>
                <a:gd name="T14" fmla="*/ 29 w 55"/>
                <a:gd name="T15" fmla="*/ 22 h 46"/>
                <a:gd name="T16" fmla="*/ 26 w 55"/>
                <a:gd name="T17" fmla="*/ 20 h 46"/>
                <a:gd name="T18" fmla="*/ 23 w 55"/>
                <a:gd name="T19" fmla="*/ 20 h 46"/>
                <a:gd name="T20" fmla="*/ 20 w 55"/>
                <a:gd name="T21" fmla="*/ 22 h 46"/>
                <a:gd name="T22" fmla="*/ 18 w 55"/>
                <a:gd name="T23" fmla="*/ 23 h 46"/>
                <a:gd name="T24" fmla="*/ 17 w 55"/>
                <a:gd name="T25" fmla="*/ 26 h 46"/>
                <a:gd name="T26" fmla="*/ 16 w 55"/>
                <a:gd name="T27" fmla="*/ 28 h 46"/>
                <a:gd name="T28" fmla="*/ 17 w 55"/>
                <a:gd name="T29" fmla="*/ 31 h 46"/>
                <a:gd name="T30" fmla="*/ 18 w 55"/>
                <a:gd name="T31" fmla="*/ 33 h 46"/>
                <a:gd name="T32" fmla="*/ 21 w 55"/>
                <a:gd name="T33" fmla="*/ 36 h 46"/>
                <a:gd name="T34" fmla="*/ 23 w 55"/>
                <a:gd name="T35" fmla="*/ 36 h 46"/>
                <a:gd name="T36" fmla="*/ 25 w 55"/>
                <a:gd name="T37" fmla="*/ 34 h 46"/>
                <a:gd name="T38" fmla="*/ 28 w 55"/>
                <a:gd name="T39" fmla="*/ 36 h 46"/>
                <a:gd name="T40" fmla="*/ 28 w 55"/>
                <a:gd name="T41" fmla="*/ 33 h 46"/>
                <a:gd name="T42" fmla="*/ 32 w 55"/>
                <a:gd name="T43" fmla="*/ 32 h 46"/>
                <a:gd name="T44" fmla="*/ 30 w 55"/>
                <a:gd name="T45" fmla="*/ 29 h 46"/>
                <a:gd name="T46" fmla="*/ 28 w 55"/>
                <a:gd name="T47" fmla="*/ 29 h 46"/>
                <a:gd name="T48" fmla="*/ 22 w 55"/>
                <a:gd name="T49" fmla="*/ 31 h 46"/>
                <a:gd name="T50" fmla="*/ 24 w 55"/>
                <a:gd name="T51" fmla="*/ 25 h 46"/>
                <a:gd name="T52" fmla="*/ 23 w 55"/>
                <a:gd name="T53" fmla="*/ 29 h 46"/>
                <a:gd name="T54" fmla="*/ 24 w 55"/>
                <a:gd name="T55" fmla="*/ 30 h 46"/>
                <a:gd name="T56" fmla="*/ 38 w 55"/>
                <a:gd name="T57" fmla="*/ 23 h 46"/>
                <a:gd name="T58" fmla="*/ 39 w 55"/>
                <a:gd name="T59" fmla="*/ 21 h 46"/>
                <a:gd name="T60" fmla="*/ 38 w 55"/>
                <a:gd name="T61" fmla="*/ 20 h 46"/>
                <a:gd name="T62" fmla="*/ 36 w 55"/>
                <a:gd name="T63" fmla="*/ 20 h 46"/>
                <a:gd name="T64" fmla="*/ 34 w 55"/>
                <a:gd name="T65" fmla="*/ 18 h 46"/>
                <a:gd name="T66" fmla="*/ 32 w 55"/>
                <a:gd name="T67" fmla="*/ 20 h 46"/>
                <a:gd name="T68" fmla="*/ 31 w 55"/>
                <a:gd name="T69" fmla="*/ 20 h 46"/>
                <a:gd name="T70" fmla="*/ 30 w 55"/>
                <a:gd name="T71" fmla="*/ 21 h 46"/>
                <a:gd name="T72" fmla="*/ 31 w 55"/>
                <a:gd name="T73" fmla="*/ 23 h 46"/>
                <a:gd name="T74" fmla="*/ 30 w 55"/>
                <a:gd name="T75" fmla="*/ 25 h 46"/>
                <a:gd name="T76" fmla="*/ 31 w 55"/>
                <a:gd name="T77" fmla="*/ 25 h 46"/>
                <a:gd name="T78" fmla="*/ 34 w 55"/>
                <a:gd name="T79" fmla="*/ 27 h 46"/>
                <a:gd name="T80" fmla="*/ 35 w 55"/>
                <a:gd name="T81" fmla="*/ 27 h 46"/>
                <a:gd name="T82" fmla="*/ 38 w 55"/>
                <a:gd name="T83" fmla="*/ 25 h 46"/>
                <a:gd name="T84" fmla="*/ 39 w 55"/>
                <a:gd name="T85" fmla="*/ 25 h 46"/>
                <a:gd name="T86" fmla="*/ 38 w 55"/>
                <a:gd name="T87" fmla="*/ 23 h 46"/>
                <a:gd name="T88" fmla="*/ 33 w 55"/>
                <a:gd name="T89"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 h="46">
                  <a:moveTo>
                    <a:pt x="3" y="11"/>
                  </a:moveTo>
                  <a:cubicBezTo>
                    <a:pt x="3" y="44"/>
                    <a:pt x="3" y="44"/>
                    <a:pt x="3" y="44"/>
                  </a:cubicBezTo>
                  <a:cubicBezTo>
                    <a:pt x="52" y="44"/>
                    <a:pt x="52" y="44"/>
                    <a:pt x="52" y="44"/>
                  </a:cubicBezTo>
                  <a:cubicBezTo>
                    <a:pt x="52" y="11"/>
                    <a:pt x="52" y="11"/>
                    <a:pt x="52" y="11"/>
                  </a:cubicBezTo>
                  <a:cubicBezTo>
                    <a:pt x="3" y="11"/>
                    <a:pt x="3" y="11"/>
                    <a:pt x="3" y="11"/>
                  </a:cubicBezTo>
                  <a:close/>
                  <a:moveTo>
                    <a:pt x="0" y="8"/>
                  </a:moveTo>
                  <a:cubicBezTo>
                    <a:pt x="55" y="8"/>
                    <a:pt x="55" y="8"/>
                    <a:pt x="55" y="8"/>
                  </a:cubicBezTo>
                  <a:cubicBezTo>
                    <a:pt x="55" y="46"/>
                    <a:pt x="55" y="46"/>
                    <a:pt x="55" y="46"/>
                  </a:cubicBezTo>
                  <a:cubicBezTo>
                    <a:pt x="0" y="46"/>
                    <a:pt x="0" y="46"/>
                    <a:pt x="0" y="46"/>
                  </a:cubicBezTo>
                  <a:cubicBezTo>
                    <a:pt x="0" y="8"/>
                    <a:pt x="0" y="8"/>
                    <a:pt x="0" y="8"/>
                  </a:cubicBezTo>
                  <a:close/>
                  <a:moveTo>
                    <a:pt x="0" y="0"/>
                  </a:moveTo>
                  <a:cubicBezTo>
                    <a:pt x="55" y="0"/>
                    <a:pt x="55" y="0"/>
                    <a:pt x="55" y="0"/>
                  </a:cubicBezTo>
                  <a:cubicBezTo>
                    <a:pt x="55" y="5"/>
                    <a:pt x="55" y="5"/>
                    <a:pt x="55" y="5"/>
                  </a:cubicBezTo>
                  <a:cubicBezTo>
                    <a:pt x="0" y="5"/>
                    <a:pt x="0" y="5"/>
                    <a:pt x="0" y="5"/>
                  </a:cubicBezTo>
                  <a:cubicBezTo>
                    <a:pt x="0" y="0"/>
                    <a:pt x="0" y="0"/>
                    <a:pt x="0" y="0"/>
                  </a:cubicBezTo>
                  <a:close/>
                  <a:moveTo>
                    <a:pt x="33" y="28"/>
                  </a:moveTo>
                  <a:cubicBezTo>
                    <a:pt x="32" y="26"/>
                    <a:pt x="32" y="26"/>
                    <a:pt x="32" y="26"/>
                  </a:cubicBezTo>
                  <a:cubicBezTo>
                    <a:pt x="32" y="26"/>
                    <a:pt x="32" y="26"/>
                    <a:pt x="32" y="26"/>
                  </a:cubicBezTo>
                  <a:cubicBezTo>
                    <a:pt x="30" y="26"/>
                    <a:pt x="30" y="26"/>
                    <a:pt x="30" y="26"/>
                  </a:cubicBezTo>
                  <a:cubicBezTo>
                    <a:pt x="29" y="25"/>
                    <a:pt x="29" y="25"/>
                    <a:pt x="29" y="25"/>
                  </a:cubicBezTo>
                  <a:cubicBezTo>
                    <a:pt x="30" y="23"/>
                    <a:pt x="30" y="23"/>
                    <a:pt x="30" y="23"/>
                  </a:cubicBezTo>
                  <a:cubicBezTo>
                    <a:pt x="30" y="23"/>
                    <a:pt x="30" y="23"/>
                    <a:pt x="30" y="23"/>
                  </a:cubicBezTo>
                  <a:cubicBezTo>
                    <a:pt x="29" y="22"/>
                    <a:pt x="29" y="22"/>
                    <a:pt x="29" y="22"/>
                  </a:cubicBezTo>
                  <a:cubicBezTo>
                    <a:pt x="29" y="22"/>
                    <a:pt x="29" y="22"/>
                    <a:pt x="29" y="22"/>
                  </a:cubicBezTo>
                  <a:cubicBezTo>
                    <a:pt x="27" y="23"/>
                    <a:pt x="27" y="23"/>
                    <a:pt x="27" y="23"/>
                  </a:cubicBezTo>
                  <a:cubicBezTo>
                    <a:pt x="26" y="23"/>
                    <a:pt x="26" y="23"/>
                    <a:pt x="26" y="23"/>
                  </a:cubicBezTo>
                  <a:cubicBezTo>
                    <a:pt x="26" y="20"/>
                    <a:pt x="26" y="20"/>
                    <a:pt x="26" y="20"/>
                  </a:cubicBezTo>
                  <a:cubicBezTo>
                    <a:pt x="25" y="20"/>
                    <a:pt x="25" y="20"/>
                    <a:pt x="25" y="20"/>
                  </a:cubicBezTo>
                  <a:cubicBezTo>
                    <a:pt x="24" y="20"/>
                    <a:pt x="24" y="20"/>
                    <a:pt x="24" y="20"/>
                  </a:cubicBezTo>
                  <a:cubicBezTo>
                    <a:pt x="23" y="20"/>
                    <a:pt x="23" y="20"/>
                    <a:pt x="23" y="20"/>
                  </a:cubicBezTo>
                  <a:cubicBezTo>
                    <a:pt x="23" y="23"/>
                    <a:pt x="23" y="23"/>
                    <a:pt x="23" y="23"/>
                  </a:cubicBezTo>
                  <a:cubicBezTo>
                    <a:pt x="22" y="23"/>
                    <a:pt x="22" y="23"/>
                    <a:pt x="22" y="23"/>
                  </a:cubicBezTo>
                  <a:cubicBezTo>
                    <a:pt x="20" y="22"/>
                    <a:pt x="20" y="22"/>
                    <a:pt x="20" y="22"/>
                  </a:cubicBezTo>
                  <a:cubicBezTo>
                    <a:pt x="20" y="22"/>
                    <a:pt x="20" y="22"/>
                    <a:pt x="20" y="22"/>
                  </a:cubicBezTo>
                  <a:cubicBezTo>
                    <a:pt x="19" y="23"/>
                    <a:pt x="19" y="23"/>
                    <a:pt x="19" y="23"/>
                  </a:cubicBezTo>
                  <a:cubicBezTo>
                    <a:pt x="18" y="23"/>
                    <a:pt x="18" y="23"/>
                    <a:pt x="18" y="23"/>
                  </a:cubicBezTo>
                  <a:cubicBezTo>
                    <a:pt x="19" y="25"/>
                    <a:pt x="19" y="25"/>
                    <a:pt x="19" y="25"/>
                  </a:cubicBezTo>
                  <a:cubicBezTo>
                    <a:pt x="19" y="26"/>
                    <a:pt x="19" y="26"/>
                    <a:pt x="19" y="26"/>
                  </a:cubicBezTo>
                  <a:cubicBezTo>
                    <a:pt x="17" y="26"/>
                    <a:pt x="17" y="26"/>
                    <a:pt x="17" y="26"/>
                  </a:cubicBezTo>
                  <a:cubicBezTo>
                    <a:pt x="16" y="26"/>
                    <a:pt x="16" y="26"/>
                    <a:pt x="16" y="26"/>
                  </a:cubicBezTo>
                  <a:cubicBezTo>
                    <a:pt x="16" y="28"/>
                    <a:pt x="16" y="28"/>
                    <a:pt x="16" y="28"/>
                  </a:cubicBezTo>
                  <a:cubicBezTo>
                    <a:pt x="16" y="28"/>
                    <a:pt x="16" y="28"/>
                    <a:pt x="16" y="28"/>
                  </a:cubicBezTo>
                  <a:cubicBezTo>
                    <a:pt x="19" y="29"/>
                    <a:pt x="19" y="29"/>
                    <a:pt x="19" y="29"/>
                  </a:cubicBezTo>
                  <a:cubicBezTo>
                    <a:pt x="19" y="30"/>
                    <a:pt x="19" y="30"/>
                    <a:pt x="19" y="30"/>
                  </a:cubicBezTo>
                  <a:cubicBezTo>
                    <a:pt x="17" y="31"/>
                    <a:pt x="17" y="31"/>
                    <a:pt x="17" y="31"/>
                  </a:cubicBezTo>
                  <a:cubicBezTo>
                    <a:pt x="17" y="32"/>
                    <a:pt x="17" y="32"/>
                    <a:pt x="17" y="32"/>
                  </a:cubicBezTo>
                  <a:cubicBezTo>
                    <a:pt x="18" y="33"/>
                    <a:pt x="18" y="33"/>
                    <a:pt x="18" y="33"/>
                  </a:cubicBezTo>
                  <a:cubicBezTo>
                    <a:pt x="18" y="33"/>
                    <a:pt x="18" y="33"/>
                    <a:pt x="18" y="33"/>
                  </a:cubicBezTo>
                  <a:cubicBezTo>
                    <a:pt x="20" y="33"/>
                    <a:pt x="20" y="33"/>
                    <a:pt x="20" y="33"/>
                  </a:cubicBezTo>
                  <a:cubicBezTo>
                    <a:pt x="21" y="33"/>
                    <a:pt x="21" y="33"/>
                    <a:pt x="21" y="33"/>
                  </a:cubicBezTo>
                  <a:cubicBezTo>
                    <a:pt x="21" y="36"/>
                    <a:pt x="21" y="36"/>
                    <a:pt x="21" y="36"/>
                  </a:cubicBezTo>
                  <a:cubicBezTo>
                    <a:pt x="21" y="36"/>
                    <a:pt x="21" y="36"/>
                    <a:pt x="21" y="36"/>
                  </a:cubicBezTo>
                  <a:cubicBezTo>
                    <a:pt x="22" y="37"/>
                    <a:pt x="22" y="37"/>
                    <a:pt x="22" y="37"/>
                  </a:cubicBezTo>
                  <a:cubicBezTo>
                    <a:pt x="23" y="36"/>
                    <a:pt x="23" y="36"/>
                    <a:pt x="23" y="36"/>
                  </a:cubicBezTo>
                  <a:cubicBezTo>
                    <a:pt x="24" y="34"/>
                    <a:pt x="24" y="34"/>
                    <a:pt x="24" y="34"/>
                  </a:cubicBezTo>
                  <a:cubicBezTo>
                    <a:pt x="24" y="34"/>
                    <a:pt x="24" y="34"/>
                    <a:pt x="24" y="34"/>
                  </a:cubicBezTo>
                  <a:cubicBezTo>
                    <a:pt x="25" y="34"/>
                    <a:pt x="25" y="34"/>
                    <a:pt x="25" y="34"/>
                  </a:cubicBezTo>
                  <a:cubicBezTo>
                    <a:pt x="26" y="36"/>
                    <a:pt x="26" y="36"/>
                    <a:pt x="26" y="36"/>
                  </a:cubicBezTo>
                  <a:cubicBezTo>
                    <a:pt x="26" y="37"/>
                    <a:pt x="26" y="37"/>
                    <a:pt x="26" y="37"/>
                  </a:cubicBezTo>
                  <a:cubicBezTo>
                    <a:pt x="28" y="36"/>
                    <a:pt x="28" y="36"/>
                    <a:pt x="28" y="36"/>
                  </a:cubicBezTo>
                  <a:cubicBezTo>
                    <a:pt x="28" y="36"/>
                    <a:pt x="28" y="36"/>
                    <a:pt x="28" y="36"/>
                  </a:cubicBezTo>
                  <a:cubicBezTo>
                    <a:pt x="28" y="33"/>
                    <a:pt x="28" y="33"/>
                    <a:pt x="28" y="33"/>
                  </a:cubicBezTo>
                  <a:cubicBezTo>
                    <a:pt x="28" y="33"/>
                    <a:pt x="28" y="33"/>
                    <a:pt x="28" y="33"/>
                  </a:cubicBezTo>
                  <a:cubicBezTo>
                    <a:pt x="31" y="33"/>
                    <a:pt x="31" y="33"/>
                    <a:pt x="31" y="33"/>
                  </a:cubicBezTo>
                  <a:cubicBezTo>
                    <a:pt x="31" y="33"/>
                    <a:pt x="31" y="33"/>
                    <a:pt x="31" y="33"/>
                  </a:cubicBezTo>
                  <a:cubicBezTo>
                    <a:pt x="32" y="32"/>
                    <a:pt x="32" y="32"/>
                    <a:pt x="32" y="32"/>
                  </a:cubicBezTo>
                  <a:cubicBezTo>
                    <a:pt x="32" y="31"/>
                    <a:pt x="32" y="31"/>
                    <a:pt x="32" y="31"/>
                  </a:cubicBezTo>
                  <a:cubicBezTo>
                    <a:pt x="30" y="30"/>
                    <a:pt x="30" y="30"/>
                    <a:pt x="30" y="30"/>
                  </a:cubicBezTo>
                  <a:cubicBezTo>
                    <a:pt x="30" y="29"/>
                    <a:pt x="30" y="29"/>
                    <a:pt x="30" y="29"/>
                  </a:cubicBezTo>
                  <a:cubicBezTo>
                    <a:pt x="32" y="28"/>
                    <a:pt x="32" y="28"/>
                    <a:pt x="32" y="28"/>
                  </a:cubicBezTo>
                  <a:lnTo>
                    <a:pt x="33" y="28"/>
                  </a:lnTo>
                  <a:close/>
                  <a:moveTo>
                    <a:pt x="28" y="29"/>
                  </a:moveTo>
                  <a:cubicBezTo>
                    <a:pt x="28" y="29"/>
                    <a:pt x="27" y="30"/>
                    <a:pt x="27" y="31"/>
                  </a:cubicBezTo>
                  <a:cubicBezTo>
                    <a:pt x="26" y="31"/>
                    <a:pt x="25" y="32"/>
                    <a:pt x="24" y="32"/>
                  </a:cubicBezTo>
                  <a:cubicBezTo>
                    <a:pt x="23" y="32"/>
                    <a:pt x="23" y="31"/>
                    <a:pt x="22" y="31"/>
                  </a:cubicBezTo>
                  <a:cubicBezTo>
                    <a:pt x="22" y="30"/>
                    <a:pt x="21" y="29"/>
                    <a:pt x="21" y="29"/>
                  </a:cubicBezTo>
                  <a:cubicBezTo>
                    <a:pt x="21" y="28"/>
                    <a:pt x="22" y="27"/>
                    <a:pt x="22" y="26"/>
                  </a:cubicBezTo>
                  <a:cubicBezTo>
                    <a:pt x="23" y="26"/>
                    <a:pt x="23" y="25"/>
                    <a:pt x="24" y="25"/>
                  </a:cubicBezTo>
                  <a:cubicBezTo>
                    <a:pt x="25" y="25"/>
                    <a:pt x="26" y="26"/>
                    <a:pt x="27" y="26"/>
                  </a:cubicBezTo>
                  <a:cubicBezTo>
                    <a:pt x="27" y="27"/>
                    <a:pt x="28" y="28"/>
                    <a:pt x="28" y="29"/>
                  </a:cubicBezTo>
                  <a:close/>
                  <a:moveTo>
                    <a:pt x="23" y="29"/>
                  </a:moveTo>
                  <a:cubicBezTo>
                    <a:pt x="23" y="28"/>
                    <a:pt x="24" y="27"/>
                    <a:pt x="24" y="27"/>
                  </a:cubicBezTo>
                  <a:cubicBezTo>
                    <a:pt x="25" y="27"/>
                    <a:pt x="26" y="28"/>
                    <a:pt x="26" y="29"/>
                  </a:cubicBezTo>
                  <a:cubicBezTo>
                    <a:pt x="26" y="29"/>
                    <a:pt x="25" y="30"/>
                    <a:pt x="24" y="30"/>
                  </a:cubicBezTo>
                  <a:cubicBezTo>
                    <a:pt x="24" y="30"/>
                    <a:pt x="23" y="29"/>
                    <a:pt x="23" y="29"/>
                  </a:cubicBezTo>
                  <a:close/>
                  <a:moveTo>
                    <a:pt x="38" y="23"/>
                  </a:moveTo>
                  <a:cubicBezTo>
                    <a:pt x="38" y="23"/>
                    <a:pt x="38" y="23"/>
                    <a:pt x="38" y="23"/>
                  </a:cubicBezTo>
                  <a:cubicBezTo>
                    <a:pt x="38" y="22"/>
                    <a:pt x="38" y="22"/>
                    <a:pt x="38" y="22"/>
                  </a:cubicBezTo>
                  <a:cubicBezTo>
                    <a:pt x="38" y="21"/>
                    <a:pt x="38" y="21"/>
                    <a:pt x="38" y="21"/>
                  </a:cubicBezTo>
                  <a:cubicBezTo>
                    <a:pt x="39" y="21"/>
                    <a:pt x="39" y="21"/>
                    <a:pt x="39" y="21"/>
                  </a:cubicBezTo>
                  <a:cubicBezTo>
                    <a:pt x="39" y="21"/>
                    <a:pt x="39" y="21"/>
                    <a:pt x="39" y="21"/>
                  </a:cubicBezTo>
                  <a:cubicBezTo>
                    <a:pt x="38" y="20"/>
                    <a:pt x="38" y="20"/>
                    <a:pt x="38" y="20"/>
                  </a:cubicBezTo>
                  <a:cubicBezTo>
                    <a:pt x="38" y="20"/>
                    <a:pt x="38" y="20"/>
                    <a:pt x="38" y="20"/>
                  </a:cubicBezTo>
                  <a:cubicBezTo>
                    <a:pt x="38" y="20"/>
                    <a:pt x="38" y="20"/>
                    <a:pt x="38" y="20"/>
                  </a:cubicBezTo>
                  <a:cubicBezTo>
                    <a:pt x="37" y="20"/>
                    <a:pt x="37" y="20"/>
                    <a:pt x="37" y="20"/>
                  </a:cubicBezTo>
                  <a:cubicBezTo>
                    <a:pt x="36" y="20"/>
                    <a:pt x="36" y="20"/>
                    <a:pt x="36" y="20"/>
                  </a:cubicBezTo>
                  <a:cubicBezTo>
                    <a:pt x="35" y="19"/>
                    <a:pt x="35" y="19"/>
                    <a:pt x="35" y="19"/>
                  </a:cubicBezTo>
                  <a:cubicBezTo>
                    <a:pt x="35" y="18"/>
                    <a:pt x="35" y="18"/>
                    <a:pt x="35" y="18"/>
                  </a:cubicBezTo>
                  <a:cubicBezTo>
                    <a:pt x="34" y="18"/>
                    <a:pt x="34" y="18"/>
                    <a:pt x="34" y="18"/>
                  </a:cubicBezTo>
                  <a:cubicBezTo>
                    <a:pt x="34" y="19"/>
                    <a:pt x="34" y="19"/>
                    <a:pt x="34" y="19"/>
                  </a:cubicBezTo>
                  <a:cubicBezTo>
                    <a:pt x="33" y="20"/>
                    <a:pt x="33" y="20"/>
                    <a:pt x="33" y="20"/>
                  </a:cubicBezTo>
                  <a:cubicBezTo>
                    <a:pt x="33" y="20"/>
                    <a:pt x="33" y="20"/>
                    <a:pt x="32" y="20"/>
                  </a:cubicBezTo>
                  <a:cubicBezTo>
                    <a:pt x="31" y="20"/>
                    <a:pt x="31" y="20"/>
                    <a:pt x="31" y="20"/>
                  </a:cubicBezTo>
                  <a:cubicBezTo>
                    <a:pt x="31" y="20"/>
                    <a:pt x="31" y="20"/>
                    <a:pt x="31" y="20"/>
                  </a:cubicBezTo>
                  <a:cubicBezTo>
                    <a:pt x="31" y="20"/>
                    <a:pt x="31" y="20"/>
                    <a:pt x="31" y="20"/>
                  </a:cubicBezTo>
                  <a:cubicBezTo>
                    <a:pt x="30" y="21"/>
                    <a:pt x="30" y="21"/>
                    <a:pt x="30" y="21"/>
                  </a:cubicBezTo>
                  <a:cubicBezTo>
                    <a:pt x="30" y="21"/>
                    <a:pt x="30" y="21"/>
                    <a:pt x="30" y="21"/>
                  </a:cubicBezTo>
                  <a:cubicBezTo>
                    <a:pt x="30" y="21"/>
                    <a:pt x="30" y="21"/>
                    <a:pt x="30" y="21"/>
                  </a:cubicBezTo>
                  <a:cubicBezTo>
                    <a:pt x="31" y="22"/>
                    <a:pt x="31" y="22"/>
                    <a:pt x="31" y="22"/>
                  </a:cubicBezTo>
                  <a:cubicBezTo>
                    <a:pt x="31" y="23"/>
                    <a:pt x="31" y="23"/>
                    <a:pt x="31" y="23"/>
                  </a:cubicBezTo>
                  <a:cubicBezTo>
                    <a:pt x="31" y="23"/>
                    <a:pt x="31" y="23"/>
                    <a:pt x="31" y="23"/>
                  </a:cubicBezTo>
                  <a:cubicBezTo>
                    <a:pt x="30" y="24"/>
                    <a:pt x="30" y="24"/>
                    <a:pt x="30" y="24"/>
                  </a:cubicBezTo>
                  <a:cubicBezTo>
                    <a:pt x="30" y="24"/>
                    <a:pt x="30" y="24"/>
                    <a:pt x="30" y="24"/>
                  </a:cubicBezTo>
                  <a:cubicBezTo>
                    <a:pt x="30" y="25"/>
                    <a:pt x="30" y="25"/>
                    <a:pt x="30" y="25"/>
                  </a:cubicBezTo>
                  <a:cubicBezTo>
                    <a:pt x="31" y="25"/>
                    <a:pt x="31" y="25"/>
                    <a:pt x="31" y="25"/>
                  </a:cubicBezTo>
                  <a:cubicBezTo>
                    <a:pt x="31" y="25"/>
                    <a:pt x="31" y="25"/>
                    <a:pt x="31" y="25"/>
                  </a:cubicBezTo>
                  <a:cubicBezTo>
                    <a:pt x="31" y="25"/>
                    <a:pt x="31" y="25"/>
                    <a:pt x="31" y="25"/>
                  </a:cubicBezTo>
                  <a:cubicBezTo>
                    <a:pt x="32" y="25"/>
                    <a:pt x="32" y="25"/>
                    <a:pt x="32" y="25"/>
                  </a:cubicBezTo>
                  <a:cubicBezTo>
                    <a:pt x="33" y="25"/>
                    <a:pt x="33" y="26"/>
                    <a:pt x="33" y="26"/>
                  </a:cubicBezTo>
                  <a:cubicBezTo>
                    <a:pt x="34" y="27"/>
                    <a:pt x="34" y="27"/>
                    <a:pt x="34" y="27"/>
                  </a:cubicBezTo>
                  <a:cubicBezTo>
                    <a:pt x="34" y="27"/>
                    <a:pt x="34" y="27"/>
                    <a:pt x="34" y="27"/>
                  </a:cubicBezTo>
                  <a:cubicBezTo>
                    <a:pt x="35" y="27"/>
                    <a:pt x="35" y="27"/>
                    <a:pt x="35" y="27"/>
                  </a:cubicBezTo>
                  <a:cubicBezTo>
                    <a:pt x="35" y="27"/>
                    <a:pt x="35" y="27"/>
                    <a:pt x="35" y="27"/>
                  </a:cubicBezTo>
                  <a:cubicBezTo>
                    <a:pt x="36" y="26"/>
                    <a:pt x="36" y="26"/>
                    <a:pt x="36" y="26"/>
                  </a:cubicBezTo>
                  <a:cubicBezTo>
                    <a:pt x="36" y="26"/>
                    <a:pt x="36" y="25"/>
                    <a:pt x="37" y="25"/>
                  </a:cubicBezTo>
                  <a:cubicBezTo>
                    <a:pt x="38" y="25"/>
                    <a:pt x="38" y="25"/>
                    <a:pt x="38" y="25"/>
                  </a:cubicBezTo>
                  <a:cubicBezTo>
                    <a:pt x="38" y="25"/>
                    <a:pt x="38" y="25"/>
                    <a:pt x="38" y="25"/>
                  </a:cubicBezTo>
                  <a:cubicBezTo>
                    <a:pt x="38" y="25"/>
                    <a:pt x="38" y="25"/>
                    <a:pt x="38" y="25"/>
                  </a:cubicBezTo>
                  <a:cubicBezTo>
                    <a:pt x="39" y="25"/>
                    <a:pt x="39" y="25"/>
                    <a:pt x="39" y="25"/>
                  </a:cubicBezTo>
                  <a:cubicBezTo>
                    <a:pt x="39" y="24"/>
                    <a:pt x="39" y="24"/>
                    <a:pt x="39" y="24"/>
                  </a:cubicBezTo>
                  <a:cubicBezTo>
                    <a:pt x="38" y="24"/>
                    <a:pt x="38" y="24"/>
                    <a:pt x="38" y="24"/>
                  </a:cubicBezTo>
                  <a:cubicBezTo>
                    <a:pt x="38" y="23"/>
                    <a:pt x="38" y="23"/>
                    <a:pt x="38" y="23"/>
                  </a:cubicBezTo>
                  <a:close/>
                  <a:moveTo>
                    <a:pt x="36" y="23"/>
                  </a:moveTo>
                  <a:cubicBezTo>
                    <a:pt x="36" y="23"/>
                    <a:pt x="35" y="24"/>
                    <a:pt x="34" y="24"/>
                  </a:cubicBezTo>
                  <a:cubicBezTo>
                    <a:pt x="34" y="24"/>
                    <a:pt x="33" y="23"/>
                    <a:pt x="33" y="23"/>
                  </a:cubicBezTo>
                  <a:cubicBezTo>
                    <a:pt x="33" y="22"/>
                    <a:pt x="34" y="22"/>
                    <a:pt x="34" y="22"/>
                  </a:cubicBezTo>
                  <a:cubicBezTo>
                    <a:pt x="35" y="22"/>
                    <a:pt x="36" y="22"/>
                    <a:pt x="36" y="2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grpSp>
      <p:sp>
        <p:nvSpPr>
          <p:cNvPr id="232" name="Rectangle 231"/>
          <p:cNvSpPr/>
          <p:nvPr/>
        </p:nvSpPr>
        <p:spPr bwMode="auto">
          <a:xfrm>
            <a:off x="-30162" y="6948805"/>
            <a:ext cx="12463462" cy="45720"/>
          </a:xfrm>
          <a:prstGeom prst="rect">
            <a:avLst/>
          </a:prstGeom>
          <a:solidFill>
            <a:srgbClr val="92D050"/>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 name="TextBox 3"/>
          <p:cNvSpPr txBox="1"/>
          <p:nvPr/>
        </p:nvSpPr>
        <p:spPr>
          <a:xfrm>
            <a:off x="6363499" y="6660202"/>
            <a:ext cx="4033733" cy="246221"/>
          </a:xfrm>
          <a:prstGeom prst="rect">
            <a:avLst/>
          </a:prstGeom>
          <a:noFill/>
        </p:spPr>
        <p:txBody>
          <a:bodyPr wrap="none" lIns="0" tIns="0" rIns="0" bIns="0" rtlCol="0">
            <a:spAutoFit/>
          </a:bodyPr>
          <a:lstStyle/>
          <a:p>
            <a:r>
              <a:rPr lang="en-US" sz="1200" dirty="0"/>
              <a:t>** </a:t>
            </a:r>
            <a:r>
              <a:rPr lang="en-US" sz="1600" dirty="0" smtClean="0"/>
              <a:t>authors</a:t>
            </a:r>
            <a:r>
              <a:rPr lang="en-US" sz="1600" dirty="0"/>
              <a:t>:</a:t>
            </a:r>
            <a:r>
              <a:rPr lang="en-US" sz="1600" dirty="0" smtClean="0"/>
              <a:t> </a:t>
            </a:r>
            <a:r>
              <a:rPr lang="en-US" sz="1600" dirty="0"/>
              <a:t>Christine Dover and Per </a:t>
            </a:r>
            <a:r>
              <a:rPr lang="en-US" sz="1600" dirty="0" smtClean="0"/>
              <a:t>Werngren</a:t>
            </a:r>
          </a:p>
        </p:txBody>
      </p:sp>
    </p:spTree>
    <p:extLst>
      <p:ext uri="{BB962C8B-B14F-4D97-AF65-F5344CB8AC3E}">
        <p14:creationId xmlns:p14="http://schemas.microsoft.com/office/powerpoint/2010/main" val="209851319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584441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67" name="think-cell Slide" r:id="rId5" imgW="377" imgH="377" progId="TCLayout.ActiveDocument.1">
                  <p:embed/>
                </p:oleObj>
              </mc:Choice>
              <mc:Fallback>
                <p:oleObj name="think-cell Slide" r:id="rId5" imgW="377"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p:nvPr>
        </p:nvSpPr>
        <p:spPr>
          <a:xfrm>
            <a:off x="274638" y="1328460"/>
            <a:ext cx="11887200" cy="4124206"/>
          </a:xfrm>
        </p:spPr>
        <p:txBody>
          <a:bodyPr/>
          <a:lstStyle/>
          <a:p>
            <a:pPr marL="231775" indent="-231775">
              <a:lnSpc>
                <a:spcPct val="100000"/>
              </a:lnSpc>
              <a:spcBef>
                <a:spcPts val="600"/>
              </a:spcBef>
            </a:pPr>
            <a:r>
              <a:rPr lang="en-US" sz="2400" dirty="0">
                <a:ln w="3175">
                  <a:noFill/>
                </a:ln>
                <a:cs typeface="Segoe UI" pitchFamily="34" charset="0"/>
              </a:rPr>
              <a:t>Do I want to grow a professional services practice?</a:t>
            </a:r>
          </a:p>
          <a:p>
            <a:pPr marL="231775" indent="-231775">
              <a:lnSpc>
                <a:spcPct val="100000"/>
              </a:lnSpc>
              <a:spcBef>
                <a:spcPts val="600"/>
              </a:spcBef>
            </a:pPr>
            <a:r>
              <a:rPr lang="en-US" sz="2400" dirty="0">
                <a:ln w="3175">
                  <a:noFill/>
                </a:ln>
                <a:cs typeface="Segoe UI" pitchFamily="34" charset="0"/>
              </a:rPr>
              <a:t>Do I need new technology capabilities?</a:t>
            </a:r>
          </a:p>
          <a:p>
            <a:pPr marL="231775" indent="-231775">
              <a:lnSpc>
                <a:spcPct val="100000"/>
              </a:lnSpc>
              <a:spcBef>
                <a:spcPts val="600"/>
              </a:spcBef>
            </a:pPr>
            <a:r>
              <a:rPr lang="en-US" sz="2400" dirty="0">
                <a:ln w="3175">
                  <a:noFill/>
                </a:ln>
                <a:cs typeface="Segoe UI" pitchFamily="34" charset="0"/>
              </a:rPr>
              <a:t>Can I go vertical?</a:t>
            </a:r>
          </a:p>
          <a:p>
            <a:pPr marL="231775" indent="-231775">
              <a:lnSpc>
                <a:spcPct val="100000"/>
              </a:lnSpc>
              <a:spcBef>
                <a:spcPts val="600"/>
              </a:spcBef>
            </a:pPr>
            <a:r>
              <a:rPr lang="en-US" sz="2400" dirty="0">
                <a:ln w="3175">
                  <a:noFill/>
                </a:ln>
                <a:cs typeface="Segoe UI" pitchFamily="34" charset="0"/>
              </a:rPr>
              <a:t>Do I want to expand geographically?</a:t>
            </a:r>
          </a:p>
          <a:p>
            <a:pPr marL="231775" indent="-231775">
              <a:lnSpc>
                <a:spcPct val="100000"/>
              </a:lnSpc>
              <a:spcBef>
                <a:spcPts val="600"/>
              </a:spcBef>
            </a:pPr>
            <a:r>
              <a:rPr lang="en-US" sz="2400" dirty="0">
                <a:ln w="3175">
                  <a:noFill/>
                </a:ln>
                <a:cs typeface="Segoe UI" pitchFamily="34" charset="0"/>
              </a:rPr>
              <a:t>Do I need brand recognition?</a:t>
            </a:r>
          </a:p>
          <a:p>
            <a:pPr marL="231775" indent="-231775">
              <a:lnSpc>
                <a:spcPct val="100000"/>
              </a:lnSpc>
              <a:spcBef>
                <a:spcPts val="600"/>
              </a:spcBef>
            </a:pPr>
            <a:r>
              <a:rPr lang="en-US" sz="2400" dirty="0">
                <a:ln w="3175">
                  <a:noFill/>
                </a:ln>
                <a:cs typeface="Segoe UI" pitchFamily="34" charset="0"/>
              </a:rPr>
              <a:t>Do we have experience managing a partner channel?</a:t>
            </a:r>
          </a:p>
          <a:p>
            <a:pPr marL="231775" indent="-231775">
              <a:lnSpc>
                <a:spcPct val="100000"/>
              </a:lnSpc>
              <a:spcBef>
                <a:spcPts val="600"/>
              </a:spcBef>
            </a:pPr>
            <a:r>
              <a:rPr lang="en-US" sz="2400" dirty="0">
                <a:ln w="3175">
                  <a:noFill/>
                </a:ln>
                <a:cs typeface="Segoe UI" pitchFamily="34" charset="0"/>
              </a:rPr>
              <a:t>Do I have the investments to manage a channel?</a:t>
            </a:r>
          </a:p>
          <a:p>
            <a:pPr marL="231775" indent="-231775">
              <a:lnSpc>
                <a:spcPct val="100000"/>
              </a:lnSpc>
              <a:spcBef>
                <a:spcPts val="600"/>
              </a:spcBef>
            </a:pPr>
            <a:r>
              <a:rPr lang="en-US" sz="2400" dirty="0">
                <a:ln w="3175">
                  <a:noFill/>
                </a:ln>
                <a:cs typeface="Segoe UI" pitchFamily="34" charset="0"/>
              </a:rPr>
              <a:t>Do I need more sales people?</a:t>
            </a:r>
          </a:p>
          <a:p>
            <a:pPr marL="231775" indent="-231775">
              <a:lnSpc>
                <a:spcPct val="100000"/>
              </a:lnSpc>
              <a:spcBef>
                <a:spcPts val="600"/>
              </a:spcBef>
            </a:pPr>
            <a:r>
              <a:rPr lang="en-US" sz="2400" dirty="0">
                <a:ln w="3175">
                  <a:noFill/>
                </a:ln>
                <a:cs typeface="Segoe UI" pitchFamily="34" charset="0"/>
              </a:rPr>
              <a:t>Have I considered sales compensation</a:t>
            </a:r>
            <a:r>
              <a:rPr lang="en-US" sz="2400" dirty="0" smtClean="0">
                <a:ln w="3175">
                  <a:noFill/>
                </a:ln>
                <a:cs typeface="Segoe UI" pitchFamily="34" charset="0"/>
              </a:rPr>
              <a:t>?</a:t>
            </a:r>
            <a:endParaRPr lang="en-US" sz="2400" dirty="0">
              <a:ln w="3175">
                <a:noFill/>
              </a:ln>
              <a:cs typeface="Segoe UI" pitchFamily="34" charset="0"/>
            </a:endParaRPr>
          </a:p>
        </p:txBody>
      </p:sp>
      <p:sp>
        <p:nvSpPr>
          <p:cNvPr id="3" name="Title 2"/>
          <p:cNvSpPr>
            <a:spLocks noGrp="1"/>
          </p:cNvSpPr>
          <p:nvPr>
            <p:ph type="title"/>
          </p:nvPr>
        </p:nvSpPr>
        <p:spPr/>
        <p:txBody>
          <a:bodyPr/>
          <a:lstStyle/>
          <a:p>
            <a:r>
              <a:rPr lang="en-US" dirty="0" smtClean="0"/>
              <a:t>Are Channel Partnerships Appropriate?</a:t>
            </a:r>
            <a:endParaRPr lang="en-US" dirty="0"/>
          </a:p>
        </p:txBody>
      </p:sp>
      <p:grpSp>
        <p:nvGrpSpPr>
          <p:cNvPr id="162" name="Group 161"/>
          <p:cNvGrpSpPr/>
          <p:nvPr/>
        </p:nvGrpSpPr>
        <p:grpSpPr>
          <a:xfrm>
            <a:off x="7051622" y="4499429"/>
            <a:ext cx="5262601" cy="2476029"/>
            <a:chOff x="9893349" y="5776492"/>
            <a:chExt cx="2298621" cy="1081492"/>
          </a:xfrm>
        </p:grpSpPr>
        <p:grpSp>
          <p:nvGrpSpPr>
            <p:cNvPr id="232" name="Group 231"/>
            <p:cNvGrpSpPr/>
            <p:nvPr/>
          </p:nvGrpSpPr>
          <p:grpSpPr>
            <a:xfrm>
              <a:off x="9893349" y="5776492"/>
              <a:ext cx="2298621" cy="1081492"/>
              <a:chOff x="8227813" y="4916519"/>
              <a:chExt cx="3964126" cy="1865107"/>
            </a:xfrm>
          </p:grpSpPr>
          <p:grpSp>
            <p:nvGrpSpPr>
              <p:cNvPr id="234" name="Group 233"/>
              <p:cNvGrpSpPr/>
              <p:nvPr/>
            </p:nvGrpSpPr>
            <p:grpSpPr>
              <a:xfrm>
                <a:off x="10802220" y="6263907"/>
                <a:ext cx="1389719" cy="499915"/>
                <a:chOff x="11018882" y="6369845"/>
                <a:chExt cx="1417593" cy="509938"/>
              </a:xfrm>
            </p:grpSpPr>
            <p:sp>
              <p:nvSpPr>
                <p:cNvPr id="298" name="Rectangle 297"/>
                <p:cNvSpPr>
                  <a:spLocks noChangeArrowheads="1"/>
                </p:cNvSpPr>
                <p:nvPr/>
              </p:nvSpPr>
              <p:spPr bwMode="auto">
                <a:xfrm>
                  <a:off x="12304056" y="6711250"/>
                  <a:ext cx="44140" cy="16853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299" name="Oval 298"/>
                <p:cNvSpPr>
                  <a:spLocks noChangeArrowheads="1"/>
                </p:cNvSpPr>
                <p:nvPr/>
              </p:nvSpPr>
              <p:spPr bwMode="auto">
                <a:xfrm>
                  <a:off x="12213771" y="6564786"/>
                  <a:ext cx="222704" cy="22069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300" name="Oval 299"/>
                <p:cNvSpPr>
                  <a:spLocks noChangeArrowheads="1"/>
                </p:cNvSpPr>
                <p:nvPr/>
              </p:nvSpPr>
              <p:spPr bwMode="auto">
                <a:xfrm>
                  <a:off x="12241860" y="6448418"/>
                  <a:ext cx="162513" cy="16452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301" name="Rectangle 300"/>
                <p:cNvSpPr>
                  <a:spLocks noChangeArrowheads="1"/>
                </p:cNvSpPr>
                <p:nvPr/>
              </p:nvSpPr>
              <p:spPr bwMode="auto">
                <a:xfrm>
                  <a:off x="11917194" y="6711250"/>
                  <a:ext cx="44140" cy="16853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302" name="Oval 301"/>
                <p:cNvSpPr>
                  <a:spLocks noChangeArrowheads="1"/>
                </p:cNvSpPr>
                <p:nvPr/>
              </p:nvSpPr>
              <p:spPr bwMode="auto">
                <a:xfrm>
                  <a:off x="11826909" y="6564786"/>
                  <a:ext cx="222704" cy="22069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303" name="Oval 302"/>
                <p:cNvSpPr>
                  <a:spLocks noChangeArrowheads="1"/>
                </p:cNvSpPr>
                <p:nvPr/>
              </p:nvSpPr>
              <p:spPr bwMode="auto">
                <a:xfrm>
                  <a:off x="11854997" y="6448418"/>
                  <a:ext cx="162513" cy="16452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304" name="Rectangle 303"/>
                <p:cNvSpPr>
                  <a:spLocks noChangeArrowheads="1"/>
                </p:cNvSpPr>
                <p:nvPr/>
              </p:nvSpPr>
              <p:spPr bwMode="auto">
                <a:xfrm>
                  <a:off x="11503956" y="6711250"/>
                  <a:ext cx="44140" cy="16853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305" name="Oval 304"/>
                <p:cNvSpPr>
                  <a:spLocks noChangeArrowheads="1"/>
                </p:cNvSpPr>
                <p:nvPr/>
              </p:nvSpPr>
              <p:spPr bwMode="auto">
                <a:xfrm>
                  <a:off x="11413671" y="6564786"/>
                  <a:ext cx="222704" cy="22069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sp>
              <p:nvSpPr>
                <p:cNvPr id="306" name="Oval 305"/>
                <p:cNvSpPr>
                  <a:spLocks noChangeArrowheads="1"/>
                </p:cNvSpPr>
                <p:nvPr/>
              </p:nvSpPr>
              <p:spPr bwMode="auto">
                <a:xfrm>
                  <a:off x="11441758" y="6448418"/>
                  <a:ext cx="162513" cy="16452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066669"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noProof="0">
                    <a:ln>
                      <a:noFill/>
                    </a:ln>
                    <a:solidFill>
                      <a:srgbClr val="505050"/>
                    </a:solidFill>
                    <a:effectLst/>
                    <a:uLnTx/>
                    <a:uFillTx/>
                    <a:latin typeface="Segoe UI"/>
                    <a:ea typeface="+mn-ea"/>
                    <a:cs typeface="+mn-cs"/>
                  </a:endParaRPr>
                </a:p>
              </p:txBody>
            </p:sp>
            <p:grpSp>
              <p:nvGrpSpPr>
                <p:cNvPr id="307" name="Group 306"/>
                <p:cNvGrpSpPr/>
                <p:nvPr/>
              </p:nvGrpSpPr>
              <p:grpSpPr>
                <a:xfrm>
                  <a:off x="11018882" y="6369845"/>
                  <a:ext cx="263149" cy="504175"/>
                  <a:chOff x="7412641" y="6266227"/>
                  <a:chExt cx="188068" cy="269430"/>
                </a:xfrm>
              </p:grpSpPr>
              <p:sp>
                <p:nvSpPr>
                  <p:cNvPr id="308" name="Freeform 307"/>
                  <p:cNvSpPr>
                    <a:spLocks/>
                  </p:cNvSpPr>
                  <p:nvPr/>
                </p:nvSpPr>
                <p:spPr bwMode="auto">
                  <a:xfrm>
                    <a:off x="7488423" y="6430583"/>
                    <a:ext cx="38720" cy="105074"/>
                  </a:xfrm>
                  <a:custGeom>
                    <a:avLst/>
                    <a:gdLst>
                      <a:gd name="T0" fmla="*/ 70 w 70"/>
                      <a:gd name="T1" fmla="*/ 257 h 257"/>
                      <a:gd name="T2" fmla="*/ 70 w 70"/>
                      <a:gd name="T3" fmla="*/ 257 h 257"/>
                      <a:gd name="T4" fmla="*/ 0 w 70"/>
                      <a:gd name="T5" fmla="*/ 257 h 257"/>
                      <a:gd name="T6" fmla="*/ 0 w 70"/>
                      <a:gd name="T7" fmla="*/ 0 h 257"/>
                      <a:gd name="T8" fmla="*/ 70 w 70"/>
                      <a:gd name="T9" fmla="*/ 0 h 257"/>
                      <a:gd name="T10" fmla="*/ 70 w 70"/>
                      <a:gd name="T11" fmla="*/ 257 h 257"/>
                      <a:gd name="T12" fmla="*/ 70 w 70"/>
                      <a:gd name="T13" fmla="*/ 257 h 257"/>
                      <a:gd name="T14" fmla="*/ 70 w 70"/>
                      <a:gd name="T15" fmla="*/ 257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7">
                        <a:moveTo>
                          <a:pt x="70" y="257"/>
                        </a:moveTo>
                        <a:lnTo>
                          <a:pt x="70" y="257"/>
                        </a:lnTo>
                        <a:lnTo>
                          <a:pt x="0" y="257"/>
                        </a:lnTo>
                        <a:lnTo>
                          <a:pt x="0" y="0"/>
                        </a:lnTo>
                        <a:lnTo>
                          <a:pt x="70" y="0"/>
                        </a:lnTo>
                        <a:lnTo>
                          <a:pt x="70" y="257"/>
                        </a:lnTo>
                        <a:lnTo>
                          <a:pt x="70" y="257"/>
                        </a:lnTo>
                        <a:lnTo>
                          <a:pt x="70" y="25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sp>
                <p:nvSpPr>
                  <p:cNvPr id="309" name="Freeform 308"/>
                  <p:cNvSpPr>
                    <a:spLocks/>
                  </p:cNvSpPr>
                  <p:nvPr/>
                </p:nvSpPr>
                <p:spPr bwMode="auto">
                  <a:xfrm>
                    <a:off x="7412641" y="6338184"/>
                    <a:ext cx="188068" cy="139825"/>
                  </a:xfrm>
                  <a:custGeom>
                    <a:avLst/>
                    <a:gdLst>
                      <a:gd name="T0" fmla="*/ 97 w 97"/>
                      <a:gd name="T1" fmla="*/ 48 h 97"/>
                      <a:gd name="T2" fmla="*/ 97 w 97"/>
                      <a:gd name="T3" fmla="*/ 48 h 97"/>
                      <a:gd name="T4" fmla="*/ 48 w 97"/>
                      <a:gd name="T5" fmla="*/ 97 h 97"/>
                      <a:gd name="T6" fmla="*/ 0 w 97"/>
                      <a:gd name="T7" fmla="*/ 48 h 97"/>
                      <a:gd name="T8" fmla="*/ 48 w 97"/>
                      <a:gd name="T9" fmla="*/ 0 h 97"/>
                      <a:gd name="T10" fmla="*/ 97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97" y="48"/>
                        </a:moveTo>
                        <a:cubicBezTo>
                          <a:pt x="97" y="48"/>
                          <a:pt x="97" y="48"/>
                          <a:pt x="97" y="48"/>
                        </a:cubicBezTo>
                        <a:cubicBezTo>
                          <a:pt x="97" y="75"/>
                          <a:pt x="75" y="97"/>
                          <a:pt x="48" y="97"/>
                        </a:cubicBezTo>
                        <a:cubicBezTo>
                          <a:pt x="22" y="97"/>
                          <a:pt x="0" y="75"/>
                          <a:pt x="0" y="48"/>
                        </a:cubicBezTo>
                        <a:cubicBezTo>
                          <a:pt x="0" y="22"/>
                          <a:pt x="22" y="0"/>
                          <a:pt x="48" y="0"/>
                        </a:cubicBezTo>
                        <a:cubicBezTo>
                          <a:pt x="75" y="0"/>
                          <a:pt x="97" y="22"/>
                          <a:pt x="97" y="48"/>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9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000000"/>
                      </a:solidFill>
                      <a:effectLst/>
                      <a:uLnTx/>
                      <a:uFillTx/>
                      <a:latin typeface="Segoe UI"/>
                      <a:ea typeface="+mn-ea"/>
                      <a:cs typeface="+mn-cs"/>
                    </a:endParaRPr>
                  </a:p>
                </p:txBody>
              </p:sp>
              <p:sp>
                <p:nvSpPr>
                  <p:cNvPr id="310" name="Freeform 309"/>
                  <p:cNvSpPr>
                    <a:spLocks/>
                  </p:cNvSpPr>
                  <p:nvPr/>
                </p:nvSpPr>
                <p:spPr bwMode="auto">
                  <a:xfrm>
                    <a:off x="7437534" y="6266227"/>
                    <a:ext cx="137732" cy="102211"/>
                  </a:xfrm>
                  <a:custGeom>
                    <a:avLst/>
                    <a:gdLst>
                      <a:gd name="T0" fmla="*/ 71 w 71"/>
                      <a:gd name="T1" fmla="*/ 35 h 71"/>
                      <a:gd name="T2" fmla="*/ 71 w 71"/>
                      <a:gd name="T3" fmla="*/ 35 h 71"/>
                      <a:gd name="T4" fmla="*/ 35 w 71"/>
                      <a:gd name="T5" fmla="*/ 71 h 71"/>
                      <a:gd name="T6" fmla="*/ 0 w 71"/>
                      <a:gd name="T7" fmla="*/ 35 h 71"/>
                      <a:gd name="T8" fmla="*/ 35 w 71"/>
                      <a:gd name="T9" fmla="*/ 0 h 71"/>
                      <a:gd name="T10" fmla="*/ 71 w 71"/>
                      <a:gd name="T11" fmla="*/ 35 h 71"/>
                    </a:gdLst>
                    <a:ahLst/>
                    <a:cxnLst>
                      <a:cxn ang="0">
                        <a:pos x="T0" y="T1"/>
                      </a:cxn>
                      <a:cxn ang="0">
                        <a:pos x="T2" y="T3"/>
                      </a:cxn>
                      <a:cxn ang="0">
                        <a:pos x="T4" y="T5"/>
                      </a:cxn>
                      <a:cxn ang="0">
                        <a:pos x="T6" y="T7"/>
                      </a:cxn>
                      <a:cxn ang="0">
                        <a:pos x="T8" y="T9"/>
                      </a:cxn>
                      <a:cxn ang="0">
                        <a:pos x="T10" y="T11"/>
                      </a:cxn>
                    </a:cxnLst>
                    <a:rect l="0" t="0" r="r" b="b"/>
                    <a:pathLst>
                      <a:path w="71" h="71">
                        <a:moveTo>
                          <a:pt x="71" y="35"/>
                        </a:moveTo>
                        <a:cubicBezTo>
                          <a:pt x="71" y="35"/>
                          <a:pt x="71" y="35"/>
                          <a:pt x="71" y="35"/>
                        </a:cubicBezTo>
                        <a:cubicBezTo>
                          <a:pt x="71" y="55"/>
                          <a:pt x="55" y="71"/>
                          <a:pt x="35" y="71"/>
                        </a:cubicBezTo>
                        <a:cubicBezTo>
                          <a:pt x="16" y="71"/>
                          <a:pt x="0" y="55"/>
                          <a:pt x="0" y="35"/>
                        </a:cubicBezTo>
                        <a:cubicBezTo>
                          <a:pt x="0" y="16"/>
                          <a:pt x="16" y="0"/>
                          <a:pt x="35" y="0"/>
                        </a:cubicBezTo>
                        <a:cubicBezTo>
                          <a:pt x="55" y="0"/>
                          <a:pt x="71" y="16"/>
                          <a:pt x="71" y="35"/>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9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000000"/>
                      </a:solidFill>
                      <a:effectLst/>
                      <a:uLnTx/>
                      <a:uFillTx/>
                      <a:latin typeface="Segoe UI"/>
                      <a:ea typeface="+mn-ea"/>
                      <a:cs typeface="+mn-cs"/>
                    </a:endParaRPr>
                  </a:p>
                </p:txBody>
              </p:sp>
            </p:grpSp>
          </p:grpSp>
          <p:grpSp>
            <p:nvGrpSpPr>
              <p:cNvPr id="235" name="Group 234"/>
              <p:cNvGrpSpPr/>
              <p:nvPr/>
            </p:nvGrpSpPr>
            <p:grpSpPr>
              <a:xfrm>
                <a:off x="8227813" y="6278124"/>
                <a:ext cx="262800" cy="503502"/>
                <a:chOff x="7412641" y="6266227"/>
                <a:chExt cx="188068" cy="269430"/>
              </a:xfrm>
            </p:grpSpPr>
            <p:sp>
              <p:nvSpPr>
                <p:cNvPr id="295" name="Freeform 294"/>
                <p:cNvSpPr>
                  <a:spLocks/>
                </p:cNvSpPr>
                <p:nvPr/>
              </p:nvSpPr>
              <p:spPr bwMode="auto">
                <a:xfrm>
                  <a:off x="7488423" y="6430583"/>
                  <a:ext cx="38720" cy="105074"/>
                </a:xfrm>
                <a:custGeom>
                  <a:avLst/>
                  <a:gdLst>
                    <a:gd name="T0" fmla="*/ 70 w 70"/>
                    <a:gd name="T1" fmla="*/ 257 h 257"/>
                    <a:gd name="T2" fmla="*/ 70 w 70"/>
                    <a:gd name="T3" fmla="*/ 257 h 257"/>
                    <a:gd name="T4" fmla="*/ 0 w 70"/>
                    <a:gd name="T5" fmla="*/ 257 h 257"/>
                    <a:gd name="T6" fmla="*/ 0 w 70"/>
                    <a:gd name="T7" fmla="*/ 0 h 257"/>
                    <a:gd name="T8" fmla="*/ 70 w 70"/>
                    <a:gd name="T9" fmla="*/ 0 h 257"/>
                    <a:gd name="T10" fmla="*/ 70 w 70"/>
                    <a:gd name="T11" fmla="*/ 257 h 257"/>
                    <a:gd name="T12" fmla="*/ 70 w 70"/>
                    <a:gd name="T13" fmla="*/ 257 h 257"/>
                    <a:gd name="T14" fmla="*/ 70 w 70"/>
                    <a:gd name="T15" fmla="*/ 257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7">
                      <a:moveTo>
                        <a:pt x="70" y="257"/>
                      </a:moveTo>
                      <a:lnTo>
                        <a:pt x="70" y="257"/>
                      </a:lnTo>
                      <a:lnTo>
                        <a:pt x="0" y="257"/>
                      </a:lnTo>
                      <a:lnTo>
                        <a:pt x="0" y="0"/>
                      </a:lnTo>
                      <a:lnTo>
                        <a:pt x="70" y="0"/>
                      </a:lnTo>
                      <a:lnTo>
                        <a:pt x="70" y="257"/>
                      </a:lnTo>
                      <a:lnTo>
                        <a:pt x="70" y="257"/>
                      </a:lnTo>
                      <a:lnTo>
                        <a:pt x="70" y="25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sp>
              <p:nvSpPr>
                <p:cNvPr id="296" name="Freeform 295"/>
                <p:cNvSpPr>
                  <a:spLocks/>
                </p:cNvSpPr>
                <p:nvPr/>
              </p:nvSpPr>
              <p:spPr bwMode="auto">
                <a:xfrm>
                  <a:off x="7412641" y="6338184"/>
                  <a:ext cx="188068" cy="139825"/>
                </a:xfrm>
                <a:custGeom>
                  <a:avLst/>
                  <a:gdLst>
                    <a:gd name="T0" fmla="*/ 97 w 97"/>
                    <a:gd name="T1" fmla="*/ 48 h 97"/>
                    <a:gd name="T2" fmla="*/ 97 w 97"/>
                    <a:gd name="T3" fmla="*/ 48 h 97"/>
                    <a:gd name="T4" fmla="*/ 48 w 97"/>
                    <a:gd name="T5" fmla="*/ 97 h 97"/>
                    <a:gd name="T6" fmla="*/ 0 w 97"/>
                    <a:gd name="T7" fmla="*/ 48 h 97"/>
                    <a:gd name="T8" fmla="*/ 48 w 97"/>
                    <a:gd name="T9" fmla="*/ 0 h 97"/>
                    <a:gd name="T10" fmla="*/ 97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97" y="48"/>
                      </a:moveTo>
                      <a:cubicBezTo>
                        <a:pt x="97" y="48"/>
                        <a:pt x="97" y="48"/>
                        <a:pt x="97" y="48"/>
                      </a:cubicBezTo>
                      <a:cubicBezTo>
                        <a:pt x="97" y="75"/>
                        <a:pt x="75" y="97"/>
                        <a:pt x="48" y="97"/>
                      </a:cubicBezTo>
                      <a:cubicBezTo>
                        <a:pt x="22" y="97"/>
                        <a:pt x="0" y="75"/>
                        <a:pt x="0" y="48"/>
                      </a:cubicBezTo>
                      <a:cubicBezTo>
                        <a:pt x="0" y="22"/>
                        <a:pt x="22" y="0"/>
                        <a:pt x="48" y="0"/>
                      </a:cubicBezTo>
                      <a:cubicBezTo>
                        <a:pt x="75" y="0"/>
                        <a:pt x="97" y="22"/>
                        <a:pt x="97" y="48"/>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9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000000"/>
                    </a:solidFill>
                    <a:effectLst/>
                    <a:uLnTx/>
                    <a:uFillTx/>
                    <a:latin typeface="Segoe UI"/>
                    <a:ea typeface="+mn-ea"/>
                    <a:cs typeface="+mn-cs"/>
                  </a:endParaRPr>
                </a:p>
              </p:txBody>
            </p:sp>
            <p:sp>
              <p:nvSpPr>
                <p:cNvPr id="297" name="Freeform 296"/>
                <p:cNvSpPr>
                  <a:spLocks/>
                </p:cNvSpPr>
                <p:nvPr/>
              </p:nvSpPr>
              <p:spPr bwMode="auto">
                <a:xfrm>
                  <a:off x="7437534" y="6266227"/>
                  <a:ext cx="137732" cy="102211"/>
                </a:xfrm>
                <a:custGeom>
                  <a:avLst/>
                  <a:gdLst>
                    <a:gd name="T0" fmla="*/ 71 w 71"/>
                    <a:gd name="T1" fmla="*/ 35 h 71"/>
                    <a:gd name="T2" fmla="*/ 71 w 71"/>
                    <a:gd name="T3" fmla="*/ 35 h 71"/>
                    <a:gd name="T4" fmla="*/ 35 w 71"/>
                    <a:gd name="T5" fmla="*/ 71 h 71"/>
                    <a:gd name="T6" fmla="*/ 0 w 71"/>
                    <a:gd name="T7" fmla="*/ 35 h 71"/>
                    <a:gd name="T8" fmla="*/ 35 w 71"/>
                    <a:gd name="T9" fmla="*/ 0 h 71"/>
                    <a:gd name="T10" fmla="*/ 71 w 71"/>
                    <a:gd name="T11" fmla="*/ 35 h 71"/>
                  </a:gdLst>
                  <a:ahLst/>
                  <a:cxnLst>
                    <a:cxn ang="0">
                      <a:pos x="T0" y="T1"/>
                    </a:cxn>
                    <a:cxn ang="0">
                      <a:pos x="T2" y="T3"/>
                    </a:cxn>
                    <a:cxn ang="0">
                      <a:pos x="T4" y="T5"/>
                    </a:cxn>
                    <a:cxn ang="0">
                      <a:pos x="T6" y="T7"/>
                    </a:cxn>
                    <a:cxn ang="0">
                      <a:pos x="T8" y="T9"/>
                    </a:cxn>
                    <a:cxn ang="0">
                      <a:pos x="T10" y="T11"/>
                    </a:cxn>
                  </a:cxnLst>
                  <a:rect l="0" t="0" r="r" b="b"/>
                  <a:pathLst>
                    <a:path w="71" h="71">
                      <a:moveTo>
                        <a:pt x="71" y="35"/>
                      </a:moveTo>
                      <a:cubicBezTo>
                        <a:pt x="71" y="35"/>
                        <a:pt x="71" y="35"/>
                        <a:pt x="71" y="35"/>
                      </a:cubicBezTo>
                      <a:cubicBezTo>
                        <a:pt x="71" y="55"/>
                        <a:pt x="55" y="71"/>
                        <a:pt x="35" y="71"/>
                      </a:cubicBezTo>
                      <a:cubicBezTo>
                        <a:pt x="16" y="71"/>
                        <a:pt x="0" y="55"/>
                        <a:pt x="0" y="35"/>
                      </a:cubicBezTo>
                      <a:cubicBezTo>
                        <a:pt x="0" y="16"/>
                        <a:pt x="16" y="0"/>
                        <a:pt x="35" y="0"/>
                      </a:cubicBezTo>
                      <a:cubicBezTo>
                        <a:pt x="55" y="0"/>
                        <a:pt x="71" y="16"/>
                        <a:pt x="71" y="35"/>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949"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000000"/>
                    </a:solidFill>
                    <a:effectLst/>
                    <a:uLnTx/>
                    <a:uFillTx/>
                    <a:latin typeface="Segoe UI"/>
                    <a:ea typeface="+mn-ea"/>
                    <a:cs typeface="+mn-cs"/>
                  </a:endParaRPr>
                </a:p>
              </p:txBody>
            </p:sp>
          </p:grpSp>
          <p:grpSp>
            <p:nvGrpSpPr>
              <p:cNvPr id="236" name="Group 235"/>
              <p:cNvGrpSpPr/>
              <p:nvPr/>
            </p:nvGrpSpPr>
            <p:grpSpPr>
              <a:xfrm>
                <a:off x="8681761" y="4916519"/>
                <a:ext cx="1956050" cy="1837844"/>
                <a:chOff x="-6968963" y="-158844"/>
                <a:chExt cx="4938713" cy="4640263"/>
              </a:xfrm>
            </p:grpSpPr>
            <p:sp>
              <p:nvSpPr>
                <p:cNvPr id="237" name="Freeform 236"/>
                <p:cNvSpPr>
                  <a:spLocks/>
                </p:cNvSpPr>
                <p:nvPr/>
              </p:nvSpPr>
              <p:spPr bwMode="auto">
                <a:xfrm>
                  <a:off x="-5598950" y="352331"/>
                  <a:ext cx="1535113" cy="622300"/>
                </a:xfrm>
                <a:custGeom>
                  <a:avLst/>
                  <a:gdLst>
                    <a:gd name="T0" fmla="*/ 349 w 391"/>
                    <a:gd name="T1" fmla="*/ 74 h 158"/>
                    <a:gd name="T2" fmla="*/ 342 w 391"/>
                    <a:gd name="T3" fmla="*/ 75 h 158"/>
                    <a:gd name="T4" fmla="*/ 263 w 391"/>
                    <a:gd name="T5" fmla="*/ 0 h 158"/>
                    <a:gd name="T6" fmla="*/ 186 w 391"/>
                    <a:gd name="T7" fmla="*/ 59 h 158"/>
                    <a:gd name="T8" fmla="*/ 145 w 391"/>
                    <a:gd name="T9" fmla="*/ 41 h 158"/>
                    <a:gd name="T10" fmla="*/ 86 w 391"/>
                    <a:gd name="T11" fmla="*/ 94 h 158"/>
                    <a:gd name="T12" fmla="*/ 59 w 391"/>
                    <a:gd name="T13" fmla="*/ 107 h 158"/>
                    <a:gd name="T14" fmla="*/ 32 w 391"/>
                    <a:gd name="T15" fmla="*/ 93 h 158"/>
                    <a:gd name="T16" fmla="*/ 0 w 391"/>
                    <a:gd name="T17" fmla="*/ 126 h 158"/>
                    <a:gd name="T18" fmla="*/ 32 w 391"/>
                    <a:gd name="T19" fmla="*/ 158 h 158"/>
                    <a:gd name="T20" fmla="*/ 41 w 391"/>
                    <a:gd name="T21" fmla="*/ 158 h 158"/>
                    <a:gd name="T22" fmla="*/ 148 w 391"/>
                    <a:gd name="T23" fmla="*/ 158 h 158"/>
                    <a:gd name="T24" fmla="*/ 208 w 391"/>
                    <a:gd name="T25" fmla="*/ 158 h 158"/>
                    <a:gd name="T26" fmla="*/ 351 w 391"/>
                    <a:gd name="T27" fmla="*/ 158 h 158"/>
                    <a:gd name="T28" fmla="*/ 351 w 391"/>
                    <a:gd name="T29" fmla="*/ 158 h 158"/>
                    <a:gd name="T30" fmla="*/ 391 w 391"/>
                    <a:gd name="T31" fmla="*/ 116 h 158"/>
                    <a:gd name="T32" fmla="*/ 349 w 391"/>
                    <a:gd name="T33" fmla="*/ 7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158">
                      <a:moveTo>
                        <a:pt x="349" y="74"/>
                      </a:moveTo>
                      <a:cubicBezTo>
                        <a:pt x="347" y="74"/>
                        <a:pt x="344" y="75"/>
                        <a:pt x="342" y="75"/>
                      </a:cubicBezTo>
                      <a:cubicBezTo>
                        <a:pt x="340" y="33"/>
                        <a:pt x="305" y="0"/>
                        <a:pt x="263" y="0"/>
                      </a:cubicBezTo>
                      <a:cubicBezTo>
                        <a:pt x="226" y="0"/>
                        <a:pt x="195" y="25"/>
                        <a:pt x="186" y="59"/>
                      </a:cubicBezTo>
                      <a:cubicBezTo>
                        <a:pt x="176" y="48"/>
                        <a:pt x="161" y="41"/>
                        <a:pt x="145" y="41"/>
                      </a:cubicBezTo>
                      <a:cubicBezTo>
                        <a:pt x="114" y="41"/>
                        <a:pt x="89" y="64"/>
                        <a:pt x="86" y="94"/>
                      </a:cubicBezTo>
                      <a:cubicBezTo>
                        <a:pt x="76" y="95"/>
                        <a:pt x="66" y="100"/>
                        <a:pt x="59" y="107"/>
                      </a:cubicBezTo>
                      <a:cubicBezTo>
                        <a:pt x="53" y="98"/>
                        <a:pt x="43" y="93"/>
                        <a:pt x="32" y="93"/>
                      </a:cubicBezTo>
                      <a:cubicBezTo>
                        <a:pt x="14" y="93"/>
                        <a:pt x="0" y="108"/>
                        <a:pt x="0" y="126"/>
                      </a:cubicBezTo>
                      <a:cubicBezTo>
                        <a:pt x="0" y="144"/>
                        <a:pt x="14" y="158"/>
                        <a:pt x="32" y="158"/>
                      </a:cubicBezTo>
                      <a:cubicBezTo>
                        <a:pt x="41" y="158"/>
                        <a:pt x="41" y="158"/>
                        <a:pt x="41" y="158"/>
                      </a:cubicBezTo>
                      <a:cubicBezTo>
                        <a:pt x="148" y="158"/>
                        <a:pt x="148" y="158"/>
                        <a:pt x="148" y="158"/>
                      </a:cubicBezTo>
                      <a:cubicBezTo>
                        <a:pt x="208" y="158"/>
                        <a:pt x="208" y="158"/>
                        <a:pt x="208" y="158"/>
                      </a:cubicBezTo>
                      <a:cubicBezTo>
                        <a:pt x="351" y="158"/>
                        <a:pt x="351" y="158"/>
                        <a:pt x="351" y="158"/>
                      </a:cubicBezTo>
                      <a:cubicBezTo>
                        <a:pt x="351" y="158"/>
                        <a:pt x="351" y="158"/>
                        <a:pt x="351" y="158"/>
                      </a:cubicBezTo>
                      <a:cubicBezTo>
                        <a:pt x="373" y="157"/>
                        <a:pt x="391" y="139"/>
                        <a:pt x="391" y="116"/>
                      </a:cubicBezTo>
                      <a:cubicBezTo>
                        <a:pt x="391" y="93"/>
                        <a:pt x="372" y="74"/>
                        <a:pt x="349"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38" name="Freeform 237"/>
                <p:cNvSpPr>
                  <a:spLocks/>
                </p:cNvSpPr>
                <p:nvPr/>
              </p:nvSpPr>
              <p:spPr bwMode="auto">
                <a:xfrm>
                  <a:off x="-6929275" y="1531843"/>
                  <a:ext cx="879475" cy="495300"/>
                </a:xfrm>
                <a:custGeom>
                  <a:avLst/>
                  <a:gdLst>
                    <a:gd name="T0" fmla="*/ 187 w 224"/>
                    <a:gd name="T1" fmla="*/ 53 h 126"/>
                    <a:gd name="T2" fmla="*/ 183 w 224"/>
                    <a:gd name="T3" fmla="*/ 53 h 126"/>
                    <a:gd name="T4" fmla="*/ 187 w 224"/>
                    <a:gd name="T5" fmla="*/ 37 h 126"/>
                    <a:gd name="T6" fmla="*/ 150 w 224"/>
                    <a:gd name="T7" fmla="*/ 0 h 126"/>
                    <a:gd name="T8" fmla="*/ 114 w 224"/>
                    <a:gd name="T9" fmla="*/ 32 h 126"/>
                    <a:gd name="T10" fmla="*/ 86 w 224"/>
                    <a:gd name="T11" fmla="*/ 20 h 126"/>
                    <a:gd name="T12" fmla="*/ 50 w 224"/>
                    <a:gd name="T13" fmla="*/ 55 h 126"/>
                    <a:gd name="T14" fmla="*/ 37 w 224"/>
                    <a:gd name="T15" fmla="*/ 53 h 126"/>
                    <a:gd name="T16" fmla="*/ 0 w 224"/>
                    <a:gd name="T17" fmla="*/ 90 h 126"/>
                    <a:gd name="T18" fmla="*/ 37 w 224"/>
                    <a:gd name="T19" fmla="*/ 126 h 126"/>
                    <a:gd name="T20" fmla="*/ 187 w 224"/>
                    <a:gd name="T21" fmla="*/ 126 h 126"/>
                    <a:gd name="T22" fmla="*/ 224 w 224"/>
                    <a:gd name="T23" fmla="*/ 90 h 126"/>
                    <a:gd name="T24" fmla="*/ 187 w 224"/>
                    <a:gd name="T25" fmla="*/ 5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126">
                      <a:moveTo>
                        <a:pt x="187" y="53"/>
                      </a:moveTo>
                      <a:cubicBezTo>
                        <a:pt x="186" y="53"/>
                        <a:pt x="184" y="53"/>
                        <a:pt x="183" y="53"/>
                      </a:cubicBezTo>
                      <a:cubicBezTo>
                        <a:pt x="186" y="48"/>
                        <a:pt x="187" y="43"/>
                        <a:pt x="187" y="37"/>
                      </a:cubicBezTo>
                      <a:cubicBezTo>
                        <a:pt x="187" y="16"/>
                        <a:pt x="171" y="0"/>
                        <a:pt x="150" y="0"/>
                      </a:cubicBezTo>
                      <a:cubicBezTo>
                        <a:pt x="131" y="0"/>
                        <a:pt x="116" y="14"/>
                        <a:pt x="114" y="32"/>
                      </a:cubicBezTo>
                      <a:cubicBezTo>
                        <a:pt x="107" y="25"/>
                        <a:pt x="97" y="20"/>
                        <a:pt x="86" y="20"/>
                      </a:cubicBezTo>
                      <a:cubicBezTo>
                        <a:pt x="67" y="20"/>
                        <a:pt x="51" y="36"/>
                        <a:pt x="50" y="55"/>
                      </a:cubicBezTo>
                      <a:cubicBezTo>
                        <a:pt x="46" y="54"/>
                        <a:pt x="41" y="53"/>
                        <a:pt x="37" y="53"/>
                      </a:cubicBezTo>
                      <a:cubicBezTo>
                        <a:pt x="17" y="53"/>
                        <a:pt x="0" y="69"/>
                        <a:pt x="0" y="90"/>
                      </a:cubicBezTo>
                      <a:cubicBezTo>
                        <a:pt x="0" y="110"/>
                        <a:pt x="17" y="126"/>
                        <a:pt x="37" y="126"/>
                      </a:cubicBezTo>
                      <a:cubicBezTo>
                        <a:pt x="187" y="126"/>
                        <a:pt x="187" y="126"/>
                        <a:pt x="187" y="126"/>
                      </a:cubicBezTo>
                      <a:cubicBezTo>
                        <a:pt x="207" y="126"/>
                        <a:pt x="224" y="110"/>
                        <a:pt x="224" y="90"/>
                      </a:cubicBezTo>
                      <a:cubicBezTo>
                        <a:pt x="224" y="69"/>
                        <a:pt x="207" y="53"/>
                        <a:pt x="187"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39" name="Line 172"/>
                <p:cNvSpPr>
                  <a:spLocks noChangeShapeType="1"/>
                </p:cNvSpPr>
                <p:nvPr/>
              </p:nvSpPr>
              <p:spPr bwMode="auto">
                <a:xfrm>
                  <a:off x="-2427125" y="-158844"/>
                  <a:ext cx="0" cy="1058863"/>
                </a:xfrm>
                <a:prstGeom prst="line">
                  <a:avLst/>
                </a:prstGeom>
                <a:solidFill>
                  <a:srgbClr val="FFFFFF">
                    <a:lumMod val="75000"/>
                  </a:srgbClr>
                </a:solidFill>
                <a:ln w="31750" cap="flat">
                  <a:solidFill>
                    <a:srgbClr val="FFFFFF">
                      <a:lumMod val="75000"/>
                    </a:srgbClr>
                  </a:solidFill>
                  <a:prstDash val="solid"/>
                  <a:miter lim="800000"/>
                  <a:headEnd/>
                  <a:tailEnd/>
                </a:ln>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40" name="Line 173"/>
                <p:cNvSpPr>
                  <a:spLocks noChangeShapeType="1"/>
                </p:cNvSpPr>
                <p:nvPr/>
              </p:nvSpPr>
              <p:spPr bwMode="auto">
                <a:xfrm>
                  <a:off x="-2752563" y="-158844"/>
                  <a:ext cx="0" cy="1058863"/>
                </a:xfrm>
                <a:prstGeom prst="line">
                  <a:avLst/>
                </a:prstGeom>
                <a:noFill/>
                <a:ln w="31750" cap="flat">
                  <a:solidFill>
                    <a:srgbClr val="17244E"/>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41" name="Rectangle 240"/>
                <p:cNvSpPr>
                  <a:spLocks noChangeArrowheads="1"/>
                </p:cNvSpPr>
                <p:nvPr/>
              </p:nvSpPr>
              <p:spPr bwMode="auto">
                <a:xfrm>
                  <a:off x="-3149438" y="380906"/>
                  <a:ext cx="1119188" cy="4100513"/>
                </a:xfrm>
                <a:prstGeom prst="rect">
                  <a:avLst/>
                </a:prstGeom>
                <a:solidFill>
                  <a:srgbClr val="1724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42" name="Rectangle 241"/>
                <p:cNvSpPr>
                  <a:spLocks noChangeArrowheads="1"/>
                </p:cNvSpPr>
                <p:nvPr/>
              </p:nvSpPr>
              <p:spPr bwMode="auto">
                <a:xfrm>
                  <a:off x="-3149438" y="380906"/>
                  <a:ext cx="274638" cy="4100513"/>
                </a:xfrm>
                <a:prstGeom prst="rect">
                  <a:avLst/>
                </a:prstGeom>
                <a:solidFill>
                  <a:srgbClr val="FFFFFF">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43" name="Rectangle 242"/>
                <p:cNvSpPr>
                  <a:spLocks noChangeArrowheads="1"/>
                </p:cNvSpPr>
                <p:nvPr/>
              </p:nvSpPr>
              <p:spPr bwMode="auto">
                <a:xfrm>
                  <a:off x="-4625813" y="1627093"/>
                  <a:ext cx="1123950" cy="2854325"/>
                </a:xfrm>
                <a:prstGeom prst="rect">
                  <a:avLst/>
                </a:prstGeom>
                <a:solidFill>
                  <a:srgbClr val="1EBB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44" name="Rectangle 243"/>
                <p:cNvSpPr>
                  <a:spLocks noChangeArrowheads="1"/>
                </p:cNvSpPr>
                <p:nvPr/>
              </p:nvSpPr>
              <p:spPr bwMode="auto">
                <a:xfrm>
                  <a:off x="-4482938" y="801593"/>
                  <a:ext cx="839788" cy="825500"/>
                </a:xfrm>
                <a:prstGeom prst="rect">
                  <a:avLst/>
                </a:prstGeom>
                <a:solidFill>
                  <a:srgbClr val="1EBB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45" name="Freeform 244"/>
                <p:cNvSpPr>
                  <a:spLocks/>
                </p:cNvSpPr>
                <p:nvPr/>
              </p:nvSpPr>
              <p:spPr bwMode="auto">
                <a:xfrm>
                  <a:off x="-4279738" y="250731"/>
                  <a:ext cx="428625" cy="550863"/>
                </a:xfrm>
                <a:custGeom>
                  <a:avLst/>
                  <a:gdLst>
                    <a:gd name="T0" fmla="*/ 186 w 270"/>
                    <a:gd name="T1" fmla="*/ 0 h 347"/>
                    <a:gd name="T2" fmla="*/ 84 w 270"/>
                    <a:gd name="T3" fmla="*/ 0 h 347"/>
                    <a:gd name="T4" fmla="*/ 0 w 270"/>
                    <a:gd name="T5" fmla="*/ 347 h 347"/>
                    <a:gd name="T6" fmla="*/ 270 w 270"/>
                    <a:gd name="T7" fmla="*/ 347 h 347"/>
                    <a:gd name="T8" fmla="*/ 186 w 270"/>
                    <a:gd name="T9" fmla="*/ 0 h 347"/>
                  </a:gdLst>
                  <a:ahLst/>
                  <a:cxnLst>
                    <a:cxn ang="0">
                      <a:pos x="T0" y="T1"/>
                    </a:cxn>
                    <a:cxn ang="0">
                      <a:pos x="T2" y="T3"/>
                    </a:cxn>
                    <a:cxn ang="0">
                      <a:pos x="T4" y="T5"/>
                    </a:cxn>
                    <a:cxn ang="0">
                      <a:pos x="T6" y="T7"/>
                    </a:cxn>
                    <a:cxn ang="0">
                      <a:pos x="T8" y="T9"/>
                    </a:cxn>
                  </a:cxnLst>
                  <a:rect l="0" t="0" r="r" b="b"/>
                  <a:pathLst>
                    <a:path w="270" h="347">
                      <a:moveTo>
                        <a:pt x="186" y="0"/>
                      </a:moveTo>
                      <a:lnTo>
                        <a:pt x="84" y="0"/>
                      </a:lnTo>
                      <a:lnTo>
                        <a:pt x="0" y="347"/>
                      </a:lnTo>
                      <a:lnTo>
                        <a:pt x="270" y="347"/>
                      </a:lnTo>
                      <a:lnTo>
                        <a:pt x="186" y="0"/>
                      </a:lnTo>
                      <a:close/>
                    </a:path>
                  </a:pathLst>
                </a:custGeom>
                <a:solidFill>
                  <a:srgbClr val="1EB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46" name="Rectangle 245"/>
                <p:cNvSpPr>
                  <a:spLocks noChangeArrowheads="1"/>
                </p:cNvSpPr>
                <p:nvPr/>
              </p:nvSpPr>
              <p:spPr bwMode="auto">
                <a:xfrm>
                  <a:off x="-4468650" y="1816006"/>
                  <a:ext cx="119063" cy="2665413"/>
                </a:xfrm>
                <a:prstGeom prst="rect">
                  <a:avLst/>
                </a:prstGeom>
                <a:solidFill>
                  <a:srgbClr val="2172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47" name="Rectangle 246"/>
                <p:cNvSpPr>
                  <a:spLocks noChangeArrowheads="1"/>
                </p:cNvSpPr>
                <p:nvPr/>
              </p:nvSpPr>
              <p:spPr bwMode="auto">
                <a:xfrm>
                  <a:off x="-4236875" y="1816006"/>
                  <a:ext cx="114300" cy="2665413"/>
                </a:xfrm>
                <a:prstGeom prst="rect">
                  <a:avLst/>
                </a:prstGeom>
                <a:solidFill>
                  <a:srgbClr val="2172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48" name="Rectangle 247"/>
                <p:cNvSpPr>
                  <a:spLocks noChangeArrowheads="1"/>
                </p:cNvSpPr>
                <p:nvPr/>
              </p:nvSpPr>
              <p:spPr bwMode="auto">
                <a:xfrm>
                  <a:off x="-4008275" y="1816006"/>
                  <a:ext cx="117475" cy="2665413"/>
                </a:xfrm>
                <a:prstGeom prst="rect">
                  <a:avLst/>
                </a:prstGeom>
                <a:solidFill>
                  <a:srgbClr val="2172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49" name="Rectangle 248"/>
                <p:cNvSpPr>
                  <a:spLocks noChangeArrowheads="1"/>
                </p:cNvSpPr>
                <p:nvPr/>
              </p:nvSpPr>
              <p:spPr bwMode="auto">
                <a:xfrm>
                  <a:off x="-3781263" y="1816006"/>
                  <a:ext cx="117475" cy="2665413"/>
                </a:xfrm>
                <a:prstGeom prst="rect">
                  <a:avLst/>
                </a:prstGeom>
                <a:solidFill>
                  <a:srgbClr val="2172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50" name="Rectangle 249"/>
                <p:cNvSpPr>
                  <a:spLocks noChangeArrowheads="1"/>
                </p:cNvSpPr>
                <p:nvPr/>
              </p:nvSpPr>
              <p:spPr bwMode="auto">
                <a:xfrm>
                  <a:off x="-4482938" y="801593"/>
                  <a:ext cx="839788" cy="85725"/>
                </a:xfrm>
                <a:prstGeom prst="rect">
                  <a:avLst/>
                </a:prstGeom>
                <a:solidFill>
                  <a:srgbClr val="90D7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51" name="Rectangle 250"/>
                <p:cNvSpPr>
                  <a:spLocks noChangeArrowheads="1"/>
                </p:cNvSpPr>
                <p:nvPr/>
              </p:nvSpPr>
              <p:spPr bwMode="auto">
                <a:xfrm>
                  <a:off x="-4625813" y="1539781"/>
                  <a:ext cx="1123950" cy="87313"/>
                </a:xfrm>
                <a:prstGeom prst="rect">
                  <a:avLst/>
                </a:prstGeom>
                <a:solidFill>
                  <a:srgbClr val="90D7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52" name="Rectangle 251"/>
                <p:cNvSpPr>
                  <a:spLocks noChangeArrowheads="1"/>
                </p:cNvSpPr>
                <p:nvPr/>
              </p:nvSpPr>
              <p:spPr bwMode="auto">
                <a:xfrm>
                  <a:off x="-6968963" y="3387631"/>
                  <a:ext cx="1370013" cy="1093788"/>
                </a:xfrm>
                <a:prstGeom prst="rect">
                  <a:avLst/>
                </a:prstGeom>
                <a:solidFill>
                  <a:srgbClr val="1570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53" name="Freeform 252"/>
                <p:cNvSpPr>
                  <a:spLocks/>
                </p:cNvSpPr>
                <p:nvPr/>
              </p:nvSpPr>
              <p:spPr bwMode="auto">
                <a:xfrm>
                  <a:off x="-6179975" y="1390556"/>
                  <a:ext cx="1162050" cy="3090863"/>
                </a:xfrm>
                <a:custGeom>
                  <a:avLst/>
                  <a:gdLst>
                    <a:gd name="T0" fmla="*/ 0 w 732"/>
                    <a:gd name="T1" fmla="*/ 0 h 1947"/>
                    <a:gd name="T2" fmla="*/ 732 w 732"/>
                    <a:gd name="T3" fmla="*/ 0 h 1947"/>
                    <a:gd name="T4" fmla="*/ 732 w 732"/>
                    <a:gd name="T5" fmla="*/ 1947 h 1947"/>
                    <a:gd name="T6" fmla="*/ 0 w 732"/>
                    <a:gd name="T7" fmla="*/ 1947 h 1947"/>
                    <a:gd name="T8" fmla="*/ 0 w 732"/>
                    <a:gd name="T9" fmla="*/ 1268 h 1947"/>
                    <a:gd name="T10" fmla="*/ 0 w 732"/>
                    <a:gd name="T11" fmla="*/ 0 h 1947"/>
                  </a:gdLst>
                  <a:ahLst/>
                  <a:cxnLst>
                    <a:cxn ang="0">
                      <a:pos x="T0" y="T1"/>
                    </a:cxn>
                    <a:cxn ang="0">
                      <a:pos x="T2" y="T3"/>
                    </a:cxn>
                    <a:cxn ang="0">
                      <a:pos x="T4" y="T5"/>
                    </a:cxn>
                    <a:cxn ang="0">
                      <a:pos x="T6" y="T7"/>
                    </a:cxn>
                    <a:cxn ang="0">
                      <a:pos x="T8" y="T9"/>
                    </a:cxn>
                    <a:cxn ang="0">
                      <a:pos x="T10" y="T11"/>
                    </a:cxn>
                  </a:cxnLst>
                  <a:rect l="0" t="0" r="r" b="b"/>
                  <a:pathLst>
                    <a:path w="732" h="1947">
                      <a:moveTo>
                        <a:pt x="0" y="0"/>
                      </a:moveTo>
                      <a:lnTo>
                        <a:pt x="732" y="0"/>
                      </a:lnTo>
                      <a:lnTo>
                        <a:pt x="732" y="1947"/>
                      </a:lnTo>
                      <a:lnTo>
                        <a:pt x="0" y="1947"/>
                      </a:lnTo>
                      <a:lnTo>
                        <a:pt x="0" y="1268"/>
                      </a:lnTo>
                      <a:lnTo>
                        <a:pt x="0" y="0"/>
                      </a:lnTo>
                      <a:close/>
                    </a:path>
                  </a:pathLst>
                </a:custGeom>
                <a:solidFill>
                  <a:srgbClr val="157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54" name="Freeform 253"/>
                <p:cNvSpPr>
                  <a:spLocks/>
                </p:cNvSpPr>
                <p:nvPr/>
              </p:nvSpPr>
              <p:spPr bwMode="auto">
                <a:xfrm>
                  <a:off x="-6968963" y="3403506"/>
                  <a:ext cx="788988" cy="1077913"/>
                </a:xfrm>
                <a:custGeom>
                  <a:avLst/>
                  <a:gdLst>
                    <a:gd name="T0" fmla="*/ 0 w 497"/>
                    <a:gd name="T1" fmla="*/ 679 h 679"/>
                    <a:gd name="T2" fmla="*/ 497 w 497"/>
                    <a:gd name="T3" fmla="*/ 679 h 679"/>
                    <a:gd name="T4" fmla="*/ 497 w 497"/>
                    <a:gd name="T5" fmla="*/ 0 h 679"/>
                    <a:gd name="T6" fmla="*/ 0 w 497"/>
                    <a:gd name="T7" fmla="*/ 679 h 679"/>
                  </a:gdLst>
                  <a:ahLst/>
                  <a:cxnLst>
                    <a:cxn ang="0">
                      <a:pos x="T0" y="T1"/>
                    </a:cxn>
                    <a:cxn ang="0">
                      <a:pos x="T2" y="T3"/>
                    </a:cxn>
                    <a:cxn ang="0">
                      <a:pos x="T4" y="T5"/>
                    </a:cxn>
                    <a:cxn ang="0">
                      <a:pos x="T6" y="T7"/>
                    </a:cxn>
                  </a:cxnLst>
                  <a:rect l="0" t="0" r="r" b="b"/>
                  <a:pathLst>
                    <a:path w="497" h="679">
                      <a:moveTo>
                        <a:pt x="0" y="679"/>
                      </a:moveTo>
                      <a:lnTo>
                        <a:pt x="497" y="679"/>
                      </a:lnTo>
                      <a:lnTo>
                        <a:pt x="497" y="0"/>
                      </a:lnTo>
                      <a:lnTo>
                        <a:pt x="0" y="679"/>
                      </a:lnTo>
                      <a:close/>
                    </a:path>
                  </a:pathLst>
                </a:custGeom>
                <a:solidFill>
                  <a:srgbClr val="2A3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55" name="Rectangle 254"/>
                <p:cNvSpPr>
                  <a:spLocks noChangeArrowheads="1"/>
                </p:cNvSpPr>
                <p:nvPr/>
              </p:nvSpPr>
              <p:spPr bwMode="auto">
                <a:xfrm>
                  <a:off x="-6033925" y="1619156"/>
                  <a:ext cx="112713" cy="219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56" name="Rectangle 255"/>
                <p:cNvSpPr>
                  <a:spLocks noChangeArrowheads="1"/>
                </p:cNvSpPr>
                <p:nvPr/>
              </p:nvSpPr>
              <p:spPr bwMode="auto">
                <a:xfrm>
                  <a:off x="-5783100" y="1619156"/>
                  <a:ext cx="114300" cy="219075"/>
                </a:xfrm>
                <a:prstGeom prst="rect">
                  <a:avLst/>
                </a:prstGeom>
                <a:solidFill>
                  <a:srgbClr val="2A3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57" name="Rectangle 256"/>
                <p:cNvSpPr>
                  <a:spLocks noChangeArrowheads="1"/>
                </p:cNvSpPr>
                <p:nvPr/>
              </p:nvSpPr>
              <p:spPr bwMode="auto">
                <a:xfrm>
                  <a:off x="-5532275" y="1619156"/>
                  <a:ext cx="114300" cy="219075"/>
                </a:xfrm>
                <a:prstGeom prst="rect">
                  <a:avLst/>
                </a:prstGeom>
                <a:solidFill>
                  <a:srgbClr val="2A3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58" name="Rectangle 257"/>
                <p:cNvSpPr>
                  <a:spLocks noChangeArrowheads="1"/>
                </p:cNvSpPr>
                <p:nvPr/>
              </p:nvSpPr>
              <p:spPr bwMode="auto">
                <a:xfrm>
                  <a:off x="-5279863" y="1619156"/>
                  <a:ext cx="112713" cy="219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59" name="Rectangle 258"/>
                <p:cNvSpPr>
                  <a:spLocks noChangeArrowheads="1"/>
                </p:cNvSpPr>
                <p:nvPr/>
              </p:nvSpPr>
              <p:spPr bwMode="auto">
                <a:xfrm>
                  <a:off x="-6033925" y="1949356"/>
                  <a:ext cx="112713"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60" name="Rectangle 259"/>
                <p:cNvSpPr>
                  <a:spLocks noChangeArrowheads="1"/>
                </p:cNvSpPr>
                <p:nvPr/>
              </p:nvSpPr>
              <p:spPr bwMode="auto">
                <a:xfrm>
                  <a:off x="-5783100" y="1949356"/>
                  <a:ext cx="114300"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61" name="Rectangle 260"/>
                <p:cNvSpPr>
                  <a:spLocks noChangeArrowheads="1"/>
                </p:cNvSpPr>
                <p:nvPr/>
              </p:nvSpPr>
              <p:spPr bwMode="auto">
                <a:xfrm>
                  <a:off x="-5532275" y="1949356"/>
                  <a:ext cx="114300" cy="215900"/>
                </a:xfrm>
                <a:prstGeom prst="rect">
                  <a:avLst/>
                </a:prstGeom>
                <a:solidFill>
                  <a:srgbClr val="2A3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62" name="Rectangle 261"/>
                <p:cNvSpPr>
                  <a:spLocks noChangeArrowheads="1"/>
                </p:cNvSpPr>
                <p:nvPr/>
              </p:nvSpPr>
              <p:spPr bwMode="auto">
                <a:xfrm>
                  <a:off x="-5279863" y="1949356"/>
                  <a:ext cx="112713"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63" name="Rectangle 262"/>
                <p:cNvSpPr>
                  <a:spLocks noChangeArrowheads="1"/>
                </p:cNvSpPr>
                <p:nvPr/>
              </p:nvSpPr>
              <p:spPr bwMode="auto">
                <a:xfrm>
                  <a:off x="-6033925" y="2274793"/>
                  <a:ext cx="112713" cy="215900"/>
                </a:xfrm>
                <a:prstGeom prst="rect">
                  <a:avLst/>
                </a:prstGeom>
                <a:solidFill>
                  <a:srgbClr val="2A3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64" name="Rectangle 263"/>
                <p:cNvSpPr>
                  <a:spLocks noChangeArrowheads="1"/>
                </p:cNvSpPr>
                <p:nvPr/>
              </p:nvSpPr>
              <p:spPr bwMode="auto">
                <a:xfrm>
                  <a:off x="-5783100" y="2274793"/>
                  <a:ext cx="114300"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65" name="Rectangle 264"/>
                <p:cNvSpPr>
                  <a:spLocks noChangeArrowheads="1"/>
                </p:cNvSpPr>
                <p:nvPr/>
              </p:nvSpPr>
              <p:spPr bwMode="auto">
                <a:xfrm>
                  <a:off x="-5532275" y="2274793"/>
                  <a:ext cx="114300"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66" name="Rectangle 265"/>
                <p:cNvSpPr>
                  <a:spLocks noChangeArrowheads="1"/>
                </p:cNvSpPr>
                <p:nvPr/>
              </p:nvSpPr>
              <p:spPr bwMode="auto">
                <a:xfrm>
                  <a:off x="-5279863" y="2274793"/>
                  <a:ext cx="112713"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67" name="Rectangle 266"/>
                <p:cNvSpPr>
                  <a:spLocks noChangeArrowheads="1"/>
                </p:cNvSpPr>
                <p:nvPr/>
              </p:nvSpPr>
              <p:spPr bwMode="auto">
                <a:xfrm>
                  <a:off x="-6033925" y="2604993"/>
                  <a:ext cx="112713" cy="217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68" name="Rectangle 267"/>
                <p:cNvSpPr>
                  <a:spLocks noChangeArrowheads="1"/>
                </p:cNvSpPr>
                <p:nvPr/>
              </p:nvSpPr>
              <p:spPr bwMode="auto">
                <a:xfrm>
                  <a:off x="-5783100" y="2604993"/>
                  <a:ext cx="114300" cy="217488"/>
                </a:xfrm>
                <a:prstGeom prst="rect">
                  <a:avLst/>
                </a:prstGeom>
                <a:solidFill>
                  <a:srgbClr val="2A3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69" name="Rectangle 268"/>
                <p:cNvSpPr>
                  <a:spLocks noChangeArrowheads="1"/>
                </p:cNvSpPr>
                <p:nvPr/>
              </p:nvSpPr>
              <p:spPr bwMode="auto">
                <a:xfrm>
                  <a:off x="-5532275" y="2604993"/>
                  <a:ext cx="114300" cy="217488"/>
                </a:xfrm>
                <a:prstGeom prst="rect">
                  <a:avLst/>
                </a:prstGeom>
                <a:solidFill>
                  <a:srgbClr val="2A3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70" name="Rectangle 269"/>
                <p:cNvSpPr>
                  <a:spLocks noChangeArrowheads="1"/>
                </p:cNvSpPr>
                <p:nvPr/>
              </p:nvSpPr>
              <p:spPr bwMode="auto">
                <a:xfrm>
                  <a:off x="-5279863" y="2604993"/>
                  <a:ext cx="112713" cy="217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71" name="Rectangle 270"/>
                <p:cNvSpPr>
                  <a:spLocks noChangeArrowheads="1"/>
                </p:cNvSpPr>
                <p:nvPr/>
              </p:nvSpPr>
              <p:spPr bwMode="auto">
                <a:xfrm>
                  <a:off x="-6033925" y="2932018"/>
                  <a:ext cx="112713"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72" name="Rectangle 271"/>
                <p:cNvSpPr>
                  <a:spLocks noChangeArrowheads="1"/>
                </p:cNvSpPr>
                <p:nvPr/>
              </p:nvSpPr>
              <p:spPr bwMode="auto">
                <a:xfrm>
                  <a:off x="-5783100" y="2932018"/>
                  <a:ext cx="114300"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73" name="Rectangle 272"/>
                <p:cNvSpPr>
                  <a:spLocks noChangeArrowheads="1"/>
                </p:cNvSpPr>
                <p:nvPr/>
              </p:nvSpPr>
              <p:spPr bwMode="auto">
                <a:xfrm>
                  <a:off x="-5532275" y="2932018"/>
                  <a:ext cx="114300" cy="215900"/>
                </a:xfrm>
                <a:prstGeom prst="rect">
                  <a:avLst/>
                </a:prstGeom>
                <a:solidFill>
                  <a:srgbClr val="2A3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74" name="Rectangle 273"/>
                <p:cNvSpPr>
                  <a:spLocks noChangeArrowheads="1"/>
                </p:cNvSpPr>
                <p:nvPr/>
              </p:nvSpPr>
              <p:spPr bwMode="auto">
                <a:xfrm>
                  <a:off x="-5279862" y="2932018"/>
                  <a:ext cx="112713" cy="215900"/>
                </a:xfrm>
                <a:prstGeom prst="rect">
                  <a:avLst/>
                </a:prstGeom>
                <a:solidFill>
                  <a:srgbClr val="2A3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75" name="Rectangle 274"/>
                <p:cNvSpPr>
                  <a:spLocks noChangeArrowheads="1"/>
                </p:cNvSpPr>
                <p:nvPr/>
              </p:nvSpPr>
              <p:spPr bwMode="auto">
                <a:xfrm>
                  <a:off x="-6033925" y="3257456"/>
                  <a:ext cx="112713" cy="220663"/>
                </a:xfrm>
                <a:prstGeom prst="rect">
                  <a:avLst/>
                </a:prstGeom>
                <a:solidFill>
                  <a:srgbClr val="2A3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76" name="Rectangle 275"/>
                <p:cNvSpPr>
                  <a:spLocks noChangeArrowheads="1"/>
                </p:cNvSpPr>
                <p:nvPr/>
              </p:nvSpPr>
              <p:spPr bwMode="auto">
                <a:xfrm>
                  <a:off x="-5783100" y="3257456"/>
                  <a:ext cx="114300" cy="220663"/>
                </a:xfrm>
                <a:prstGeom prst="rect">
                  <a:avLst/>
                </a:prstGeom>
                <a:solidFill>
                  <a:srgbClr val="2A3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77" name="Rectangle 276"/>
                <p:cNvSpPr>
                  <a:spLocks noChangeArrowheads="1"/>
                </p:cNvSpPr>
                <p:nvPr/>
              </p:nvSpPr>
              <p:spPr bwMode="auto">
                <a:xfrm>
                  <a:off x="-5532275" y="3257456"/>
                  <a:ext cx="114300" cy="220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78" name="Rectangle 277"/>
                <p:cNvSpPr>
                  <a:spLocks noChangeArrowheads="1"/>
                </p:cNvSpPr>
                <p:nvPr/>
              </p:nvSpPr>
              <p:spPr bwMode="auto">
                <a:xfrm>
                  <a:off x="-5279862" y="3257456"/>
                  <a:ext cx="112713" cy="220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79" name="Rectangle 278"/>
                <p:cNvSpPr>
                  <a:spLocks noChangeArrowheads="1"/>
                </p:cNvSpPr>
                <p:nvPr/>
              </p:nvSpPr>
              <p:spPr bwMode="auto">
                <a:xfrm>
                  <a:off x="-6033925" y="3587656"/>
                  <a:ext cx="112713" cy="217488"/>
                </a:xfrm>
                <a:prstGeom prst="rect">
                  <a:avLst/>
                </a:prstGeom>
                <a:solidFill>
                  <a:srgbClr val="2A3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80" name="Rectangle 279"/>
                <p:cNvSpPr>
                  <a:spLocks noChangeArrowheads="1"/>
                </p:cNvSpPr>
                <p:nvPr/>
              </p:nvSpPr>
              <p:spPr bwMode="auto">
                <a:xfrm>
                  <a:off x="-5783100" y="3587656"/>
                  <a:ext cx="114300" cy="217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81" name="Rectangle 280"/>
                <p:cNvSpPr>
                  <a:spLocks noChangeArrowheads="1"/>
                </p:cNvSpPr>
                <p:nvPr/>
              </p:nvSpPr>
              <p:spPr bwMode="auto">
                <a:xfrm>
                  <a:off x="-5532275" y="3587656"/>
                  <a:ext cx="114300" cy="217488"/>
                </a:xfrm>
                <a:prstGeom prst="rect">
                  <a:avLst/>
                </a:prstGeom>
                <a:solidFill>
                  <a:srgbClr val="2A3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82" name="Rectangle 281"/>
                <p:cNvSpPr>
                  <a:spLocks noChangeArrowheads="1"/>
                </p:cNvSpPr>
                <p:nvPr/>
              </p:nvSpPr>
              <p:spPr bwMode="auto">
                <a:xfrm>
                  <a:off x="-5279862" y="3587656"/>
                  <a:ext cx="112713" cy="217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83" name="Rectangle 282"/>
                <p:cNvSpPr>
                  <a:spLocks noChangeArrowheads="1"/>
                </p:cNvSpPr>
                <p:nvPr/>
              </p:nvSpPr>
              <p:spPr bwMode="auto">
                <a:xfrm>
                  <a:off x="-6886412" y="3587656"/>
                  <a:ext cx="114300" cy="217488"/>
                </a:xfrm>
                <a:prstGeom prst="rect">
                  <a:avLst/>
                </a:prstGeom>
                <a:solidFill>
                  <a:srgbClr val="2A3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84" name="Rectangle 283"/>
                <p:cNvSpPr>
                  <a:spLocks noChangeArrowheads="1"/>
                </p:cNvSpPr>
                <p:nvPr/>
              </p:nvSpPr>
              <p:spPr bwMode="auto">
                <a:xfrm>
                  <a:off x="-6635587" y="3587656"/>
                  <a:ext cx="114300" cy="217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85" name="Rectangle 284"/>
                <p:cNvSpPr>
                  <a:spLocks noChangeArrowheads="1"/>
                </p:cNvSpPr>
                <p:nvPr/>
              </p:nvSpPr>
              <p:spPr bwMode="auto">
                <a:xfrm>
                  <a:off x="-6383175" y="3587656"/>
                  <a:ext cx="112713" cy="217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86" name="Rectangle 285"/>
                <p:cNvSpPr>
                  <a:spLocks noChangeArrowheads="1"/>
                </p:cNvSpPr>
                <p:nvPr/>
              </p:nvSpPr>
              <p:spPr bwMode="auto">
                <a:xfrm>
                  <a:off x="-6886412" y="3914681"/>
                  <a:ext cx="114300"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87" name="Rectangle 286"/>
                <p:cNvSpPr>
                  <a:spLocks noChangeArrowheads="1"/>
                </p:cNvSpPr>
                <p:nvPr/>
              </p:nvSpPr>
              <p:spPr bwMode="auto">
                <a:xfrm>
                  <a:off x="-6635587" y="3914681"/>
                  <a:ext cx="114300" cy="215900"/>
                </a:xfrm>
                <a:prstGeom prst="rect">
                  <a:avLst/>
                </a:prstGeom>
                <a:solidFill>
                  <a:srgbClr val="DA40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88" name="Rectangle 287"/>
                <p:cNvSpPr>
                  <a:spLocks noChangeArrowheads="1"/>
                </p:cNvSpPr>
                <p:nvPr/>
              </p:nvSpPr>
              <p:spPr bwMode="auto">
                <a:xfrm>
                  <a:off x="-6383175" y="3914681"/>
                  <a:ext cx="112713"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89" name="Rectangle 288"/>
                <p:cNvSpPr>
                  <a:spLocks noChangeArrowheads="1"/>
                </p:cNvSpPr>
                <p:nvPr/>
              </p:nvSpPr>
              <p:spPr bwMode="auto">
                <a:xfrm>
                  <a:off x="-6033925" y="3914681"/>
                  <a:ext cx="112713"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90" name="Rectangle 289"/>
                <p:cNvSpPr>
                  <a:spLocks noChangeArrowheads="1"/>
                </p:cNvSpPr>
                <p:nvPr/>
              </p:nvSpPr>
              <p:spPr bwMode="auto">
                <a:xfrm>
                  <a:off x="-5783100" y="3914681"/>
                  <a:ext cx="114300" cy="215900"/>
                </a:xfrm>
                <a:prstGeom prst="rect">
                  <a:avLst/>
                </a:prstGeom>
                <a:solidFill>
                  <a:srgbClr val="2A3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91" name="Rectangle 290"/>
                <p:cNvSpPr>
                  <a:spLocks noChangeArrowheads="1"/>
                </p:cNvSpPr>
                <p:nvPr/>
              </p:nvSpPr>
              <p:spPr bwMode="auto">
                <a:xfrm>
                  <a:off x="-5532275" y="3914681"/>
                  <a:ext cx="114300"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92" name="Rectangle 291"/>
                <p:cNvSpPr>
                  <a:spLocks noChangeArrowheads="1"/>
                </p:cNvSpPr>
                <p:nvPr/>
              </p:nvSpPr>
              <p:spPr bwMode="auto">
                <a:xfrm>
                  <a:off x="-5279862" y="3914681"/>
                  <a:ext cx="112713" cy="215900"/>
                </a:xfrm>
                <a:prstGeom prst="rect">
                  <a:avLst/>
                </a:prstGeom>
                <a:solidFill>
                  <a:srgbClr val="2A3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93" name="Rectangle 292"/>
                <p:cNvSpPr>
                  <a:spLocks noChangeArrowheads="1"/>
                </p:cNvSpPr>
                <p:nvPr/>
              </p:nvSpPr>
              <p:spPr bwMode="auto">
                <a:xfrm>
                  <a:off x="-5532275" y="1177831"/>
                  <a:ext cx="365125" cy="212725"/>
                </a:xfrm>
                <a:prstGeom prst="rect">
                  <a:avLst/>
                </a:prstGeom>
                <a:solidFill>
                  <a:srgbClr val="1570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294" name="Rectangle 293"/>
                <p:cNvSpPr>
                  <a:spLocks noChangeArrowheads="1"/>
                </p:cNvSpPr>
                <p:nvPr/>
              </p:nvSpPr>
              <p:spPr bwMode="auto">
                <a:xfrm>
                  <a:off x="-5921212" y="1041306"/>
                  <a:ext cx="74613" cy="349250"/>
                </a:xfrm>
                <a:prstGeom prst="rect">
                  <a:avLst/>
                </a:prstGeom>
                <a:solidFill>
                  <a:srgbClr val="2A3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grpSp>
        </p:grpSp>
        <p:pic>
          <p:nvPicPr>
            <p:cNvPr id="233" name="Picture 232"/>
            <p:cNvPicPr>
              <a:picLocks noChangeAspect="1"/>
            </p:cNvPicPr>
            <p:nvPr/>
          </p:nvPicPr>
          <p:blipFill>
            <a:blip r:embed="rId7"/>
            <a:stretch>
              <a:fillRect/>
            </a:stretch>
          </p:blipFill>
          <p:spPr>
            <a:xfrm>
              <a:off x="11611513" y="5880732"/>
              <a:ext cx="122452" cy="125633"/>
            </a:xfrm>
            <a:prstGeom prst="rect">
              <a:avLst/>
            </a:prstGeom>
          </p:spPr>
        </p:pic>
      </p:grpSp>
      <p:grpSp>
        <p:nvGrpSpPr>
          <p:cNvPr id="164" name="Group 163"/>
          <p:cNvGrpSpPr/>
          <p:nvPr/>
        </p:nvGrpSpPr>
        <p:grpSpPr>
          <a:xfrm>
            <a:off x="265336" y="5554018"/>
            <a:ext cx="543230" cy="1394410"/>
            <a:chOff x="-2409825" y="2655888"/>
            <a:chExt cx="747712" cy="1919288"/>
          </a:xfrm>
        </p:grpSpPr>
        <p:sp>
          <p:nvSpPr>
            <p:cNvPr id="165" name="Rectangle 164"/>
            <p:cNvSpPr>
              <a:spLocks noChangeArrowheads="1"/>
            </p:cNvSpPr>
            <p:nvPr/>
          </p:nvSpPr>
          <p:spPr bwMode="auto">
            <a:xfrm>
              <a:off x="-2409825" y="3532188"/>
              <a:ext cx="307975" cy="10429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66" name="Rectangle 165"/>
            <p:cNvSpPr>
              <a:spLocks noChangeArrowheads="1"/>
            </p:cNvSpPr>
            <p:nvPr/>
          </p:nvSpPr>
          <p:spPr bwMode="auto">
            <a:xfrm>
              <a:off x="-1968500" y="3532188"/>
              <a:ext cx="306387" cy="10429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67" name="Rectangle 166"/>
            <p:cNvSpPr>
              <a:spLocks noChangeArrowheads="1"/>
            </p:cNvSpPr>
            <p:nvPr/>
          </p:nvSpPr>
          <p:spPr bwMode="auto">
            <a:xfrm>
              <a:off x="-2409825" y="4219575"/>
              <a:ext cx="153987" cy="127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68" name="Rectangle 167"/>
            <p:cNvSpPr>
              <a:spLocks noChangeArrowheads="1"/>
            </p:cNvSpPr>
            <p:nvPr/>
          </p:nvSpPr>
          <p:spPr bwMode="auto">
            <a:xfrm>
              <a:off x="-2409825" y="4305300"/>
              <a:ext cx="153987" cy="111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69" name="Rectangle 168"/>
            <p:cNvSpPr>
              <a:spLocks noChangeArrowheads="1"/>
            </p:cNvSpPr>
            <p:nvPr/>
          </p:nvSpPr>
          <p:spPr bwMode="auto">
            <a:xfrm>
              <a:off x="-2409825" y="4389438"/>
              <a:ext cx="153987" cy="1428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0" name="Rectangle 169"/>
            <p:cNvSpPr>
              <a:spLocks noChangeArrowheads="1"/>
            </p:cNvSpPr>
            <p:nvPr/>
          </p:nvSpPr>
          <p:spPr bwMode="auto">
            <a:xfrm>
              <a:off x="-2409825" y="4476750"/>
              <a:ext cx="153987" cy="127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1" name="Rectangle 170"/>
            <p:cNvSpPr>
              <a:spLocks noChangeArrowheads="1"/>
            </p:cNvSpPr>
            <p:nvPr/>
          </p:nvSpPr>
          <p:spPr bwMode="auto">
            <a:xfrm>
              <a:off x="-2409825" y="4560888"/>
              <a:ext cx="153987" cy="1428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2" name="Rectangle 171"/>
            <p:cNvSpPr>
              <a:spLocks noChangeArrowheads="1"/>
            </p:cNvSpPr>
            <p:nvPr/>
          </p:nvSpPr>
          <p:spPr bwMode="auto">
            <a:xfrm>
              <a:off x="-2409825" y="4132263"/>
              <a:ext cx="153987" cy="127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3" name="Rectangle 172"/>
            <p:cNvSpPr>
              <a:spLocks noChangeArrowheads="1"/>
            </p:cNvSpPr>
            <p:nvPr/>
          </p:nvSpPr>
          <p:spPr bwMode="auto">
            <a:xfrm>
              <a:off x="-2409825" y="4048125"/>
              <a:ext cx="153987" cy="127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4" name="Rectangle 173"/>
            <p:cNvSpPr>
              <a:spLocks noChangeArrowheads="1"/>
            </p:cNvSpPr>
            <p:nvPr/>
          </p:nvSpPr>
          <p:spPr bwMode="auto">
            <a:xfrm>
              <a:off x="-2409825" y="3960813"/>
              <a:ext cx="153987" cy="1428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5" name="Rectangle 174"/>
            <p:cNvSpPr>
              <a:spLocks noChangeArrowheads="1"/>
            </p:cNvSpPr>
            <p:nvPr/>
          </p:nvSpPr>
          <p:spPr bwMode="auto">
            <a:xfrm>
              <a:off x="-2409825" y="3876675"/>
              <a:ext cx="153987" cy="111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6" name="Rectangle 175"/>
            <p:cNvSpPr>
              <a:spLocks noChangeArrowheads="1"/>
            </p:cNvSpPr>
            <p:nvPr/>
          </p:nvSpPr>
          <p:spPr bwMode="auto">
            <a:xfrm>
              <a:off x="-2409825" y="3790950"/>
              <a:ext cx="153987" cy="127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7" name="Rectangle 176"/>
            <p:cNvSpPr>
              <a:spLocks noChangeArrowheads="1"/>
            </p:cNvSpPr>
            <p:nvPr/>
          </p:nvSpPr>
          <p:spPr bwMode="auto">
            <a:xfrm>
              <a:off x="-2409825" y="3703638"/>
              <a:ext cx="153987" cy="127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8" name="Rectangle 177"/>
            <p:cNvSpPr>
              <a:spLocks noChangeArrowheads="1"/>
            </p:cNvSpPr>
            <p:nvPr/>
          </p:nvSpPr>
          <p:spPr bwMode="auto">
            <a:xfrm>
              <a:off x="-2409825" y="3619500"/>
              <a:ext cx="153987" cy="111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9" name="Rectangle 178"/>
            <p:cNvSpPr>
              <a:spLocks noChangeArrowheads="1"/>
            </p:cNvSpPr>
            <p:nvPr/>
          </p:nvSpPr>
          <p:spPr bwMode="auto">
            <a:xfrm>
              <a:off x="-2409825" y="3532188"/>
              <a:ext cx="153987" cy="1428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80" name="Rectangle 179"/>
            <p:cNvSpPr>
              <a:spLocks noChangeArrowheads="1"/>
            </p:cNvSpPr>
            <p:nvPr/>
          </p:nvSpPr>
          <p:spPr bwMode="auto">
            <a:xfrm>
              <a:off x="-1816100" y="4219575"/>
              <a:ext cx="153987" cy="127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81" name="Rectangle 180"/>
            <p:cNvSpPr>
              <a:spLocks noChangeArrowheads="1"/>
            </p:cNvSpPr>
            <p:nvPr/>
          </p:nvSpPr>
          <p:spPr bwMode="auto">
            <a:xfrm>
              <a:off x="-1816100" y="4305300"/>
              <a:ext cx="153987" cy="111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82" name="Rectangle 181"/>
            <p:cNvSpPr>
              <a:spLocks noChangeArrowheads="1"/>
            </p:cNvSpPr>
            <p:nvPr/>
          </p:nvSpPr>
          <p:spPr bwMode="auto">
            <a:xfrm>
              <a:off x="-1816100" y="4389438"/>
              <a:ext cx="153987" cy="1428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83" name="Rectangle 182"/>
            <p:cNvSpPr>
              <a:spLocks noChangeArrowheads="1"/>
            </p:cNvSpPr>
            <p:nvPr/>
          </p:nvSpPr>
          <p:spPr bwMode="auto">
            <a:xfrm>
              <a:off x="-1816100" y="4476750"/>
              <a:ext cx="153987" cy="127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84" name="Rectangle 183"/>
            <p:cNvSpPr>
              <a:spLocks noChangeArrowheads="1"/>
            </p:cNvSpPr>
            <p:nvPr/>
          </p:nvSpPr>
          <p:spPr bwMode="auto">
            <a:xfrm>
              <a:off x="-1816100" y="4560888"/>
              <a:ext cx="153987" cy="1428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85" name="Rectangle 184"/>
            <p:cNvSpPr>
              <a:spLocks noChangeArrowheads="1"/>
            </p:cNvSpPr>
            <p:nvPr/>
          </p:nvSpPr>
          <p:spPr bwMode="auto">
            <a:xfrm>
              <a:off x="-1816100" y="4132263"/>
              <a:ext cx="153987" cy="127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86" name="Rectangle 185"/>
            <p:cNvSpPr>
              <a:spLocks noChangeArrowheads="1"/>
            </p:cNvSpPr>
            <p:nvPr/>
          </p:nvSpPr>
          <p:spPr bwMode="auto">
            <a:xfrm>
              <a:off x="-1816100" y="4048125"/>
              <a:ext cx="153987" cy="127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87" name="Rectangle 186"/>
            <p:cNvSpPr>
              <a:spLocks noChangeArrowheads="1"/>
            </p:cNvSpPr>
            <p:nvPr/>
          </p:nvSpPr>
          <p:spPr bwMode="auto">
            <a:xfrm>
              <a:off x="-1816100" y="3960813"/>
              <a:ext cx="153987" cy="1428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88" name="Rectangle 187"/>
            <p:cNvSpPr>
              <a:spLocks noChangeArrowheads="1"/>
            </p:cNvSpPr>
            <p:nvPr/>
          </p:nvSpPr>
          <p:spPr bwMode="auto">
            <a:xfrm>
              <a:off x="-1816100" y="3876675"/>
              <a:ext cx="153987" cy="111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89" name="Rectangle 188"/>
            <p:cNvSpPr>
              <a:spLocks noChangeArrowheads="1"/>
            </p:cNvSpPr>
            <p:nvPr/>
          </p:nvSpPr>
          <p:spPr bwMode="auto">
            <a:xfrm>
              <a:off x="-1816100" y="3790950"/>
              <a:ext cx="153987" cy="127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0" name="Rectangle 189"/>
            <p:cNvSpPr>
              <a:spLocks noChangeArrowheads="1"/>
            </p:cNvSpPr>
            <p:nvPr/>
          </p:nvSpPr>
          <p:spPr bwMode="auto">
            <a:xfrm>
              <a:off x="-1816100" y="3703638"/>
              <a:ext cx="153987" cy="127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1" name="Rectangle 190"/>
            <p:cNvSpPr>
              <a:spLocks noChangeArrowheads="1"/>
            </p:cNvSpPr>
            <p:nvPr/>
          </p:nvSpPr>
          <p:spPr bwMode="auto">
            <a:xfrm>
              <a:off x="-1816100" y="3619500"/>
              <a:ext cx="153987" cy="111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2" name="Rectangle 191"/>
            <p:cNvSpPr>
              <a:spLocks noChangeArrowheads="1"/>
            </p:cNvSpPr>
            <p:nvPr/>
          </p:nvSpPr>
          <p:spPr bwMode="auto">
            <a:xfrm>
              <a:off x="-1816100" y="3532188"/>
              <a:ext cx="153987" cy="1428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3" name="Freeform 192"/>
            <p:cNvSpPr>
              <a:spLocks/>
            </p:cNvSpPr>
            <p:nvPr/>
          </p:nvSpPr>
          <p:spPr bwMode="auto">
            <a:xfrm>
              <a:off x="-2266950" y="3532188"/>
              <a:ext cx="515937" cy="950913"/>
            </a:xfrm>
            <a:custGeom>
              <a:avLst/>
              <a:gdLst>
                <a:gd name="T0" fmla="*/ 146 w 232"/>
                <a:gd name="T1" fmla="*/ 0 h 428"/>
                <a:gd name="T2" fmla="*/ 87 w 232"/>
                <a:gd name="T3" fmla="*/ 0 h 428"/>
                <a:gd name="T4" fmla="*/ 87 w 232"/>
                <a:gd name="T5" fmla="*/ 329 h 428"/>
                <a:gd name="T6" fmla="*/ 50 w 232"/>
                <a:gd name="T7" fmla="*/ 365 h 428"/>
                <a:gd name="T8" fmla="*/ 50 w 232"/>
                <a:gd name="T9" fmla="*/ 329 h 428"/>
                <a:gd name="T10" fmla="*/ 0 w 232"/>
                <a:gd name="T11" fmla="*/ 378 h 428"/>
                <a:gd name="T12" fmla="*/ 50 w 232"/>
                <a:gd name="T13" fmla="*/ 428 h 428"/>
                <a:gd name="T14" fmla="*/ 50 w 232"/>
                <a:gd name="T15" fmla="*/ 395 h 428"/>
                <a:gd name="T16" fmla="*/ 182 w 232"/>
                <a:gd name="T17" fmla="*/ 395 h 428"/>
                <a:gd name="T18" fmla="*/ 182 w 232"/>
                <a:gd name="T19" fmla="*/ 428 h 428"/>
                <a:gd name="T20" fmla="*/ 232 w 232"/>
                <a:gd name="T21" fmla="*/ 378 h 428"/>
                <a:gd name="T22" fmla="*/ 182 w 232"/>
                <a:gd name="T23" fmla="*/ 329 h 428"/>
                <a:gd name="T24" fmla="*/ 182 w 232"/>
                <a:gd name="T25" fmla="*/ 365 h 428"/>
                <a:gd name="T26" fmla="*/ 146 w 232"/>
                <a:gd name="T27" fmla="*/ 329 h 428"/>
                <a:gd name="T28" fmla="*/ 146 w 232"/>
                <a:gd name="T2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 h="428">
                  <a:moveTo>
                    <a:pt x="146" y="0"/>
                  </a:moveTo>
                  <a:cubicBezTo>
                    <a:pt x="87" y="0"/>
                    <a:pt x="87" y="0"/>
                    <a:pt x="87" y="0"/>
                  </a:cubicBezTo>
                  <a:cubicBezTo>
                    <a:pt x="87" y="329"/>
                    <a:pt x="87" y="329"/>
                    <a:pt x="87" y="329"/>
                  </a:cubicBezTo>
                  <a:cubicBezTo>
                    <a:pt x="87" y="349"/>
                    <a:pt x="70" y="365"/>
                    <a:pt x="50" y="365"/>
                  </a:cubicBezTo>
                  <a:cubicBezTo>
                    <a:pt x="50" y="329"/>
                    <a:pt x="50" y="329"/>
                    <a:pt x="50" y="329"/>
                  </a:cubicBezTo>
                  <a:cubicBezTo>
                    <a:pt x="0" y="378"/>
                    <a:pt x="0" y="378"/>
                    <a:pt x="0" y="378"/>
                  </a:cubicBezTo>
                  <a:cubicBezTo>
                    <a:pt x="50" y="428"/>
                    <a:pt x="50" y="428"/>
                    <a:pt x="50" y="428"/>
                  </a:cubicBezTo>
                  <a:cubicBezTo>
                    <a:pt x="50" y="395"/>
                    <a:pt x="50" y="395"/>
                    <a:pt x="50" y="395"/>
                  </a:cubicBezTo>
                  <a:cubicBezTo>
                    <a:pt x="182" y="395"/>
                    <a:pt x="182" y="395"/>
                    <a:pt x="182" y="395"/>
                  </a:cubicBezTo>
                  <a:cubicBezTo>
                    <a:pt x="182" y="428"/>
                    <a:pt x="182" y="428"/>
                    <a:pt x="182" y="428"/>
                  </a:cubicBezTo>
                  <a:cubicBezTo>
                    <a:pt x="232" y="378"/>
                    <a:pt x="232" y="378"/>
                    <a:pt x="232" y="378"/>
                  </a:cubicBezTo>
                  <a:cubicBezTo>
                    <a:pt x="182" y="329"/>
                    <a:pt x="182" y="329"/>
                    <a:pt x="182" y="329"/>
                  </a:cubicBezTo>
                  <a:cubicBezTo>
                    <a:pt x="182" y="365"/>
                    <a:pt x="182" y="365"/>
                    <a:pt x="182" y="365"/>
                  </a:cubicBezTo>
                  <a:cubicBezTo>
                    <a:pt x="162" y="365"/>
                    <a:pt x="146" y="349"/>
                    <a:pt x="146" y="329"/>
                  </a:cubicBezTo>
                  <a:lnTo>
                    <a:pt x="146"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4" name="Freeform 193"/>
            <p:cNvSpPr>
              <a:spLocks/>
            </p:cNvSpPr>
            <p:nvPr/>
          </p:nvSpPr>
          <p:spPr bwMode="auto">
            <a:xfrm>
              <a:off x="-2293938" y="3375025"/>
              <a:ext cx="515937" cy="1081088"/>
            </a:xfrm>
            <a:custGeom>
              <a:avLst/>
              <a:gdLst>
                <a:gd name="T0" fmla="*/ 146 w 232"/>
                <a:gd name="T1" fmla="*/ 0 h 487"/>
                <a:gd name="T2" fmla="*/ 86 w 232"/>
                <a:gd name="T3" fmla="*/ 0 h 487"/>
                <a:gd name="T4" fmla="*/ 86 w 232"/>
                <a:gd name="T5" fmla="*/ 387 h 487"/>
                <a:gd name="T6" fmla="*/ 50 w 232"/>
                <a:gd name="T7" fmla="*/ 424 h 487"/>
                <a:gd name="T8" fmla="*/ 50 w 232"/>
                <a:gd name="T9" fmla="*/ 387 h 487"/>
                <a:gd name="T10" fmla="*/ 0 w 232"/>
                <a:gd name="T11" fmla="*/ 437 h 487"/>
                <a:gd name="T12" fmla="*/ 50 w 232"/>
                <a:gd name="T13" fmla="*/ 487 h 487"/>
                <a:gd name="T14" fmla="*/ 50 w 232"/>
                <a:gd name="T15" fmla="*/ 454 h 487"/>
                <a:gd name="T16" fmla="*/ 182 w 232"/>
                <a:gd name="T17" fmla="*/ 454 h 487"/>
                <a:gd name="T18" fmla="*/ 182 w 232"/>
                <a:gd name="T19" fmla="*/ 487 h 487"/>
                <a:gd name="T20" fmla="*/ 232 w 232"/>
                <a:gd name="T21" fmla="*/ 437 h 487"/>
                <a:gd name="T22" fmla="*/ 182 w 232"/>
                <a:gd name="T23" fmla="*/ 387 h 487"/>
                <a:gd name="T24" fmla="*/ 182 w 232"/>
                <a:gd name="T25" fmla="*/ 424 h 487"/>
                <a:gd name="T26" fmla="*/ 146 w 232"/>
                <a:gd name="T27" fmla="*/ 387 h 487"/>
                <a:gd name="T28" fmla="*/ 146 w 232"/>
                <a:gd name="T29"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 h="487">
                  <a:moveTo>
                    <a:pt x="146" y="0"/>
                  </a:moveTo>
                  <a:cubicBezTo>
                    <a:pt x="86" y="0"/>
                    <a:pt x="86" y="0"/>
                    <a:pt x="86" y="0"/>
                  </a:cubicBezTo>
                  <a:cubicBezTo>
                    <a:pt x="86" y="387"/>
                    <a:pt x="86" y="387"/>
                    <a:pt x="86" y="387"/>
                  </a:cubicBezTo>
                  <a:cubicBezTo>
                    <a:pt x="86" y="407"/>
                    <a:pt x="70" y="424"/>
                    <a:pt x="50" y="424"/>
                  </a:cubicBezTo>
                  <a:cubicBezTo>
                    <a:pt x="50" y="387"/>
                    <a:pt x="50" y="387"/>
                    <a:pt x="50" y="387"/>
                  </a:cubicBezTo>
                  <a:cubicBezTo>
                    <a:pt x="0" y="437"/>
                    <a:pt x="0" y="437"/>
                    <a:pt x="0" y="437"/>
                  </a:cubicBezTo>
                  <a:cubicBezTo>
                    <a:pt x="50" y="487"/>
                    <a:pt x="50" y="487"/>
                    <a:pt x="50" y="487"/>
                  </a:cubicBezTo>
                  <a:cubicBezTo>
                    <a:pt x="50" y="454"/>
                    <a:pt x="50" y="454"/>
                    <a:pt x="50" y="454"/>
                  </a:cubicBezTo>
                  <a:cubicBezTo>
                    <a:pt x="182" y="454"/>
                    <a:pt x="182" y="454"/>
                    <a:pt x="182" y="454"/>
                  </a:cubicBezTo>
                  <a:cubicBezTo>
                    <a:pt x="182" y="487"/>
                    <a:pt x="182" y="487"/>
                    <a:pt x="182" y="487"/>
                  </a:cubicBezTo>
                  <a:cubicBezTo>
                    <a:pt x="232" y="437"/>
                    <a:pt x="232" y="437"/>
                    <a:pt x="232" y="437"/>
                  </a:cubicBezTo>
                  <a:cubicBezTo>
                    <a:pt x="182" y="387"/>
                    <a:pt x="182" y="387"/>
                    <a:pt x="182" y="387"/>
                  </a:cubicBezTo>
                  <a:cubicBezTo>
                    <a:pt x="182" y="424"/>
                    <a:pt x="182" y="424"/>
                    <a:pt x="182" y="424"/>
                  </a:cubicBezTo>
                  <a:cubicBezTo>
                    <a:pt x="162" y="424"/>
                    <a:pt x="146" y="407"/>
                    <a:pt x="146" y="387"/>
                  </a:cubicBezTo>
                  <a:lnTo>
                    <a:pt x="146" y="0"/>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5" name="Freeform 194"/>
            <p:cNvSpPr>
              <a:spLocks/>
            </p:cNvSpPr>
            <p:nvPr/>
          </p:nvSpPr>
          <p:spPr bwMode="auto">
            <a:xfrm>
              <a:off x="-2320925" y="3159125"/>
              <a:ext cx="571500" cy="215900"/>
            </a:xfrm>
            <a:custGeom>
              <a:avLst/>
              <a:gdLst>
                <a:gd name="T0" fmla="*/ 158 w 257"/>
                <a:gd name="T1" fmla="*/ 97 h 97"/>
                <a:gd name="T2" fmla="*/ 257 w 257"/>
                <a:gd name="T3" fmla="*/ 0 h 97"/>
                <a:gd name="T4" fmla="*/ 0 w 257"/>
                <a:gd name="T5" fmla="*/ 0 h 97"/>
                <a:gd name="T6" fmla="*/ 98 w 257"/>
                <a:gd name="T7" fmla="*/ 97 h 97"/>
                <a:gd name="T8" fmla="*/ 158 w 257"/>
                <a:gd name="T9" fmla="*/ 97 h 97"/>
              </a:gdLst>
              <a:ahLst/>
              <a:cxnLst>
                <a:cxn ang="0">
                  <a:pos x="T0" y="T1"/>
                </a:cxn>
                <a:cxn ang="0">
                  <a:pos x="T2" y="T3"/>
                </a:cxn>
                <a:cxn ang="0">
                  <a:pos x="T4" y="T5"/>
                </a:cxn>
                <a:cxn ang="0">
                  <a:pos x="T6" y="T7"/>
                </a:cxn>
                <a:cxn ang="0">
                  <a:pos x="T8" y="T9"/>
                </a:cxn>
              </a:cxnLst>
              <a:rect l="0" t="0" r="r" b="b"/>
              <a:pathLst>
                <a:path w="257" h="97">
                  <a:moveTo>
                    <a:pt x="158" y="97"/>
                  </a:moveTo>
                  <a:cubicBezTo>
                    <a:pt x="158" y="43"/>
                    <a:pt x="202" y="0"/>
                    <a:pt x="257" y="0"/>
                  </a:cubicBezTo>
                  <a:cubicBezTo>
                    <a:pt x="0" y="0"/>
                    <a:pt x="0" y="0"/>
                    <a:pt x="0" y="0"/>
                  </a:cubicBezTo>
                  <a:cubicBezTo>
                    <a:pt x="54" y="0"/>
                    <a:pt x="98" y="43"/>
                    <a:pt x="98" y="97"/>
                  </a:cubicBezTo>
                  <a:lnTo>
                    <a:pt x="158" y="97"/>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6" name="Rectangle 195"/>
            <p:cNvSpPr>
              <a:spLocks noChangeArrowheads="1"/>
            </p:cNvSpPr>
            <p:nvPr/>
          </p:nvSpPr>
          <p:spPr bwMode="auto">
            <a:xfrm>
              <a:off x="-2355850" y="3135313"/>
              <a:ext cx="644525" cy="23813"/>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7" name="Freeform 196"/>
            <p:cNvSpPr>
              <a:spLocks/>
            </p:cNvSpPr>
            <p:nvPr/>
          </p:nvSpPr>
          <p:spPr bwMode="auto">
            <a:xfrm>
              <a:off x="-2227263" y="2655888"/>
              <a:ext cx="366712" cy="417513"/>
            </a:xfrm>
            <a:custGeom>
              <a:avLst/>
              <a:gdLst>
                <a:gd name="T0" fmla="*/ 165 w 165"/>
                <a:gd name="T1" fmla="*/ 100 h 188"/>
                <a:gd name="T2" fmla="*/ 163 w 165"/>
                <a:gd name="T3" fmla="*/ 99 h 188"/>
                <a:gd name="T4" fmla="*/ 141 w 165"/>
                <a:gd name="T5" fmla="*/ 99 h 188"/>
                <a:gd name="T6" fmla="*/ 140 w 165"/>
                <a:gd name="T7" fmla="*/ 101 h 188"/>
                <a:gd name="T8" fmla="*/ 140 w 165"/>
                <a:gd name="T9" fmla="*/ 101 h 188"/>
                <a:gd name="T10" fmla="*/ 127 w 165"/>
                <a:gd name="T11" fmla="*/ 137 h 188"/>
                <a:gd name="T12" fmla="*/ 49 w 165"/>
                <a:gd name="T13" fmla="*/ 140 h 188"/>
                <a:gd name="T14" fmla="*/ 45 w 165"/>
                <a:gd name="T15" fmla="*/ 64 h 188"/>
                <a:gd name="T16" fmla="*/ 77 w 165"/>
                <a:gd name="T17" fmla="*/ 49 h 188"/>
                <a:gd name="T18" fmla="*/ 84 w 165"/>
                <a:gd name="T19" fmla="*/ 47 h 188"/>
                <a:gd name="T20" fmla="*/ 84 w 165"/>
                <a:gd name="T21" fmla="*/ 70 h 188"/>
                <a:gd name="T22" fmla="*/ 131 w 165"/>
                <a:gd name="T23" fmla="*/ 36 h 188"/>
                <a:gd name="T24" fmla="*/ 86 w 165"/>
                <a:gd name="T25" fmla="*/ 0 h 188"/>
                <a:gd name="T26" fmla="*/ 85 w 165"/>
                <a:gd name="T27" fmla="*/ 24 h 188"/>
                <a:gd name="T28" fmla="*/ 79 w 165"/>
                <a:gd name="T29" fmla="*/ 24 h 188"/>
                <a:gd name="T30" fmla="*/ 28 w 165"/>
                <a:gd name="T31" fmla="*/ 49 h 188"/>
                <a:gd name="T32" fmla="*/ 33 w 165"/>
                <a:gd name="T33" fmla="*/ 158 h 188"/>
                <a:gd name="T34" fmla="*/ 33 w 165"/>
                <a:gd name="T35" fmla="*/ 158 h 188"/>
                <a:gd name="T36" fmla="*/ 143 w 165"/>
                <a:gd name="T37" fmla="*/ 152 h 188"/>
                <a:gd name="T38" fmla="*/ 165 w 165"/>
                <a:gd name="T39"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5" h="188">
                  <a:moveTo>
                    <a:pt x="165" y="100"/>
                  </a:moveTo>
                  <a:cubicBezTo>
                    <a:pt x="163" y="99"/>
                    <a:pt x="163" y="99"/>
                    <a:pt x="163" y="99"/>
                  </a:cubicBezTo>
                  <a:cubicBezTo>
                    <a:pt x="141" y="99"/>
                    <a:pt x="141" y="99"/>
                    <a:pt x="141" y="99"/>
                  </a:cubicBezTo>
                  <a:cubicBezTo>
                    <a:pt x="140" y="101"/>
                    <a:pt x="140" y="101"/>
                    <a:pt x="140" y="101"/>
                  </a:cubicBezTo>
                  <a:cubicBezTo>
                    <a:pt x="140" y="101"/>
                    <a:pt x="140" y="101"/>
                    <a:pt x="140" y="101"/>
                  </a:cubicBezTo>
                  <a:cubicBezTo>
                    <a:pt x="140" y="113"/>
                    <a:pt x="136" y="128"/>
                    <a:pt x="127" y="137"/>
                  </a:cubicBezTo>
                  <a:cubicBezTo>
                    <a:pt x="106" y="160"/>
                    <a:pt x="72" y="161"/>
                    <a:pt x="49" y="140"/>
                  </a:cubicBezTo>
                  <a:cubicBezTo>
                    <a:pt x="28" y="121"/>
                    <a:pt x="27" y="86"/>
                    <a:pt x="45" y="64"/>
                  </a:cubicBezTo>
                  <a:cubicBezTo>
                    <a:pt x="54" y="54"/>
                    <a:pt x="64" y="49"/>
                    <a:pt x="77" y="49"/>
                  </a:cubicBezTo>
                  <a:cubicBezTo>
                    <a:pt x="84" y="47"/>
                    <a:pt x="84" y="47"/>
                    <a:pt x="84" y="47"/>
                  </a:cubicBezTo>
                  <a:cubicBezTo>
                    <a:pt x="84" y="70"/>
                    <a:pt x="84" y="70"/>
                    <a:pt x="84" y="70"/>
                  </a:cubicBezTo>
                  <a:cubicBezTo>
                    <a:pt x="131" y="36"/>
                    <a:pt x="131" y="36"/>
                    <a:pt x="131" y="36"/>
                  </a:cubicBezTo>
                  <a:cubicBezTo>
                    <a:pt x="86" y="0"/>
                    <a:pt x="86" y="0"/>
                    <a:pt x="86" y="0"/>
                  </a:cubicBezTo>
                  <a:cubicBezTo>
                    <a:pt x="85" y="24"/>
                    <a:pt x="85" y="24"/>
                    <a:pt x="85" y="24"/>
                  </a:cubicBezTo>
                  <a:cubicBezTo>
                    <a:pt x="79" y="24"/>
                    <a:pt x="79" y="24"/>
                    <a:pt x="79" y="24"/>
                  </a:cubicBezTo>
                  <a:cubicBezTo>
                    <a:pt x="59" y="26"/>
                    <a:pt x="42" y="34"/>
                    <a:pt x="28" y="49"/>
                  </a:cubicBezTo>
                  <a:cubicBezTo>
                    <a:pt x="0" y="80"/>
                    <a:pt x="2" y="129"/>
                    <a:pt x="33" y="158"/>
                  </a:cubicBezTo>
                  <a:cubicBezTo>
                    <a:pt x="33" y="158"/>
                    <a:pt x="33" y="158"/>
                    <a:pt x="33" y="158"/>
                  </a:cubicBezTo>
                  <a:cubicBezTo>
                    <a:pt x="65" y="188"/>
                    <a:pt x="114" y="184"/>
                    <a:pt x="143" y="152"/>
                  </a:cubicBezTo>
                  <a:cubicBezTo>
                    <a:pt x="157" y="138"/>
                    <a:pt x="164" y="120"/>
                    <a:pt x="165" y="100"/>
                  </a:cubicBezTo>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8" name="Freeform 197"/>
            <p:cNvSpPr>
              <a:spLocks noEditPoints="1"/>
            </p:cNvSpPr>
            <p:nvPr/>
          </p:nvSpPr>
          <p:spPr bwMode="auto">
            <a:xfrm>
              <a:off x="-2362200" y="3275013"/>
              <a:ext cx="193675" cy="193675"/>
            </a:xfrm>
            <a:custGeom>
              <a:avLst/>
              <a:gdLst>
                <a:gd name="T0" fmla="*/ 62 w 87"/>
                <a:gd name="T1" fmla="*/ 49 h 87"/>
                <a:gd name="T2" fmla="*/ 67 w 87"/>
                <a:gd name="T3" fmla="*/ 43 h 87"/>
                <a:gd name="T4" fmla="*/ 62 w 87"/>
                <a:gd name="T5" fmla="*/ 38 h 87"/>
                <a:gd name="T6" fmla="*/ 49 w 87"/>
                <a:gd name="T7" fmla="*/ 38 h 87"/>
                <a:gd name="T8" fmla="*/ 49 w 87"/>
                <a:gd name="T9" fmla="*/ 21 h 87"/>
                <a:gd name="T10" fmla="*/ 43 w 87"/>
                <a:gd name="T11" fmla="*/ 17 h 87"/>
                <a:gd name="T12" fmla="*/ 38 w 87"/>
                <a:gd name="T13" fmla="*/ 21 h 87"/>
                <a:gd name="T14" fmla="*/ 38 w 87"/>
                <a:gd name="T15" fmla="*/ 43 h 87"/>
                <a:gd name="T16" fmla="*/ 43 w 87"/>
                <a:gd name="T17" fmla="*/ 49 h 87"/>
                <a:gd name="T18" fmla="*/ 62 w 87"/>
                <a:gd name="T19" fmla="*/ 49 h 87"/>
                <a:gd name="T20" fmla="*/ 62 w 87"/>
                <a:gd name="T21" fmla="*/ 49 h 87"/>
                <a:gd name="T22" fmla="*/ 43 w 87"/>
                <a:gd name="T23" fmla="*/ 10 h 87"/>
                <a:gd name="T24" fmla="*/ 76 w 87"/>
                <a:gd name="T25" fmla="*/ 43 h 87"/>
                <a:gd name="T26" fmla="*/ 43 w 87"/>
                <a:gd name="T27" fmla="*/ 76 h 87"/>
                <a:gd name="T28" fmla="*/ 10 w 87"/>
                <a:gd name="T29" fmla="*/ 43 h 87"/>
                <a:gd name="T30" fmla="*/ 43 w 87"/>
                <a:gd name="T31" fmla="*/ 10 h 87"/>
                <a:gd name="T32" fmla="*/ 43 w 87"/>
                <a:gd name="T33" fmla="*/ 87 h 87"/>
                <a:gd name="T34" fmla="*/ 87 w 87"/>
                <a:gd name="T35" fmla="*/ 43 h 87"/>
                <a:gd name="T36" fmla="*/ 43 w 87"/>
                <a:gd name="T37" fmla="*/ 0 h 87"/>
                <a:gd name="T38" fmla="*/ 0 w 87"/>
                <a:gd name="T39" fmla="*/ 43 h 87"/>
                <a:gd name="T40" fmla="*/ 43 w 87"/>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87">
                  <a:moveTo>
                    <a:pt x="62" y="49"/>
                  </a:moveTo>
                  <a:cubicBezTo>
                    <a:pt x="64" y="49"/>
                    <a:pt x="67" y="46"/>
                    <a:pt x="67" y="43"/>
                  </a:cubicBezTo>
                  <a:cubicBezTo>
                    <a:pt x="67" y="41"/>
                    <a:pt x="64" y="38"/>
                    <a:pt x="62" y="38"/>
                  </a:cubicBezTo>
                  <a:cubicBezTo>
                    <a:pt x="49" y="38"/>
                    <a:pt x="49" y="38"/>
                    <a:pt x="49" y="38"/>
                  </a:cubicBezTo>
                  <a:cubicBezTo>
                    <a:pt x="49" y="21"/>
                    <a:pt x="49" y="21"/>
                    <a:pt x="49" y="21"/>
                  </a:cubicBezTo>
                  <a:cubicBezTo>
                    <a:pt x="49" y="18"/>
                    <a:pt x="46" y="17"/>
                    <a:pt x="43" y="17"/>
                  </a:cubicBezTo>
                  <a:cubicBezTo>
                    <a:pt x="41" y="17"/>
                    <a:pt x="38" y="18"/>
                    <a:pt x="38" y="21"/>
                  </a:cubicBezTo>
                  <a:cubicBezTo>
                    <a:pt x="38" y="43"/>
                    <a:pt x="38" y="43"/>
                    <a:pt x="38" y="43"/>
                  </a:cubicBezTo>
                  <a:cubicBezTo>
                    <a:pt x="38" y="46"/>
                    <a:pt x="41" y="49"/>
                    <a:pt x="43" y="49"/>
                  </a:cubicBezTo>
                  <a:cubicBezTo>
                    <a:pt x="62" y="49"/>
                    <a:pt x="62" y="49"/>
                    <a:pt x="62" y="49"/>
                  </a:cubicBezTo>
                  <a:cubicBezTo>
                    <a:pt x="62" y="49"/>
                    <a:pt x="62" y="49"/>
                    <a:pt x="62" y="49"/>
                  </a:cubicBezTo>
                  <a:close/>
                  <a:moveTo>
                    <a:pt x="43" y="10"/>
                  </a:moveTo>
                  <a:cubicBezTo>
                    <a:pt x="62" y="10"/>
                    <a:pt x="76" y="25"/>
                    <a:pt x="76" y="43"/>
                  </a:cubicBezTo>
                  <a:cubicBezTo>
                    <a:pt x="76" y="62"/>
                    <a:pt x="62" y="76"/>
                    <a:pt x="43" y="76"/>
                  </a:cubicBezTo>
                  <a:cubicBezTo>
                    <a:pt x="25" y="76"/>
                    <a:pt x="10" y="62"/>
                    <a:pt x="10" y="43"/>
                  </a:cubicBezTo>
                  <a:cubicBezTo>
                    <a:pt x="10" y="25"/>
                    <a:pt x="25" y="10"/>
                    <a:pt x="43" y="10"/>
                  </a:cubicBezTo>
                  <a:moveTo>
                    <a:pt x="43" y="87"/>
                  </a:moveTo>
                  <a:cubicBezTo>
                    <a:pt x="67" y="87"/>
                    <a:pt x="87" y="67"/>
                    <a:pt x="87" y="43"/>
                  </a:cubicBezTo>
                  <a:cubicBezTo>
                    <a:pt x="87" y="20"/>
                    <a:pt x="67" y="0"/>
                    <a:pt x="43" y="0"/>
                  </a:cubicBezTo>
                  <a:cubicBezTo>
                    <a:pt x="19" y="0"/>
                    <a:pt x="0" y="20"/>
                    <a:pt x="0" y="43"/>
                  </a:cubicBezTo>
                  <a:cubicBezTo>
                    <a:pt x="0" y="67"/>
                    <a:pt x="19" y="87"/>
                    <a:pt x="43" y="87"/>
                  </a:cubicBezTo>
                </a:path>
              </a:pathLst>
            </a:custGeom>
            <a:solidFill>
              <a:srgbClr val="823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9" name="Freeform 198"/>
            <p:cNvSpPr>
              <a:spLocks/>
            </p:cNvSpPr>
            <p:nvPr/>
          </p:nvSpPr>
          <p:spPr bwMode="auto">
            <a:xfrm>
              <a:off x="-1849438" y="3276600"/>
              <a:ext cx="109537" cy="198438"/>
            </a:xfrm>
            <a:custGeom>
              <a:avLst/>
              <a:gdLst>
                <a:gd name="T0" fmla="*/ 49 w 49"/>
                <a:gd name="T1" fmla="*/ 58 h 89"/>
                <a:gd name="T2" fmla="*/ 49 w 49"/>
                <a:gd name="T3" fmla="*/ 63 h 89"/>
                <a:gd name="T4" fmla="*/ 46 w 49"/>
                <a:gd name="T5" fmla="*/ 69 h 89"/>
                <a:gd name="T6" fmla="*/ 40 w 49"/>
                <a:gd name="T7" fmla="*/ 74 h 89"/>
                <a:gd name="T8" fmla="*/ 32 w 49"/>
                <a:gd name="T9" fmla="*/ 78 h 89"/>
                <a:gd name="T10" fmla="*/ 32 w 49"/>
                <a:gd name="T11" fmla="*/ 89 h 89"/>
                <a:gd name="T12" fmla="*/ 20 w 49"/>
                <a:gd name="T13" fmla="*/ 89 h 89"/>
                <a:gd name="T14" fmla="*/ 20 w 49"/>
                <a:gd name="T15" fmla="*/ 79 h 89"/>
                <a:gd name="T16" fmla="*/ 14 w 49"/>
                <a:gd name="T17" fmla="*/ 79 h 89"/>
                <a:gd name="T18" fmla="*/ 9 w 49"/>
                <a:gd name="T19" fmla="*/ 78 h 89"/>
                <a:gd name="T20" fmla="*/ 4 w 49"/>
                <a:gd name="T21" fmla="*/ 77 h 89"/>
                <a:gd name="T22" fmla="*/ 1 w 49"/>
                <a:gd name="T23" fmla="*/ 75 h 89"/>
                <a:gd name="T24" fmla="*/ 1 w 49"/>
                <a:gd name="T25" fmla="*/ 56 h 89"/>
                <a:gd name="T26" fmla="*/ 11 w 49"/>
                <a:gd name="T27" fmla="*/ 62 h 89"/>
                <a:gd name="T28" fmla="*/ 21 w 49"/>
                <a:gd name="T29" fmla="*/ 64 h 89"/>
                <a:gd name="T30" fmla="*/ 24 w 49"/>
                <a:gd name="T31" fmla="*/ 64 h 89"/>
                <a:gd name="T32" fmla="*/ 26 w 49"/>
                <a:gd name="T33" fmla="*/ 62 h 89"/>
                <a:gd name="T34" fmla="*/ 27 w 49"/>
                <a:gd name="T35" fmla="*/ 61 h 89"/>
                <a:gd name="T36" fmla="*/ 27 w 49"/>
                <a:gd name="T37" fmla="*/ 59 h 89"/>
                <a:gd name="T38" fmla="*/ 27 w 49"/>
                <a:gd name="T39" fmla="*/ 57 h 89"/>
                <a:gd name="T40" fmla="*/ 25 w 49"/>
                <a:gd name="T41" fmla="*/ 55 h 89"/>
                <a:gd name="T42" fmla="*/ 22 w 49"/>
                <a:gd name="T43" fmla="*/ 53 h 89"/>
                <a:gd name="T44" fmla="*/ 16 w 49"/>
                <a:gd name="T45" fmla="*/ 51 h 89"/>
                <a:gd name="T46" fmla="*/ 9 w 49"/>
                <a:gd name="T47" fmla="*/ 47 h 89"/>
                <a:gd name="T48" fmla="*/ 4 w 49"/>
                <a:gd name="T49" fmla="*/ 42 h 89"/>
                <a:gd name="T50" fmla="*/ 1 w 49"/>
                <a:gd name="T51" fmla="*/ 37 h 89"/>
                <a:gd name="T52" fmla="*/ 0 w 49"/>
                <a:gd name="T53" fmla="*/ 30 h 89"/>
                <a:gd name="T54" fmla="*/ 2 w 49"/>
                <a:gd name="T55" fmla="*/ 23 h 89"/>
                <a:gd name="T56" fmla="*/ 6 w 49"/>
                <a:gd name="T57" fmla="*/ 17 h 89"/>
                <a:gd name="T58" fmla="*/ 12 w 49"/>
                <a:gd name="T59" fmla="*/ 12 h 89"/>
                <a:gd name="T60" fmla="*/ 20 w 49"/>
                <a:gd name="T61" fmla="*/ 9 h 89"/>
                <a:gd name="T62" fmla="*/ 20 w 49"/>
                <a:gd name="T63" fmla="*/ 0 h 89"/>
                <a:gd name="T64" fmla="*/ 32 w 49"/>
                <a:gd name="T65" fmla="*/ 0 h 89"/>
                <a:gd name="T66" fmla="*/ 32 w 49"/>
                <a:gd name="T67" fmla="*/ 9 h 89"/>
                <a:gd name="T68" fmla="*/ 40 w 49"/>
                <a:gd name="T69" fmla="*/ 10 h 89"/>
                <a:gd name="T70" fmla="*/ 46 w 49"/>
                <a:gd name="T71" fmla="*/ 11 h 89"/>
                <a:gd name="T72" fmla="*/ 46 w 49"/>
                <a:gd name="T73" fmla="*/ 29 h 89"/>
                <a:gd name="T74" fmla="*/ 42 w 49"/>
                <a:gd name="T75" fmla="*/ 27 h 89"/>
                <a:gd name="T76" fmla="*/ 38 w 49"/>
                <a:gd name="T77" fmla="*/ 26 h 89"/>
                <a:gd name="T78" fmla="*/ 33 w 49"/>
                <a:gd name="T79" fmla="*/ 24 h 89"/>
                <a:gd name="T80" fmla="*/ 28 w 49"/>
                <a:gd name="T81" fmla="*/ 24 h 89"/>
                <a:gd name="T82" fmla="*/ 25 w 49"/>
                <a:gd name="T83" fmla="*/ 24 h 89"/>
                <a:gd name="T84" fmla="*/ 23 w 49"/>
                <a:gd name="T85" fmla="*/ 25 h 89"/>
                <a:gd name="T86" fmla="*/ 22 w 49"/>
                <a:gd name="T87" fmla="*/ 27 h 89"/>
                <a:gd name="T88" fmla="*/ 22 w 49"/>
                <a:gd name="T89" fmla="*/ 28 h 89"/>
                <a:gd name="T90" fmla="*/ 22 w 49"/>
                <a:gd name="T91" fmla="*/ 30 h 89"/>
                <a:gd name="T92" fmla="*/ 23 w 49"/>
                <a:gd name="T93" fmla="*/ 32 h 89"/>
                <a:gd name="T94" fmla="*/ 26 w 49"/>
                <a:gd name="T95" fmla="*/ 34 h 89"/>
                <a:gd name="T96" fmla="*/ 30 w 49"/>
                <a:gd name="T97" fmla="*/ 36 h 89"/>
                <a:gd name="T98" fmla="*/ 39 w 49"/>
                <a:gd name="T99" fmla="*/ 41 h 89"/>
                <a:gd name="T100" fmla="*/ 45 w 49"/>
                <a:gd name="T101" fmla="*/ 46 h 89"/>
                <a:gd name="T102" fmla="*/ 48 w 49"/>
                <a:gd name="T103" fmla="*/ 51 h 89"/>
                <a:gd name="T104" fmla="*/ 49 w 49"/>
                <a:gd name="T105" fmla="*/ 5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 h="89">
                  <a:moveTo>
                    <a:pt x="49" y="58"/>
                  </a:moveTo>
                  <a:cubicBezTo>
                    <a:pt x="49" y="59"/>
                    <a:pt x="49" y="61"/>
                    <a:pt x="49" y="63"/>
                  </a:cubicBezTo>
                  <a:cubicBezTo>
                    <a:pt x="48" y="65"/>
                    <a:pt x="47" y="67"/>
                    <a:pt x="46" y="69"/>
                  </a:cubicBezTo>
                  <a:cubicBezTo>
                    <a:pt x="44" y="71"/>
                    <a:pt x="43" y="72"/>
                    <a:pt x="40" y="74"/>
                  </a:cubicBezTo>
                  <a:cubicBezTo>
                    <a:pt x="38" y="76"/>
                    <a:pt x="35" y="77"/>
                    <a:pt x="32" y="78"/>
                  </a:cubicBezTo>
                  <a:cubicBezTo>
                    <a:pt x="32" y="89"/>
                    <a:pt x="32" y="89"/>
                    <a:pt x="32" y="89"/>
                  </a:cubicBezTo>
                  <a:cubicBezTo>
                    <a:pt x="20" y="89"/>
                    <a:pt x="20" y="89"/>
                    <a:pt x="20" y="89"/>
                  </a:cubicBezTo>
                  <a:cubicBezTo>
                    <a:pt x="20" y="79"/>
                    <a:pt x="20" y="79"/>
                    <a:pt x="20" y="79"/>
                  </a:cubicBezTo>
                  <a:cubicBezTo>
                    <a:pt x="18" y="79"/>
                    <a:pt x="16" y="79"/>
                    <a:pt x="14" y="79"/>
                  </a:cubicBezTo>
                  <a:cubicBezTo>
                    <a:pt x="12" y="79"/>
                    <a:pt x="11" y="78"/>
                    <a:pt x="9" y="78"/>
                  </a:cubicBezTo>
                  <a:cubicBezTo>
                    <a:pt x="7" y="77"/>
                    <a:pt x="6" y="77"/>
                    <a:pt x="4" y="77"/>
                  </a:cubicBezTo>
                  <a:cubicBezTo>
                    <a:pt x="3" y="76"/>
                    <a:pt x="2" y="76"/>
                    <a:pt x="1" y="75"/>
                  </a:cubicBezTo>
                  <a:cubicBezTo>
                    <a:pt x="1" y="56"/>
                    <a:pt x="1" y="56"/>
                    <a:pt x="1" y="56"/>
                  </a:cubicBezTo>
                  <a:cubicBezTo>
                    <a:pt x="4" y="59"/>
                    <a:pt x="8" y="61"/>
                    <a:pt x="11" y="62"/>
                  </a:cubicBezTo>
                  <a:cubicBezTo>
                    <a:pt x="14" y="63"/>
                    <a:pt x="18" y="64"/>
                    <a:pt x="21" y="64"/>
                  </a:cubicBezTo>
                  <a:cubicBezTo>
                    <a:pt x="22" y="64"/>
                    <a:pt x="23" y="64"/>
                    <a:pt x="24" y="64"/>
                  </a:cubicBezTo>
                  <a:cubicBezTo>
                    <a:pt x="25" y="63"/>
                    <a:pt x="25" y="63"/>
                    <a:pt x="26" y="62"/>
                  </a:cubicBezTo>
                  <a:cubicBezTo>
                    <a:pt x="26" y="62"/>
                    <a:pt x="26" y="61"/>
                    <a:pt x="27" y="61"/>
                  </a:cubicBezTo>
                  <a:cubicBezTo>
                    <a:pt x="27" y="60"/>
                    <a:pt x="27" y="60"/>
                    <a:pt x="27" y="59"/>
                  </a:cubicBezTo>
                  <a:cubicBezTo>
                    <a:pt x="27" y="58"/>
                    <a:pt x="27" y="58"/>
                    <a:pt x="27" y="57"/>
                  </a:cubicBezTo>
                  <a:cubicBezTo>
                    <a:pt x="26" y="57"/>
                    <a:pt x="26" y="56"/>
                    <a:pt x="25" y="55"/>
                  </a:cubicBezTo>
                  <a:cubicBezTo>
                    <a:pt x="25" y="55"/>
                    <a:pt x="23" y="54"/>
                    <a:pt x="22" y="53"/>
                  </a:cubicBezTo>
                  <a:cubicBezTo>
                    <a:pt x="21" y="53"/>
                    <a:pt x="19" y="52"/>
                    <a:pt x="16" y="51"/>
                  </a:cubicBezTo>
                  <a:cubicBezTo>
                    <a:pt x="13" y="50"/>
                    <a:pt x="11" y="48"/>
                    <a:pt x="9" y="47"/>
                  </a:cubicBezTo>
                  <a:cubicBezTo>
                    <a:pt x="7" y="45"/>
                    <a:pt x="5" y="44"/>
                    <a:pt x="4" y="42"/>
                  </a:cubicBezTo>
                  <a:cubicBezTo>
                    <a:pt x="3" y="40"/>
                    <a:pt x="2" y="39"/>
                    <a:pt x="1" y="37"/>
                  </a:cubicBezTo>
                  <a:cubicBezTo>
                    <a:pt x="1" y="35"/>
                    <a:pt x="0" y="33"/>
                    <a:pt x="0" y="30"/>
                  </a:cubicBezTo>
                  <a:cubicBezTo>
                    <a:pt x="0" y="28"/>
                    <a:pt x="1" y="25"/>
                    <a:pt x="2" y="23"/>
                  </a:cubicBezTo>
                  <a:cubicBezTo>
                    <a:pt x="3" y="20"/>
                    <a:pt x="4" y="18"/>
                    <a:pt x="6" y="17"/>
                  </a:cubicBezTo>
                  <a:cubicBezTo>
                    <a:pt x="7" y="15"/>
                    <a:pt x="9" y="13"/>
                    <a:pt x="12" y="12"/>
                  </a:cubicBezTo>
                  <a:cubicBezTo>
                    <a:pt x="14" y="11"/>
                    <a:pt x="17" y="10"/>
                    <a:pt x="20" y="9"/>
                  </a:cubicBezTo>
                  <a:cubicBezTo>
                    <a:pt x="20" y="0"/>
                    <a:pt x="20" y="0"/>
                    <a:pt x="20" y="0"/>
                  </a:cubicBezTo>
                  <a:cubicBezTo>
                    <a:pt x="32" y="0"/>
                    <a:pt x="32" y="0"/>
                    <a:pt x="32" y="0"/>
                  </a:cubicBezTo>
                  <a:cubicBezTo>
                    <a:pt x="32" y="9"/>
                    <a:pt x="32" y="9"/>
                    <a:pt x="32" y="9"/>
                  </a:cubicBezTo>
                  <a:cubicBezTo>
                    <a:pt x="35" y="9"/>
                    <a:pt x="37" y="9"/>
                    <a:pt x="40" y="10"/>
                  </a:cubicBezTo>
                  <a:cubicBezTo>
                    <a:pt x="42" y="10"/>
                    <a:pt x="44" y="11"/>
                    <a:pt x="46" y="11"/>
                  </a:cubicBezTo>
                  <a:cubicBezTo>
                    <a:pt x="46" y="29"/>
                    <a:pt x="46" y="29"/>
                    <a:pt x="46" y="29"/>
                  </a:cubicBezTo>
                  <a:cubicBezTo>
                    <a:pt x="45" y="29"/>
                    <a:pt x="44" y="28"/>
                    <a:pt x="42" y="27"/>
                  </a:cubicBezTo>
                  <a:cubicBezTo>
                    <a:pt x="41" y="27"/>
                    <a:pt x="40" y="26"/>
                    <a:pt x="38" y="26"/>
                  </a:cubicBezTo>
                  <a:cubicBezTo>
                    <a:pt x="36" y="25"/>
                    <a:pt x="35" y="25"/>
                    <a:pt x="33" y="24"/>
                  </a:cubicBezTo>
                  <a:cubicBezTo>
                    <a:pt x="31" y="24"/>
                    <a:pt x="30" y="24"/>
                    <a:pt x="28" y="24"/>
                  </a:cubicBezTo>
                  <a:cubicBezTo>
                    <a:pt x="27" y="24"/>
                    <a:pt x="26" y="24"/>
                    <a:pt x="25" y="24"/>
                  </a:cubicBezTo>
                  <a:cubicBezTo>
                    <a:pt x="25" y="25"/>
                    <a:pt x="24" y="25"/>
                    <a:pt x="23" y="25"/>
                  </a:cubicBezTo>
                  <a:cubicBezTo>
                    <a:pt x="23" y="26"/>
                    <a:pt x="22" y="26"/>
                    <a:pt x="22" y="27"/>
                  </a:cubicBezTo>
                  <a:cubicBezTo>
                    <a:pt x="22" y="27"/>
                    <a:pt x="22" y="28"/>
                    <a:pt x="22" y="28"/>
                  </a:cubicBezTo>
                  <a:cubicBezTo>
                    <a:pt x="22" y="29"/>
                    <a:pt x="22" y="30"/>
                    <a:pt x="22" y="30"/>
                  </a:cubicBezTo>
                  <a:cubicBezTo>
                    <a:pt x="22" y="31"/>
                    <a:pt x="23" y="31"/>
                    <a:pt x="23" y="32"/>
                  </a:cubicBezTo>
                  <a:cubicBezTo>
                    <a:pt x="24" y="32"/>
                    <a:pt x="24" y="33"/>
                    <a:pt x="26" y="34"/>
                  </a:cubicBezTo>
                  <a:cubicBezTo>
                    <a:pt x="27" y="34"/>
                    <a:pt x="28" y="35"/>
                    <a:pt x="30" y="36"/>
                  </a:cubicBezTo>
                  <a:cubicBezTo>
                    <a:pt x="34" y="38"/>
                    <a:pt x="37" y="39"/>
                    <a:pt x="39" y="41"/>
                  </a:cubicBezTo>
                  <a:cubicBezTo>
                    <a:pt x="42" y="42"/>
                    <a:pt x="44" y="44"/>
                    <a:pt x="45" y="46"/>
                  </a:cubicBezTo>
                  <a:cubicBezTo>
                    <a:pt x="47" y="48"/>
                    <a:pt x="48" y="49"/>
                    <a:pt x="48" y="51"/>
                  </a:cubicBezTo>
                  <a:cubicBezTo>
                    <a:pt x="49" y="53"/>
                    <a:pt x="49" y="55"/>
                    <a:pt x="49" y="58"/>
                  </a:cubicBezTo>
                  <a:close/>
                </a:path>
              </a:pathLst>
            </a:custGeom>
            <a:solidFill>
              <a:srgbClr val="823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Segoe UI"/>
                <a:ea typeface="+mn-ea"/>
                <a:cs typeface="+mn-cs"/>
              </a:endParaRPr>
            </a:p>
          </p:txBody>
        </p:sp>
      </p:grpSp>
      <p:sp>
        <p:nvSpPr>
          <p:cNvPr id="312" name="Rectangle 311"/>
          <p:cNvSpPr/>
          <p:nvPr/>
        </p:nvSpPr>
        <p:spPr bwMode="auto">
          <a:xfrm>
            <a:off x="-30162" y="6948805"/>
            <a:ext cx="12463462" cy="45720"/>
          </a:xfrm>
          <a:prstGeom prst="rect">
            <a:avLst/>
          </a:prstGeom>
          <a:solidFill>
            <a:srgbClr val="92D050"/>
          </a:solidFill>
          <a:ln w="9525" cap="flat" cmpd="sng" algn="ctr">
            <a:no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IN"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70546827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TEMPLATE">
  <a:themeElements>
    <a:clrScheme name="MSVID White Brand template_10-14">
      <a:dk1>
        <a:srgbClr val="505050"/>
      </a:dk1>
      <a:lt1>
        <a:srgbClr val="FFFFFF"/>
      </a:lt1>
      <a:dk2>
        <a:srgbClr val="0078D7"/>
      </a:dk2>
      <a:lt2>
        <a:srgbClr val="00BCF2"/>
      </a:lt2>
      <a:accent1>
        <a:srgbClr val="0078D7"/>
      </a:accent1>
      <a:accent2>
        <a:srgbClr val="B4009E"/>
      </a:accent2>
      <a:accent3>
        <a:srgbClr val="107C10"/>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3175">
          <a:noFill/>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defTabSz="932472" fontAlgn="base">
          <a:spcBef>
            <a:spcPts val="300"/>
          </a:spcBef>
          <a:spcAft>
            <a:spcPct val="0"/>
          </a:spcAft>
          <a:defRPr sz="2000" dirty="0">
            <a:solidFill>
              <a:schemeClr val="tx1"/>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200" dirty="0" smtClean="0"/>
        </a:defPPr>
      </a:lstStyle>
    </a:txDef>
  </a:objectDefaults>
  <a:extraClrSchemeLst/>
  <a:extLst>
    <a:ext uri="{05A4C25C-085E-4340-85A3-A5531E510DB2}">
      <thm15:themeFamily xmlns:thm15="http://schemas.microsoft.com/office/thememl/2012/main" name="Brand_template_16-9_Business_BLUE_1.potx" id="{0EA7D435-389B-4196-94AA-45AC5F75885B}" vid="{34C47BA8-776F-4F5D-958E-FBDD8AA42E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1" ma:contentTypeDescription="Create a new document." ma:contentTypeScope="" ma:versionID="0745ed47326c9b384ddd038e9264d024">
  <xsd:schema xmlns:xsd="http://www.w3.org/2001/XMLSchema" xmlns:xs="http://www.w3.org/2001/XMLSchema" xmlns:p="http://schemas.microsoft.com/office/2006/metadata/properties" xmlns:ns3="630a2e83-186a-4a0f-ab27-bee8a8096abc" targetNamespace="http://schemas.microsoft.com/office/2006/metadata/properties" ma:root="true" ma:fieldsID="1b888c7d131b96e410a33edb0d0efa2e" ns3:_="">
    <xsd:import namespace="630a2e83-186a-4a0f-ab27-bee8a8096abc"/>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0a2e83-186a-4a0f-ab27-bee8a8096a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dcmitype/"/>
    <ds:schemaRef ds:uri="http://purl.org/dc/terms/"/>
    <ds:schemaRef ds:uri="http://schemas.microsoft.com/office/2006/metadata/properties"/>
    <ds:schemaRef ds:uri="http://schemas.microsoft.com/office/2006/documentManagement/types"/>
    <ds:schemaRef ds:uri="http://purl.org/dc/elements/1.1/"/>
    <ds:schemaRef ds:uri="630a2e83-186a-4a0f-ab27-bee8a8096abc"/>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B4E03F5A-DB87-470F-A737-B803E8827C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0a2e83-186a-4a0f-ab27-bee8a8096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Brand_template_16-9 Business_BLUE_1</Template>
  <TotalTime>11983</TotalTime>
  <Words>10262</Words>
  <Application>Microsoft Office PowerPoint</Application>
  <PresentationFormat>Custom</PresentationFormat>
  <Paragraphs>1702</Paragraphs>
  <Slides>70</Slides>
  <Notes>70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9" baseType="lpstr">
      <vt:lpstr>Arial</vt:lpstr>
      <vt:lpstr>Calibri</vt:lpstr>
      <vt:lpstr>Segoe UI</vt:lpstr>
      <vt:lpstr>Segoe UI Light</vt:lpstr>
      <vt:lpstr>Segoe UI Semibold</vt:lpstr>
      <vt:lpstr>Times New Roman</vt:lpstr>
      <vt:lpstr>Wingdings</vt:lpstr>
      <vt:lpstr>WHITE TEMPLATE</vt:lpstr>
      <vt:lpstr>think-cell Slide</vt:lpstr>
      <vt:lpstr>P2P Maturity  Model Playbook</vt:lpstr>
      <vt:lpstr>Table of Contents</vt:lpstr>
      <vt:lpstr>What the Experts Say……</vt:lpstr>
      <vt:lpstr>Partnerships are Essential to Profitability and Growth</vt:lpstr>
      <vt:lpstr>IAMCP…</vt:lpstr>
      <vt:lpstr>What do IAMCP Partners Say…</vt:lpstr>
      <vt:lpstr>IAMCP is Taking it to the Next Level…</vt:lpstr>
      <vt:lpstr>Best Practice and Best in Class Drives Partnering Success</vt:lpstr>
      <vt:lpstr>Are Channel Partnerships Appropriate?</vt:lpstr>
      <vt:lpstr>The Partner Ecosystem</vt:lpstr>
      <vt:lpstr>The value of the Microsoft Partner Network</vt:lpstr>
      <vt:lpstr>P2P Maturity Model Framework</vt:lpstr>
      <vt:lpstr>P2P Maturity Model Framework</vt:lpstr>
      <vt:lpstr>Levels of P2P Maturity Model</vt:lpstr>
      <vt:lpstr>Levels of P2P Maturity Model</vt:lpstr>
      <vt:lpstr>Ten Business Functions Defined</vt:lpstr>
      <vt:lpstr>Ten Business Functions</vt:lpstr>
      <vt:lpstr>P2P Maturity Model Framework</vt:lpstr>
      <vt:lpstr>Joint Business Planning</vt:lpstr>
      <vt:lpstr>Joint Business Planning Overview  P2P Maturity Model Defined</vt:lpstr>
      <vt:lpstr>Joint Business Planning Assessment  Which Maturity Model do you fit in?</vt:lpstr>
      <vt:lpstr>Are you conducting Joint Business Planning?</vt:lpstr>
      <vt:lpstr>P2P Maturity Model Framework</vt:lpstr>
      <vt:lpstr>Leads and Pipeline</vt:lpstr>
      <vt:lpstr>Leads and Pipeline Overview  P2P Maturity Model Defined</vt:lpstr>
      <vt:lpstr>Leads and Pipeline Assessment  Which Maturity Model do you fit in?</vt:lpstr>
      <vt:lpstr>How are you managing Leads and Pipeline?</vt:lpstr>
      <vt:lpstr>P2P Maturity Model Framework</vt:lpstr>
      <vt:lpstr>Agreement</vt:lpstr>
      <vt:lpstr>Agreement Overview  P2P Maturity Model Defined</vt:lpstr>
      <vt:lpstr>Agreement Assessment Which Maturity Model do you fit in?</vt:lpstr>
      <vt:lpstr>Do you have Partner Agreements?</vt:lpstr>
      <vt:lpstr>P2P Maturity Model Framework</vt:lpstr>
      <vt:lpstr>Sales Compensation</vt:lpstr>
      <vt:lpstr>Sales Compensation Overview  P2P Maturity Model Defined</vt:lpstr>
      <vt:lpstr>Sales Compensation Which Maturity Model do you fit in?</vt:lpstr>
      <vt:lpstr>How are you managing Sales Compensation?</vt:lpstr>
      <vt:lpstr>P2P Maturity Model Framework</vt:lpstr>
      <vt:lpstr>Market Messaging</vt:lpstr>
      <vt:lpstr>Marketing Messaging Overview  P2P Maturity Model Defined</vt:lpstr>
      <vt:lpstr>Market Messaging Which Maturity Model do you fit in?</vt:lpstr>
      <vt:lpstr>What is your Partner Marketing Messaging?</vt:lpstr>
      <vt:lpstr>P2P Maturity Model Framework</vt:lpstr>
      <vt:lpstr>Geography</vt:lpstr>
      <vt:lpstr>Geography Overview  P2P Maturity Model Defined</vt:lpstr>
      <vt:lpstr>Geography Which Maturity Model do you fit in?</vt:lpstr>
      <vt:lpstr>How will you expand into more Geographies?</vt:lpstr>
      <vt:lpstr>P2P Maturity Model Framework</vt:lpstr>
      <vt:lpstr>Resource Utilization</vt:lpstr>
      <vt:lpstr>Resource Utilization Overview  P2P Maturity Model Defined</vt:lpstr>
      <vt:lpstr>Resource Utilization Which Maturity Model do you fit in?</vt:lpstr>
      <vt:lpstr>What are your Resource Utilization plans?</vt:lpstr>
      <vt:lpstr>P2P Maturity Model Framework</vt:lpstr>
      <vt:lpstr>Readiness and Certifications</vt:lpstr>
      <vt:lpstr>Readiness and Certification Overview  P2P Maturity Model Defined</vt:lpstr>
      <vt:lpstr>Readiness and Certification Which Maturity Model do you fit in?</vt:lpstr>
      <vt:lpstr>Do you have Readiness and Certification plans?</vt:lpstr>
      <vt:lpstr>P2P Maturity Model Framework</vt:lpstr>
      <vt:lpstr>Product and Customer Support</vt:lpstr>
      <vt:lpstr>Product and Customer Support Overview P2P Maturity Model Defined</vt:lpstr>
      <vt:lpstr>Product and Customer Support Which Maturity Model do you fit in?</vt:lpstr>
      <vt:lpstr>How do you manage Product and Customer Support?</vt:lpstr>
      <vt:lpstr>P2P Maturity Model Framework</vt:lpstr>
      <vt:lpstr>Customer Relationships and Satisfaction</vt:lpstr>
      <vt:lpstr>Customer Relationships and Satisfaction Overview P2P Maturity Model Defined</vt:lpstr>
      <vt:lpstr>MPN Customer References</vt:lpstr>
      <vt:lpstr>Customer Relationships and Satisfaction Which Maturity Model do you fit in?</vt:lpstr>
      <vt:lpstr>How are you managing partner Customer Relationships and Satisfaction?</vt:lpstr>
      <vt:lpstr>Call to Action</vt:lpstr>
      <vt:lpstr>Contributors</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brand template</dc:title>
  <dc:subject>&lt;Speech title here&gt;</dc:subject>
  <dc:creator>Badamon Diengdoh [Chillibreeze]</dc:creator>
  <cp:keywords>MSVID, Brand Guidelines, Branding, Visual Identity, grid</cp:keywords>
  <dc:description>Template: Maryfj_x000d_
Formatting:_x000d_
Audience Type:</dc:description>
  <cp:lastModifiedBy>Diana Kreklow</cp:lastModifiedBy>
  <cp:revision>687</cp:revision>
  <dcterms:created xsi:type="dcterms:W3CDTF">2015-08-14T04:10:50Z</dcterms:created>
  <dcterms:modified xsi:type="dcterms:W3CDTF">2016-02-03T21:10:37Z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